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6" r:id="rId1"/>
  </p:sldMasterIdLst>
  <p:notesMasterIdLst>
    <p:notesMasterId r:id="rId73"/>
  </p:notesMasterIdLst>
  <p:sldIdLst>
    <p:sldId id="346" r:id="rId2"/>
    <p:sldId id="312" r:id="rId3"/>
    <p:sldId id="313" r:id="rId4"/>
    <p:sldId id="314" r:id="rId5"/>
    <p:sldId id="315" r:id="rId6"/>
    <p:sldId id="382" r:id="rId7"/>
    <p:sldId id="316" r:id="rId8"/>
    <p:sldId id="318" r:id="rId9"/>
    <p:sldId id="319" r:id="rId10"/>
    <p:sldId id="320" r:id="rId11"/>
    <p:sldId id="321" r:id="rId12"/>
    <p:sldId id="322" r:id="rId13"/>
    <p:sldId id="323" r:id="rId14"/>
    <p:sldId id="324" r:id="rId15"/>
    <p:sldId id="325" r:id="rId16"/>
    <p:sldId id="347" r:id="rId17"/>
    <p:sldId id="326" r:id="rId18"/>
    <p:sldId id="327" r:id="rId19"/>
    <p:sldId id="328" r:id="rId20"/>
    <p:sldId id="329" r:id="rId21"/>
    <p:sldId id="330" r:id="rId22"/>
    <p:sldId id="331" r:id="rId23"/>
    <p:sldId id="383" r:id="rId24"/>
    <p:sldId id="332" r:id="rId25"/>
    <p:sldId id="333" r:id="rId26"/>
    <p:sldId id="348" r:id="rId27"/>
    <p:sldId id="334" r:id="rId28"/>
    <p:sldId id="349" r:id="rId29"/>
    <p:sldId id="350" r:id="rId30"/>
    <p:sldId id="336" r:id="rId31"/>
    <p:sldId id="337" r:id="rId32"/>
    <p:sldId id="384" r:id="rId33"/>
    <p:sldId id="338" r:id="rId34"/>
    <p:sldId id="340" r:id="rId35"/>
    <p:sldId id="341" r:id="rId36"/>
    <p:sldId id="385" r:id="rId37"/>
    <p:sldId id="386" r:id="rId38"/>
    <p:sldId id="387" r:id="rId39"/>
    <p:sldId id="342" r:id="rId40"/>
    <p:sldId id="343" r:id="rId41"/>
    <p:sldId id="345" r:id="rId42"/>
    <p:sldId id="352" r:id="rId43"/>
    <p:sldId id="353" r:id="rId44"/>
    <p:sldId id="355" r:id="rId45"/>
    <p:sldId id="356" r:id="rId46"/>
    <p:sldId id="357" r:id="rId47"/>
    <p:sldId id="358" r:id="rId48"/>
    <p:sldId id="360" r:id="rId49"/>
    <p:sldId id="359" r:id="rId50"/>
    <p:sldId id="361" r:id="rId51"/>
    <p:sldId id="362" r:id="rId52"/>
    <p:sldId id="363" r:id="rId53"/>
    <p:sldId id="364" r:id="rId54"/>
    <p:sldId id="365" r:id="rId55"/>
    <p:sldId id="366" r:id="rId56"/>
    <p:sldId id="367" r:id="rId57"/>
    <p:sldId id="388" r:id="rId58"/>
    <p:sldId id="389" r:id="rId59"/>
    <p:sldId id="390" r:id="rId60"/>
    <p:sldId id="368" r:id="rId61"/>
    <p:sldId id="370" r:id="rId62"/>
    <p:sldId id="392" r:id="rId63"/>
    <p:sldId id="372" r:id="rId64"/>
    <p:sldId id="374" r:id="rId65"/>
    <p:sldId id="375" r:id="rId66"/>
    <p:sldId id="376" r:id="rId67"/>
    <p:sldId id="391" r:id="rId68"/>
    <p:sldId id="377" r:id="rId69"/>
    <p:sldId id="379" r:id="rId70"/>
    <p:sldId id="380" r:id="rId71"/>
    <p:sldId id="381"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91" autoAdjust="0"/>
  </p:normalViewPr>
  <p:slideViewPr>
    <p:cSldViewPr>
      <p:cViewPr>
        <p:scale>
          <a:sx n="66" d="100"/>
          <a:sy n="66" d="100"/>
        </p:scale>
        <p:origin x="-1188" y="-72"/>
      </p:cViewPr>
      <p:guideLst>
        <p:guide orient="horz" pos="2160"/>
        <p:guide pos="2880"/>
      </p:guideLst>
    </p:cSldViewPr>
  </p:slideViewPr>
  <p:outlineViewPr>
    <p:cViewPr>
      <p:scale>
        <a:sx n="33" d="100"/>
        <a:sy n="33" d="100"/>
      </p:scale>
      <p:origin x="0" y="44568"/>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ＭＳ Ｐゴシック" pitchFamily="-128"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ＭＳ Ｐゴシック" pitchFamily="-128" charset="-128"/>
              </a:defRPr>
            </a:lvl1pPr>
          </a:lstStyle>
          <a:p>
            <a:pPr>
              <a:defRPr/>
            </a:pPr>
            <a:fld id="{A77F2F17-40EB-47C2-B4EB-46317B00DEDA}" type="datetimeFigureOut">
              <a:rPr lang="en-US"/>
              <a:pPr>
                <a:defRPr/>
              </a:pPr>
              <a:t>3/20/2017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ＭＳ Ｐゴシック" pitchFamily="-128"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ＭＳ Ｐゴシック" pitchFamily="-128" charset="-128"/>
              </a:defRPr>
            </a:lvl1pPr>
          </a:lstStyle>
          <a:p>
            <a:pPr>
              <a:defRPr/>
            </a:pPr>
            <a:fld id="{61278F2E-F251-4216-9B05-E66403EB759F}" type="slidenum">
              <a:rPr lang="en-US"/>
              <a:pPr>
                <a:defRPr/>
              </a:pPr>
              <a:t>‹#›</a:t>
            </a:fld>
            <a:endParaRPr lang="en-US" dirty="0"/>
          </a:p>
        </p:txBody>
      </p:sp>
    </p:spTree>
    <p:extLst>
      <p:ext uri="{BB962C8B-B14F-4D97-AF65-F5344CB8AC3E}">
        <p14:creationId xmlns:p14="http://schemas.microsoft.com/office/powerpoint/2010/main" val="406224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defRPr/>
            </a:pPr>
            <a:r>
              <a:rPr lang="en-US" sz="1200" b="1" dirty="0" smtClean="0"/>
              <a:t>Learning Objectives </a:t>
            </a:r>
          </a:p>
          <a:p>
            <a:pPr marL="342900" indent="-342900">
              <a:spcBef>
                <a:spcPct val="20000"/>
              </a:spcBef>
              <a:buFontTx/>
              <a:buChar char="•"/>
              <a:defRPr/>
            </a:pPr>
            <a:r>
              <a:rPr lang="en-US" altLang="en-US" sz="1200" kern="0" dirty="0" smtClean="0">
                <a:solidFill>
                  <a:srgbClr val="222222"/>
                </a:solidFill>
                <a:latin typeface="Arial"/>
              </a:rPr>
              <a:t>Upon completion of this material, you should be able to:</a:t>
            </a:r>
          </a:p>
          <a:p>
            <a:pPr marL="742950" lvl="1" indent="-285750">
              <a:spcBef>
                <a:spcPct val="20000"/>
              </a:spcBef>
              <a:buFontTx/>
              <a:buChar char="–"/>
              <a:defRPr/>
            </a:pPr>
            <a:r>
              <a:rPr lang="en-US" altLang="en-US" sz="1200" kern="0" dirty="0" smtClean="0">
                <a:solidFill>
                  <a:srgbClr val="222222"/>
                </a:solidFill>
                <a:latin typeface="Arial"/>
              </a:rPr>
              <a:t>Discuss the important role of access control in computer-based information systems, and identify and discuss widely-used authentication factors</a:t>
            </a:r>
          </a:p>
          <a:p>
            <a:pPr marL="742950" lvl="1" indent="-285750">
              <a:spcBef>
                <a:spcPct val="20000"/>
              </a:spcBef>
              <a:buFontTx/>
              <a:buChar char="–"/>
              <a:defRPr/>
            </a:pPr>
            <a:r>
              <a:rPr lang="en-US" altLang="en-US" sz="1200" kern="0" dirty="0" smtClean="0">
                <a:solidFill>
                  <a:srgbClr val="222222"/>
                </a:solidFill>
                <a:latin typeface="Arial"/>
              </a:rPr>
              <a:t>Describe firewall technology and the various approaches to firewall implementation</a:t>
            </a:r>
          </a:p>
          <a:p>
            <a:pPr marL="742950" lvl="1" indent="-285750">
              <a:spcBef>
                <a:spcPct val="20000"/>
              </a:spcBef>
              <a:buFontTx/>
              <a:buChar char="–"/>
              <a:defRPr/>
            </a:pPr>
            <a:r>
              <a:rPr lang="en-US" altLang="en-US" sz="1200" kern="0" dirty="0" smtClean="0">
                <a:solidFill>
                  <a:srgbClr val="222222"/>
                </a:solidFill>
                <a:latin typeface="Arial"/>
              </a:rPr>
              <a:t>Identify the various approaches to control remote and dial-up access by authenticating and authorizing users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a:t>
            </a:fld>
            <a:endParaRPr lang="en-US" dirty="0"/>
          </a:p>
        </p:txBody>
      </p:sp>
    </p:spTree>
    <p:extLst>
      <p:ext uri="{BB962C8B-B14F-4D97-AF65-F5344CB8AC3E}">
        <p14:creationId xmlns:p14="http://schemas.microsoft.com/office/powerpoint/2010/main" val="3080717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Accountability</a:t>
            </a:r>
          </a:p>
          <a:p>
            <a:pPr marL="342900" indent="-342900">
              <a:spcBef>
                <a:spcPct val="20000"/>
              </a:spcBef>
              <a:buFontTx/>
              <a:buChar char="•"/>
              <a:defRPr/>
            </a:pPr>
            <a:r>
              <a:rPr lang="en-US" altLang="en-US" sz="1200" kern="0" dirty="0" smtClean="0">
                <a:solidFill>
                  <a:srgbClr val="222222"/>
                </a:solidFill>
                <a:latin typeface="Arial"/>
              </a:rPr>
              <a:t>Accountability (auditability): ensures that all actions on a system—authorized or unauthorized—can be attributed to an authenticated identity</a:t>
            </a:r>
          </a:p>
          <a:p>
            <a:pPr marL="342900" indent="-342900">
              <a:spcBef>
                <a:spcPct val="20000"/>
              </a:spcBef>
              <a:buFontTx/>
              <a:buChar char="•"/>
              <a:defRPr/>
            </a:pPr>
            <a:r>
              <a:rPr lang="en-US" altLang="en-US" sz="1200" kern="0" dirty="0" smtClean="0">
                <a:solidFill>
                  <a:srgbClr val="222222"/>
                </a:solidFill>
                <a:latin typeface="Arial"/>
              </a:rPr>
              <a:t>Most often accomplished by means of system logs and database journals, and the auditing of these records</a:t>
            </a:r>
          </a:p>
          <a:p>
            <a:pPr marL="342900" indent="-342900">
              <a:spcBef>
                <a:spcPct val="20000"/>
              </a:spcBef>
              <a:buFontTx/>
              <a:buChar char="•"/>
              <a:defRPr/>
            </a:pPr>
            <a:r>
              <a:rPr lang="en-US" altLang="en-US" sz="1200" kern="0" dirty="0" smtClean="0">
                <a:solidFill>
                  <a:srgbClr val="222222"/>
                </a:solidFill>
                <a:latin typeface="Arial"/>
              </a:rPr>
              <a:t>Systems logs record specific information</a:t>
            </a:r>
          </a:p>
          <a:p>
            <a:pPr marL="342900" indent="-342900">
              <a:spcBef>
                <a:spcPct val="20000"/>
              </a:spcBef>
              <a:buFontTx/>
              <a:buChar char="•"/>
              <a:defRPr/>
            </a:pPr>
            <a:r>
              <a:rPr lang="en-US" altLang="en-US" sz="1200" kern="0" dirty="0" smtClean="0">
                <a:solidFill>
                  <a:srgbClr val="222222"/>
                </a:solidFill>
                <a:latin typeface="Arial"/>
              </a:rPr>
              <a:t>Logs have many uses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12</a:t>
            </a:fld>
            <a:endParaRPr lang="en-US" dirty="0"/>
          </a:p>
        </p:txBody>
      </p:sp>
    </p:spTree>
    <p:extLst>
      <p:ext uri="{BB962C8B-B14F-4D97-AF65-F5344CB8AC3E}">
        <p14:creationId xmlns:p14="http://schemas.microsoft.com/office/powerpoint/2010/main" val="242578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Biometrics</a:t>
            </a:r>
          </a:p>
          <a:p>
            <a:pPr marL="342900" indent="-342900">
              <a:spcBef>
                <a:spcPct val="20000"/>
              </a:spcBef>
              <a:buFontTx/>
              <a:buChar char="•"/>
              <a:defRPr/>
            </a:pPr>
            <a:r>
              <a:rPr lang="en-US" sz="1200" kern="0" dirty="0" smtClean="0">
                <a:solidFill>
                  <a:srgbClr val="222222"/>
                </a:solidFill>
                <a:latin typeface="Arial"/>
              </a:rPr>
              <a:t>Approach based on use of measurable human characteristics/traits to authenticate identity</a:t>
            </a:r>
          </a:p>
          <a:p>
            <a:pPr marL="342900" indent="-342900">
              <a:spcBef>
                <a:spcPct val="20000"/>
              </a:spcBef>
              <a:buFontTx/>
              <a:buChar char="•"/>
              <a:defRPr/>
            </a:pPr>
            <a:r>
              <a:rPr lang="en-US" sz="1200" kern="0" dirty="0" smtClean="0">
                <a:solidFill>
                  <a:srgbClr val="222222"/>
                </a:solidFill>
                <a:latin typeface="Arial"/>
              </a:rPr>
              <a:t>Only fingerprints,  retina of eye, and iris of eye considered truly unique</a:t>
            </a:r>
          </a:p>
          <a:p>
            <a:pPr marL="342900" indent="-342900">
              <a:spcBef>
                <a:spcPct val="20000"/>
              </a:spcBef>
              <a:buFontTx/>
              <a:buChar char="•"/>
              <a:defRPr/>
            </a:pPr>
            <a:r>
              <a:rPr lang="en-US" sz="1200" kern="0" dirty="0" smtClean="0">
                <a:solidFill>
                  <a:srgbClr val="222222"/>
                </a:solidFill>
                <a:latin typeface="Arial"/>
              </a:rPr>
              <a:t>Evaluated on false reject rate, false accept rate, and crossover error rate</a:t>
            </a:r>
          </a:p>
          <a:p>
            <a:pPr marL="342900" indent="-342900">
              <a:spcBef>
                <a:spcPct val="20000"/>
              </a:spcBef>
              <a:buFontTx/>
              <a:buChar char="•"/>
              <a:defRPr/>
            </a:pPr>
            <a:r>
              <a:rPr lang="en-US" sz="1200" kern="0" dirty="0" smtClean="0">
                <a:solidFill>
                  <a:srgbClr val="222222"/>
                </a:solidFill>
                <a:latin typeface="Arial"/>
              </a:rPr>
              <a:t>Highly reliable/effective biometric systems often considered intrusive by users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13</a:t>
            </a:fld>
            <a:endParaRPr lang="en-US" dirty="0"/>
          </a:p>
        </p:txBody>
      </p:sp>
    </p:spTree>
    <p:extLst>
      <p:ext uri="{BB962C8B-B14F-4D97-AF65-F5344CB8AC3E}">
        <p14:creationId xmlns:p14="http://schemas.microsoft.com/office/powerpoint/2010/main" val="261660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14</a:t>
            </a:fld>
            <a:endParaRPr lang="en-US" dirty="0"/>
          </a:p>
        </p:txBody>
      </p:sp>
    </p:spTree>
    <p:extLst>
      <p:ext uri="{BB962C8B-B14F-4D97-AF65-F5344CB8AC3E}">
        <p14:creationId xmlns:p14="http://schemas.microsoft.com/office/powerpoint/2010/main" val="1964274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900"/>
              </a:spcBef>
              <a:buNone/>
            </a:pPr>
            <a:endParaRPr lang="en-US" sz="1200" dirty="0" smtClean="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15</a:t>
            </a:fld>
            <a:endParaRPr lang="en-US" dirty="0"/>
          </a:p>
        </p:txBody>
      </p:sp>
    </p:spTree>
    <p:extLst>
      <p:ext uri="{BB962C8B-B14F-4D97-AF65-F5344CB8AC3E}">
        <p14:creationId xmlns:p14="http://schemas.microsoft.com/office/powerpoint/2010/main" val="170882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sz="1200" b="1" dirty="0" smtClean="0"/>
              <a:t>Access Control Architecture Models</a:t>
            </a:r>
          </a:p>
          <a:p>
            <a:pPr marL="342900" indent="-342900">
              <a:spcBef>
                <a:spcPct val="20000"/>
              </a:spcBef>
              <a:buFontTx/>
              <a:buChar char="•"/>
              <a:defRPr/>
            </a:pPr>
            <a:r>
              <a:rPr lang="en-US" sz="1200" kern="0" dirty="0" smtClean="0">
                <a:solidFill>
                  <a:srgbClr val="222222"/>
                </a:solidFill>
                <a:latin typeface="Arial"/>
              </a:rPr>
              <a:t>Illustrate access control implementations, can help organizations quickly make improvements through adaptation</a:t>
            </a:r>
          </a:p>
          <a:p>
            <a:pPr marL="342900" indent="-342900">
              <a:spcBef>
                <a:spcPct val="20000"/>
              </a:spcBef>
              <a:buFontTx/>
              <a:buChar char="•"/>
              <a:defRPr/>
            </a:pPr>
            <a:r>
              <a:rPr lang="en-US" sz="1200" kern="0" dirty="0" smtClean="0">
                <a:solidFill>
                  <a:srgbClr val="222222"/>
                </a:solidFill>
                <a:latin typeface="Arial"/>
              </a:rPr>
              <a:t>Trusted computing base (TCB)</a:t>
            </a:r>
          </a:p>
          <a:p>
            <a:pPr marL="742950" lvl="1" indent="-285750">
              <a:spcBef>
                <a:spcPct val="20000"/>
              </a:spcBef>
              <a:buFontTx/>
              <a:buChar char="–"/>
              <a:defRPr/>
            </a:pPr>
            <a:r>
              <a:rPr lang="en-US" sz="1200" kern="0" dirty="0" smtClean="0">
                <a:solidFill>
                  <a:srgbClr val="222222"/>
                </a:solidFill>
                <a:latin typeface="Arial"/>
              </a:rPr>
              <a:t>Part of Rainbow Series</a:t>
            </a:r>
          </a:p>
          <a:p>
            <a:pPr marL="742950" lvl="1" indent="-285750">
              <a:spcBef>
                <a:spcPct val="20000"/>
              </a:spcBef>
              <a:buFontTx/>
              <a:buChar char="–"/>
              <a:defRPr/>
            </a:pPr>
            <a:r>
              <a:rPr lang="en-US" sz="1200" kern="0" dirty="0" smtClean="0">
                <a:solidFill>
                  <a:srgbClr val="222222"/>
                </a:solidFill>
                <a:latin typeface="Arial"/>
              </a:rPr>
              <a:t>Used to enforce security policy (rules of system configuration)</a:t>
            </a:r>
          </a:p>
          <a:p>
            <a:pPr marL="742950" lvl="1" indent="-285750">
              <a:spcBef>
                <a:spcPct val="20000"/>
              </a:spcBef>
              <a:buFontTx/>
              <a:buChar char="–"/>
              <a:defRPr/>
            </a:pPr>
            <a:r>
              <a:rPr lang="en-US" sz="1200" kern="0" dirty="0" smtClean="0">
                <a:solidFill>
                  <a:srgbClr val="222222"/>
                </a:solidFill>
                <a:latin typeface="Arial"/>
              </a:rPr>
              <a:t>Biggest challenges include covert channels</a:t>
            </a:r>
          </a:p>
          <a:p>
            <a:pPr marL="1143000" lvl="2" indent="-228600">
              <a:spcBef>
                <a:spcPct val="20000"/>
              </a:spcBef>
              <a:buFontTx/>
              <a:buChar char="•"/>
              <a:defRPr/>
            </a:pPr>
            <a:r>
              <a:rPr lang="en-US" sz="1200" kern="0" dirty="0" smtClean="0">
                <a:solidFill>
                  <a:srgbClr val="222222"/>
                </a:solidFill>
                <a:latin typeface="Arial"/>
              </a:rPr>
              <a:t>Storage channels</a:t>
            </a:r>
          </a:p>
          <a:p>
            <a:pPr marL="1143000" lvl="2" indent="-228600">
              <a:spcBef>
                <a:spcPct val="20000"/>
              </a:spcBef>
              <a:buFontTx/>
              <a:buChar char="•"/>
              <a:defRPr/>
            </a:pPr>
            <a:r>
              <a:rPr lang="en-US" sz="1200" kern="0" dirty="0" smtClean="0">
                <a:solidFill>
                  <a:srgbClr val="222222"/>
                </a:solidFill>
                <a:latin typeface="Arial"/>
              </a:rPr>
              <a:t>Timing channels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17</a:t>
            </a:fld>
            <a:endParaRPr lang="en-US" dirty="0"/>
          </a:p>
        </p:txBody>
      </p:sp>
    </p:spTree>
    <p:extLst>
      <p:ext uri="{BB962C8B-B14F-4D97-AF65-F5344CB8AC3E}">
        <p14:creationId xmlns:p14="http://schemas.microsoft.com/office/powerpoint/2010/main" val="182677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sz="1200" b="1" dirty="0" smtClean="0"/>
              <a:t>Access Control Architecture Models</a:t>
            </a:r>
          </a:p>
          <a:p>
            <a:pPr marL="342900" indent="-342900">
              <a:spcBef>
                <a:spcPct val="20000"/>
              </a:spcBef>
              <a:buFontTx/>
              <a:buChar char="•"/>
              <a:defRPr/>
            </a:pPr>
            <a:r>
              <a:rPr lang="en-US" sz="1200" kern="0" dirty="0" smtClean="0">
                <a:solidFill>
                  <a:srgbClr val="222222"/>
                </a:solidFill>
                <a:latin typeface="Arial"/>
              </a:rPr>
              <a:t>ITSEC: international set of criteria for evaluating computer systems</a:t>
            </a:r>
          </a:p>
          <a:p>
            <a:pPr marL="742950" lvl="1" indent="-285750">
              <a:spcBef>
                <a:spcPct val="20000"/>
              </a:spcBef>
              <a:buFontTx/>
              <a:buChar char="–"/>
              <a:defRPr/>
            </a:pPr>
            <a:r>
              <a:rPr lang="en-US" sz="1200" kern="0" dirty="0" smtClean="0">
                <a:solidFill>
                  <a:srgbClr val="222222"/>
                </a:solidFill>
                <a:latin typeface="Arial"/>
              </a:rPr>
              <a:t>Compares Targets of Evaluation (</a:t>
            </a:r>
            <a:r>
              <a:rPr lang="en-US" sz="1200" kern="0" dirty="0" err="1" smtClean="0">
                <a:solidFill>
                  <a:srgbClr val="222222"/>
                </a:solidFill>
                <a:latin typeface="Arial"/>
              </a:rPr>
              <a:t>ToE</a:t>
            </a:r>
            <a:r>
              <a:rPr lang="en-US" sz="1200" kern="0" dirty="0" smtClean="0">
                <a:solidFill>
                  <a:srgbClr val="222222"/>
                </a:solidFill>
                <a:latin typeface="Arial"/>
              </a:rPr>
              <a:t>) to detailed security function specifications</a:t>
            </a:r>
          </a:p>
          <a:p>
            <a:pPr marL="342900" indent="-342900">
              <a:spcBef>
                <a:spcPct val="20000"/>
              </a:spcBef>
              <a:buFontTx/>
              <a:buChar char="•"/>
              <a:defRPr/>
            </a:pPr>
            <a:r>
              <a:rPr lang="en-US" sz="1200" kern="0" dirty="0" smtClean="0">
                <a:solidFill>
                  <a:srgbClr val="222222"/>
                </a:solidFill>
                <a:latin typeface="Arial"/>
              </a:rPr>
              <a:t>The Common Criteria</a:t>
            </a:r>
          </a:p>
          <a:p>
            <a:pPr marL="742950" lvl="1" indent="-285750">
              <a:spcBef>
                <a:spcPct val="20000"/>
              </a:spcBef>
              <a:buFontTx/>
              <a:buChar char="–"/>
              <a:defRPr/>
            </a:pPr>
            <a:r>
              <a:rPr lang="en-US" sz="1200" kern="0" dirty="0" smtClean="0">
                <a:solidFill>
                  <a:srgbClr val="222222"/>
                </a:solidFill>
                <a:latin typeface="Arial"/>
              </a:rPr>
              <a:t>Considered successor to both TCSEC and ITSEC</a:t>
            </a:r>
          </a:p>
          <a:p>
            <a:pPr marL="342900" indent="-342900">
              <a:spcBef>
                <a:spcPct val="20000"/>
              </a:spcBef>
              <a:buFontTx/>
              <a:buChar char="•"/>
              <a:defRPr/>
            </a:pPr>
            <a:r>
              <a:rPr lang="en-US" sz="1200" kern="0" dirty="0" smtClean="0">
                <a:solidFill>
                  <a:srgbClr val="222222"/>
                </a:solidFill>
                <a:latin typeface="Arial"/>
              </a:rPr>
              <a:t>Bell-</a:t>
            </a:r>
            <a:r>
              <a:rPr lang="en-US" sz="1200" kern="0" dirty="0" err="1" smtClean="0">
                <a:solidFill>
                  <a:srgbClr val="222222"/>
                </a:solidFill>
                <a:latin typeface="Arial"/>
              </a:rPr>
              <a:t>LaPadula</a:t>
            </a:r>
            <a:r>
              <a:rPr lang="en-US" sz="1200" kern="0" dirty="0" smtClean="0">
                <a:solidFill>
                  <a:srgbClr val="222222"/>
                </a:solidFill>
                <a:latin typeface="Arial"/>
              </a:rPr>
              <a:t> Confidentiality Model</a:t>
            </a:r>
          </a:p>
          <a:p>
            <a:pPr marL="742950" lvl="1" indent="-285750">
              <a:spcBef>
                <a:spcPct val="20000"/>
              </a:spcBef>
              <a:buFontTx/>
              <a:buChar char="–"/>
              <a:defRPr/>
            </a:pPr>
            <a:r>
              <a:rPr lang="en-US" sz="1200" kern="0" dirty="0" smtClean="0">
                <a:solidFill>
                  <a:srgbClr val="222222"/>
                </a:solidFill>
                <a:latin typeface="Arial"/>
              </a:rPr>
              <a:t>Model of an automated system able to manipulate its state or status over time</a:t>
            </a:r>
          </a:p>
          <a:p>
            <a:pPr marL="342900" indent="-342900">
              <a:spcBef>
                <a:spcPct val="20000"/>
              </a:spcBef>
              <a:buFontTx/>
              <a:buChar char="•"/>
              <a:defRPr/>
            </a:pPr>
            <a:r>
              <a:rPr lang="en-US" sz="1200" kern="0" dirty="0" err="1" smtClean="0">
                <a:solidFill>
                  <a:srgbClr val="222222"/>
                </a:solidFill>
                <a:latin typeface="Arial"/>
              </a:rPr>
              <a:t>Biba</a:t>
            </a:r>
            <a:r>
              <a:rPr lang="en-US" sz="1200" kern="0" dirty="0" smtClean="0">
                <a:solidFill>
                  <a:srgbClr val="222222"/>
                </a:solidFill>
                <a:latin typeface="Arial"/>
              </a:rPr>
              <a:t> Integrity Model</a:t>
            </a:r>
          </a:p>
          <a:p>
            <a:pPr marL="742950" lvl="1" indent="-285750">
              <a:spcBef>
                <a:spcPct val="20000"/>
              </a:spcBef>
              <a:buFontTx/>
              <a:buChar char="–"/>
              <a:defRPr/>
            </a:pPr>
            <a:r>
              <a:rPr lang="en-US" sz="1200" kern="0" dirty="0" smtClean="0">
                <a:solidFill>
                  <a:srgbClr val="222222"/>
                </a:solidFill>
                <a:latin typeface="Arial"/>
              </a:rPr>
              <a:t>Based on “no write up, no read down” principle</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18</a:t>
            </a:fld>
            <a:endParaRPr lang="en-US" dirty="0"/>
          </a:p>
        </p:txBody>
      </p:sp>
    </p:spTree>
    <p:extLst>
      <p:ext uri="{BB962C8B-B14F-4D97-AF65-F5344CB8AC3E}">
        <p14:creationId xmlns:p14="http://schemas.microsoft.com/office/powerpoint/2010/main" val="359535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sz="1200" b="1" dirty="0" smtClean="0"/>
              <a:t>Access Control Architecture Models</a:t>
            </a:r>
          </a:p>
          <a:p>
            <a:pPr marL="342900" indent="-342900">
              <a:spcBef>
                <a:spcPct val="20000"/>
              </a:spcBef>
              <a:buFontTx/>
              <a:buChar char="•"/>
              <a:defRPr/>
            </a:pPr>
            <a:r>
              <a:rPr lang="en-US" sz="1200" kern="0" dirty="0" smtClean="0">
                <a:solidFill>
                  <a:srgbClr val="222222"/>
                </a:solidFill>
                <a:latin typeface="Arial"/>
              </a:rPr>
              <a:t>Clark-Wilson Integrity Model</a:t>
            </a:r>
          </a:p>
          <a:p>
            <a:pPr marL="742950" lvl="1" indent="-285750">
              <a:spcBef>
                <a:spcPct val="20000"/>
              </a:spcBef>
              <a:buFontTx/>
              <a:buChar char="–"/>
              <a:defRPr/>
            </a:pPr>
            <a:r>
              <a:rPr lang="en-US" sz="1200" kern="0" dirty="0" smtClean="0">
                <a:solidFill>
                  <a:srgbClr val="222222"/>
                </a:solidFill>
                <a:latin typeface="Arial"/>
              </a:rPr>
              <a:t>no changes by unauthorized subjects,</a:t>
            </a:r>
          </a:p>
          <a:p>
            <a:pPr marL="742950" lvl="1" indent="-285750">
              <a:spcBef>
                <a:spcPct val="20000"/>
              </a:spcBef>
              <a:buFontTx/>
              <a:buChar char="–"/>
              <a:defRPr/>
            </a:pPr>
            <a:r>
              <a:rPr lang="en-US" sz="1200" kern="0" dirty="0" smtClean="0">
                <a:solidFill>
                  <a:srgbClr val="222222"/>
                </a:solidFill>
                <a:latin typeface="Arial"/>
              </a:rPr>
              <a:t>no unauthorized changes by authorized subjects,</a:t>
            </a:r>
          </a:p>
          <a:p>
            <a:pPr marL="742950" lvl="1" indent="-285750">
              <a:spcBef>
                <a:spcPct val="20000"/>
              </a:spcBef>
              <a:buFontTx/>
              <a:buChar char="–"/>
              <a:defRPr/>
            </a:pPr>
            <a:r>
              <a:rPr lang="en-US" sz="1200" kern="0" dirty="0" smtClean="0">
                <a:solidFill>
                  <a:srgbClr val="222222"/>
                </a:solidFill>
                <a:latin typeface="Arial"/>
              </a:rPr>
              <a:t>maintenance of internal and external consistency</a:t>
            </a:r>
          </a:p>
          <a:p>
            <a:pPr marL="342900" indent="-342900">
              <a:spcBef>
                <a:spcPct val="20000"/>
              </a:spcBef>
              <a:buFontTx/>
              <a:buChar char="•"/>
              <a:defRPr/>
            </a:pPr>
            <a:r>
              <a:rPr lang="en-US" sz="1200" kern="0" dirty="0" smtClean="0">
                <a:solidFill>
                  <a:srgbClr val="222222"/>
                </a:solidFill>
                <a:latin typeface="Arial"/>
              </a:rPr>
              <a:t>Graham-Denning Access Control Model</a:t>
            </a:r>
          </a:p>
          <a:p>
            <a:pPr marL="742950" lvl="1" indent="-285750">
              <a:spcBef>
                <a:spcPct val="20000"/>
              </a:spcBef>
              <a:buFontTx/>
              <a:buChar char="–"/>
              <a:defRPr/>
            </a:pPr>
            <a:r>
              <a:rPr lang="en-US" sz="1200" kern="0" dirty="0" smtClean="0">
                <a:solidFill>
                  <a:srgbClr val="222222"/>
                </a:solidFill>
                <a:latin typeface="Arial"/>
              </a:rPr>
              <a:t>Composed of set of objects, set of subjects, and set of rights</a:t>
            </a:r>
          </a:p>
          <a:p>
            <a:pPr marL="342900" indent="-342900">
              <a:spcBef>
                <a:spcPct val="20000"/>
              </a:spcBef>
              <a:buFontTx/>
              <a:buChar char="•"/>
              <a:defRPr/>
            </a:pPr>
            <a:r>
              <a:rPr lang="en-US" sz="1200" kern="0" dirty="0" smtClean="0">
                <a:solidFill>
                  <a:srgbClr val="222222"/>
                </a:solidFill>
                <a:latin typeface="Arial"/>
              </a:rPr>
              <a:t>Harrison-</a:t>
            </a:r>
            <a:r>
              <a:rPr lang="en-US" sz="1200" kern="0" dirty="0" err="1" smtClean="0">
                <a:solidFill>
                  <a:srgbClr val="222222"/>
                </a:solidFill>
                <a:latin typeface="Arial"/>
              </a:rPr>
              <a:t>Ruzzo</a:t>
            </a:r>
            <a:r>
              <a:rPr lang="en-US" sz="1200" kern="0" dirty="0" smtClean="0">
                <a:solidFill>
                  <a:srgbClr val="222222"/>
                </a:solidFill>
                <a:latin typeface="Arial"/>
              </a:rPr>
              <a:t>-Ullman Model</a:t>
            </a:r>
          </a:p>
          <a:p>
            <a:pPr marL="742950" lvl="1" indent="-285750">
              <a:spcBef>
                <a:spcPct val="20000"/>
              </a:spcBef>
              <a:buFontTx/>
              <a:buChar char="–"/>
              <a:defRPr/>
            </a:pPr>
            <a:r>
              <a:rPr lang="en-US" sz="1200" kern="0" dirty="0" smtClean="0">
                <a:solidFill>
                  <a:srgbClr val="222222"/>
                </a:solidFill>
                <a:latin typeface="Arial"/>
              </a:rPr>
              <a:t>Defines method to allow changes to access rights and addition/removal of subjects/objects</a:t>
            </a:r>
          </a:p>
          <a:p>
            <a:pPr marL="342900" indent="-342900">
              <a:spcBef>
                <a:spcPct val="20000"/>
              </a:spcBef>
              <a:buFontTx/>
              <a:buChar char="•"/>
              <a:defRPr/>
            </a:pPr>
            <a:r>
              <a:rPr lang="en-US" sz="1200" kern="0" dirty="0" smtClean="0">
                <a:solidFill>
                  <a:srgbClr val="222222"/>
                </a:solidFill>
                <a:latin typeface="Arial"/>
              </a:rPr>
              <a:t>Brewer-Nash Model (Chinese Wall)</a:t>
            </a:r>
          </a:p>
          <a:p>
            <a:pPr marL="742950" lvl="1" indent="-285750">
              <a:spcBef>
                <a:spcPct val="20000"/>
              </a:spcBef>
              <a:buFontTx/>
              <a:buChar char="–"/>
              <a:defRPr/>
            </a:pPr>
            <a:r>
              <a:rPr lang="en-US" sz="1200" kern="0" dirty="0" smtClean="0">
                <a:solidFill>
                  <a:srgbClr val="222222"/>
                </a:solidFill>
                <a:latin typeface="Arial"/>
              </a:rPr>
              <a:t>Designed to prevent conflict of interest between two parties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19</a:t>
            </a:fld>
            <a:endParaRPr lang="en-US" dirty="0"/>
          </a:p>
        </p:txBody>
      </p:sp>
    </p:spTree>
    <p:extLst>
      <p:ext uri="{BB962C8B-B14F-4D97-AF65-F5344CB8AC3E}">
        <p14:creationId xmlns:p14="http://schemas.microsoft.com/office/powerpoint/2010/main" val="97573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defRPr/>
            </a:pPr>
            <a:r>
              <a:rPr lang="en-US" altLang="en-US" sz="1200" b="1" dirty="0" smtClean="0">
                <a:latin typeface="Times New Roman" pitchFamily="16" charset="0"/>
                <a:cs typeface="Times New Roman" pitchFamily="16" charset="0"/>
              </a:rPr>
              <a:t>Firewalls</a:t>
            </a:r>
          </a:p>
          <a:p>
            <a:pPr marL="342900" indent="-342900">
              <a:spcBef>
                <a:spcPct val="20000"/>
              </a:spcBef>
              <a:buFontTx/>
              <a:buChar char="•"/>
              <a:defRPr/>
            </a:pPr>
            <a:r>
              <a:rPr lang="en-US" altLang="en-US" sz="1200" kern="0" dirty="0" smtClean="0">
                <a:solidFill>
                  <a:srgbClr val="222222"/>
                </a:solidFill>
                <a:latin typeface="Arial"/>
              </a:rPr>
              <a:t>Prevent specific types of information from moving between an untrusted network(the Internet) and a trusted network (organization’s internal network)</a:t>
            </a:r>
          </a:p>
          <a:p>
            <a:pPr marL="342900" indent="-342900">
              <a:spcBef>
                <a:spcPct val="20000"/>
              </a:spcBef>
              <a:buFontTx/>
              <a:buChar char="•"/>
              <a:defRPr/>
            </a:pPr>
            <a:r>
              <a:rPr lang="en-US" altLang="en-US" sz="1200" kern="0" dirty="0" smtClean="0">
                <a:solidFill>
                  <a:srgbClr val="222222"/>
                </a:solidFill>
                <a:latin typeface="Arial"/>
              </a:rPr>
              <a:t>May be:</a:t>
            </a:r>
          </a:p>
          <a:p>
            <a:pPr marL="742950" lvl="1" indent="-285750">
              <a:spcBef>
                <a:spcPct val="20000"/>
              </a:spcBef>
              <a:buFontTx/>
              <a:buChar char="–"/>
              <a:defRPr/>
            </a:pPr>
            <a:r>
              <a:rPr lang="en-US" altLang="en-US" sz="1200" kern="0" dirty="0" smtClean="0">
                <a:solidFill>
                  <a:srgbClr val="222222"/>
                </a:solidFill>
                <a:latin typeface="Arial"/>
              </a:rPr>
              <a:t>Separate computer system</a:t>
            </a:r>
          </a:p>
          <a:p>
            <a:pPr marL="742950" lvl="1" indent="-285750">
              <a:spcBef>
                <a:spcPct val="20000"/>
              </a:spcBef>
              <a:buFontTx/>
              <a:buChar char="–"/>
              <a:defRPr/>
            </a:pPr>
            <a:r>
              <a:rPr lang="en-US" altLang="en-US" sz="1200" kern="0" dirty="0" smtClean="0">
                <a:solidFill>
                  <a:srgbClr val="222222"/>
                </a:solidFill>
                <a:latin typeface="Arial"/>
              </a:rPr>
              <a:t>Software service running on existing router or server</a:t>
            </a:r>
          </a:p>
          <a:p>
            <a:pPr marL="742950" lvl="1" indent="-285750">
              <a:spcBef>
                <a:spcPct val="20000"/>
              </a:spcBef>
              <a:buFontTx/>
              <a:buChar char="–"/>
              <a:defRPr/>
            </a:pPr>
            <a:r>
              <a:rPr lang="en-US" altLang="en-US" sz="1200" kern="0" dirty="0" smtClean="0">
                <a:solidFill>
                  <a:srgbClr val="222222"/>
                </a:solidFill>
                <a:latin typeface="Arial"/>
              </a:rPr>
              <a:t>Separate network containing supporting devices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20</a:t>
            </a:fld>
            <a:endParaRPr lang="en-US" dirty="0"/>
          </a:p>
        </p:txBody>
      </p:sp>
    </p:spTree>
    <p:extLst>
      <p:ext uri="{BB962C8B-B14F-4D97-AF65-F5344CB8AC3E}">
        <p14:creationId xmlns:p14="http://schemas.microsoft.com/office/powerpoint/2010/main" val="385624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sz="1200" b="1" dirty="0" smtClean="0">
                <a:latin typeface="Arial" pitchFamily="34" charset="0"/>
                <a:cs typeface="Arial" pitchFamily="34" charset="0"/>
              </a:rPr>
              <a:t>Firewall Processing Modes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Five processing modes by which firewalls can be categorized:</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Packet filtering</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Application gateways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Circuit gateways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MAC layer firewalls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Hybrids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21</a:t>
            </a:fld>
            <a:endParaRPr lang="en-US" dirty="0"/>
          </a:p>
        </p:txBody>
      </p:sp>
    </p:spTree>
    <p:extLst>
      <p:ext uri="{BB962C8B-B14F-4D97-AF65-F5344CB8AC3E}">
        <p14:creationId xmlns:p14="http://schemas.microsoft.com/office/powerpoint/2010/main" val="1843848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sz="1200" b="1" dirty="0" smtClean="0">
                <a:latin typeface="Arial" pitchFamily="34" charset="0"/>
                <a:cs typeface="Arial" pitchFamily="34" charset="0"/>
              </a:rPr>
              <a:t>Packet Filtering Firewalls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Packet filtering firewalls examine header information of data packets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Most often based on combination of:</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IP source and destination address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Direction (inbound or outbound)</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Transmission Control Protocol (TCP) or User Datagram Protocol (UDP) source and destination port requests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Simple firewall models enforce rules designed to prohibit packets with certain addresses or partial addresses from passing through device</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22</a:t>
            </a:fld>
            <a:endParaRPr lang="en-US" dirty="0"/>
          </a:p>
        </p:txBody>
      </p:sp>
    </p:spTree>
    <p:extLst>
      <p:ext uri="{BB962C8B-B14F-4D97-AF65-F5344CB8AC3E}">
        <p14:creationId xmlns:p14="http://schemas.microsoft.com/office/powerpoint/2010/main" val="18554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Introduction</a:t>
            </a:r>
          </a:p>
          <a:p>
            <a:pPr marL="342900" indent="-342900">
              <a:spcBef>
                <a:spcPct val="20000"/>
              </a:spcBef>
              <a:buFontTx/>
              <a:buChar char="•"/>
              <a:defRPr/>
            </a:pPr>
            <a:r>
              <a:rPr lang="en-US" altLang="en-US" sz="1200" kern="0" dirty="0" smtClean="0">
                <a:solidFill>
                  <a:srgbClr val="222222"/>
                </a:solidFill>
                <a:latin typeface="Arial"/>
              </a:rPr>
              <a:t>Technical controls are essential in enforcing policy for many IT functions not under direct human control</a:t>
            </a:r>
          </a:p>
          <a:p>
            <a:pPr marL="342900" indent="-342900">
              <a:spcBef>
                <a:spcPct val="20000"/>
              </a:spcBef>
              <a:buFontTx/>
              <a:buChar char="•"/>
              <a:defRPr/>
            </a:pPr>
            <a:r>
              <a:rPr lang="en-US" altLang="en-US" sz="1200" kern="0" dirty="0" smtClean="0">
                <a:solidFill>
                  <a:srgbClr val="222222"/>
                </a:solidFill>
                <a:latin typeface="Arial"/>
              </a:rPr>
              <a:t>When properly implemented, technical control solutions improve an organization’s ability to balance objectives of making information readily available and preserving information’s confidentiality and integrity</a:t>
            </a:r>
          </a:p>
          <a:p>
            <a:pPr>
              <a:defRPr/>
            </a:pP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a:t>
            </a:fld>
            <a:endParaRPr lang="en-US" dirty="0"/>
          </a:p>
        </p:txBody>
      </p:sp>
    </p:spTree>
    <p:extLst>
      <p:ext uri="{BB962C8B-B14F-4D97-AF65-F5344CB8AC3E}">
        <p14:creationId xmlns:p14="http://schemas.microsoft.com/office/powerpoint/2010/main" val="1825708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altLang="en-US" sz="1200" b="1" dirty="0" smtClean="0"/>
              <a:t>Packet-Filtering Firewalls (cont’d.)</a:t>
            </a:r>
          </a:p>
          <a:p>
            <a:pPr marL="342900" indent="-342900">
              <a:spcBef>
                <a:spcPct val="20000"/>
              </a:spcBef>
              <a:buFontTx/>
              <a:buChar char="•"/>
              <a:defRPr/>
            </a:pPr>
            <a:r>
              <a:rPr lang="en-US" altLang="en-US" sz="1200" kern="0" dirty="0" smtClean="0">
                <a:solidFill>
                  <a:srgbClr val="222222"/>
                </a:solidFill>
                <a:latin typeface="Arial"/>
              </a:rPr>
              <a:t>Three subsets of packet filtering firewalls: </a:t>
            </a:r>
          </a:p>
          <a:p>
            <a:pPr marL="742950" lvl="1" indent="-285750">
              <a:spcBef>
                <a:spcPct val="20000"/>
              </a:spcBef>
              <a:buFontTx/>
              <a:buChar char="–"/>
              <a:defRPr/>
            </a:pPr>
            <a:r>
              <a:rPr lang="en-US" altLang="en-US" sz="1200" kern="0" dirty="0" smtClean="0">
                <a:solidFill>
                  <a:srgbClr val="222222"/>
                </a:solidFill>
                <a:latin typeface="Arial"/>
              </a:rPr>
              <a:t>Static filtering: requires that filtering rules be developed and installed within the firewall</a:t>
            </a:r>
          </a:p>
          <a:p>
            <a:pPr marL="742950" lvl="1" indent="-285750">
              <a:spcBef>
                <a:spcPct val="20000"/>
              </a:spcBef>
              <a:buFontTx/>
              <a:buChar char="–"/>
              <a:defRPr/>
            </a:pPr>
            <a:r>
              <a:rPr lang="en-US" altLang="en-US" sz="1200" kern="0" dirty="0" smtClean="0">
                <a:solidFill>
                  <a:srgbClr val="222222"/>
                </a:solidFill>
                <a:latin typeface="Arial"/>
              </a:rPr>
              <a:t>Dynamic filtering: allows firewall to react to emergent event and update or create rules to deal with event</a:t>
            </a:r>
          </a:p>
          <a:p>
            <a:pPr marL="742950" lvl="1" indent="-285750">
              <a:spcBef>
                <a:spcPct val="20000"/>
              </a:spcBef>
              <a:buFontTx/>
              <a:buChar char="–"/>
              <a:defRPr/>
            </a:pPr>
            <a:r>
              <a:rPr lang="en-US" altLang="en-US" sz="1200" kern="0" dirty="0" err="1" smtClean="0">
                <a:solidFill>
                  <a:srgbClr val="222222"/>
                </a:solidFill>
                <a:latin typeface="Arial"/>
              </a:rPr>
              <a:t>Stateful</a:t>
            </a:r>
            <a:r>
              <a:rPr lang="en-US" altLang="en-US" sz="1200" kern="0" dirty="0" smtClean="0">
                <a:solidFill>
                  <a:srgbClr val="222222"/>
                </a:solidFill>
                <a:latin typeface="Arial"/>
              </a:rPr>
              <a:t> inspection: firewalls that keep track of each network connection between internal and external systems using a state table</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1893783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24</a:t>
            </a:fld>
            <a:endParaRPr lang="en-US" dirty="0"/>
          </a:p>
        </p:txBody>
      </p:sp>
    </p:spTree>
    <p:extLst>
      <p:ext uri="{BB962C8B-B14F-4D97-AF65-F5344CB8AC3E}">
        <p14:creationId xmlns:p14="http://schemas.microsoft.com/office/powerpoint/2010/main" val="2693757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25</a:t>
            </a:fld>
            <a:endParaRPr lang="en-US" dirty="0"/>
          </a:p>
        </p:txBody>
      </p:sp>
    </p:spTree>
    <p:extLst>
      <p:ext uri="{BB962C8B-B14F-4D97-AF65-F5344CB8AC3E}">
        <p14:creationId xmlns:p14="http://schemas.microsoft.com/office/powerpoint/2010/main" val="125412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baseline="30000" dirty="0" smtClean="0">
              <a:solidFill>
                <a:schemeClr val="tx1"/>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27</a:t>
            </a:fld>
            <a:endParaRPr lang="en-US" dirty="0"/>
          </a:p>
        </p:txBody>
      </p:sp>
    </p:spTree>
    <p:extLst>
      <p:ext uri="{BB962C8B-B14F-4D97-AF65-F5344CB8AC3E}">
        <p14:creationId xmlns:p14="http://schemas.microsoft.com/office/powerpoint/2010/main" val="932312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Arial" pitchFamily="34" charset="0"/>
                <a:cs typeface="Arial" pitchFamily="34" charset="0"/>
              </a:rPr>
              <a:t>Application Gateways </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Frequently installed on a dedicated computer; also known as a proxy server </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Since proxy server is often placed in unsecured area of the network (e.g., DMZ), it is exposed to higher levels of risk from less trusted networks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Additional filtering routers can be implemented behind the proxy server, further protecting internal systems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30</a:t>
            </a:fld>
            <a:endParaRPr lang="en-US" dirty="0"/>
          </a:p>
        </p:txBody>
      </p:sp>
    </p:spTree>
    <p:extLst>
      <p:ext uri="{BB962C8B-B14F-4D97-AF65-F5344CB8AC3E}">
        <p14:creationId xmlns:p14="http://schemas.microsoft.com/office/powerpoint/2010/main" val="3275734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defRPr/>
            </a:pPr>
            <a:r>
              <a:rPr lang="en-US" altLang="en-US" sz="1200" b="1" dirty="0" smtClean="0">
                <a:latin typeface="Arial" pitchFamily="34" charset="0"/>
                <a:cs typeface="Arial" pitchFamily="34" charset="0"/>
              </a:rPr>
              <a:t>MAC Layer Firewalls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MAC layer firewalls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Designed to operate at media access control </a:t>
            </a:r>
            <a:r>
              <a:rPr lang="en-US" altLang="en-US" sz="1200" kern="0" dirty="0" err="1" smtClean="0">
                <a:solidFill>
                  <a:srgbClr val="222222"/>
                </a:solidFill>
                <a:latin typeface="Arial" pitchFamily="34" charset="0"/>
                <a:cs typeface="Arial" pitchFamily="34" charset="0"/>
              </a:rPr>
              <a:t>sublayer</a:t>
            </a:r>
            <a:r>
              <a:rPr lang="en-US" altLang="en-US" sz="1200" kern="0" dirty="0" smtClean="0">
                <a:solidFill>
                  <a:srgbClr val="222222"/>
                </a:solidFill>
                <a:latin typeface="Arial" pitchFamily="34" charset="0"/>
                <a:cs typeface="Arial" pitchFamily="34" charset="0"/>
              </a:rPr>
              <a:t> of network’s data link layer</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Make filtering decisions based on specific host computer’s identity</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MAC addresses of specific host computers are linked to access control list (ACL) entries that identify specific types of packets that can be sent to each host; all other traffic is blocked</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31</a:t>
            </a:fld>
            <a:endParaRPr lang="en-US" dirty="0"/>
          </a:p>
        </p:txBody>
      </p:sp>
    </p:spTree>
    <p:extLst>
      <p:ext uri="{BB962C8B-B14F-4D97-AF65-F5344CB8AC3E}">
        <p14:creationId xmlns:p14="http://schemas.microsoft.com/office/powerpoint/2010/main" val="2563159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defRPr/>
            </a:pPr>
            <a:r>
              <a:rPr lang="en-US" altLang="en-US" sz="1200" b="1" dirty="0" smtClean="0">
                <a:latin typeface="Arial" pitchFamily="34" charset="0"/>
                <a:cs typeface="Arial" pitchFamily="34" charset="0"/>
              </a:rPr>
              <a:t>Hybrid Firewalls </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Hybrid firewalls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Combine elements of other types of firewalls; i.e., elements of packet filtering and proxy services, or of packet filtering and circuit gateways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Alternately, may consist of two separate firewall devices; each a separate firewall system, but connected to work in tandem</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Enables organization to make security improvement without completely replacing existing firewalls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378887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33</a:t>
            </a:fld>
            <a:endParaRPr lang="en-US" dirty="0"/>
          </a:p>
        </p:txBody>
      </p:sp>
    </p:spTree>
    <p:extLst>
      <p:ext uri="{BB962C8B-B14F-4D97-AF65-F5344CB8AC3E}">
        <p14:creationId xmlns:p14="http://schemas.microsoft.com/office/powerpoint/2010/main" val="351561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defRPr/>
            </a:pPr>
            <a:r>
              <a:rPr lang="en-US" altLang="en-US" sz="1200" b="1" dirty="0" smtClean="0">
                <a:latin typeface="Arial" pitchFamily="34" charset="0"/>
                <a:cs typeface="Arial" pitchFamily="34" charset="0"/>
              </a:rPr>
              <a:t>Dual-Homed Host Firewalls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Bastion hosts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Commonly referred to as sacrificial host, as it stands as sole defender on the network perimeter</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Contains two network interface cards (NICs): one connected to external network, one connected to internal network</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Implementation of this architecture often makes use of network address translation (NAT), creating another barrier to intrusion from external attackers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35</a:t>
            </a:fld>
            <a:endParaRPr lang="en-US" dirty="0"/>
          </a:p>
        </p:txBody>
      </p:sp>
    </p:spTree>
    <p:extLst>
      <p:ext uri="{BB962C8B-B14F-4D97-AF65-F5344CB8AC3E}">
        <p14:creationId xmlns:p14="http://schemas.microsoft.com/office/powerpoint/2010/main" val="2763857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sz="1200" b="1" dirty="0" smtClean="0">
                <a:latin typeface="Arial" pitchFamily="34" charset="0"/>
                <a:cs typeface="Arial" pitchFamily="34" charset="0"/>
              </a:rPr>
              <a:t>Screened Subnet Firewalls (with DMZ)</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Screened subnet firewalls (with DMZ)</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Is the dominant architecture used today</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Commonly consists of two or more internal bastion hosts behind packet filtering router, with each host protecting trusted network:</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from outside or untrusted network routed through external filtering router</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from outside or untrusted network are routed into and out of routing firewall to separate network segment known as DMZ</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into trusted internal network allowed only from DMZ bastion host servers</a:t>
            </a:r>
          </a:p>
          <a:p>
            <a:endParaRPr lang="en-US"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36</a:t>
            </a:fld>
            <a:endParaRPr lang="en-US" dirty="0">
              <a:solidFill>
                <a:prstClr val="black"/>
              </a:solidFill>
            </a:endParaRPr>
          </a:p>
        </p:txBody>
      </p:sp>
    </p:spTree>
    <p:extLst>
      <p:ext uri="{BB962C8B-B14F-4D97-AF65-F5344CB8AC3E}">
        <p14:creationId xmlns:p14="http://schemas.microsoft.com/office/powerpoint/2010/main" val="137931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Access Control</a:t>
            </a:r>
          </a:p>
          <a:p>
            <a:pPr marL="342900" indent="-342900">
              <a:spcBef>
                <a:spcPct val="20000"/>
              </a:spcBef>
              <a:buFontTx/>
              <a:buChar char="•"/>
              <a:defRPr/>
            </a:pPr>
            <a:r>
              <a:rPr lang="en-US" altLang="en-US" sz="1200" kern="0" dirty="0" smtClean="0">
                <a:solidFill>
                  <a:srgbClr val="222222"/>
                </a:solidFill>
                <a:latin typeface="Arial"/>
              </a:rPr>
              <a:t>Access control: method by which systems determine whether and how to admit a user into a trusted area of the organization</a:t>
            </a:r>
          </a:p>
          <a:p>
            <a:pPr marL="342900" indent="-342900">
              <a:spcBef>
                <a:spcPct val="20000"/>
              </a:spcBef>
              <a:buFontTx/>
              <a:buChar char="•"/>
              <a:defRPr/>
            </a:pPr>
            <a:r>
              <a:rPr lang="en-US" altLang="en-US" sz="1200" kern="0" dirty="0" smtClean="0">
                <a:solidFill>
                  <a:srgbClr val="222222"/>
                </a:solidFill>
                <a:latin typeface="Arial"/>
              </a:rPr>
              <a:t>Mandatory access controls (MACs): use data classification schemes</a:t>
            </a:r>
          </a:p>
          <a:p>
            <a:pPr marL="342900" indent="-342900">
              <a:spcBef>
                <a:spcPct val="20000"/>
              </a:spcBef>
              <a:buFontTx/>
              <a:buChar char="•"/>
              <a:defRPr/>
            </a:pPr>
            <a:r>
              <a:rPr lang="en-US" altLang="en-US" sz="1200" kern="0" dirty="0" smtClean="0">
                <a:solidFill>
                  <a:srgbClr val="222222"/>
                </a:solidFill>
                <a:latin typeface="Arial"/>
              </a:rPr>
              <a:t>Discretionary access controls (DACs): allows users to control and possibly provide access to information/resources at their disposal</a:t>
            </a:r>
          </a:p>
          <a:p>
            <a:pPr marL="342900" indent="-342900">
              <a:spcBef>
                <a:spcPct val="20000"/>
              </a:spcBef>
              <a:buFontTx/>
              <a:buChar char="•"/>
              <a:defRPr/>
            </a:pPr>
            <a:r>
              <a:rPr lang="en-US" altLang="en-US" sz="1200" kern="0" dirty="0" smtClean="0">
                <a:solidFill>
                  <a:srgbClr val="222222"/>
                </a:solidFill>
                <a:latin typeface="Arial"/>
              </a:rPr>
              <a:t>Nondiscretionary controls: strictly-enforced version of MACs that are managed by a central authority</a:t>
            </a:r>
          </a:p>
          <a:p>
            <a:pPr>
              <a:defRPr/>
            </a:pP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a:t>
            </a:fld>
            <a:endParaRPr lang="en-US" dirty="0"/>
          </a:p>
        </p:txBody>
      </p:sp>
    </p:spTree>
    <p:extLst>
      <p:ext uri="{BB962C8B-B14F-4D97-AF65-F5344CB8AC3E}">
        <p14:creationId xmlns:p14="http://schemas.microsoft.com/office/powerpoint/2010/main" val="765265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sz="1200" b="1" dirty="0" smtClean="0">
                <a:latin typeface="Arial" pitchFamily="34" charset="0"/>
                <a:cs typeface="Arial" pitchFamily="34" charset="0"/>
              </a:rPr>
              <a:t>Screened Subnet Firewalls (with DMZ)</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Screened subnet firewalls (with DMZ)</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Is the dominant architecture used today</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Commonly consists of two or more internal bastion hosts behind packet filtering router, with each host protecting trusted network:</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from outside or untrusted network routed through external filtering router</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from outside or untrusted network are routed into and out of routing firewall to separate network segment known as DMZ</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Connections into trusted internal network allowed only from DMZ bastion host servers</a:t>
            </a:r>
          </a:p>
          <a:p>
            <a:endParaRPr lang="en-US" sz="1200" b="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37</a:t>
            </a:fld>
            <a:endParaRPr lang="en-US" dirty="0">
              <a:solidFill>
                <a:prstClr val="black"/>
              </a:solidFill>
            </a:endParaRPr>
          </a:p>
        </p:txBody>
      </p:sp>
    </p:spTree>
    <p:extLst>
      <p:ext uri="{BB962C8B-B14F-4D97-AF65-F5344CB8AC3E}">
        <p14:creationId xmlns:p14="http://schemas.microsoft.com/office/powerpoint/2010/main" val="1797285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t>Firewall Architectures (cont’d.)</a:t>
            </a:r>
          </a:p>
          <a:p>
            <a:pPr marL="342900" indent="-342900">
              <a:spcBef>
                <a:spcPct val="20000"/>
              </a:spcBef>
              <a:buFontTx/>
              <a:buChar char="•"/>
              <a:defRPr/>
            </a:pPr>
            <a:r>
              <a:rPr lang="en-US" altLang="en-US" sz="2600" kern="0" dirty="0" smtClean="0">
                <a:solidFill>
                  <a:srgbClr val="222222"/>
                </a:solidFill>
                <a:latin typeface="Arial"/>
              </a:rPr>
              <a:t>Screened subnet performs two functions:</a:t>
            </a:r>
          </a:p>
          <a:p>
            <a:pPr marL="742950" lvl="1" indent="-285750">
              <a:spcBef>
                <a:spcPct val="20000"/>
              </a:spcBef>
              <a:buFontTx/>
              <a:buChar char="–"/>
              <a:defRPr/>
            </a:pPr>
            <a:r>
              <a:rPr lang="en-US" altLang="en-US" sz="2400" kern="0" dirty="0" smtClean="0">
                <a:solidFill>
                  <a:srgbClr val="222222"/>
                </a:solidFill>
                <a:latin typeface="Arial"/>
              </a:rPr>
              <a:t>Protects DMZ systems and information from outside threats</a:t>
            </a:r>
          </a:p>
          <a:p>
            <a:pPr marL="742950" lvl="1" indent="-285750">
              <a:spcBef>
                <a:spcPct val="20000"/>
              </a:spcBef>
              <a:buFontTx/>
              <a:buChar char="–"/>
              <a:defRPr/>
            </a:pPr>
            <a:r>
              <a:rPr lang="en-US" altLang="en-US" sz="2400" kern="0" dirty="0" smtClean="0">
                <a:solidFill>
                  <a:srgbClr val="222222"/>
                </a:solidFill>
                <a:latin typeface="Arial"/>
              </a:rPr>
              <a:t>Protects the internal networks by limiting how external connections can gain access to internal systems</a:t>
            </a:r>
          </a:p>
          <a:p>
            <a:pPr marL="342900" indent="-342900">
              <a:spcBef>
                <a:spcPct val="20000"/>
              </a:spcBef>
              <a:buFontTx/>
              <a:buChar char="•"/>
              <a:defRPr/>
            </a:pPr>
            <a:r>
              <a:rPr lang="en-US" altLang="en-US" sz="2600" kern="0" dirty="0" smtClean="0">
                <a:solidFill>
                  <a:srgbClr val="222222"/>
                </a:solidFill>
                <a:latin typeface="Arial"/>
              </a:rPr>
              <a:t>Another facet of DMZs: extranets</a:t>
            </a:r>
          </a:p>
          <a:p>
            <a:pPr>
              <a:defRPr/>
            </a:pPr>
            <a:endParaRPr lang="en-US" alt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38</a:t>
            </a:fld>
            <a:endParaRPr lang="en-US" dirty="0">
              <a:solidFill>
                <a:prstClr val="black"/>
              </a:solidFill>
            </a:endParaRPr>
          </a:p>
        </p:txBody>
      </p:sp>
    </p:spTree>
    <p:extLst>
      <p:ext uri="{BB962C8B-B14F-4D97-AF65-F5344CB8AC3E}">
        <p14:creationId xmlns:p14="http://schemas.microsoft.com/office/powerpoint/2010/main" val="3609014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39</a:t>
            </a:fld>
            <a:endParaRPr lang="en-US" dirty="0"/>
          </a:p>
        </p:txBody>
      </p:sp>
    </p:spTree>
    <p:extLst>
      <p:ext uri="{BB962C8B-B14F-4D97-AF65-F5344CB8AC3E}">
        <p14:creationId xmlns:p14="http://schemas.microsoft.com/office/powerpoint/2010/main" val="3332840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42</a:t>
            </a:fld>
            <a:endParaRPr lang="en-US" dirty="0"/>
          </a:p>
        </p:txBody>
      </p:sp>
    </p:spTree>
    <p:extLst>
      <p:ext uri="{BB962C8B-B14F-4D97-AF65-F5344CB8AC3E}">
        <p14:creationId xmlns:p14="http://schemas.microsoft.com/office/powerpoint/2010/main" val="3089440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43</a:t>
            </a:fld>
            <a:endParaRPr lang="en-US" dirty="0"/>
          </a:p>
        </p:txBody>
      </p:sp>
    </p:spTree>
    <p:extLst>
      <p:ext uri="{BB962C8B-B14F-4D97-AF65-F5344CB8AC3E}">
        <p14:creationId xmlns:p14="http://schemas.microsoft.com/office/powerpoint/2010/main" val="594931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1800"/>
              </a:spcBef>
              <a:defRPr/>
            </a:pPr>
            <a:r>
              <a:rPr lang="en-US" altLang="en-US" sz="1200" b="1" dirty="0" smtClean="0">
                <a:latin typeface="Arial" pitchFamily="34" charset="0"/>
                <a:cs typeface="Arial" pitchFamily="34" charset="0"/>
              </a:rPr>
              <a:t>Selecting the Right Firewall</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When selecting firewall, consider a number of factors: </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What firewall technology offers right balance between protection and cost for needs of organization?</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Which features are included in base price and which are not?</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Ease of setup and configuration? How accessible are staff technicians who can configure the firewall?</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Can firewall adapt to organization’s growing network?</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Second most important issue is cost</a:t>
            </a:r>
          </a:p>
          <a:p>
            <a:endParaRPr lang="en-US"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44</a:t>
            </a:fld>
            <a:endParaRPr lang="en-US" dirty="0"/>
          </a:p>
        </p:txBody>
      </p:sp>
    </p:spTree>
    <p:extLst>
      <p:ext uri="{BB962C8B-B14F-4D97-AF65-F5344CB8AC3E}">
        <p14:creationId xmlns:p14="http://schemas.microsoft.com/office/powerpoint/2010/main" val="1777192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800"/>
              </a:spcBef>
              <a:defRPr/>
            </a:pPr>
            <a:r>
              <a:rPr lang="en-US" altLang="en-US" b="1" dirty="0" smtClean="0">
                <a:latin typeface="Times New Roman" pitchFamily="16" charset="0"/>
                <a:cs typeface="Times New Roman" pitchFamily="16" charset="0"/>
              </a:rPr>
              <a:t>Configuring and Managing Firewalls </a:t>
            </a:r>
          </a:p>
          <a:p>
            <a:pPr marL="342900" indent="-342900">
              <a:spcBef>
                <a:spcPct val="20000"/>
              </a:spcBef>
              <a:buFontTx/>
              <a:buChar char="•"/>
              <a:defRPr/>
            </a:pPr>
            <a:r>
              <a:rPr lang="en-US" altLang="en-US" sz="1200" kern="0" dirty="0" smtClean="0">
                <a:solidFill>
                  <a:srgbClr val="222222"/>
                </a:solidFill>
                <a:latin typeface="Arial"/>
              </a:rPr>
              <a:t>Organization must provide for initial configuration and ongoing management of firewall(s)</a:t>
            </a:r>
          </a:p>
          <a:p>
            <a:pPr marL="342900" indent="-342900">
              <a:spcBef>
                <a:spcPct val="20000"/>
              </a:spcBef>
              <a:buFontTx/>
              <a:buChar char="•"/>
              <a:defRPr/>
            </a:pPr>
            <a:r>
              <a:rPr lang="en-US" altLang="en-US" sz="1200" kern="0" dirty="0" smtClean="0">
                <a:solidFill>
                  <a:srgbClr val="222222"/>
                </a:solidFill>
                <a:latin typeface="Arial"/>
              </a:rPr>
              <a:t>Each firewall device must have own set of configuration rules regulating its actions</a:t>
            </a:r>
          </a:p>
          <a:p>
            <a:pPr marL="342900" indent="-342900">
              <a:spcBef>
                <a:spcPct val="20000"/>
              </a:spcBef>
              <a:buFontTx/>
              <a:buChar char="•"/>
              <a:defRPr/>
            </a:pPr>
            <a:r>
              <a:rPr lang="en-US" altLang="en-US" sz="1200" kern="0" dirty="0" smtClean="0">
                <a:solidFill>
                  <a:srgbClr val="222222"/>
                </a:solidFill>
                <a:latin typeface="Arial"/>
              </a:rPr>
              <a:t>Firewall policy configuration is usually complex and difficult</a:t>
            </a:r>
          </a:p>
          <a:p>
            <a:pPr marL="342900" indent="-342900">
              <a:spcBef>
                <a:spcPct val="20000"/>
              </a:spcBef>
              <a:buFontTx/>
              <a:buChar char="•"/>
              <a:defRPr/>
            </a:pPr>
            <a:r>
              <a:rPr lang="en-US" altLang="en-US" sz="1200" kern="0" dirty="0" smtClean="0">
                <a:solidFill>
                  <a:srgbClr val="222222"/>
                </a:solidFill>
                <a:latin typeface="Arial"/>
              </a:rPr>
              <a:t>Configuring firewall policies is both an art and a science </a:t>
            </a:r>
          </a:p>
          <a:p>
            <a:pPr marL="342900" indent="-342900">
              <a:spcBef>
                <a:spcPct val="20000"/>
              </a:spcBef>
              <a:buFontTx/>
              <a:buChar char="•"/>
              <a:defRPr/>
            </a:pPr>
            <a:r>
              <a:rPr lang="en-US" altLang="en-US" sz="1200" kern="0" dirty="0" smtClean="0">
                <a:solidFill>
                  <a:srgbClr val="222222"/>
                </a:solidFill>
                <a:latin typeface="Arial"/>
              </a:rPr>
              <a:t>When security rules conflict with the performance of business, security often loses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46</a:t>
            </a:fld>
            <a:endParaRPr lang="en-US" dirty="0"/>
          </a:p>
        </p:txBody>
      </p:sp>
    </p:spTree>
    <p:extLst>
      <p:ext uri="{BB962C8B-B14F-4D97-AF65-F5344CB8AC3E}">
        <p14:creationId xmlns:p14="http://schemas.microsoft.com/office/powerpoint/2010/main" val="3529454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20000"/>
              </a:spcBef>
              <a:defRPr/>
            </a:pPr>
            <a:r>
              <a:rPr lang="en-US" altLang="en-US" sz="1200" b="1" kern="0" dirty="0" smtClean="0">
                <a:solidFill>
                  <a:srgbClr val="222222"/>
                </a:solidFill>
                <a:latin typeface="Arial" pitchFamily="34" charset="0"/>
                <a:cs typeface="Arial" pitchFamily="34" charset="0"/>
              </a:rPr>
              <a:t>Best practices for firewalls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All traffic from trusted network is allowed out</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Firewall device never directly accessed from public network</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Simple Mail Transport Protocol (SMTP) data allowed to pass through firewall</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Internet Control Message Protocol (ICMP) data denied</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Telnet access to internal servers should be blocked</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When Web services offered outside firewall, HTTP traffic should be blocked from reaching internal networks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All data not verifiably authentic should be denied</a:t>
            </a:r>
          </a:p>
          <a:p>
            <a:endParaRPr lang="en-US"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47</a:t>
            </a:fld>
            <a:endParaRPr lang="en-US" dirty="0"/>
          </a:p>
        </p:txBody>
      </p:sp>
    </p:spTree>
    <p:extLst>
      <p:ext uri="{BB962C8B-B14F-4D97-AF65-F5344CB8AC3E}">
        <p14:creationId xmlns:p14="http://schemas.microsoft.com/office/powerpoint/2010/main" val="3191184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defRPr/>
            </a:pPr>
            <a:r>
              <a:rPr lang="en-US" altLang="en-US" sz="1200" b="1" dirty="0" smtClean="0">
                <a:latin typeface="Arial" pitchFamily="34" charset="0"/>
                <a:cs typeface="Arial" pitchFamily="34" charset="0"/>
              </a:rPr>
              <a:t>Firewall Rules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Firewall rules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Firewalls operate by examining data packets and performing comparison with predetermined logical rules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Logic based on set of guidelines most commonly referred to as firewall rules, rule base, or firewall logic</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Most firewalls use packet header information to determine whether specific packet should be allowed or denied</a:t>
            </a:r>
          </a:p>
          <a:p>
            <a:endParaRPr lang="en-US"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48</a:t>
            </a:fld>
            <a:endParaRPr lang="en-US" dirty="0"/>
          </a:p>
        </p:txBody>
      </p:sp>
    </p:spTree>
    <p:extLst>
      <p:ext uri="{BB962C8B-B14F-4D97-AF65-F5344CB8AC3E}">
        <p14:creationId xmlns:p14="http://schemas.microsoft.com/office/powerpoint/2010/main" val="2360004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50</a:t>
            </a:fld>
            <a:endParaRPr lang="en-US" dirty="0"/>
          </a:p>
        </p:txBody>
      </p:sp>
    </p:spTree>
    <p:extLst>
      <p:ext uri="{BB962C8B-B14F-4D97-AF65-F5344CB8AC3E}">
        <p14:creationId xmlns:p14="http://schemas.microsoft.com/office/powerpoint/2010/main" val="420960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a:t>
            </a:fld>
            <a:endParaRPr lang="en-US" dirty="0"/>
          </a:p>
        </p:txBody>
      </p:sp>
    </p:spTree>
    <p:extLst>
      <p:ext uri="{BB962C8B-B14F-4D97-AF65-F5344CB8AC3E}">
        <p14:creationId xmlns:p14="http://schemas.microsoft.com/office/powerpoint/2010/main" val="3586197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cs typeface="Arial" pitchFamily="34" charset="0"/>
              </a:rPr>
              <a:t>Note that the rule allowing responses to internal communications comes first (appearing in Table 6-16 as Rule #1), followed by the four rules prohibiting direct communications to or from the firewall (Rules #2 through 5 in Table 6-16). After this comes the rule stating that all outgoing internal communications are allowed, followed by the rules governing access to the SMTP server and denial of Ping, Telnet access, and access to the HTTP server. If heavy traffic to the HTTP server is expected, move the HTTP server rule closer to the top (for example, into the position of Rule #2), which would expedite rule processing for external communications. The final rule in Table 6-16 denies any other types of communications. </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51</a:t>
            </a:fld>
            <a:endParaRPr lang="en-US" dirty="0"/>
          </a:p>
        </p:txBody>
      </p:sp>
    </p:spTree>
    <p:extLst>
      <p:ext uri="{BB962C8B-B14F-4D97-AF65-F5344CB8AC3E}">
        <p14:creationId xmlns:p14="http://schemas.microsoft.com/office/powerpoint/2010/main" val="182879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cs typeface="Arial" pitchFamily="34" charset="0"/>
              </a:rPr>
              <a:t>Note the similarities and differences in the two rule sets. The internal filtering router/firewall rule set, shown in Table 6-17, has to both protect against traffic and allow traffic from the internal network (192.168.2.0). Most of the rules in Table 6-17 are similar to those in Table 6-16: allowing responses to internal communications (Rule #1); denying communications to/from the firewall itself (Rules #2 through 5); and allowing all outbound internal traffic (Rule #6). Note that there is no permissible traffic from the DMZ systems, except as in Rule #1. Why isn’t there a comparable rule for the 192.168.2.1 subnet? Because this is an </a:t>
            </a:r>
            <a:r>
              <a:rPr lang="en-US" altLang="en-US" dirty="0" err="1" smtClean="0">
                <a:latin typeface="Arial" pitchFamily="34" charset="0"/>
                <a:cs typeface="Arial" pitchFamily="34" charset="0"/>
              </a:rPr>
              <a:t>unrouteable</a:t>
            </a:r>
            <a:r>
              <a:rPr lang="en-US" altLang="en-US" dirty="0" smtClean="0">
                <a:latin typeface="Arial" pitchFamily="34" charset="0"/>
                <a:cs typeface="Arial" pitchFamily="34" charset="0"/>
              </a:rPr>
              <a:t> network, external communications are handled by the NAT server, which maps internal (192.168.2.0) addresses to external (10.10.10.0) addresses. This prevents a hacker from compromising one of the internal boxes and accessing the internal network with it. The exception is the proxy server (Rule #7 in Table 6-17), which should be very carefully configured. If the organization does not need the proxy server, as in cases where all externally accessible services are provided from machines in the DMZ, then Rule #7 is not needed. Note that there are no Ping and Telnet rules in Table 6-17. This is because the external firewall filters these external requests out. The last rule, Rule #8, provides cleanup.</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52</a:t>
            </a:fld>
            <a:endParaRPr lang="en-US" dirty="0"/>
          </a:p>
        </p:txBody>
      </p:sp>
    </p:spTree>
    <p:extLst>
      <p:ext uri="{BB962C8B-B14F-4D97-AF65-F5344CB8AC3E}">
        <p14:creationId xmlns:p14="http://schemas.microsoft.com/office/powerpoint/2010/main" val="122172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800"/>
              </a:spcBef>
              <a:defRPr/>
            </a:pPr>
            <a:r>
              <a:rPr lang="en-US" altLang="en-US" b="1" dirty="0" smtClean="0">
                <a:latin typeface="Arial" pitchFamily="34" charset="0"/>
                <a:cs typeface="Arial" pitchFamily="34" charset="0"/>
              </a:rPr>
              <a:t>Content Filters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Software filter—not a firewall—that allows administrators to restrict content access from within a network</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Essentially a set of scripts or programs restricting user access to certain networking protocols/Internet locations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Primary purpose to restrict internal access to external material</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Most common content filters restrict users from accessing non-business Web sites or deny incoming spam</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53</a:t>
            </a:fld>
            <a:endParaRPr lang="en-US" dirty="0"/>
          </a:p>
        </p:txBody>
      </p:sp>
    </p:spTree>
    <p:extLst>
      <p:ext uri="{BB962C8B-B14F-4D97-AF65-F5344CB8AC3E}">
        <p14:creationId xmlns:p14="http://schemas.microsoft.com/office/powerpoint/2010/main" val="4194162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8000"/>
              </a:lnSpc>
              <a:spcBef>
                <a:spcPts val="3000"/>
              </a:spcBef>
              <a:spcAft>
                <a:spcPts val="600"/>
              </a:spcAft>
              <a:defRPr/>
            </a:pPr>
            <a:r>
              <a:rPr lang="en-US" altLang="en-US" b="1" dirty="0" smtClean="0">
                <a:latin typeface="Times New Roman" pitchFamily="16" charset="0"/>
                <a:cs typeface="Times New Roman" pitchFamily="16" charset="0"/>
              </a:rPr>
              <a:t>Protecting Remote Connections</a:t>
            </a:r>
          </a:p>
          <a:p>
            <a:pPr marL="342900" indent="-342900">
              <a:spcBef>
                <a:spcPct val="20000"/>
              </a:spcBef>
              <a:buFontTx/>
              <a:buChar char="•"/>
              <a:defRPr/>
            </a:pPr>
            <a:r>
              <a:rPr lang="en-US" altLang="en-US" sz="1200" kern="0" dirty="0" smtClean="0">
                <a:solidFill>
                  <a:srgbClr val="222222"/>
                </a:solidFill>
                <a:latin typeface="Arial"/>
              </a:rPr>
              <a:t>Installing Internetwork connections requires leased lines or other data channels; these connections are usually secured under requirements of formal service agreement</a:t>
            </a:r>
          </a:p>
          <a:p>
            <a:pPr marL="342900" indent="-342900">
              <a:spcBef>
                <a:spcPct val="20000"/>
              </a:spcBef>
              <a:buFontTx/>
              <a:buChar char="•"/>
              <a:defRPr/>
            </a:pPr>
            <a:r>
              <a:rPr lang="en-US" altLang="en-US" sz="1200" kern="0" dirty="0" smtClean="0">
                <a:solidFill>
                  <a:srgbClr val="222222"/>
                </a:solidFill>
                <a:latin typeface="Arial"/>
              </a:rPr>
              <a:t>When individuals seek to connect to organization’s network, more flexible option must be provided</a:t>
            </a:r>
          </a:p>
          <a:p>
            <a:pPr marL="342900" indent="-342900">
              <a:spcBef>
                <a:spcPct val="20000"/>
              </a:spcBef>
              <a:buFontTx/>
              <a:buChar char="•"/>
              <a:defRPr/>
            </a:pPr>
            <a:r>
              <a:rPr lang="en-US" altLang="en-US" sz="1200" kern="0" dirty="0" smtClean="0">
                <a:solidFill>
                  <a:srgbClr val="222222"/>
                </a:solidFill>
                <a:latin typeface="Arial"/>
              </a:rPr>
              <a:t>Options such as virtual private networks (VPNs) have become more popular due to spread of Internet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54</a:t>
            </a:fld>
            <a:endParaRPr lang="en-US" dirty="0"/>
          </a:p>
        </p:txBody>
      </p:sp>
    </p:spTree>
    <p:extLst>
      <p:ext uri="{BB962C8B-B14F-4D97-AF65-F5344CB8AC3E}">
        <p14:creationId xmlns:p14="http://schemas.microsoft.com/office/powerpoint/2010/main" val="2319379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8000"/>
              </a:lnSpc>
              <a:spcBef>
                <a:spcPts val="3000"/>
              </a:spcBef>
              <a:spcAft>
                <a:spcPts val="600"/>
              </a:spcAft>
              <a:defRPr/>
            </a:pPr>
            <a:r>
              <a:rPr lang="en-US" altLang="en-US" b="1" dirty="0" smtClean="0">
                <a:latin typeface="Arial" pitchFamily="34" charset="0"/>
                <a:cs typeface="Arial" pitchFamily="34" charset="0"/>
              </a:rPr>
              <a:t>Dial-Up</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Unsecured, dial-up connection points represent a substantial exposure to attack</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Attacker can use device called a war dialer to locate connection points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War dialer: automatic phone-dialing program that dials every number in a configured range and records number if modem picks up</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Some technologies (RADIUS systems; TACACS; CHAP password systems) have improved authentication process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55</a:t>
            </a:fld>
            <a:endParaRPr lang="en-US" dirty="0"/>
          </a:p>
        </p:txBody>
      </p:sp>
    </p:spTree>
    <p:extLst>
      <p:ext uri="{BB962C8B-B14F-4D97-AF65-F5344CB8AC3E}">
        <p14:creationId xmlns:p14="http://schemas.microsoft.com/office/powerpoint/2010/main" val="31094329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defRPr/>
            </a:pPr>
            <a:r>
              <a:rPr lang="en-US" altLang="en-US" sz="1200" b="1" dirty="0" smtClean="0">
                <a:latin typeface="Arial" pitchFamily="34" charset="0"/>
                <a:cs typeface="Arial" pitchFamily="34" charset="0"/>
              </a:rPr>
              <a:t>RADIUS, TACACS, and Diameter</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Systems that authenticate user credentials for those trying to access an organization’s network via dial-up</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Remote Authentication Dial-In User Service (RADIUS): centralizes responsibility for user authentication in a central RADIUS server</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Diameter: emerging alternative derived from RADIUS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Terminal Access Controller Access Control System (TACACS): validates user’s credentials at centralized server (like RADIUS); based on client/server configuration</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56</a:t>
            </a:fld>
            <a:endParaRPr lang="en-US" dirty="0"/>
          </a:p>
        </p:txBody>
      </p:sp>
    </p:spTree>
    <p:extLst>
      <p:ext uri="{BB962C8B-B14F-4D97-AF65-F5344CB8AC3E}">
        <p14:creationId xmlns:p14="http://schemas.microsoft.com/office/powerpoint/2010/main" val="2991597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sz="1200" b="1" dirty="0" smtClean="0">
                <a:latin typeface="Arial" pitchFamily="34" charset="0"/>
                <a:cs typeface="Arial" pitchFamily="34" charset="0"/>
              </a:rPr>
              <a:t>Securing Authentication with Kerberos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Kerberos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Provides secure third-party authentication</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Uses symmetric key encryption to validate individual user to various network resources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Keeps database containing private keys of clients/servers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Consists of three interacting services: </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Authentication server (AS)</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Key Distribution Center (KDC)</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Kerberos ticket granting service (TGS)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57</a:t>
            </a:fld>
            <a:endParaRPr lang="en-US" dirty="0">
              <a:solidFill>
                <a:prstClr val="black"/>
              </a:solidFill>
            </a:endParaRPr>
          </a:p>
        </p:txBody>
      </p:sp>
    </p:spTree>
    <p:extLst>
      <p:ext uri="{BB962C8B-B14F-4D97-AF65-F5344CB8AC3E}">
        <p14:creationId xmlns:p14="http://schemas.microsoft.com/office/powerpoint/2010/main" val="1957834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sz="1200" b="1" dirty="0" smtClean="0">
                <a:latin typeface="Arial" pitchFamily="34" charset="0"/>
                <a:cs typeface="Arial" pitchFamily="34" charset="0"/>
              </a:rPr>
              <a:t>Securing Authentication with Kerberos</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Kerberos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Provides secure third-party authentication</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Uses symmetric key encryption to validate individual user to various network resources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Keeps database containing private keys of clients/servers</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Consists of three interacting services: </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Authentication server (AS)</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Key Distribution Center (KDC)</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Kerberos ticket granting service (TGS)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58</a:t>
            </a:fld>
            <a:endParaRPr lang="en-US" dirty="0">
              <a:solidFill>
                <a:prstClr val="black"/>
              </a:solidFill>
            </a:endParaRPr>
          </a:p>
        </p:txBody>
      </p:sp>
    </p:spTree>
    <p:extLst>
      <p:ext uri="{BB962C8B-B14F-4D97-AF65-F5344CB8AC3E}">
        <p14:creationId xmlns:p14="http://schemas.microsoft.com/office/powerpoint/2010/main" val="270782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sz="1200" b="1" dirty="0" smtClean="0">
                <a:latin typeface="Arial" pitchFamily="34" charset="0"/>
                <a:cs typeface="Arial" pitchFamily="34" charset="0"/>
              </a:rPr>
              <a:t>SESAME</a:t>
            </a:r>
            <a:endParaRPr lang="en-US" altLang="en-US" sz="1200" kern="0" dirty="0" smtClean="0">
              <a:solidFill>
                <a:srgbClr val="222222"/>
              </a:solidFill>
              <a:latin typeface="Arial" pitchFamily="34" charset="0"/>
              <a:cs typeface="Arial" pitchFamily="34" charset="0"/>
            </a:endParaRP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Secure European System for Applications in a Multivendor Environment (SESAME) is similar to Kerberos </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User is first authenticated to authentication server and receives token</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Token then presented to privilege attribute server as proof of identity to gain privilege attribute certificate</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Uses public key encryption; adds sophisticated access control features; more scalable encryption systems; improved manageability; auditing features; and option for delegation of responsibility for allowing access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59</a:t>
            </a:fld>
            <a:endParaRPr lang="en-US" dirty="0">
              <a:solidFill>
                <a:prstClr val="black"/>
              </a:solidFill>
            </a:endParaRPr>
          </a:p>
        </p:txBody>
      </p:sp>
    </p:spTree>
    <p:extLst>
      <p:ext uri="{BB962C8B-B14F-4D97-AF65-F5344CB8AC3E}">
        <p14:creationId xmlns:p14="http://schemas.microsoft.com/office/powerpoint/2010/main" val="2334956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60</a:t>
            </a:fld>
            <a:endParaRPr lang="en-US" dirty="0"/>
          </a:p>
        </p:txBody>
      </p:sp>
    </p:spTree>
    <p:extLst>
      <p:ext uri="{BB962C8B-B14F-4D97-AF65-F5344CB8AC3E}">
        <p14:creationId xmlns:p14="http://schemas.microsoft.com/office/powerpoint/2010/main" val="342152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a:t>
            </a:fld>
            <a:endParaRPr lang="en-US" dirty="0"/>
          </a:p>
        </p:txBody>
      </p:sp>
    </p:spTree>
    <p:extLst>
      <p:ext uri="{BB962C8B-B14F-4D97-AF65-F5344CB8AC3E}">
        <p14:creationId xmlns:p14="http://schemas.microsoft.com/office/powerpoint/2010/main" val="28869293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63</a:t>
            </a:fld>
            <a:endParaRPr lang="en-US" dirty="0"/>
          </a:p>
        </p:txBody>
      </p:sp>
    </p:spTree>
    <p:extLst>
      <p:ext uri="{BB962C8B-B14F-4D97-AF65-F5344CB8AC3E}">
        <p14:creationId xmlns:p14="http://schemas.microsoft.com/office/powerpoint/2010/main" val="38422623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800"/>
              </a:spcBef>
            </a:pPr>
            <a:r>
              <a:rPr lang="en-US" altLang="en-US" b="1" dirty="0" smtClean="0">
                <a:latin typeface="Arial" pitchFamily="34" charset="0"/>
                <a:cs typeface="Arial" pitchFamily="34" charset="0"/>
              </a:rPr>
              <a:t>Virtual Private Networks (VPNs)</a:t>
            </a:r>
          </a:p>
          <a:p>
            <a:pPr eaLnBrk="1" hangingPunct="1">
              <a:lnSpc>
                <a:spcPct val="76000"/>
              </a:lnSpc>
            </a:pPr>
            <a:r>
              <a:rPr lang="en-US" altLang="en-US" dirty="0" smtClean="0">
                <a:latin typeface="Arial" pitchFamily="34" charset="0"/>
                <a:cs typeface="Arial" pitchFamily="34" charset="0"/>
              </a:rPr>
              <a:t>A VPN is a private and secure network connection between systems that uses the data communication capability of an unsecured and public network. </a:t>
            </a:r>
          </a:p>
          <a:p>
            <a:pPr eaLnBrk="1" hangingPunct="1">
              <a:lnSpc>
                <a:spcPct val="76000"/>
              </a:lnSpc>
            </a:pPr>
            <a:r>
              <a:rPr lang="en-US" altLang="en-US" dirty="0" smtClean="0">
                <a:latin typeface="Arial" pitchFamily="34" charset="0"/>
                <a:cs typeface="Arial" pitchFamily="34" charset="0"/>
              </a:rPr>
              <a:t>VPNs are commonly used to extend securely an organization’s internal network connections to remote locations beyond the trusted network. </a:t>
            </a:r>
          </a:p>
          <a:p>
            <a:pPr eaLnBrk="1" hangingPunct="1">
              <a:lnSpc>
                <a:spcPct val="76000"/>
              </a:lnSpc>
            </a:pPr>
            <a:r>
              <a:rPr lang="en-US" altLang="en-US" dirty="0" smtClean="0">
                <a:latin typeface="Arial" pitchFamily="34" charset="0"/>
                <a:cs typeface="Arial" pitchFamily="34" charset="0"/>
              </a:rPr>
              <a:t>The VPNC defines three VPN technologies: </a:t>
            </a:r>
          </a:p>
          <a:p>
            <a:pPr eaLnBrk="1" hangingPunct="1">
              <a:lnSpc>
                <a:spcPct val="76000"/>
              </a:lnSpc>
              <a:buFontTx/>
              <a:buChar char="•"/>
            </a:pPr>
            <a:r>
              <a:rPr lang="en-US" altLang="en-US" dirty="0" smtClean="0">
                <a:latin typeface="Arial" pitchFamily="34" charset="0"/>
                <a:cs typeface="Arial" pitchFamily="34" charset="0"/>
              </a:rPr>
              <a:t> A trusted VPN, or VPN, uses leased circuits from a service provider and conducts packet switching over these leased circuits. </a:t>
            </a:r>
          </a:p>
          <a:p>
            <a:pPr eaLnBrk="1" hangingPunct="1">
              <a:lnSpc>
                <a:spcPct val="76000"/>
              </a:lnSpc>
              <a:buFontTx/>
              <a:buChar char="•"/>
            </a:pPr>
            <a:r>
              <a:rPr lang="en-US" altLang="en-US" dirty="0" smtClean="0">
                <a:latin typeface="Arial" pitchFamily="34" charset="0"/>
                <a:cs typeface="Arial" pitchFamily="34" charset="0"/>
              </a:rPr>
              <a:t> Secure VPNs use security protocols and encrypt traffic transmitted across unsecured public networks like the Internet. </a:t>
            </a:r>
          </a:p>
          <a:p>
            <a:pPr eaLnBrk="1" hangingPunct="1">
              <a:lnSpc>
                <a:spcPct val="76000"/>
              </a:lnSpc>
              <a:buFontTx/>
              <a:buChar char="•"/>
            </a:pPr>
            <a:r>
              <a:rPr lang="en-US" altLang="en-US" dirty="0" smtClean="0">
                <a:latin typeface="Arial" pitchFamily="34" charset="0"/>
                <a:cs typeface="Arial" pitchFamily="34" charset="0"/>
              </a:rPr>
              <a:t> A hybrid VPN combines the two, providing encrypted transmissions (as in secure VPN) over some or all of a trusted VPN network.</a:t>
            </a:r>
          </a:p>
          <a:p>
            <a:pPr eaLnBrk="1" hangingPunct="1">
              <a:lnSpc>
                <a:spcPct val="76000"/>
              </a:lnSpc>
            </a:pPr>
            <a:r>
              <a:rPr lang="en-US" altLang="en-US" dirty="0" smtClean="0">
                <a:latin typeface="Arial" pitchFamily="34" charset="0"/>
                <a:cs typeface="Arial" pitchFamily="34" charset="0"/>
              </a:rPr>
              <a:t>A VPN that proposes to offer a secure and reliable capability while relying on public networks must address:</a:t>
            </a:r>
          </a:p>
          <a:p>
            <a:pPr eaLnBrk="1" hangingPunct="1">
              <a:lnSpc>
                <a:spcPct val="76000"/>
              </a:lnSpc>
              <a:buFontTx/>
              <a:buChar char="•"/>
            </a:pPr>
            <a:r>
              <a:rPr lang="en-US" altLang="en-US" i="1" dirty="0" smtClean="0">
                <a:latin typeface="Arial" pitchFamily="34" charset="0"/>
                <a:cs typeface="Arial" pitchFamily="34" charset="0"/>
              </a:rPr>
              <a:t> Encapsulation</a:t>
            </a:r>
            <a:r>
              <a:rPr lang="en-US" altLang="en-US" dirty="0" smtClean="0">
                <a:latin typeface="Arial" pitchFamily="34" charset="0"/>
                <a:cs typeface="Arial" pitchFamily="34" charset="0"/>
              </a:rPr>
              <a:t> of incoming and outgoing data, wherein the native protocol of the client is embedded within the frames of a protocol that can be routed over the public network, as well as be usable by the server network environment.</a:t>
            </a:r>
          </a:p>
          <a:p>
            <a:pPr eaLnBrk="1" hangingPunct="1">
              <a:lnSpc>
                <a:spcPct val="76000"/>
              </a:lnSpc>
              <a:buFontTx/>
              <a:buChar char="•"/>
            </a:pPr>
            <a:r>
              <a:rPr lang="en-US" altLang="en-US" i="1" dirty="0" smtClean="0">
                <a:latin typeface="Arial" pitchFamily="34" charset="0"/>
                <a:cs typeface="Arial" pitchFamily="34" charset="0"/>
              </a:rPr>
              <a:t> Encryption</a:t>
            </a:r>
            <a:r>
              <a:rPr lang="en-US" altLang="en-US" dirty="0" smtClean="0">
                <a:latin typeface="Arial" pitchFamily="34" charset="0"/>
                <a:cs typeface="Arial" pitchFamily="34" charset="0"/>
              </a:rPr>
              <a:t> of incoming and outgoing data to keep the data contents private while in transit over the public network but usable by the client and server computers and/or the local networks on both ends of the VPN connection.</a:t>
            </a:r>
          </a:p>
          <a:p>
            <a:pPr eaLnBrk="1" hangingPunct="1">
              <a:lnSpc>
                <a:spcPct val="76000"/>
              </a:lnSpc>
              <a:buFontTx/>
              <a:buChar char="•"/>
            </a:pPr>
            <a:r>
              <a:rPr lang="en-US" altLang="en-US" i="1" dirty="0" smtClean="0">
                <a:latin typeface="Arial" pitchFamily="34" charset="0"/>
                <a:cs typeface="Arial" pitchFamily="34" charset="0"/>
              </a:rPr>
              <a:t>Authentication</a:t>
            </a:r>
            <a:r>
              <a:rPr lang="en-US" altLang="en-US" dirty="0" smtClean="0">
                <a:latin typeface="Arial" pitchFamily="34" charset="0"/>
                <a:cs typeface="Arial" pitchFamily="34" charset="0"/>
              </a:rPr>
              <a:t> of the remote computer and, perhaps, the remote user as well. Authentication and the subsequent authorization of the user to perform specific actions are predicated on accurate and reliable identification of the remote system and/or user.</a:t>
            </a:r>
          </a:p>
          <a:p>
            <a:pPr eaLnBrk="1" hangingPunct="1"/>
            <a:endParaRPr lang="en-US" alt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64</a:t>
            </a:fld>
            <a:endParaRPr lang="en-US" dirty="0"/>
          </a:p>
        </p:txBody>
      </p:sp>
    </p:spTree>
    <p:extLst>
      <p:ext uri="{BB962C8B-B14F-4D97-AF65-F5344CB8AC3E}">
        <p14:creationId xmlns:p14="http://schemas.microsoft.com/office/powerpoint/2010/main" val="7340504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1800"/>
              </a:spcBef>
              <a:defRPr/>
            </a:pPr>
            <a:r>
              <a:rPr lang="en-US" altLang="en-US" sz="1200" b="1" dirty="0" smtClean="0">
                <a:latin typeface="Arial" pitchFamily="34" charset="0"/>
                <a:cs typeface="Arial" pitchFamily="34" charset="0"/>
              </a:rPr>
              <a:t>Virtual Private Networks (VPNs) (continued)</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VPN must accomplish:</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Encapsulation of incoming and outgoing data</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Encryption of incoming and outgoing data </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Authentication of remote computer and perhaps remote user as well</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In most common implementation, allows user to turn Internet into a private network </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65</a:t>
            </a:fld>
            <a:endParaRPr lang="en-US" dirty="0"/>
          </a:p>
        </p:txBody>
      </p:sp>
    </p:spTree>
    <p:extLst>
      <p:ext uri="{BB962C8B-B14F-4D97-AF65-F5344CB8AC3E}">
        <p14:creationId xmlns:p14="http://schemas.microsoft.com/office/powerpoint/2010/main" val="1494208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28600" indent="-228600" eaLnBrk="1" hangingPunct="1">
              <a:defRPr/>
            </a:pPr>
            <a:r>
              <a:rPr lang="en-US" altLang="en-US" sz="1200" b="1" dirty="0" smtClean="0">
                <a:latin typeface="Arial" pitchFamily="34" charset="0"/>
                <a:cs typeface="Arial" pitchFamily="34" charset="0"/>
              </a:rPr>
              <a:t>Transport Mode</a:t>
            </a:r>
          </a:p>
          <a:p>
            <a:pPr marL="342900" indent="-342900">
              <a:spcBef>
                <a:spcPct val="20000"/>
              </a:spcBef>
              <a:buFontTx/>
              <a:buChar char="•"/>
              <a:defRPr/>
            </a:pPr>
            <a:r>
              <a:rPr lang="en-US" altLang="en-US" sz="1200" kern="0" dirty="0" smtClean="0">
                <a:solidFill>
                  <a:srgbClr val="222222"/>
                </a:solidFill>
                <a:latin typeface="Arial" pitchFamily="34" charset="0"/>
                <a:cs typeface="Arial" pitchFamily="34" charset="0"/>
              </a:rPr>
              <a:t>Transport mode</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Data within IP packet is encrypted, but header information is not</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Allows user to establish secure link directly with remote host, encrypting only data contents of packet</a:t>
            </a:r>
          </a:p>
          <a:p>
            <a:pPr marL="742950" lvl="1" indent="-285750">
              <a:spcBef>
                <a:spcPct val="20000"/>
              </a:spcBef>
              <a:buFontTx/>
              <a:buChar char="–"/>
              <a:defRPr/>
            </a:pPr>
            <a:r>
              <a:rPr lang="en-US" altLang="en-US" sz="1200" kern="0" dirty="0" smtClean="0">
                <a:solidFill>
                  <a:srgbClr val="222222"/>
                </a:solidFill>
                <a:latin typeface="Arial" pitchFamily="34" charset="0"/>
                <a:cs typeface="Arial" pitchFamily="34" charset="0"/>
              </a:rPr>
              <a:t>Two popular uses:</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End-to-end transport of encrypted data</a:t>
            </a:r>
          </a:p>
          <a:p>
            <a:pPr marL="1143000" lvl="2" indent="-228600">
              <a:spcBef>
                <a:spcPct val="20000"/>
              </a:spcBef>
              <a:buFontTx/>
              <a:buChar char="•"/>
              <a:defRPr/>
            </a:pPr>
            <a:r>
              <a:rPr lang="en-US" altLang="en-US" sz="1200" kern="0" dirty="0" smtClean="0">
                <a:solidFill>
                  <a:srgbClr val="222222"/>
                </a:solidFill>
                <a:latin typeface="Arial" pitchFamily="34" charset="0"/>
                <a:cs typeface="Arial" pitchFamily="34" charset="0"/>
              </a:rPr>
              <a:t>Remote access worker connects to office network over Internet by connecting to a VPN server on the perimeter</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66</a:t>
            </a:fld>
            <a:endParaRPr lang="en-US" dirty="0"/>
          </a:p>
        </p:txBody>
      </p:sp>
    </p:spTree>
    <p:extLst>
      <p:ext uri="{BB962C8B-B14F-4D97-AF65-F5344CB8AC3E}">
        <p14:creationId xmlns:p14="http://schemas.microsoft.com/office/powerpoint/2010/main" val="81799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spcBef>
                <a:spcPct val="20000"/>
              </a:spcBef>
              <a:defRPr/>
            </a:pPr>
            <a:r>
              <a:rPr lang="en-US" altLang="en-US" sz="1200" b="1" kern="0" dirty="0" smtClean="0">
                <a:solidFill>
                  <a:srgbClr val="222222"/>
                </a:solidFill>
                <a:latin typeface="Arial"/>
              </a:rPr>
              <a:t>Tunnel mode</a:t>
            </a:r>
          </a:p>
          <a:p>
            <a:pPr marL="742950" lvl="1" indent="-285750">
              <a:spcBef>
                <a:spcPct val="20000"/>
              </a:spcBef>
              <a:buFontTx/>
              <a:buChar char="–"/>
              <a:defRPr/>
            </a:pPr>
            <a:r>
              <a:rPr lang="en-US" altLang="en-US" sz="1200" kern="0" dirty="0" smtClean="0">
                <a:solidFill>
                  <a:srgbClr val="222222"/>
                </a:solidFill>
                <a:latin typeface="Arial"/>
              </a:rPr>
              <a:t>Establishes two perimeter tunnel servers to encrypt all traffic that will traverse unsecured network</a:t>
            </a:r>
          </a:p>
          <a:p>
            <a:pPr marL="742950" lvl="1" indent="-285750">
              <a:spcBef>
                <a:spcPct val="20000"/>
              </a:spcBef>
              <a:buFontTx/>
              <a:buChar char="–"/>
              <a:defRPr/>
            </a:pPr>
            <a:r>
              <a:rPr lang="en-US" altLang="en-US" sz="1200" kern="0" dirty="0" smtClean="0">
                <a:solidFill>
                  <a:srgbClr val="222222"/>
                </a:solidFill>
                <a:latin typeface="Arial"/>
              </a:rPr>
              <a:t>Entire client package encrypted and added as data portion of packet from one tunneling server to another</a:t>
            </a:r>
          </a:p>
          <a:p>
            <a:pPr marL="742950" lvl="1" indent="-285750">
              <a:spcBef>
                <a:spcPct val="20000"/>
              </a:spcBef>
              <a:buFontTx/>
              <a:buChar char="–"/>
              <a:defRPr/>
            </a:pPr>
            <a:r>
              <a:rPr lang="en-US" altLang="en-US" sz="1200" kern="0" dirty="0" smtClean="0">
                <a:solidFill>
                  <a:srgbClr val="222222"/>
                </a:solidFill>
                <a:latin typeface="Arial"/>
              </a:rPr>
              <a:t>Primary benefit to this model is that an intercepted packet reveals nothing about true destination system</a:t>
            </a:r>
          </a:p>
          <a:p>
            <a:pPr marL="742950" lvl="1" indent="-285750">
              <a:spcBef>
                <a:spcPct val="20000"/>
              </a:spcBef>
              <a:buFontTx/>
              <a:buChar char="–"/>
              <a:defRPr/>
            </a:pPr>
            <a:r>
              <a:rPr lang="en-US" altLang="en-US" sz="1200" kern="0" dirty="0" smtClean="0">
                <a:solidFill>
                  <a:srgbClr val="222222"/>
                </a:solidFill>
                <a:latin typeface="Arial"/>
              </a:rPr>
              <a:t>Example of tunnel mode VPN: Microsoft’s Internet Security and Acceleration (ISA) Server</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67</a:t>
            </a:fld>
            <a:endParaRPr lang="en-US" dirty="0">
              <a:solidFill>
                <a:prstClr val="black"/>
              </a:solidFill>
            </a:endParaRPr>
          </a:p>
        </p:txBody>
      </p:sp>
    </p:spTree>
    <p:extLst>
      <p:ext uri="{BB962C8B-B14F-4D97-AF65-F5344CB8AC3E}">
        <p14:creationId xmlns:p14="http://schemas.microsoft.com/office/powerpoint/2010/main" val="1970472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71</a:t>
            </a:fld>
            <a:endParaRPr lang="en-US" dirty="0"/>
          </a:p>
        </p:txBody>
      </p:sp>
    </p:spTree>
    <p:extLst>
      <p:ext uri="{BB962C8B-B14F-4D97-AF65-F5344CB8AC3E}">
        <p14:creationId xmlns:p14="http://schemas.microsoft.com/office/powerpoint/2010/main" val="2793819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Identification</a:t>
            </a:r>
          </a:p>
          <a:p>
            <a:pPr marL="342900" indent="-342900">
              <a:spcBef>
                <a:spcPct val="20000"/>
              </a:spcBef>
              <a:buFontTx/>
              <a:buChar char="•"/>
              <a:defRPr/>
            </a:pPr>
            <a:r>
              <a:rPr lang="en-US" altLang="en-US" sz="1200" kern="0" dirty="0" smtClean="0">
                <a:solidFill>
                  <a:srgbClr val="222222"/>
                </a:solidFill>
                <a:latin typeface="Arial"/>
              </a:rPr>
              <a:t>Identification: mechanism whereby unverified entities seeking access to a resource (supplicants) provide a label by which they are known to the system</a:t>
            </a:r>
          </a:p>
          <a:p>
            <a:pPr marL="342900" indent="-342900">
              <a:spcBef>
                <a:spcPct val="20000"/>
              </a:spcBef>
              <a:buFontTx/>
              <a:buChar char="•"/>
              <a:defRPr/>
            </a:pPr>
            <a:r>
              <a:rPr lang="en-US" altLang="en-US" sz="1200" kern="0" dirty="0" smtClean="0">
                <a:solidFill>
                  <a:srgbClr val="222222"/>
                </a:solidFill>
                <a:latin typeface="Arial"/>
              </a:rPr>
              <a:t>Identifiers can be composite identifiers, concatenating elements -department codes, random numbers, or special characters- to make them unique</a:t>
            </a:r>
          </a:p>
          <a:p>
            <a:pPr marL="342900" indent="-342900">
              <a:spcBef>
                <a:spcPct val="20000"/>
              </a:spcBef>
              <a:buFontTx/>
              <a:buChar char="•"/>
              <a:defRPr/>
            </a:pPr>
            <a:r>
              <a:rPr lang="en-US" altLang="en-US" sz="1200" kern="0" dirty="0" smtClean="0">
                <a:solidFill>
                  <a:srgbClr val="222222"/>
                </a:solidFill>
                <a:latin typeface="Arial"/>
              </a:rPr>
              <a:t>Some organizations generate random numbers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8</a:t>
            </a:fld>
            <a:endParaRPr lang="en-US" dirty="0"/>
          </a:p>
        </p:txBody>
      </p:sp>
    </p:spTree>
    <p:extLst>
      <p:ext uri="{BB962C8B-B14F-4D97-AF65-F5344CB8AC3E}">
        <p14:creationId xmlns:p14="http://schemas.microsoft.com/office/powerpoint/2010/main" val="205413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sz="1200" b="1" dirty="0" smtClean="0"/>
              <a:t>Authentication</a:t>
            </a:r>
          </a:p>
          <a:p>
            <a:pPr marL="342900" indent="-342900">
              <a:spcBef>
                <a:spcPct val="20000"/>
              </a:spcBef>
              <a:buFontTx/>
              <a:buChar char="•"/>
              <a:defRPr/>
            </a:pPr>
            <a:r>
              <a:rPr lang="en-US" altLang="en-US" sz="1200" kern="0" dirty="0" smtClean="0">
                <a:solidFill>
                  <a:srgbClr val="222222"/>
                </a:solidFill>
                <a:latin typeface="Arial"/>
              </a:rPr>
              <a:t>Authentication: the process of validating a supplicant’s purported identity</a:t>
            </a:r>
          </a:p>
          <a:p>
            <a:pPr marL="342900" indent="-342900">
              <a:spcBef>
                <a:spcPct val="20000"/>
              </a:spcBef>
              <a:buFontTx/>
              <a:buChar char="•"/>
              <a:defRPr/>
            </a:pPr>
            <a:r>
              <a:rPr lang="en-US" altLang="en-US" sz="1200" kern="0" dirty="0" smtClean="0">
                <a:solidFill>
                  <a:srgbClr val="222222"/>
                </a:solidFill>
                <a:latin typeface="Arial"/>
              </a:rPr>
              <a:t>Authentication factors</a:t>
            </a:r>
          </a:p>
          <a:p>
            <a:pPr marL="742950" lvl="1" indent="-285750">
              <a:spcBef>
                <a:spcPct val="20000"/>
              </a:spcBef>
              <a:buFontTx/>
              <a:buChar char="–"/>
              <a:defRPr/>
            </a:pPr>
            <a:r>
              <a:rPr lang="en-US" altLang="en-US" sz="1200" kern="0" dirty="0" smtClean="0">
                <a:solidFill>
                  <a:srgbClr val="222222"/>
                </a:solidFill>
                <a:latin typeface="Arial"/>
              </a:rPr>
              <a:t>Something a supplicant knows</a:t>
            </a:r>
          </a:p>
          <a:p>
            <a:pPr marL="1143000" lvl="2" indent="-228600">
              <a:spcBef>
                <a:spcPct val="20000"/>
              </a:spcBef>
              <a:buFontTx/>
              <a:buChar char="•"/>
              <a:defRPr/>
            </a:pPr>
            <a:r>
              <a:rPr lang="en-US" altLang="en-US" sz="1200" kern="0" dirty="0" smtClean="0">
                <a:solidFill>
                  <a:srgbClr val="222222"/>
                </a:solidFill>
                <a:latin typeface="Arial"/>
              </a:rPr>
              <a:t>Password: a private word or combination of characters that only the user should know</a:t>
            </a:r>
          </a:p>
          <a:p>
            <a:pPr marL="1143000" lvl="2" indent="-228600">
              <a:spcBef>
                <a:spcPct val="20000"/>
              </a:spcBef>
              <a:buFontTx/>
              <a:buChar char="•"/>
              <a:defRPr/>
            </a:pPr>
            <a:r>
              <a:rPr lang="en-US" altLang="en-US" sz="1200" kern="0" dirty="0" smtClean="0">
                <a:solidFill>
                  <a:srgbClr val="222222"/>
                </a:solidFill>
                <a:latin typeface="Arial"/>
              </a:rPr>
              <a:t>Passphrase: a series of characters, typically longer than a password, from which a virtual password is derived</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9</a:t>
            </a:fld>
            <a:endParaRPr lang="en-US" dirty="0"/>
          </a:p>
        </p:txBody>
      </p:sp>
    </p:spTree>
    <p:extLst>
      <p:ext uri="{BB962C8B-B14F-4D97-AF65-F5344CB8AC3E}">
        <p14:creationId xmlns:p14="http://schemas.microsoft.com/office/powerpoint/2010/main" val="10101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sz="1200" b="1" dirty="0" smtClean="0"/>
              <a:t>Authentication</a:t>
            </a:r>
          </a:p>
          <a:p>
            <a:pPr marL="342900" indent="-342900">
              <a:spcBef>
                <a:spcPct val="20000"/>
              </a:spcBef>
              <a:buFontTx/>
              <a:buChar char="•"/>
              <a:defRPr/>
            </a:pPr>
            <a:r>
              <a:rPr lang="en-US" altLang="en-US" sz="1200" kern="0" dirty="0" smtClean="0">
                <a:solidFill>
                  <a:srgbClr val="222222"/>
                </a:solidFill>
                <a:latin typeface="Arial"/>
              </a:rPr>
              <a:t>Authentication factors (cont’d.)</a:t>
            </a:r>
          </a:p>
          <a:p>
            <a:pPr marL="742950" lvl="1" indent="-285750">
              <a:spcBef>
                <a:spcPct val="20000"/>
              </a:spcBef>
              <a:buFontTx/>
              <a:buChar char="–"/>
              <a:defRPr/>
            </a:pPr>
            <a:r>
              <a:rPr lang="en-US" altLang="en-US" sz="1200" kern="0" dirty="0" smtClean="0">
                <a:solidFill>
                  <a:srgbClr val="222222"/>
                </a:solidFill>
                <a:latin typeface="Arial"/>
              </a:rPr>
              <a:t>Something a supplicant has</a:t>
            </a:r>
          </a:p>
          <a:p>
            <a:pPr marL="1143000" lvl="2" indent="-228600">
              <a:spcBef>
                <a:spcPct val="20000"/>
              </a:spcBef>
              <a:buFontTx/>
              <a:buChar char="•"/>
              <a:defRPr/>
            </a:pPr>
            <a:r>
              <a:rPr lang="en-US" altLang="en-US" sz="1200" kern="0" dirty="0" smtClean="0">
                <a:solidFill>
                  <a:srgbClr val="222222"/>
                </a:solidFill>
                <a:latin typeface="Arial"/>
              </a:rPr>
              <a:t>Dumb card: ID or ATM card with magnetic stripe</a:t>
            </a:r>
          </a:p>
          <a:p>
            <a:pPr marL="1143000" lvl="2" indent="-228600">
              <a:spcBef>
                <a:spcPct val="20000"/>
              </a:spcBef>
              <a:buFontTx/>
              <a:buChar char="•"/>
              <a:defRPr/>
            </a:pPr>
            <a:r>
              <a:rPr lang="en-US" altLang="en-US" sz="1200" kern="0" dirty="0" smtClean="0">
                <a:solidFill>
                  <a:srgbClr val="222222"/>
                </a:solidFill>
                <a:latin typeface="Arial"/>
              </a:rPr>
              <a:t>Smart card: contains a computer chip that can verify and validate information</a:t>
            </a:r>
          </a:p>
          <a:p>
            <a:pPr marL="1143000" lvl="2" indent="-228600">
              <a:spcBef>
                <a:spcPct val="20000"/>
              </a:spcBef>
              <a:buFontTx/>
              <a:buChar char="•"/>
              <a:defRPr/>
            </a:pPr>
            <a:r>
              <a:rPr lang="en-US" altLang="en-US" sz="1200" kern="0" dirty="0" smtClean="0">
                <a:solidFill>
                  <a:srgbClr val="222222"/>
                </a:solidFill>
                <a:latin typeface="Arial"/>
              </a:rPr>
              <a:t>Synchronous tokens</a:t>
            </a:r>
          </a:p>
          <a:p>
            <a:pPr marL="1143000" lvl="2" indent="-228600">
              <a:spcBef>
                <a:spcPct val="20000"/>
              </a:spcBef>
              <a:buFontTx/>
              <a:buChar char="•"/>
              <a:defRPr/>
            </a:pPr>
            <a:r>
              <a:rPr lang="en-US" altLang="en-US" sz="1200" kern="0" dirty="0" smtClean="0">
                <a:solidFill>
                  <a:srgbClr val="222222"/>
                </a:solidFill>
                <a:latin typeface="Arial"/>
              </a:rPr>
              <a:t>Asynchronous tokens</a:t>
            </a:r>
          </a:p>
          <a:p>
            <a:pPr marL="742950" lvl="1" indent="-285750">
              <a:spcBef>
                <a:spcPct val="20000"/>
              </a:spcBef>
              <a:buFontTx/>
              <a:buChar char="–"/>
              <a:defRPr/>
            </a:pPr>
            <a:r>
              <a:rPr lang="en-US" altLang="en-US" sz="1200" kern="0" dirty="0" smtClean="0">
                <a:solidFill>
                  <a:srgbClr val="222222"/>
                </a:solidFill>
                <a:latin typeface="Arial"/>
              </a:rPr>
              <a:t>Something a supplicant is</a:t>
            </a:r>
          </a:p>
          <a:p>
            <a:pPr marL="1143000" lvl="2" indent="-228600">
              <a:spcBef>
                <a:spcPct val="20000"/>
              </a:spcBef>
              <a:buFontTx/>
              <a:buChar char="•"/>
              <a:defRPr/>
            </a:pPr>
            <a:r>
              <a:rPr lang="en-US" altLang="en-US" sz="1200" kern="0" dirty="0" smtClean="0">
                <a:solidFill>
                  <a:srgbClr val="222222"/>
                </a:solidFill>
                <a:latin typeface="Arial"/>
              </a:rPr>
              <a:t>Relies upon individual characteristics</a:t>
            </a:r>
          </a:p>
          <a:p>
            <a:pPr marL="1143000" lvl="2" indent="-228600">
              <a:spcBef>
                <a:spcPct val="20000"/>
              </a:spcBef>
              <a:buFontTx/>
              <a:buChar char="•"/>
              <a:defRPr/>
            </a:pPr>
            <a:r>
              <a:rPr lang="en-US" altLang="en-US" sz="1200" kern="0" dirty="0" smtClean="0">
                <a:solidFill>
                  <a:srgbClr val="222222"/>
                </a:solidFill>
                <a:latin typeface="Arial"/>
              </a:rPr>
              <a:t>Strong authentication</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10</a:t>
            </a:fld>
            <a:endParaRPr lang="en-US" dirty="0"/>
          </a:p>
        </p:txBody>
      </p:sp>
    </p:spTree>
    <p:extLst>
      <p:ext uri="{BB962C8B-B14F-4D97-AF65-F5344CB8AC3E}">
        <p14:creationId xmlns:p14="http://schemas.microsoft.com/office/powerpoint/2010/main" val="125597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defRPr/>
            </a:pPr>
            <a:r>
              <a:rPr lang="en-US" sz="1200" b="1" dirty="0" smtClean="0"/>
              <a:t>Authorization</a:t>
            </a:r>
          </a:p>
          <a:p>
            <a:pPr marL="342900" indent="-342900">
              <a:spcBef>
                <a:spcPct val="20000"/>
              </a:spcBef>
              <a:buFontTx/>
              <a:buChar char="•"/>
              <a:defRPr/>
            </a:pPr>
            <a:r>
              <a:rPr lang="en-US" altLang="en-US" sz="1200" kern="0" dirty="0" smtClean="0">
                <a:solidFill>
                  <a:srgbClr val="222222"/>
                </a:solidFill>
                <a:latin typeface="Arial"/>
              </a:rPr>
              <a:t>Authorization: the matching of an authenticated entity to a list of information assets and corresponding access levels</a:t>
            </a:r>
          </a:p>
          <a:p>
            <a:pPr marL="342900" indent="-342900">
              <a:spcBef>
                <a:spcPct val="20000"/>
              </a:spcBef>
              <a:buFontTx/>
              <a:buChar char="•"/>
              <a:defRPr/>
            </a:pPr>
            <a:r>
              <a:rPr lang="en-US" altLang="en-US" sz="1200" kern="0" dirty="0" smtClean="0">
                <a:solidFill>
                  <a:srgbClr val="222222"/>
                </a:solidFill>
                <a:latin typeface="Arial"/>
              </a:rPr>
              <a:t>Authorization can be handled in one of three ways</a:t>
            </a:r>
          </a:p>
          <a:p>
            <a:pPr marL="742950" lvl="1" indent="-285750">
              <a:spcBef>
                <a:spcPct val="20000"/>
              </a:spcBef>
              <a:buFontTx/>
              <a:buChar char="–"/>
              <a:defRPr/>
            </a:pPr>
            <a:r>
              <a:rPr lang="en-US" altLang="en-US" sz="1200" kern="0" dirty="0" smtClean="0">
                <a:solidFill>
                  <a:srgbClr val="222222"/>
                </a:solidFill>
                <a:latin typeface="Arial"/>
              </a:rPr>
              <a:t>Authorization for each authenticated user</a:t>
            </a:r>
          </a:p>
          <a:p>
            <a:pPr marL="742950" lvl="1" indent="-285750">
              <a:spcBef>
                <a:spcPct val="20000"/>
              </a:spcBef>
              <a:buFontTx/>
              <a:buChar char="–"/>
              <a:defRPr/>
            </a:pPr>
            <a:r>
              <a:rPr lang="en-US" altLang="en-US" sz="1200" kern="0" dirty="0" smtClean="0">
                <a:solidFill>
                  <a:srgbClr val="222222"/>
                </a:solidFill>
                <a:latin typeface="Arial"/>
              </a:rPr>
              <a:t>Authorization for members of a group</a:t>
            </a:r>
          </a:p>
          <a:p>
            <a:pPr marL="742950" lvl="1" indent="-285750">
              <a:spcBef>
                <a:spcPct val="20000"/>
              </a:spcBef>
              <a:buFontTx/>
              <a:buChar char="–"/>
              <a:defRPr/>
            </a:pPr>
            <a:r>
              <a:rPr lang="en-US" altLang="en-US" sz="1200" kern="0" dirty="0" smtClean="0">
                <a:solidFill>
                  <a:srgbClr val="222222"/>
                </a:solidFill>
                <a:latin typeface="Arial"/>
              </a:rPr>
              <a:t>Authorization across multiple systems</a:t>
            </a:r>
          </a:p>
          <a:p>
            <a:pPr marL="342900" indent="-342900">
              <a:spcBef>
                <a:spcPct val="20000"/>
              </a:spcBef>
              <a:buFontTx/>
              <a:buChar char="•"/>
              <a:defRPr/>
            </a:pPr>
            <a:r>
              <a:rPr lang="en-US" altLang="en-US" sz="1200" kern="0" dirty="0" smtClean="0">
                <a:solidFill>
                  <a:srgbClr val="222222"/>
                </a:solidFill>
                <a:latin typeface="Arial"/>
              </a:rPr>
              <a:t>Authorization tickets</a:t>
            </a: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11</a:t>
            </a:fld>
            <a:endParaRPr lang="en-US" dirty="0"/>
          </a:p>
        </p:txBody>
      </p:sp>
    </p:spTree>
    <p:extLst>
      <p:ext uri="{BB962C8B-B14F-4D97-AF65-F5344CB8AC3E}">
        <p14:creationId xmlns:p14="http://schemas.microsoft.com/office/powerpoint/2010/main" val="56565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150155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sz="2400"/>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986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3" name="Content Placeholder 2"/>
          <p:cNvSpPr>
            <a:spLocks noGrp="1"/>
          </p:cNvSpPr>
          <p:nvPr>
            <p:ph sz="quarter" idx="11"/>
          </p:nvPr>
        </p:nvSpPr>
        <p:spPr>
          <a:xfrm>
            <a:off x="2362200" y="1981200"/>
            <a:ext cx="5105400" cy="1447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6369874"/>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305797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115041181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495800" y="2057400"/>
            <a:ext cx="4267200" cy="3810000"/>
          </a:xfrm>
        </p:spPr>
        <p:txBody>
          <a:bodyPr/>
          <a:lstStyle/>
          <a:p>
            <a:pPr algn="ctr"/>
            <a:r>
              <a:rPr lang="en-US" sz="4000" b="1" dirty="0"/>
              <a:t>Chapter 6</a:t>
            </a:r>
          </a:p>
          <a:p>
            <a:pPr algn="ctr"/>
            <a:r>
              <a:rPr lang="en-US" sz="4000" dirty="0"/>
              <a:t>Security Technology: Access Controls, Firewalls and VPNs</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4165792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smtClean="0"/>
              <a:t>Authentication (2 of 2)</a:t>
            </a:r>
            <a:endParaRPr lang="en-US" dirty="0"/>
          </a:p>
        </p:txBody>
      </p:sp>
      <p:sp>
        <p:nvSpPr>
          <p:cNvPr id="3" name="Content Placeholder 2"/>
          <p:cNvSpPr>
            <a:spLocks noGrp="1"/>
          </p:cNvSpPr>
          <p:nvPr>
            <p:ph idx="1"/>
          </p:nvPr>
        </p:nvSpPr>
        <p:spPr/>
        <p:txBody>
          <a:bodyPr/>
          <a:lstStyle/>
          <a:p>
            <a:pPr lvl="1"/>
            <a:r>
              <a:rPr lang="en-US" altLang="en-US" dirty="0"/>
              <a:t>Something you have</a:t>
            </a:r>
          </a:p>
          <a:p>
            <a:pPr lvl="2"/>
            <a:r>
              <a:rPr lang="en-US" altLang="en-US" dirty="0"/>
              <a:t>Dumb card: ID or ATM card with magnetic stripe</a:t>
            </a:r>
          </a:p>
          <a:p>
            <a:pPr lvl="2"/>
            <a:r>
              <a:rPr lang="en-US" altLang="en-US" dirty="0"/>
              <a:t>Smart card: contains a computer chip that can verify and validate information</a:t>
            </a:r>
          </a:p>
          <a:p>
            <a:pPr lvl="2"/>
            <a:r>
              <a:rPr lang="en-US" altLang="en-US" dirty="0"/>
              <a:t>Synchronous tokens</a:t>
            </a:r>
          </a:p>
          <a:p>
            <a:pPr lvl="2"/>
            <a:r>
              <a:rPr lang="en-US" altLang="en-US" dirty="0"/>
              <a:t>Asynchronous tokens</a:t>
            </a:r>
          </a:p>
          <a:p>
            <a:pPr lvl="1"/>
            <a:r>
              <a:rPr lang="en-US" altLang="en-US" dirty="0"/>
              <a:t>Something you are</a:t>
            </a:r>
          </a:p>
          <a:p>
            <a:pPr lvl="2"/>
            <a:r>
              <a:rPr lang="en-US" altLang="en-US" dirty="0"/>
              <a:t>Relies upon individual characteristics</a:t>
            </a:r>
          </a:p>
          <a:p>
            <a:pPr lvl="2"/>
            <a:r>
              <a:rPr lang="en-US" altLang="en-US" dirty="0"/>
              <a:t>Strong authentication</a:t>
            </a:r>
          </a:p>
        </p:txBody>
      </p:sp>
    </p:spTree>
    <p:extLst>
      <p:ext uri="{BB962C8B-B14F-4D97-AF65-F5344CB8AC3E}">
        <p14:creationId xmlns:p14="http://schemas.microsoft.com/office/powerpoint/2010/main" val="470442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Authorization</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sz="2800" dirty="0"/>
              <a:t>Authorization: The access control mechanism that represents the matching of an authenticated entity to a list of information assets and corresponding access levels.</a:t>
            </a:r>
          </a:p>
          <a:p>
            <a:r>
              <a:rPr lang="en-US" altLang="en-US" sz="2800" dirty="0"/>
              <a:t>Authorization can be handled in one of three ways:</a:t>
            </a:r>
          </a:p>
          <a:p>
            <a:pPr lvl="1"/>
            <a:r>
              <a:rPr lang="en-US" altLang="en-US" sz="2600" dirty="0"/>
              <a:t>Authorization for each authenticated user</a:t>
            </a:r>
          </a:p>
          <a:p>
            <a:pPr lvl="1"/>
            <a:r>
              <a:rPr lang="en-US" altLang="en-US" sz="2600" dirty="0"/>
              <a:t>Authorization for members of a group</a:t>
            </a:r>
          </a:p>
          <a:p>
            <a:pPr lvl="1"/>
            <a:r>
              <a:rPr lang="en-US" altLang="en-US" sz="2600" dirty="0"/>
              <a:t>Authorization across multiple systems</a:t>
            </a:r>
          </a:p>
          <a:p>
            <a:r>
              <a:rPr lang="en-US" altLang="en-US" sz="2800" dirty="0"/>
              <a:t>Authorization credentials, also called authorization tickets, are issued by an authenticator and are honored by many or all systems within the authentication domain</a:t>
            </a:r>
            <a:r>
              <a:rPr lang="en-US" altLang="en-US" sz="2800" dirty="0" smtClean="0"/>
              <a:t>.</a:t>
            </a:r>
            <a:endParaRPr lang="en-US" altLang="en-US" sz="2800" dirty="0"/>
          </a:p>
        </p:txBody>
      </p:sp>
    </p:spTree>
    <p:extLst>
      <p:ext uri="{BB962C8B-B14F-4D97-AF65-F5344CB8AC3E}">
        <p14:creationId xmlns:p14="http://schemas.microsoft.com/office/powerpoint/2010/main" val="330604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Accountability</a:t>
            </a:r>
            <a:endParaRPr lang="en-US" dirty="0"/>
          </a:p>
        </p:txBody>
      </p:sp>
      <p:sp>
        <p:nvSpPr>
          <p:cNvPr id="3" name="Content Placeholder 2"/>
          <p:cNvSpPr>
            <a:spLocks noGrp="1"/>
          </p:cNvSpPr>
          <p:nvPr>
            <p:ph idx="1"/>
          </p:nvPr>
        </p:nvSpPr>
        <p:spPr/>
        <p:txBody>
          <a:bodyPr/>
          <a:lstStyle/>
          <a:p>
            <a:r>
              <a:rPr lang="en-US" altLang="en-US" dirty="0"/>
              <a:t>Accountability: </a:t>
            </a:r>
            <a:r>
              <a:rPr lang="en-US" dirty="0"/>
              <a:t>The access control mechanism that ensures all actions on a system—authorized or unauthorized—can be attributed to an authenticated identity. Also known as auditability.</a:t>
            </a:r>
          </a:p>
          <a:p>
            <a:r>
              <a:rPr lang="en-US" dirty="0"/>
              <a:t>Accountability is m</a:t>
            </a:r>
            <a:r>
              <a:rPr lang="en-US" altLang="en-US" dirty="0"/>
              <a:t>ost often accomplished by means of system logs and database journals, and the auditing of these records.</a:t>
            </a:r>
          </a:p>
          <a:p>
            <a:r>
              <a:rPr lang="en-US" altLang="en-US" dirty="0"/>
              <a:t>Systems logs record specific information.</a:t>
            </a:r>
          </a:p>
          <a:p>
            <a:r>
              <a:rPr lang="en-US" altLang="en-US" dirty="0"/>
              <a:t>Logs have many uses</a:t>
            </a:r>
            <a:r>
              <a:rPr lang="en-US" altLang="en-US" dirty="0" smtClean="0"/>
              <a:t>.</a:t>
            </a:r>
            <a:endParaRPr lang="en-US" altLang="en-US" dirty="0"/>
          </a:p>
        </p:txBody>
      </p:sp>
    </p:spTree>
    <p:extLst>
      <p:ext uri="{BB962C8B-B14F-4D97-AF65-F5344CB8AC3E}">
        <p14:creationId xmlns:p14="http://schemas.microsoft.com/office/powerpoint/2010/main" val="869796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en-US" dirty="0" smtClean="0"/>
              <a:t>Biometrics</a:t>
            </a:r>
            <a:endParaRPr lang="en-US" dirty="0"/>
          </a:p>
        </p:txBody>
      </p:sp>
      <p:sp>
        <p:nvSpPr>
          <p:cNvPr id="3" name="Content Placeholder 2"/>
          <p:cNvSpPr>
            <a:spLocks noGrp="1"/>
          </p:cNvSpPr>
          <p:nvPr>
            <p:ph idx="1"/>
          </p:nvPr>
        </p:nvSpPr>
        <p:spPr/>
        <p:txBody>
          <a:bodyPr/>
          <a:lstStyle/>
          <a:p>
            <a:r>
              <a:rPr lang="en-US" altLang="en-US" dirty="0"/>
              <a:t>Approach based on the use of measurable human characteristics/traits to authenticate identity.</a:t>
            </a:r>
          </a:p>
          <a:p>
            <a:r>
              <a:rPr lang="en-US" altLang="en-US" dirty="0"/>
              <a:t>Only fingerprints,  retina of eye, and iris of eye and DNA are considered truly unique.</a:t>
            </a:r>
          </a:p>
          <a:p>
            <a:r>
              <a:rPr lang="en-US" altLang="en-US" dirty="0"/>
              <a:t>Evaluated on false reject rate, false accept rate, and crossover error rate.</a:t>
            </a:r>
          </a:p>
          <a:p>
            <a:r>
              <a:rPr lang="en-US" altLang="en-US" dirty="0"/>
              <a:t>Highly reliable/effective biometric systems are often considered intrusive by users</a:t>
            </a:r>
            <a:r>
              <a:rPr lang="en-US" altLang="en-US" dirty="0" smtClean="0"/>
              <a:t>.</a:t>
            </a:r>
            <a:endParaRPr lang="en-US" altLang="en-US" dirty="0"/>
          </a:p>
        </p:txBody>
      </p:sp>
    </p:spTree>
    <p:extLst>
      <p:ext uri="{BB962C8B-B14F-4D97-AF65-F5344CB8AC3E}">
        <p14:creationId xmlns:p14="http://schemas.microsoft.com/office/powerpoint/2010/main" val="407054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537" y="124645"/>
            <a:ext cx="8835902" cy="1469972"/>
          </a:xfrm>
        </p:spPr>
        <p:txBody>
          <a:bodyPr anchor="ctr">
            <a:noAutofit/>
          </a:bodyPr>
          <a:lstStyle/>
          <a:p>
            <a:r>
              <a:rPr lang="en-US" b="1" dirty="0"/>
              <a:t>Figure 6-5  </a:t>
            </a:r>
            <a:r>
              <a:rPr lang="en-US" dirty="0"/>
              <a:t>Biometric recognition </a:t>
            </a:r>
            <a:r>
              <a:rPr lang="en-US" dirty="0" smtClean="0"/>
              <a:t>characteristics</a:t>
            </a:r>
            <a:endParaRPr lang="en-US" dirty="0"/>
          </a:p>
        </p:txBody>
      </p:sp>
      <p:pic>
        <p:nvPicPr>
          <p:cNvPr id="6" name="Picture 5" descr="A figure consists of three outlined images of a hand with a circle enclosing the palm and a circle in the forefinger pointing to a square inside which a finger print is shown. It is labeled as, “Fingerprint.” Two arrows points to two hands below the image with hand on the left labeled as, “Hand and palm print” and a circle is shown enclosing the palm with palm prints and the hand on the right labeled as, “Hand geometry.” A human face is shown with an oval enclosing the face, with one eye pointing to internal structure of an eye with labels, “Iris recognition” and “Retinal recognition.” The mouth points to the label, “Voice recognition.” The cheek points to the outline of the face with a triangle inside which nose and mouth are enclosed. A cross is shown on the fore head extending up to the upper lip. It is labeled as, “Facial geometry.” A hand with pencil in writing position is shown on the left of Facial geometry labeled as, “Signature recognitio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05000"/>
            <a:ext cx="5016301" cy="3879273"/>
          </a:xfrm>
          <a:prstGeom prst="rect">
            <a:avLst/>
          </a:prstGeom>
        </p:spPr>
      </p:pic>
    </p:spTree>
    <p:extLst>
      <p:ext uri="{BB962C8B-B14F-4D97-AF65-F5344CB8AC3E}">
        <p14:creationId xmlns:p14="http://schemas.microsoft.com/office/powerpoint/2010/main" val="222702912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990600"/>
          </a:xfrm>
        </p:spPr>
        <p:txBody>
          <a:bodyPr anchor="ctr">
            <a:noAutofit/>
          </a:bodyPr>
          <a:lstStyle/>
          <a:p>
            <a:pPr marL="0" indent="0">
              <a:lnSpc>
                <a:spcPct val="100000"/>
              </a:lnSpc>
              <a:spcBef>
                <a:spcPts val="0"/>
              </a:spcBef>
              <a:tabLst>
                <a:tab pos="4397375" algn="l"/>
              </a:tabLst>
            </a:pPr>
            <a:r>
              <a:rPr lang="en-US" b="1" dirty="0"/>
              <a:t>Table 6-1  </a:t>
            </a:r>
            <a:r>
              <a:rPr lang="en-US" dirty="0"/>
              <a:t>Ranking of Biometric Effectiveness and </a:t>
            </a:r>
            <a:r>
              <a:rPr lang="en-US" dirty="0" smtClean="0"/>
              <a:t>Acceptance (1 of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3519497"/>
              </p:ext>
            </p:extLst>
          </p:nvPr>
        </p:nvGraphicFramePr>
        <p:xfrm>
          <a:off x="152400" y="2026920"/>
          <a:ext cx="8839203" cy="2849880"/>
        </p:xfrm>
        <a:graphic>
          <a:graphicData uri="http://schemas.openxmlformats.org/drawingml/2006/table">
            <a:tbl>
              <a:tblPr firstRow="1" bandRow="1">
                <a:tableStyleId>{5940675A-B579-460E-94D1-54222C63F5DA}</a:tableStyleId>
              </a:tblPr>
              <a:tblGrid>
                <a:gridCol w="1037328"/>
                <a:gridCol w="963232"/>
                <a:gridCol w="1059248"/>
                <a:gridCol w="1111422"/>
                <a:gridCol w="1111422"/>
                <a:gridCol w="1111422"/>
                <a:gridCol w="1111422"/>
                <a:gridCol w="1333707"/>
              </a:tblGrid>
              <a:tr h="609600">
                <a:tc>
                  <a:txBody>
                    <a:bodyPr/>
                    <a:lstStyle/>
                    <a:p>
                      <a:pPr algn="ctr"/>
                      <a:r>
                        <a:rPr lang="en-US" sz="1200" b="1" dirty="0" smtClean="0">
                          <a:solidFill>
                            <a:schemeClr val="bg1"/>
                          </a:solidFill>
                          <a:latin typeface="Arial" pitchFamily="34" charset="0"/>
                          <a:cs typeface="Arial" pitchFamily="34" charset="0"/>
                        </a:rPr>
                        <a:t>Biometrics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University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Uniqueness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Permanence</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Collectability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Performance</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Acceptability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Circumvention</a:t>
                      </a:r>
                      <a:endParaRPr lang="en-US" sz="1200" b="1" dirty="0">
                        <a:solidFill>
                          <a:schemeClr val="bg1"/>
                        </a:solidFill>
                        <a:latin typeface="Arial" pitchFamily="34" charset="0"/>
                        <a:cs typeface="Arial" pitchFamily="34" charset="0"/>
                      </a:endParaRPr>
                    </a:p>
                  </a:txBody>
                  <a:tcPr anchor="ctr">
                    <a:solidFill>
                      <a:srgbClr val="364162"/>
                    </a:solidFill>
                  </a:tcPr>
                </a:tc>
              </a:tr>
              <a:tr h="152400">
                <a:tc>
                  <a:txBody>
                    <a:bodyPr/>
                    <a:lstStyle/>
                    <a:p>
                      <a:pPr algn="ctr"/>
                      <a:r>
                        <a:rPr lang="en-US" sz="1200" dirty="0" smtClean="0">
                          <a:latin typeface="Arial" pitchFamily="34" charset="0"/>
                          <a:cs typeface="Arial" pitchFamily="34" charset="0"/>
                        </a:rPr>
                        <a:t>Face</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r>
              <a:tr h="335280">
                <a:tc>
                  <a:txBody>
                    <a:bodyPr/>
                    <a:lstStyle/>
                    <a:p>
                      <a:pPr algn="ctr"/>
                      <a:r>
                        <a:rPr lang="en-US" sz="1200" dirty="0" smtClean="0">
                          <a:latin typeface="Arial" pitchFamily="34" charset="0"/>
                          <a:cs typeface="Arial" pitchFamily="34" charset="0"/>
                        </a:rPr>
                        <a:t>Fadal</a:t>
                      </a:r>
                      <a:r>
                        <a:rPr lang="en-US" sz="1200" baseline="0" dirty="0" smtClean="0">
                          <a:latin typeface="Arial" pitchFamily="34" charset="0"/>
                          <a:cs typeface="Arial" pitchFamily="34" charset="0"/>
                        </a:rPr>
                        <a:t> Thermogram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r>
              <a:tr h="182880">
                <a:tc>
                  <a:txBody>
                    <a:bodyPr/>
                    <a:lstStyle/>
                    <a:p>
                      <a:pPr algn="ctr"/>
                      <a:r>
                        <a:rPr lang="en-US" sz="1200" dirty="0" smtClean="0">
                          <a:latin typeface="Arial" pitchFamily="34" charset="0"/>
                          <a:cs typeface="Arial" pitchFamily="34" charset="0"/>
                        </a:rPr>
                        <a:t>Fingerprint</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r>
              <a:tr h="365760">
                <a:tc>
                  <a:txBody>
                    <a:bodyPr/>
                    <a:lstStyle/>
                    <a:p>
                      <a:pPr algn="ctr"/>
                      <a:r>
                        <a:rPr lang="en-US" sz="1200" dirty="0" smtClean="0">
                          <a:latin typeface="Arial" pitchFamily="34" charset="0"/>
                          <a:cs typeface="Arial" pitchFamily="34" charset="0"/>
                        </a:rPr>
                        <a:t>Hand Geometry</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r>
              <a:tr h="213360">
                <a:tc>
                  <a:txBody>
                    <a:bodyPr/>
                    <a:lstStyle/>
                    <a:p>
                      <a:pPr algn="ctr"/>
                      <a:r>
                        <a:rPr lang="en-US" sz="1200" dirty="0" smtClean="0">
                          <a:latin typeface="Arial" pitchFamily="34" charset="0"/>
                          <a:cs typeface="Arial" pitchFamily="34" charset="0"/>
                        </a:rPr>
                        <a:t>Hand Vein</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r>
              <a:tr h="320040">
                <a:tc>
                  <a:txBody>
                    <a:bodyPr/>
                    <a:lstStyle/>
                    <a:p>
                      <a:pPr algn="ctr"/>
                      <a:r>
                        <a:rPr lang="en-US" sz="1200" dirty="0" smtClean="0">
                          <a:latin typeface="Arial" pitchFamily="34" charset="0"/>
                          <a:cs typeface="Arial" pitchFamily="34" charset="0"/>
                        </a:rPr>
                        <a:t>Eye: Iris</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36164796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1318489"/>
          </a:xfrm>
        </p:spPr>
        <p:txBody>
          <a:bodyPr anchor="ctr">
            <a:noAutofit/>
          </a:bodyPr>
          <a:lstStyle/>
          <a:p>
            <a:r>
              <a:rPr lang="en-US" b="1" dirty="0"/>
              <a:t>Table 6-1  </a:t>
            </a:r>
            <a:r>
              <a:rPr lang="en-US" dirty="0"/>
              <a:t>Ranking of Biometric Effectiveness and </a:t>
            </a:r>
            <a:r>
              <a:rPr lang="en-US" dirty="0" smtClean="0"/>
              <a:t>Acceptance (2 of 2)</a:t>
            </a:r>
            <a:endParaRPr lang="en-US" dirty="0"/>
          </a:p>
        </p:txBody>
      </p:sp>
      <p:sp>
        <p:nvSpPr>
          <p:cNvPr id="3" name="Content Placeholder 2"/>
          <p:cNvSpPr>
            <a:spLocks noGrp="1"/>
          </p:cNvSpPr>
          <p:nvPr>
            <p:ph sz="quarter" idx="10"/>
          </p:nvPr>
        </p:nvSpPr>
        <p:spPr>
          <a:xfrm>
            <a:off x="304800" y="5181600"/>
            <a:ext cx="8534400" cy="838200"/>
          </a:xfrm>
        </p:spPr>
        <p:txBody>
          <a:bodyPr>
            <a:normAutofit/>
          </a:bodyPr>
          <a:lstStyle/>
          <a:p>
            <a:pPr marL="0" indent="0">
              <a:buNone/>
            </a:pPr>
            <a:r>
              <a:rPr lang="en-US" sz="2000" dirty="0"/>
              <a:t>Note: In the table, H = High, M = Medium, and L = Low.</a:t>
            </a:r>
            <a:br>
              <a:rPr lang="en-US" sz="2000" dirty="0"/>
            </a:br>
            <a:r>
              <a:rPr lang="en-US" sz="2000" dirty="0"/>
              <a:t>From multiple sources</a:t>
            </a:r>
            <a:r>
              <a:rPr lang="en-US" sz="2000" dirty="0" smtClean="0"/>
              <a: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621929391"/>
              </p:ext>
            </p:extLst>
          </p:nvPr>
        </p:nvGraphicFramePr>
        <p:xfrm>
          <a:off x="228600" y="1715343"/>
          <a:ext cx="8610599" cy="2816952"/>
        </p:xfrm>
        <a:graphic>
          <a:graphicData uri="http://schemas.openxmlformats.org/drawingml/2006/table">
            <a:tbl>
              <a:tblPr firstRow="1" bandRow="1">
                <a:tableStyleId>{5940675A-B579-460E-94D1-54222C63F5DA}</a:tableStyleId>
              </a:tblPr>
              <a:tblGrid>
                <a:gridCol w="1128026"/>
                <a:gridCol w="910503"/>
                <a:gridCol w="1023684"/>
                <a:gridCol w="1060979"/>
                <a:gridCol w="1104241"/>
                <a:gridCol w="1094047"/>
                <a:gridCol w="1102748"/>
                <a:gridCol w="1186371"/>
              </a:tblGrid>
              <a:tr h="438953">
                <a:tc>
                  <a:txBody>
                    <a:bodyPr/>
                    <a:lstStyle/>
                    <a:p>
                      <a:pPr algn="ctr"/>
                      <a:r>
                        <a:rPr lang="en-US" sz="1200" b="1" dirty="0" smtClean="0">
                          <a:solidFill>
                            <a:schemeClr val="bg1"/>
                          </a:solidFill>
                          <a:latin typeface="Arial" pitchFamily="34" charset="0"/>
                          <a:cs typeface="Arial" pitchFamily="34" charset="0"/>
                        </a:rPr>
                        <a:t>Biometrics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University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Uniqueness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Permanence</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Collectability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Performance</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Acceptability</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Circumvention</a:t>
                      </a:r>
                      <a:endParaRPr lang="en-US" sz="1200" b="1" dirty="0">
                        <a:solidFill>
                          <a:schemeClr val="bg1"/>
                        </a:solidFill>
                        <a:latin typeface="Arial" pitchFamily="34" charset="0"/>
                        <a:cs typeface="Arial" pitchFamily="34" charset="0"/>
                      </a:endParaRPr>
                    </a:p>
                  </a:txBody>
                  <a:tcPr anchor="ctr">
                    <a:solidFill>
                      <a:srgbClr val="364162"/>
                    </a:solidFill>
                  </a:tcPr>
                </a:tc>
              </a:tr>
              <a:tr h="396721">
                <a:tc>
                  <a:txBody>
                    <a:bodyPr/>
                    <a:lstStyle/>
                    <a:p>
                      <a:pPr algn="ctr"/>
                      <a:r>
                        <a:rPr lang="en-US" sz="1200" dirty="0" smtClean="0">
                          <a:latin typeface="Arial" pitchFamily="34" charset="0"/>
                          <a:cs typeface="Arial" pitchFamily="34" charset="0"/>
                        </a:rPr>
                        <a:t>Eye:</a:t>
                      </a:r>
                      <a:r>
                        <a:rPr lang="en-US" sz="1200" baseline="0" dirty="0" smtClean="0">
                          <a:latin typeface="Arial" pitchFamily="34" charset="0"/>
                          <a:cs typeface="Arial" pitchFamily="34" charset="0"/>
                        </a:rPr>
                        <a:t> Retina</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r>
              <a:tr h="293705">
                <a:tc>
                  <a:txBody>
                    <a:bodyPr/>
                    <a:lstStyle/>
                    <a:p>
                      <a:pPr algn="ctr"/>
                      <a:r>
                        <a:rPr lang="en-US" sz="1200" dirty="0" smtClean="0">
                          <a:latin typeface="Arial" pitchFamily="34" charset="0"/>
                          <a:cs typeface="Arial" pitchFamily="34" charset="0"/>
                        </a:rPr>
                        <a:t>DNA</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r>
              <a:tr h="438953">
                <a:tc>
                  <a:txBody>
                    <a:bodyPr/>
                    <a:lstStyle/>
                    <a:p>
                      <a:pPr algn="ctr"/>
                      <a:r>
                        <a:rPr lang="en-US" sz="1200" dirty="0" smtClean="0">
                          <a:latin typeface="Arial" pitchFamily="34" charset="0"/>
                          <a:cs typeface="Arial" pitchFamily="34" charset="0"/>
                        </a:rPr>
                        <a:t>Odor</a:t>
                      </a:r>
                      <a:r>
                        <a:rPr lang="en-US" sz="1200" baseline="0" dirty="0" smtClean="0">
                          <a:latin typeface="Arial" pitchFamily="34" charset="0"/>
                          <a:cs typeface="Arial" pitchFamily="34" charset="0"/>
                        </a:rPr>
                        <a:t> and Scent</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r>
              <a:tr h="309195">
                <a:tc>
                  <a:txBody>
                    <a:bodyPr/>
                    <a:lstStyle/>
                    <a:p>
                      <a:pPr algn="ctr"/>
                      <a:r>
                        <a:rPr lang="en-US" sz="1200" dirty="0" smtClean="0">
                          <a:latin typeface="Arial" pitchFamily="34" charset="0"/>
                          <a:cs typeface="Arial" pitchFamily="34" charset="0"/>
                        </a:rPr>
                        <a:t>Voice</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r>
              <a:tr h="277825">
                <a:tc>
                  <a:txBody>
                    <a:bodyPr/>
                    <a:lstStyle/>
                    <a:p>
                      <a:pPr algn="ctr"/>
                      <a:r>
                        <a:rPr lang="en-US" sz="1200" dirty="0" smtClean="0">
                          <a:latin typeface="Arial" pitchFamily="34" charset="0"/>
                          <a:cs typeface="Arial" pitchFamily="34" charset="0"/>
                        </a:rPr>
                        <a:t>Signature</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r>
              <a:tr h="347281">
                <a:tc>
                  <a:txBody>
                    <a:bodyPr/>
                    <a:lstStyle/>
                    <a:p>
                      <a:pPr algn="ctr"/>
                      <a:r>
                        <a:rPr lang="en-US" sz="1200" dirty="0" smtClean="0">
                          <a:latin typeface="Arial" pitchFamily="34" charset="0"/>
                          <a:cs typeface="Arial" pitchFamily="34" charset="0"/>
                        </a:rPr>
                        <a:t>Keystroke </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r>
              <a:tr h="277825">
                <a:tc>
                  <a:txBody>
                    <a:bodyPr/>
                    <a:lstStyle/>
                    <a:p>
                      <a:pPr algn="ctr"/>
                      <a:r>
                        <a:rPr lang="en-US" sz="1200" dirty="0" smtClean="0">
                          <a:latin typeface="Arial" pitchFamily="34" charset="0"/>
                          <a:cs typeface="Arial" pitchFamily="34" charset="0"/>
                        </a:rPr>
                        <a:t>Gait</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L</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a:t>
                      </a:r>
                      <a:endParaRPr lang="en-US"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M</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5394539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a:t>Access Control Architecture </a:t>
            </a:r>
            <a:r>
              <a:rPr lang="en-US" altLang="en-US" dirty="0" smtClean="0"/>
              <a:t>Models (1 of 3)</a:t>
            </a:r>
            <a:endParaRPr lang="en-US" dirty="0"/>
          </a:p>
        </p:txBody>
      </p:sp>
      <p:sp>
        <p:nvSpPr>
          <p:cNvPr id="5" name="Content Placeholder 4"/>
          <p:cNvSpPr>
            <a:spLocks noGrp="1"/>
          </p:cNvSpPr>
          <p:nvPr>
            <p:ph idx="1"/>
          </p:nvPr>
        </p:nvSpPr>
        <p:spPr/>
        <p:txBody>
          <a:bodyPr/>
          <a:lstStyle/>
          <a:p>
            <a:r>
              <a:rPr lang="en-US" altLang="en-US" dirty="0"/>
              <a:t>Illustrate access control implementations and can help organizations quickly make improvements through adaptation.</a:t>
            </a:r>
          </a:p>
          <a:p>
            <a:r>
              <a:rPr lang="en-US" altLang="en-US" dirty="0"/>
              <a:t>Trusted computing base (TCB)</a:t>
            </a:r>
          </a:p>
          <a:p>
            <a:pPr lvl="1"/>
            <a:r>
              <a:rPr lang="en-US" altLang="en-US" dirty="0"/>
              <a:t>Part of TCSEC Rainbow Series</a:t>
            </a:r>
          </a:p>
          <a:p>
            <a:pPr lvl="1"/>
            <a:r>
              <a:rPr lang="en-US" altLang="en-US" dirty="0"/>
              <a:t>Used to enforce security policy (rules of system configuration)</a:t>
            </a:r>
          </a:p>
          <a:p>
            <a:pPr lvl="1"/>
            <a:r>
              <a:rPr lang="en-US" altLang="en-US" dirty="0"/>
              <a:t>Biggest challenges include covert channels</a:t>
            </a:r>
          </a:p>
          <a:p>
            <a:pPr lvl="2"/>
            <a:r>
              <a:rPr lang="en-US" altLang="en-US" dirty="0"/>
              <a:t>Storage channels</a:t>
            </a:r>
          </a:p>
          <a:p>
            <a:pPr lvl="2"/>
            <a:r>
              <a:rPr lang="en-US" altLang="en-US" dirty="0"/>
              <a:t>Timing </a:t>
            </a:r>
            <a:r>
              <a:rPr lang="en-US" altLang="en-US" dirty="0" smtClean="0"/>
              <a:t>channels</a:t>
            </a:r>
            <a:endParaRPr lang="en-US" altLang="en-US" dirty="0"/>
          </a:p>
        </p:txBody>
      </p:sp>
    </p:spTree>
    <p:extLst>
      <p:ext uri="{BB962C8B-B14F-4D97-AF65-F5344CB8AC3E}">
        <p14:creationId xmlns:p14="http://schemas.microsoft.com/office/powerpoint/2010/main" val="234567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Access Control Architecture </a:t>
            </a:r>
            <a:r>
              <a:rPr lang="en-US" altLang="en-US" dirty="0" smtClean="0"/>
              <a:t>Models (2 of 3)</a:t>
            </a:r>
            <a:endParaRPr lang="en-US" dirty="0"/>
          </a:p>
        </p:txBody>
      </p:sp>
      <p:sp>
        <p:nvSpPr>
          <p:cNvPr id="3" name="Content Placeholder 2"/>
          <p:cNvSpPr>
            <a:spLocks noGrp="1"/>
          </p:cNvSpPr>
          <p:nvPr>
            <p:ph idx="1"/>
          </p:nvPr>
        </p:nvSpPr>
        <p:spPr/>
        <p:txBody>
          <a:bodyPr>
            <a:normAutofit/>
          </a:bodyPr>
          <a:lstStyle/>
          <a:p>
            <a:r>
              <a:rPr lang="en-US" altLang="en-US" dirty="0"/>
              <a:t>ITSEC: An international set of criteria for evaluating computer systems</a:t>
            </a:r>
          </a:p>
          <a:p>
            <a:pPr lvl="1"/>
            <a:r>
              <a:rPr lang="en-US" altLang="en-US" dirty="0"/>
              <a:t>Compares Targets of Evaluation (</a:t>
            </a:r>
            <a:r>
              <a:rPr lang="en-US" altLang="en-US" dirty="0" err="1"/>
              <a:t>ToE</a:t>
            </a:r>
            <a:r>
              <a:rPr lang="en-US" altLang="en-US" dirty="0"/>
              <a:t>) to detailed security function specifications</a:t>
            </a:r>
          </a:p>
          <a:p>
            <a:r>
              <a:rPr lang="en-US" altLang="en-US" dirty="0"/>
              <a:t>The common criteria</a:t>
            </a:r>
          </a:p>
          <a:p>
            <a:pPr lvl="1"/>
            <a:r>
              <a:rPr lang="en-US" altLang="en-US" dirty="0"/>
              <a:t>Considered successor to both TCSEC and </a:t>
            </a:r>
            <a:r>
              <a:rPr lang="en-US" altLang="en-US" dirty="0" smtClean="0"/>
              <a:t>ITSEC</a:t>
            </a:r>
          </a:p>
          <a:p>
            <a:r>
              <a:rPr lang="en-US" altLang="en-US" dirty="0"/>
              <a:t>Bell-</a:t>
            </a:r>
            <a:r>
              <a:rPr lang="en-US" altLang="en-US" dirty="0" err="1"/>
              <a:t>LaPadula</a:t>
            </a:r>
            <a:r>
              <a:rPr lang="en-US" altLang="en-US" dirty="0"/>
              <a:t> confidentiality model</a:t>
            </a:r>
          </a:p>
          <a:p>
            <a:pPr lvl="1"/>
            <a:r>
              <a:rPr lang="en-US" altLang="en-US" dirty="0"/>
              <a:t>State machine reference model</a:t>
            </a:r>
          </a:p>
          <a:p>
            <a:pPr lvl="1"/>
            <a:r>
              <a:rPr lang="en-US" altLang="en-US" dirty="0"/>
              <a:t>Uses “no read up, no write down” principle</a:t>
            </a:r>
          </a:p>
        </p:txBody>
      </p:sp>
    </p:spTree>
    <p:extLst>
      <p:ext uri="{BB962C8B-B14F-4D97-AF65-F5344CB8AC3E}">
        <p14:creationId xmlns:p14="http://schemas.microsoft.com/office/powerpoint/2010/main" val="359424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a:t>Access Control Architecture Models </a:t>
            </a:r>
            <a:r>
              <a:rPr lang="en-US" altLang="en-US" dirty="0" smtClean="0"/>
              <a:t>(3 </a:t>
            </a:r>
            <a:r>
              <a:rPr lang="en-US" altLang="en-US" dirty="0"/>
              <a:t>of 3)</a:t>
            </a:r>
            <a:endParaRPr lang="en-US" dirty="0"/>
          </a:p>
        </p:txBody>
      </p:sp>
      <p:sp>
        <p:nvSpPr>
          <p:cNvPr id="3" name="Content Placeholder 2"/>
          <p:cNvSpPr>
            <a:spLocks noGrp="1"/>
          </p:cNvSpPr>
          <p:nvPr>
            <p:ph idx="1"/>
          </p:nvPr>
        </p:nvSpPr>
        <p:spPr/>
        <p:txBody>
          <a:bodyPr>
            <a:normAutofit/>
          </a:bodyPr>
          <a:lstStyle/>
          <a:p>
            <a:r>
              <a:rPr lang="en-US" altLang="en-US" dirty="0" err="1" smtClean="0"/>
              <a:t>Biba</a:t>
            </a:r>
            <a:r>
              <a:rPr lang="en-US" altLang="en-US" dirty="0" smtClean="0"/>
              <a:t> </a:t>
            </a:r>
            <a:r>
              <a:rPr lang="en-US" altLang="en-US" dirty="0"/>
              <a:t>integrity model</a:t>
            </a:r>
          </a:p>
          <a:p>
            <a:pPr lvl="1"/>
            <a:r>
              <a:rPr lang="en-US" altLang="en-US" dirty="0" smtClean="0"/>
              <a:t>Designed to prevent corruption of higher integrity entities</a:t>
            </a:r>
          </a:p>
          <a:p>
            <a:pPr lvl="1"/>
            <a:r>
              <a:rPr lang="en-US" altLang="en-US" dirty="0" smtClean="0"/>
              <a:t>Based on “no write up, no read down” principle</a:t>
            </a:r>
          </a:p>
          <a:p>
            <a:r>
              <a:rPr lang="en-US" altLang="en-US" dirty="0"/>
              <a:t>Clark-Wilson integrity model</a:t>
            </a:r>
          </a:p>
          <a:p>
            <a:pPr lvl="1"/>
            <a:r>
              <a:rPr lang="en-US" altLang="en-US" dirty="0"/>
              <a:t>No changes by unauthorized subjects</a:t>
            </a:r>
          </a:p>
          <a:p>
            <a:pPr lvl="1"/>
            <a:r>
              <a:rPr lang="en-US" altLang="en-US" dirty="0"/>
              <a:t>No unauthorized changes by authorized subjects</a:t>
            </a:r>
          </a:p>
          <a:p>
            <a:pPr lvl="1"/>
            <a:r>
              <a:rPr lang="en-US" altLang="en-US" dirty="0"/>
              <a:t>Maintenance of internal and external consistency</a:t>
            </a:r>
          </a:p>
          <a:p>
            <a:r>
              <a:rPr lang="en-US" altLang="en-US" dirty="0"/>
              <a:t>Graham-Denning access control model</a:t>
            </a:r>
          </a:p>
          <a:p>
            <a:pPr lvl="1"/>
            <a:r>
              <a:rPr lang="en-US" altLang="en-US" dirty="0"/>
              <a:t>Composed of set of objects, set of subjects, and set of </a:t>
            </a:r>
            <a:r>
              <a:rPr lang="en-US" altLang="en-US" dirty="0" smtClean="0"/>
              <a:t>rights</a:t>
            </a:r>
            <a:endParaRPr lang="en-US" altLang="en-US" dirty="0"/>
          </a:p>
        </p:txBody>
      </p:sp>
    </p:spTree>
    <p:extLst>
      <p:ext uri="{BB962C8B-B14F-4D97-AF65-F5344CB8AC3E}">
        <p14:creationId xmlns:p14="http://schemas.microsoft.com/office/powerpoint/2010/main" val="176096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tabLst>
                <a:tab pos="4176713" algn="l"/>
              </a:tabLst>
            </a:pPr>
            <a:r>
              <a:rPr lang="en-US" altLang="en-US" dirty="0"/>
              <a:t>Learning </a:t>
            </a:r>
            <a:r>
              <a:rPr lang="en-US" altLang="en-US" dirty="0" smtClean="0"/>
              <a:t>Objectives (1 of 2)</a:t>
            </a:r>
            <a:endParaRPr lang="en-US" dirty="0"/>
          </a:p>
        </p:txBody>
      </p:sp>
      <p:sp>
        <p:nvSpPr>
          <p:cNvPr id="3" name="Content Placeholder 2"/>
          <p:cNvSpPr>
            <a:spLocks noGrp="1"/>
          </p:cNvSpPr>
          <p:nvPr>
            <p:ph idx="1"/>
          </p:nvPr>
        </p:nvSpPr>
        <p:spPr/>
        <p:txBody>
          <a:bodyPr>
            <a:normAutofit/>
          </a:bodyPr>
          <a:lstStyle/>
          <a:p>
            <a:r>
              <a:rPr lang="en-US" altLang="en-US" dirty="0"/>
              <a:t>Upon completion of this material, you should be able to:</a:t>
            </a:r>
          </a:p>
          <a:p>
            <a:pPr lvl="1"/>
            <a:r>
              <a:rPr lang="en-US" dirty="0"/>
              <a:t>Discuss the role of access control in information systems, and identify and discuss the four fundamental functions of access control systems</a:t>
            </a:r>
          </a:p>
          <a:p>
            <a:pPr lvl="1"/>
            <a:r>
              <a:rPr lang="en-US" dirty="0"/>
              <a:t>Define authentication and explain the three commonly used authentication factors</a:t>
            </a:r>
          </a:p>
          <a:p>
            <a:pPr lvl="1"/>
            <a:r>
              <a:rPr lang="en-US" dirty="0"/>
              <a:t>Describe firewall technologies and the various categories of </a:t>
            </a:r>
            <a:r>
              <a:rPr lang="en-US" dirty="0" smtClean="0"/>
              <a:t>firewalls</a:t>
            </a:r>
            <a:endParaRPr lang="en-US" dirty="0"/>
          </a:p>
        </p:txBody>
      </p:sp>
    </p:spTree>
    <p:extLst>
      <p:ext uri="{BB962C8B-B14F-4D97-AF65-F5344CB8AC3E}">
        <p14:creationId xmlns:p14="http://schemas.microsoft.com/office/powerpoint/2010/main" val="275055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Firewalls</a:t>
            </a:r>
            <a:endParaRPr lang="en-US" dirty="0"/>
          </a:p>
        </p:txBody>
      </p:sp>
      <p:sp>
        <p:nvSpPr>
          <p:cNvPr id="3" name="Content Placeholder 2"/>
          <p:cNvSpPr>
            <a:spLocks noGrp="1"/>
          </p:cNvSpPr>
          <p:nvPr>
            <p:ph idx="1"/>
          </p:nvPr>
        </p:nvSpPr>
        <p:spPr/>
        <p:txBody>
          <a:bodyPr/>
          <a:lstStyle/>
          <a:p>
            <a:r>
              <a:rPr lang="en-US" altLang="en-US" dirty="0"/>
              <a:t>In information security, a combination of hardware and software that filters or prevents specific information from moving between the outside (untrusted) network and the inside (trusted) network.</a:t>
            </a:r>
          </a:p>
          <a:p>
            <a:r>
              <a:rPr lang="en-US" altLang="en-US" dirty="0"/>
              <a:t>May be:</a:t>
            </a:r>
          </a:p>
          <a:p>
            <a:pPr lvl="1"/>
            <a:r>
              <a:rPr lang="en-US" altLang="en-US" dirty="0"/>
              <a:t>Separate computer system</a:t>
            </a:r>
          </a:p>
          <a:p>
            <a:pPr lvl="1"/>
            <a:r>
              <a:rPr lang="en-US" altLang="en-US" dirty="0"/>
              <a:t>Software service running on existing router or server</a:t>
            </a:r>
          </a:p>
          <a:p>
            <a:pPr lvl="1"/>
            <a:r>
              <a:rPr lang="en-US" altLang="en-US" dirty="0"/>
              <a:t>Separate network containing supporting </a:t>
            </a:r>
            <a:r>
              <a:rPr lang="en-US" altLang="en-US" dirty="0" smtClean="0"/>
              <a:t>devices</a:t>
            </a:r>
            <a:endParaRPr lang="en-US" altLang="en-US" dirty="0"/>
          </a:p>
        </p:txBody>
      </p:sp>
    </p:spTree>
    <p:extLst>
      <p:ext uri="{BB962C8B-B14F-4D97-AF65-F5344CB8AC3E}">
        <p14:creationId xmlns:p14="http://schemas.microsoft.com/office/powerpoint/2010/main" val="312664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Firewalls Processing Modes</a:t>
            </a:r>
            <a:endParaRPr lang="en-US" dirty="0"/>
          </a:p>
        </p:txBody>
      </p:sp>
      <p:sp>
        <p:nvSpPr>
          <p:cNvPr id="3" name="Content Placeholder 2"/>
          <p:cNvSpPr>
            <a:spLocks noGrp="1"/>
          </p:cNvSpPr>
          <p:nvPr>
            <p:ph idx="1"/>
          </p:nvPr>
        </p:nvSpPr>
        <p:spPr/>
        <p:txBody>
          <a:bodyPr/>
          <a:lstStyle/>
          <a:p>
            <a:r>
              <a:rPr lang="en-US" altLang="en-US" dirty="0"/>
              <a:t>Processing modes by which firewalls can be categorized:</a:t>
            </a:r>
          </a:p>
          <a:p>
            <a:pPr lvl="1"/>
            <a:r>
              <a:rPr lang="en-US" altLang="en-US" dirty="0"/>
              <a:t>Packet filtering</a:t>
            </a:r>
          </a:p>
          <a:p>
            <a:pPr lvl="1"/>
            <a:r>
              <a:rPr lang="en-US" altLang="en-US" dirty="0"/>
              <a:t>Application layer proxy</a:t>
            </a:r>
          </a:p>
          <a:p>
            <a:pPr lvl="1"/>
            <a:r>
              <a:rPr lang="en-US" altLang="en-US" dirty="0"/>
              <a:t>MAC layer firewalls</a:t>
            </a:r>
          </a:p>
          <a:p>
            <a:pPr lvl="1"/>
            <a:r>
              <a:rPr lang="en-US" altLang="en-US" dirty="0" smtClean="0"/>
              <a:t>Hybrids</a:t>
            </a:r>
            <a:endParaRPr lang="en-US" altLang="en-US" dirty="0"/>
          </a:p>
        </p:txBody>
      </p:sp>
    </p:spTree>
    <p:extLst>
      <p:ext uri="{BB962C8B-B14F-4D97-AF65-F5344CB8AC3E}">
        <p14:creationId xmlns:p14="http://schemas.microsoft.com/office/powerpoint/2010/main" val="425563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en-US" dirty="0"/>
              <a:t>Packet-Filtering </a:t>
            </a:r>
            <a:r>
              <a:rPr lang="en-US" altLang="en-US" dirty="0" smtClean="0"/>
              <a:t>Firewalls (1 of 2)</a:t>
            </a:r>
            <a:endParaRPr lang="en-US" dirty="0"/>
          </a:p>
        </p:txBody>
      </p:sp>
      <p:sp>
        <p:nvSpPr>
          <p:cNvPr id="3" name="Content Placeholder 2"/>
          <p:cNvSpPr>
            <a:spLocks noGrp="1"/>
          </p:cNvSpPr>
          <p:nvPr>
            <p:ph idx="1"/>
          </p:nvPr>
        </p:nvSpPr>
        <p:spPr/>
        <p:txBody>
          <a:bodyPr>
            <a:normAutofit/>
          </a:bodyPr>
          <a:lstStyle/>
          <a:p>
            <a:r>
              <a:rPr lang="en-US" altLang="en-US" dirty="0"/>
              <a:t>Packet-filtering firewalls examine the header information of data packets.</a:t>
            </a:r>
          </a:p>
          <a:p>
            <a:r>
              <a:rPr lang="en-US" altLang="en-US" dirty="0"/>
              <a:t>Most often based on the combination of:</a:t>
            </a:r>
          </a:p>
          <a:p>
            <a:pPr lvl="1"/>
            <a:r>
              <a:rPr lang="en-US" altLang="en-US" dirty="0"/>
              <a:t>IP source and destination address</a:t>
            </a:r>
          </a:p>
          <a:p>
            <a:pPr lvl="1"/>
            <a:r>
              <a:rPr lang="en-US" altLang="en-US" dirty="0"/>
              <a:t>Direction (inbound or outbound)</a:t>
            </a:r>
          </a:p>
          <a:p>
            <a:pPr lvl="1"/>
            <a:r>
              <a:rPr lang="en-US" altLang="en-US" dirty="0"/>
              <a:t>Transmission Control Protocol (TCP) or User Datagram Protocol (UDP) source and destination port requests</a:t>
            </a:r>
          </a:p>
          <a:p>
            <a:r>
              <a:rPr lang="en-US" altLang="en-US" dirty="0"/>
              <a:t>Simple firewall models enforce rules designed to prohibit packets with certain addresses or partial addresses from passing through</a:t>
            </a:r>
            <a:r>
              <a:rPr lang="en-US" dirty="0"/>
              <a:t> the</a:t>
            </a:r>
            <a:r>
              <a:rPr lang="en-US" altLang="en-US" dirty="0"/>
              <a:t> device</a:t>
            </a:r>
            <a:r>
              <a:rPr lang="en-US" altLang="en-US" dirty="0" smtClean="0"/>
              <a:t>.</a:t>
            </a:r>
            <a:endParaRPr lang="en-US" altLang="en-US" dirty="0"/>
          </a:p>
        </p:txBody>
      </p:sp>
    </p:spTree>
    <p:extLst>
      <p:ext uri="{BB962C8B-B14F-4D97-AF65-F5344CB8AC3E}">
        <p14:creationId xmlns:p14="http://schemas.microsoft.com/office/powerpoint/2010/main" val="123634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altLang="en-US" dirty="0"/>
              <a:t>Packet-Filtering Firewalls </a:t>
            </a:r>
            <a:r>
              <a:rPr lang="en-US" altLang="en-US" dirty="0" smtClean="0"/>
              <a:t>(2 of 2)</a:t>
            </a:r>
            <a:endParaRPr lang="en-US" dirty="0"/>
          </a:p>
        </p:txBody>
      </p:sp>
      <p:sp>
        <p:nvSpPr>
          <p:cNvPr id="5" name="Content Placeholder 4"/>
          <p:cNvSpPr>
            <a:spLocks noGrp="1"/>
          </p:cNvSpPr>
          <p:nvPr>
            <p:ph idx="1"/>
          </p:nvPr>
        </p:nvSpPr>
        <p:spPr/>
        <p:txBody>
          <a:bodyPr/>
          <a:lstStyle/>
          <a:p>
            <a:r>
              <a:rPr lang="en-US" altLang="en-US" sz="2600" dirty="0"/>
              <a:t>Three subsets of packet-filtering firewalls: </a:t>
            </a:r>
          </a:p>
          <a:p>
            <a:pPr lvl="1"/>
            <a:r>
              <a:rPr lang="en-US" altLang="en-US" dirty="0"/>
              <a:t>Static filtering requires that filtering rules be developed and installed within the firewall</a:t>
            </a:r>
          </a:p>
          <a:p>
            <a:pPr lvl="1"/>
            <a:r>
              <a:rPr lang="en-US" altLang="en-US" dirty="0"/>
              <a:t>Dynamic filtering allows firewall to react to an emergent event and update or create rules to deal with that event</a:t>
            </a:r>
          </a:p>
          <a:p>
            <a:pPr lvl="1"/>
            <a:r>
              <a:rPr lang="en-US" altLang="en-US" dirty="0" err="1"/>
              <a:t>Stateful</a:t>
            </a:r>
            <a:r>
              <a:rPr lang="en-US" altLang="en-US" dirty="0"/>
              <a:t> packet inspection (SPI) firewalls keep track of each network connection between internal and external systems using a state </a:t>
            </a:r>
            <a:r>
              <a:rPr lang="en-US" altLang="en-US" dirty="0" smtClean="0"/>
              <a:t>table</a:t>
            </a:r>
            <a:endParaRPr lang="en-US" altLang="en-US" dirty="0"/>
          </a:p>
        </p:txBody>
      </p:sp>
    </p:spTree>
    <p:extLst>
      <p:ext uri="{BB962C8B-B14F-4D97-AF65-F5344CB8AC3E}">
        <p14:creationId xmlns:p14="http://schemas.microsoft.com/office/powerpoint/2010/main" val="55444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838200"/>
          </a:xfrm>
        </p:spPr>
        <p:txBody>
          <a:bodyPr anchor="ctr">
            <a:normAutofit/>
          </a:bodyPr>
          <a:lstStyle/>
          <a:p>
            <a:pPr eaLnBrk="0" fontAlgn="base" hangingPunct="0">
              <a:spcBef>
                <a:spcPct val="30000"/>
              </a:spcBef>
              <a:spcAft>
                <a:spcPct val="0"/>
              </a:spcAft>
              <a:defRPr/>
            </a:pPr>
            <a:r>
              <a:rPr lang="en-US" b="1" dirty="0"/>
              <a:t>Figure 6-7  </a:t>
            </a:r>
            <a:r>
              <a:rPr lang="en-US" dirty="0"/>
              <a:t>IP packet </a:t>
            </a:r>
            <a:r>
              <a:rPr lang="en-US" dirty="0" smtClean="0"/>
              <a:t>structure</a:t>
            </a:r>
            <a:endParaRPr lang="en-US" baseline="30000" dirty="0"/>
          </a:p>
        </p:txBody>
      </p:sp>
      <p:pic>
        <p:nvPicPr>
          <p:cNvPr id="6" name="Picture 5" descr="An illustration consists of a block divided into seven horizontal sections. The starting point of the block is labeled as, “0 bits” and the end point of the block is labeled as, “32 bits” at the top corners of the block. The first section is divided into four vertical sections labeled as, “Header version (4bits), Header length (4 bits), Type of service (8 bits) and Type of service (16 bits).” The second section is divided into three vertical sections labeled as, “Identification (16 bits), Flags (3 bits) and Fragment offset (13 bits).” The third section is divided into three sections labeled as, “Time to live (8 bits), Protocol (8 bits) and Header checksum (16 bits).” The fourth section is labeled as, “Source IP address (32 bits).” The fifth section is labeled as, “Destination IP address (32 bits).” The sixth section is labeled as, “Options.” The seventh section is labeled as, “Data.”&#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864" y="1295400"/>
            <a:ext cx="6236936" cy="4594543"/>
          </a:xfrm>
          <a:prstGeom prst="rect">
            <a:avLst/>
          </a:prstGeom>
        </p:spPr>
      </p:pic>
    </p:spTree>
    <p:extLst>
      <p:ext uri="{BB962C8B-B14F-4D97-AF65-F5344CB8AC3E}">
        <p14:creationId xmlns:p14="http://schemas.microsoft.com/office/powerpoint/2010/main" val="265680523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85092"/>
          </a:xfrm>
        </p:spPr>
        <p:txBody>
          <a:bodyPr anchor="ctr">
            <a:normAutofit/>
          </a:bodyPr>
          <a:lstStyle/>
          <a:p>
            <a:pPr eaLnBrk="0" fontAlgn="base" hangingPunct="0">
              <a:spcBef>
                <a:spcPct val="30000"/>
              </a:spcBef>
              <a:spcAft>
                <a:spcPct val="0"/>
              </a:spcAft>
              <a:defRPr/>
            </a:pPr>
            <a:r>
              <a:rPr lang="en-US" b="1" dirty="0"/>
              <a:t>Figure 6-8  </a:t>
            </a:r>
            <a:r>
              <a:rPr lang="en-US" dirty="0"/>
              <a:t>TCP packet </a:t>
            </a:r>
            <a:r>
              <a:rPr lang="en-US" dirty="0" smtClean="0"/>
              <a:t>structure</a:t>
            </a:r>
            <a:endParaRPr lang="en-US" baseline="30000" dirty="0"/>
          </a:p>
        </p:txBody>
      </p:sp>
      <p:pic>
        <p:nvPicPr>
          <p:cNvPr id="4" name="Picture 3" descr="An illustration consists of a block divided into nine horizontal section. The block is labeled as, “0, 16 and 31 bits” on the top. The first section is divided into two vertical sections. It is labeled as, “Source port” and “Destination port.” The second section is labeled as, “Sequence number.” The third section is labeled as, “Acknowledgement number.” The fourth section is divided into nine sections labeled as, “Offset, Reserved, U, A, P, R, S, F and Window.” The fifth section is divided into two sections labeled as, “Checksum and Urgent pointer.” The first five sections are labeled as, “TCP header.” The sixth section is divided into two sections labeled as, “Options and Padding.” The seventh and eighth section is labeled as, “Data.” The ninth section has three dots in i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268216" cy="3541542"/>
          </a:xfrm>
          <a:prstGeom prst="rect">
            <a:avLst/>
          </a:prstGeom>
        </p:spPr>
      </p:pic>
    </p:spTree>
    <p:extLst>
      <p:ext uri="{BB962C8B-B14F-4D97-AF65-F5344CB8AC3E}">
        <p14:creationId xmlns:p14="http://schemas.microsoft.com/office/powerpoint/2010/main" val="54772148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nchor="ctr">
            <a:noAutofit/>
          </a:bodyPr>
          <a:lstStyle/>
          <a:p>
            <a:r>
              <a:rPr lang="en-US" b="1" dirty="0"/>
              <a:t>Figure 6-9  </a:t>
            </a:r>
            <a:r>
              <a:rPr lang="en-US" dirty="0"/>
              <a:t>UDP datagram </a:t>
            </a:r>
            <a:r>
              <a:rPr lang="en-US" dirty="0" smtClean="0"/>
              <a:t>structure</a:t>
            </a:r>
            <a:endParaRPr lang="en-US" dirty="0"/>
          </a:p>
        </p:txBody>
      </p:sp>
      <p:pic>
        <p:nvPicPr>
          <p:cNvPr id="4" name="Picture 3" descr="An illustration consists of five sections. The block is labeled as, “0, 16 and 31 bits” on the top. The first section is divided into two vertical sections labeled as, “Source port and Destination port.” The second section is divided into two sections labeled as, “Length and Checksum.” The third and fourth section is labeled as, “Data.” The fifth section has three dots in it. The first two sections are labeled as, “UDP header.”&#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724382" cy="2819400"/>
          </a:xfrm>
          <a:prstGeom prst="rect">
            <a:avLst/>
          </a:prstGeom>
        </p:spPr>
      </p:pic>
    </p:spTree>
    <p:extLst>
      <p:ext uri="{BB962C8B-B14F-4D97-AF65-F5344CB8AC3E}">
        <p14:creationId xmlns:p14="http://schemas.microsoft.com/office/powerpoint/2010/main" val="3620287634"/>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990599"/>
          </a:xfrm>
        </p:spPr>
        <p:txBody>
          <a:bodyPr anchor="ctr">
            <a:normAutofit/>
          </a:bodyPr>
          <a:lstStyle/>
          <a:p>
            <a:pPr eaLnBrk="0" fontAlgn="base" hangingPunct="0">
              <a:spcBef>
                <a:spcPct val="30000"/>
              </a:spcBef>
              <a:spcAft>
                <a:spcPct val="0"/>
              </a:spcAft>
              <a:defRPr/>
            </a:pPr>
            <a:r>
              <a:rPr lang="en-US" b="1" dirty="0"/>
              <a:t>Figure 6-10  </a:t>
            </a:r>
            <a:r>
              <a:rPr lang="en-US" dirty="0"/>
              <a:t>Packet-filtering </a:t>
            </a:r>
            <a:r>
              <a:rPr lang="en-US" dirty="0" smtClean="0"/>
              <a:t>router</a:t>
            </a:r>
            <a:endParaRPr lang="en-US" dirty="0"/>
          </a:p>
        </p:txBody>
      </p:sp>
      <p:pic>
        <p:nvPicPr>
          <p:cNvPr id="4" name="Picture 3" descr="An illustration consists of a label, “Untrusted network.” A dotted line connects the “Untrusted network” and a router labeled as, “Packet –filtering router used as dual-homed bastion host firewall.” An arrow which is U-shaped pointing towards the left labeled as, “Blocked data packets” is shown below the dotted line. An arrow pointing towards the left is labeled as, “Unrestricted data packets” is shown above the dotted line. A dotted line from the router connects to a server and four computers with one computer above the dotted line and three computers below the dotted line. It is labeled as, “Trusted Network.” An arrow labeled as, “Filtered data packets” points towards the righ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400"/>
            <a:ext cx="8241373" cy="3200400"/>
          </a:xfrm>
          <a:prstGeom prst="rect">
            <a:avLst/>
          </a:prstGeom>
        </p:spPr>
      </p:pic>
    </p:spTree>
    <p:extLst>
      <p:ext uri="{BB962C8B-B14F-4D97-AF65-F5344CB8AC3E}">
        <p14:creationId xmlns:p14="http://schemas.microsoft.com/office/powerpoint/2010/main" val="112475648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389"/>
            <a:ext cx="8032638" cy="1004011"/>
          </a:xfrm>
        </p:spPr>
        <p:txBody>
          <a:bodyPr anchor="ctr">
            <a:noAutofit/>
          </a:bodyPr>
          <a:lstStyle/>
          <a:p>
            <a:pPr lvl="0"/>
            <a:r>
              <a:rPr lang="en-US" b="1" dirty="0"/>
              <a:t>Table 6- 2 </a:t>
            </a:r>
            <a:r>
              <a:rPr lang="en-US" dirty="0"/>
              <a:t>Sample Firewall Rule and </a:t>
            </a:r>
            <a:r>
              <a:rPr lang="en-US" dirty="0" smtClean="0"/>
              <a:t>Format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1941075"/>
              </p:ext>
            </p:extLst>
          </p:nvPr>
        </p:nvGraphicFramePr>
        <p:xfrm>
          <a:off x="914400" y="1734243"/>
          <a:ext cx="7315200" cy="3752157"/>
        </p:xfrm>
        <a:graphic>
          <a:graphicData uri="http://schemas.openxmlformats.org/drawingml/2006/table">
            <a:tbl>
              <a:tblPr firstRow="1" bandRow="1">
                <a:tableStyleId>{5940675A-B579-460E-94D1-54222C63F5DA}</a:tableStyleId>
              </a:tblPr>
              <a:tblGrid>
                <a:gridCol w="1828800"/>
                <a:gridCol w="1828800"/>
                <a:gridCol w="1828800"/>
                <a:gridCol w="1828800"/>
              </a:tblGrid>
              <a:tr h="1092861">
                <a:tc>
                  <a:txBody>
                    <a:bodyPr/>
                    <a:lstStyle/>
                    <a:p>
                      <a:pPr algn="ctr"/>
                      <a:r>
                        <a:rPr lang="en-US" sz="1600" b="1" dirty="0" smtClean="0">
                          <a:solidFill>
                            <a:schemeClr val="bg1"/>
                          </a:solidFill>
                          <a:latin typeface="Arial" pitchFamily="34" charset="0"/>
                          <a:cs typeface="Arial" pitchFamily="34" charset="0"/>
                        </a:rPr>
                        <a:t>Source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Service</a:t>
                      </a:r>
                      <a:r>
                        <a:rPr lang="en-US" sz="1600" b="1" baseline="0" dirty="0" smtClean="0">
                          <a:solidFill>
                            <a:schemeClr val="bg1"/>
                          </a:solidFill>
                          <a:latin typeface="Arial" pitchFamily="34" charset="0"/>
                          <a:cs typeface="Arial" pitchFamily="34" charset="0"/>
                        </a:rPr>
                        <a:t> (e.g. HTTP, SMTP, FTP)</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Action</a:t>
                      </a:r>
                      <a:r>
                        <a:rPr lang="en-US" sz="1600" b="1" baseline="0" dirty="0" smtClean="0">
                          <a:solidFill>
                            <a:schemeClr val="bg1"/>
                          </a:solidFill>
                          <a:latin typeface="Arial" pitchFamily="34" charset="0"/>
                          <a:cs typeface="Arial" pitchFamily="34" charset="0"/>
                        </a:rPr>
                        <a:t>  (Allow or Deny)</a:t>
                      </a:r>
                      <a:endParaRPr lang="en-US" sz="1600" b="1" dirty="0">
                        <a:solidFill>
                          <a:schemeClr val="bg1"/>
                        </a:solidFill>
                        <a:latin typeface="Arial" pitchFamily="34" charset="0"/>
                        <a:cs typeface="Arial" pitchFamily="34" charset="0"/>
                      </a:endParaRPr>
                    </a:p>
                  </a:txBody>
                  <a:tcPr anchor="ctr">
                    <a:solidFill>
                      <a:srgbClr val="364162"/>
                    </a:solidFill>
                  </a:tcPr>
                </a:tc>
              </a:tr>
              <a:tr h="886432">
                <a:tc>
                  <a:txBody>
                    <a:bodyPr/>
                    <a:lstStyle/>
                    <a:p>
                      <a:pPr algn="ctr"/>
                      <a:r>
                        <a:rPr lang="en-US" sz="1600" dirty="0" smtClean="0">
                          <a:latin typeface="Arial" pitchFamily="34" charset="0"/>
                          <a:cs typeface="Arial" pitchFamily="34" charset="0"/>
                        </a:rPr>
                        <a:t>172.16x.x</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10.10.x.x</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886432">
                <a:tc>
                  <a:txBody>
                    <a:bodyPr/>
                    <a:lstStyle/>
                    <a:p>
                      <a:pPr algn="ctr"/>
                      <a:r>
                        <a:rPr lang="en-US" sz="1600" dirty="0" smtClean="0">
                          <a:latin typeface="Arial" pitchFamily="34" charset="0"/>
                          <a:cs typeface="Arial" pitchFamily="34" charset="0"/>
                        </a:rPr>
                        <a:t>192.168.x.x</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10.10.10.25</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HTTP</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886432">
                <a:tc>
                  <a:txBody>
                    <a:bodyPr/>
                    <a:lstStyle/>
                    <a:p>
                      <a:pPr algn="ctr"/>
                      <a:r>
                        <a:rPr lang="en-US" sz="1600" dirty="0" smtClean="0">
                          <a:latin typeface="Arial" pitchFamily="34" charset="0"/>
                          <a:cs typeface="Arial" pitchFamily="34" charset="0"/>
                        </a:rPr>
                        <a:t>192.168.0.1</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10.10.10.10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FTP</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75988395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839200" cy="990600"/>
          </a:xfrm>
        </p:spPr>
        <p:txBody>
          <a:bodyPr>
            <a:normAutofit/>
          </a:bodyPr>
          <a:lstStyle/>
          <a:p>
            <a:r>
              <a:rPr lang="en-US" b="1" dirty="0" smtClean="0"/>
              <a:t>Table 6-3 </a:t>
            </a:r>
            <a:r>
              <a:rPr lang="en-US" dirty="0" smtClean="0"/>
              <a:t>State Table Entries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50783341"/>
              </p:ext>
            </p:extLst>
          </p:nvPr>
        </p:nvGraphicFramePr>
        <p:xfrm>
          <a:off x="62186" y="2286000"/>
          <a:ext cx="8929414" cy="1780550"/>
        </p:xfrm>
        <a:graphic>
          <a:graphicData uri="http://schemas.openxmlformats.org/drawingml/2006/table">
            <a:tbl>
              <a:tblPr firstRow="1" bandRow="1">
                <a:tableStyleId>{5940675A-B579-460E-94D1-54222C63F5DA}</a:tableStyleId>
              </a:tblPr>
              <a:tblGrid>
                <a:gridCol w="1385614"/>
                <a:gridCol w="1295400"/>
                <a:gridCol w="1295400"/>
                <a:gridCol w="1295400"/>
                <a:gridCol w="1393209"/>
                <a:gridCol w="1219200"/>
                <a:gridCol w="1045191"/>
              </a:tblGrid>
              <a:tr h="990600">
                <a:tc>
                  <a:txBody>
                    <a:bodyPr/>
                    <a:lstStyle/>
                    <a:p>
                      <a:pPr algn="ctr"/>
                      <a:r>
                        <a:rPr lang="en-US" sz="1600" b="1" dirty="0" smtClean="0">
                          <a:solidFill>
                            <a:schemeClr val="bg1"/>
                          </a:solidFill>
                          <a:latin typeface="Arial" pitchFamily="34" charset="0"/>
                          <a:cs typeface="Arial" pitchFamily="34" charset="0"/>
                        </a:rPr>
                        <a:t>Source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Source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Time Remaining</a:t>
                      </a:r>
                      <a:r>
                        <a:rPr lang="en-US" sz="1600" b="1" baseline="0" dirty="0" smtClean="0">
                          <a:solidFill>
                            <a:schemeClr val="bg1"/>
                          </a:solidFill>
                          <a:latin typeface="Arial" pitchFamily="34" charset="0"/>
                          <a:cs typeface="Arial" pitchFamily="34" charset="0"/>
                        </a:rPr>
                        <a:t> (in seconds)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Total</a:t>
                      </a:r>
                      <a:r>
                        <a:rPr lang="en-US" sz="1600" b="1" baseline="0" dirty="0" smtClean="0">
                          <a:solidFill>
                            <a:schemeClr val="bg1"/>
                          </a:solidFill>
                          <a:latin typeface="Arial" pitchFamily="34" charset="0"/>
                          <a:cs typeface="Arial" pitchFamily="34" charset="0"/>
                        </a:rPr>
                        <a:t> Time (in seconds)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Protocol</a:t>
                      </a:r>
                      <a:endParaRPr lang="en-US" sz="1600" b="1" dirty="0">
                        <a:solidFill>
                          <a:schemeClr val="bg1"/>
                        </a:solidFill>
                        <a:latin typeface="Arial" pitchFamily="34" charset="0"/>
                        <a:cs typeface="Arial" pitchFamily="34" charset="0"/>
                      </a:endParaRPr>
                    </a:p>
                  </a:txBody>
                  <a:tcPr anchor="ctr">
                    <a:solidFill>
                      <a:srgbClr val="364162"/>
                    </a:solidFill>
                  </a:tcPr>
                </a:tc>
              </a:tr>
              <a:tr h="789950">
                <a:tc>
                  <a:txBody>
                    <a:bodyPr/>
                    <a:lstStyle/>
                    <a:p>
                      <a:pPr algn="ctr"/>
                      <a:r>
                        <a:rPr lang="en-US" sz="1600" dirty="0" smtClean="0">
                          <a:latin typeface="Arial" pitchFamily="34" charset="0"/>
                          <a:cs typeface="Arial" pitchFamily="34" charset="0"/>
                        </a:rPr>
                        <a:t>192.168.2.5</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1028</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10.10.10.7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80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2,275</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3,600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TCP</a:t>
                      </a:r>
                      <a:endParaRPr lang="en-US" sz="16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93598350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Learning </a:t>
            </a:r>
            <a:r>
              <a:rPr lang="en-US" altLang="en-US" dirty="0" smtClean="0"/>
              <a:t>Objectives (2 of 2)</a:t>
            </a:r>
            <a:endParaRPr lang="en-US" dirty="0"/>
          </a:p>
        </p:txBody>
      </p:sp>
      <p:sp>
        <p:nvSpPr>
          <p:cNvPr id="3" name="Content Placeholder 2"/>
          <p:cNvSpPr>
            <a:spLocks noGrp="1"/>
          </p:cNvSpPr>
          <p:nvPr>
            <p:ph idx="1"/>
          </p:nvPr>
        </p:nvSpPr>
        <p:spPr/>
        <p:txBody>
          <a:bodyPr>
            <a:normAutofit/>
          </a:bodyPr>
          <a:lstStyle/>
          <a:p>
            <a:pPr lvl="1"/>
            <a:r>
              <a:rPr lang="en-US" dirty="0"/>
              <a:t>Discuss the various approaches to firewall implementation</a:t>
            </a:r>
          </a:p>
          <a:p>
            <a:pPr lvl="1"/>
            <a:r>
              <a:rPr lang="en-US" dirty="0"/>
              <a:t>Identify the various approaches to control remote and dial-up access by authenticating and authorizing users</a:t>
            </a:r>
          </a:p>
          <a:p>
            <a:pPr lvl="1"/>
            <a:r>
              <a:rPr lang="en-US" dirty="0"/>
              <a:t>Describe virtual private networks (VPNs) and discuss the technology that enables </a:t>
            </a:r>
            <a:r>
              <a:rPr lang="en-US" dirty="0" smtClean="0"/>
              <a:t>them</a:t>
            </a:r>
            <a:endParaRPr lang="en-US" altLang="en-US" dirty="0"/>
          </a:p>
        </p:txBody>
      </p:sp>
    </p:spTree>
    <p:extLst>
      <p:ext uri="{BB962C8B-B14F-4D97-AF65-F5344CB8AC3E}">
        <p14:creationId xmlns:p14="http://schemas.microsoft.com/office/powerpoint/2010/main" val="8243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 Layer Proxy </a:t>
            </a:r>
            <a:r>
              <a:rPr lang="en-US" altLang="en-US" dirty="0" smtClean="0"/>
              <a:t>Firewall (1 of 3)</a:t>
            </a:r>
            <a:endParaRPr lang="en-US" dirty="0"/>
          </a:p>
        </p:txBody>
      </p:sp>
      <p:sp>
        <p:nvSpPr>
          <p:cNvPr id="3" name="Content Placeholder 2"/>
          <p:cNvSpPr>
            <a:spLocks noGrp="1"/>
          </p:cNvSpPr>
          <p:nvPr>
            <p:ph idx="1"/>
          </p:nvPr>
        </p:nvSpPr>
        <p:spPr/>
        <p:txBody>
          <a:bodyPr/>
          <a:lstStyle/>
          <a:p>
            <a:r>
              <a:rPr lang="en-US" altLang="en-US" dirty="0"/>
              <a:t>A device capable of functioning both as a firewall and an application layer proxy server.</a:t>
            </a:r>
          </a:p>
          <a:p>
            <a:r>
              <a:rPr lang="en-US" altLang="en-US" dirty="0"/>
              <a:t>Since proxy servers are often placed in unsecured area of the network (e.g., DMZ), they are exposed to higher levels of risk from less trusted networks.</a:t>
            </a:r>
          </a:p>
          <a:p>
            <a:r>
              <a:rPr lang="en-US" altLang="en-US" dirty="0"/>
              <a:t>Additional filtering routers can be implemented behind the proxy firewall, further protecting internal systems</a:t>
            </a:r>
            <a:r>
              <a:rPr lang="en-US" altLang="en-US" dirty="0" smtClean="0"/>
              <a:t>.</a:t>
            </a:r>
            <a:endParaRPr lang="en-US" altLang="en-US" dirty="0"/>
          </a:p>
        </p:txBody>
      </p:sp>
    </p:spTree>
    <p:extLst>
      <p:ext uri="{BB962C8B-B14F-4D97-AF65-F5344CB8AC3E}">
        <p14:creationId xmlns:p14="http://schemas.microsoft.com/office/powerpoint/2010/main" val="406257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Processing </a:t>
            </a:r>
            <a:r>
              <a:rPr lang="en-US" altLang="en-US" dirty="0" smtClean="0"/>
              <a:t>Modes (2 of 3)</a:t>
            </a:r>
            <a:endParaRPr lang="en-US" dirty="0"/>
          </a:p>
        </p:txBody>
      </p:sp>
      <p:sp>
        <p:nvSpPr>
          <p:cNvPr id="3" name="Content Placeholder 2"/>
          <p:cNvSpPr>
            <a:spLocks noGrp="1"/>
          </p:cNvSpPr>
          <p:nvPr>
            <p:ph idx="1"/>
          </p:nvPr>
        </p:nvSpPr>
        <p:spPr/>
        <p:txBody>
          <a:bodyPr/>
          <a:lstStyle/>
          <a:p>
            <a:r>
              <a:rPr lang="en-US" altLang="en-US" dirty="0"/>
              <a:t>MAC layer firewalls</a:t>
            </a:r>
          </a:p>
          <a:p>
            <a:pPr lvl="1"/>
            <a:r>
              <a:rPr lang="en-US" altLang="en-US" dirty="0"/>
              <a:t>Designed to operate at media access control </a:t>
            </a:r>
            <a:r>
              <a:rPr lang="en-US" altLang="en-US" dirty="0" err="1"/>
              <a:t>sublayer</a:t>
            </a:r>
            <a:r>
              <a:rPr lang="en-US" altLang="en-US" dirty="0"/>
              <a:t> of network’s data link layer</a:t>
            </a:r>
          </a:p>
          <a:p>
            <a:pPr lvl="1"/>
            <a:r>
              <a:rPr lang="en-US" altLang="en-US" dirty="0"/>
              <a:t>Make filtering decisions based on specific host computer’s identity</a:t>
            </a:r>
          </a:p>
          <a:p>
            <a:pPr lvl="1"/>
            <a:r>
              <a:rPr lang="en-US" altLang="en-US" dirty="0"/>
              <a:t>MAC addresses of specific host computers are linked to access control list (ACL) entries that identify specific types of packets that can be sent to each host; all other traffic is </a:t>
            </a:r>
            <a:r>
              <a:rPr lang="en-US" altLang="en-US" dirty="0" smtClean="0"/>
              <a:t>blocked</a:t>
            </a:r>
          </a:p>
        </p:txBody>
      </p:sp>
    </p:spTree>
    <p:extLst>
      <p:ext uri="{BB962C8B-B14F-4D97-AF65-F5344CB8AC3E}">
        <p14:creationId xmlns:p14="http://schemas.microsoft.com/office/powerpoint/2010/main" val="424388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Firewall Processing </a:t>
            </a:r>
            <a:r>
              <a:rPr lang="en-US" altLang="en-US" dirty="0" smtClean="0"/>
              <a:t>Modes (3 of </a:t>
            </a:r>
            <a:r>
              <a:rPr lang="en-US" altLang="en-US" dirty="0"/>
              <a:t>3</a:t>
            </a:r>
            <a:r>
              <a:rPr lang="en-US" altLang="en-US" dirty="0" smtClean="0"/>
              <a:t>)</a:t>
            </a:r>
            <a:endParaRPr lang="en-US" dirty="0"/>
          </a:p>
        </p:txBody>
      </p:sp>
      <p:sp>
        <p:nvSpPr>
          <p:cNvPr id="5" name="Content Placeholder 4"/>
          <p:cNvSpPr>
            <a:spLocks noGrp="1"/>
          </p:cNvSpPr>
          <p:nvPr>
            <p:ph idx="1"/>
          </p:nvPr>
        </p:nvSpPr>
        <p:spPr>
          <a:xfrm>
            <a:off x="228600" y="1219200"/>
            <a:ext cx="8763000" cy="4906963"/>
          </a:xfrm>
        </p:spPr>
        <p:txBody>
          <a:bodyPr>
            <a:normAutofit/>
          </a:bodyPr>
          <a:lstStyle/>
          <a:p>
            <a:r>
              <a:rPr lang="en-US" altLang="en-US" dirty="0"/>
              <a:t>Hybrid firewalls</a:t>
            </a:r>
          </a:p>
          <a:p>
            <a:pPr lvl="1"/>
            <a:r>
              <a:rPr lang="en-US" altLang="en-US" dirty="0"/>
              <a:t>Combine elements of other types of firewalls, that is, elements of packet filtering and proxy services, or of packet filtering and circuit gateways</a:t>
            </a:r>
          </a:p>
          <a:p>
            <a:pPr lvl="1"/>
            <a:r>
              <a:rPr lang="en-US" altLang="en-US" dirty="0"/>
              <a:t>Alternately, may consist of two separate firewall devices; each a separate firewall system, but connected to work in tandem</a:t>
            </a:r>
          </a:p>
          <a:p>
            <a:pPr lvl="1"/>
            <a:r>
              <a:rPr lang="en-US" altLang="en-US" dirty="0"/>
              <a:t>Enables an organization to make security improvement without completely replacing existing firewalls</a:t>
            </a:r>
          </a:p>
          <a:p>
            <a:pPr lvl="1"/>
            <a:r>
              <a:rPr lang="en-US" altLang="en-US" dirty="0"/>
              <a:t>Include the Next Generation Firewall (NGFW) and Unified Threat Management (UTM) </a:t>
            </a:r>
            <a:r>
              <a:rPr lang="en-US" altLang="en-US" dirty="0" smtClean="0"/>
              <a:t>devices</a:t>
            </a:r>
            <a:endParaRPr lang="en-US" altLang="en-US" dirty="0"/>
          </a:p>
        </p:txBody>
      </p:sp>
    </p:spTree>
    <p:extLst>
      <p:ext uri="{BB962C8B-B14F-4D97-AF65-F5344CB8AC3E}">
        <p14:creationId xmlns:p14="http://schemas.microsoft.com/office/powerpoint/2010/main" val="3046986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52400"/>
            <a:ext cx="8032638" cy="1004011"/>
          </a:xfrm>
        </p:spPr>
        <p:txBody>
          <a:bodyPr>
            <a:noAutofit/>
          </a:bodyPr>
          <a:lstStyle/>
          <a:p>
            <a:pPr eaLnBrk="0" fontAlgn="base" hangingPunct="0">
              <a:spcBef>
                <a:spcPct val="30000"/>
              </a:spcBef>
              <a:spcAft>
                <a:spcPct val="0"/>
              </a:spcAft>
              <a:defRPr/>
            </a:pPr>
            <a:r>
              <a:rPr lang="en-US" b="1" dirty="0"/>
              <a:t>Figure 6-11  </a:t>
            </a:r>
            <a:r>
              <a:rPr lang="en-US" dirty="0"/>
              <a:t>Firewall types and protocol </a:t>
            </a:r>
            <a:r>
              <a:rPr lang="en-US" dirty="0" smtClean="0"/>
              <a:t>models</a:t>
            </a:r>
            <a:endParaRPr lang="en-US" baseline="30000" dirty="0"/>
          </a:p>
        </p:txBody>
      </p:sp>
      <p:pic>
        <p:nvPicPr>
          <p:cNvPr id="6" name="Picture 5" descr="An illustration consists of three sections labeled as, “OSI Layers, Included Protocols and TCP/IP Layers.” The text below the OSI layers are numbered from bottom to top and labeled as, “1 Physical, 2 Data link, 3 Network, 4 Transport, 5 Session, 6 Presentation, and 7 Application.” The included protocols for 5, 6 and 7 layers are SNMP, TFTP, NFS, DNS, and BOOTP. All these protocols follow UDP protocol in Transport layer. The TCP protocol in the transport layer consists of protocols named as, “FTP, Telnet, Finger, SMTP and POP.” The layers 5, 6 and 7 follow the above protocols. The layers 5, 6 and 7 uses Application as a TCP/IP Layers. The TCP/IP layers for Transport layer is labeled as, “Host-Host Transport. The included protocol for Network layer is IP and TCP/IP layer for it is Internet.” The included protocol for Data link layer is Network interface cards and TCP/IP layers for it is Subnet. The included protocol for Physical layer is Transmission Media and TCP/IP layers for it is Subnet. An arrow points 5, 6, and 7 layers towards the left and is labeled as, “Application layer proxy firewall.” An arrow points 3 and 4 layer towards the left and is labeled as, “SPI firewall.” An arrow points layer 3 towards the left and is labeled as, “Packet-filtering firewall.” An arrow points layer 1 and 2 towards the left and is labeled as, “MAC firewall.”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68520"/>
            <a:ext cx="8578588" cy="4375080"/>
          </a:xfrm>
          <a:prstGeom prst="rect">
            <a:avLst/>
          </a:prstGeom>
        </p:spPr>
      </p:pic>
    </p:spTree>
    <p:extLst>
      <p:ext uri="{BB962C8B-B14F-4D97-AF65-F5344CB8AC3E}">
        <p14:creationId xmlns:p14="http://schemas.microsoft.com/office/powerpoint/2010/main" val="125540756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Architectures </a:t>
            </a:r>
            <a:r>
              <a:rPr lang="en-US" altLang="en-US" dirty="0" smtClean="0"/>
              <a:t>(1 of 5)</a:t>
            </a:r>
            <a:endParaRPr lang="en-US" dirty="0"/>
          </a:p>
        </p:txBody>
      </p:sp>
      <p:sp>
        <p:nvSpPr>
          <p:cNvPr id="3" name="Content Placeholder 2"/>
          <p:cNvSpPr>
            <a:spLocks noGrp="1"/>
          </p:cNvSpPr>
          <p:nvPr>
            <p:ph idx="1"/>
          </p:nvPr>
        </p:nvSpPr>
        <p:spPr/>
        <p:txBody>
          <a:bodyPr/>
          <a:lstStyle/>
          <a:p>
            <a:r>
              <a:rPr lang="en-US" altLang="en-US" dirty="0"/>
              <a:t>Firewall devices can be configured in several network connection architectures.</a:t>
            </a:r>
          </a:p>
          <a:p>
            <a:r>
              <a:rPr lang="en-US" altLang="en-US" dirty="0"/>
              <a:t>Best configuration depends on three factors: </a:t>
            </a:r>
          </a:p>
          <a:p>
            <a:pPr lvl="1"/>
            <a:r>
              <a:rPr lang="en-US" altLang="en-US" dirty="0"/>
              <a:t>Objectives of the network</a:t>
            </a:r>
          </a:p>
          <a:p>
            <a:pPr lvl="1"/>
            <a:r>
              <a:rPr lang="en-US" altLang="en-US" dirty="0"/>
              <a:t>Organization’s ability to develop and implement architectures</a:t>
            </a:r>
          </a:p>
          <a:p>
            <a:pPr lvl="1"/>
            <a:r>
              <a:rPr lang="en-US" altLang="en-US" dirty="0"/>
              <a:t>Budget available for function</a:t>
            </a:r>
          </a:p>
          <a:p>
            <a:r>
              <a:rPr lang="en-US" altLang="en-US" dirty="0"/>
              <a:t>Three common architectural implementations of firewalls: single bastion hosts, screened host, and screened subnet (with DMZ</a:t>
            </a:r>
            <a:r>
              <a:rPr lang="en-US" altLang="en-US" dirty="0" smtClean="0"/>
              <a:t>).</a:t>
            </a:r>
            <a:endParaRPr lang="en-US" altLang="en-US" dirty="0"/>
          </a:p>
        </p:txBody>
      </p:sp>
    </p:spTree>
    <p:extLst>
      <p:ext uri="{BB962C8B-B14F-4D97-AF65-F5344CB8AC3E}">
        <p14:creationId xmlns:p14="http://schemas.microsoft.com/office/powerpoint/2010/main" val="420006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en-US" dirty="0"/>
              <a:t>Firewall </a:t>
            </a:r>
            <a:r>
              <a:rPr lang="en-US" altLang="en-US" dirty="0" smtClean="0"/>
              <a:t>Architectures (2 of 5)</a:t>
            </a:r>
            <a:endParaRPr lang="en-US" dirty="0"/>
          </a:p>
        </p:txBody>
      </p:sp>
      <p:sp>
        <p:nvSpPr>
          <p:cNvPr id="3" name="Content Placeholder 2"/>
          <p:cNvSpPr>
            <a:spLocks noGrp="1"/>
          </p:cNvSpPr>
          <p:nvPr>
            <p:ph idx="1"/>
          </p:nvPr>
        </p:nvSpPr>
        <p:spPr/>
        <p:txBody>
          <a:bodyPr/>
          <a:lstStyle/>
          <a:p>
            <a:r>
              <a:rPr lang="en-US" altLang="en-US" dirty="0"/>
              <a:t>Single bastion hosts</a:t>
            </a:r>
          </a:p>
          <a:p>
            <a:pPr lvl="1"/>
            <a:r>
              <a:rPr lang="en-US" altLang="en-US" dirty="0"/>
              <a:t>Commonly referred to as sacrificial host, as it stands as sole defender on the network perimeter</a:t>
            </a:r>
          </a:p>
          <a:p>
            <a:pPr lvl="1"/>
            <a:r>
              <a:rPr lang="en-US" altLang="en-US" dirty="0"/>
              <a:t>Usually implemented as a dual-homed host, which contains two network interface cards (NICs): one</a:t>
            </a:r>
            <a:r>
              <a:rPr lang="en-US" dirty="0"/>
              <a:t> that is</a:t>
            </a:r>
            <a:r>
              <a:rPr lang="en-US" altLang="en-US" dirty="0"/>
              <a:t> connected to external network and one</a:t>
            </a:r>
            <a:r>
              <a:rPr lang="en-US" dirty="0"/>
              <a:t> that is</a:t>
            </a:r>
            <a:r>
              <a:rPr lang="en-US" altLang="en-US" dirty="0"/>
              <a:t> connected to internal network</a:t>
            </a:r>
          </a:p>
          <a:p>
            <a:pPr lvl="1"/>
            <a:r>
              <a:rPr lang="en-US" altLang="en-US" dirty="0"/>
              <a:t>Implementation of this architecture often makes use of network address translation (NAT), creating another barrier to intrusion from external </a:t>
            </a:r>
            <a:r>
              <a:rPr lang="en-US" altLang="en-US" dirty="0" smtClean="0"/>
              <a:t>attackers</a:t>
            </a:r>
            <a:endParaRPr lang="en-US" altLang="en-US" dirty="0"/>
          </a:p>
        </p:txBody>
      </p:sp>
    </p:spTree>
    <p:extLst>
      <p:ext uri="{BB962C8B-B14F-4D97-AF65-F5344CB8AC3E}">
        <p14:creationId xmlns:p14="http://schemas.microsoft.com/office/powerpoint/2010/main" val="347265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altLang="en-US" dirty="0"/>
              <a:t>Firewall </a:t>
            </a:r>
            <a:r>
              <a:rPr lang="en-US" altLang="en-US" dirty="0" smtClean="0"/>
              <a:t>Architectures (3 of 5)</a:t>
            </a:r>
            <a:endParaRPr lang="en-US" dirty="0"/>
          </a:p>
        </p:txBody>
      </p:sp>
      <p:sp>
        <p:nvSpPr>
          <p:cNvPr id="5" name="Content Placeholder 4"/>
          <p:cNvSpPr>
            <a:spLocks noGrp="1"/>
          </p:cNvSpPr>
          <p:nvPr>
            <p:ph idx="1"/>
          </p:nvPr>
        </p:nvSpPr>
        <p:spPr/>
        <p:txBody>
          <a:bodyPr/>
          <a:lstStyle/>
          <a:p>
            <a:pPr>
              <a:spcBef>
                <a:spcPts val="600"/>
              </a:spcBef>
            </a:pPr>
            <a:r>
              <a:rPr lang="en-US" altLang="en-US" dirty="0"/>
              <a:t>Screened host architecture</a:t>
            </a:r>
          </a:p>
          <a:p>
            <a:pPr lvl="1">
              <a:spcBef>
                <a:spcPts val="600"/>
              </a:spcBef>
            </a:pPr>
            <a:r>
              <a:rPr lang="en-US" altLang="en-US" dirty="0"/>
              <a:t>Combines packet-filtering router with a separate, dedicated firewall such as an application proxy server </a:t>
            </a:r>
          </a:p>
          <a:p>
            <a:pPr lvl="1">
              <a:spcBef>
                <a:spcPts val="600"/>
              </a:spcBef>
            </a:pPr>
            <a:r>
              <a:rPr lang="en-US" altLang="en-US" dirty="0"/>
              <a:t>Allows router to prescreen packets to minimize the traffic/load on internal proxy</a:t>
            </a:r>
          </a:p>
          <a:p>
            <a:pPr lvl="1">
              <a:spcBef>
                <a:spcPts val="600"/>
              </a:spcBef>
            </a:pPr>
            <a:r>
              <a:rPr lang="en-US" altLang="en-US" dirty="0"/>
              <a:t>Requires an external attack to compromise two separate systems before the attack can access internal </a:t>
            </a:r>
            <a:r>
              <a:rPr lang="en-US" altLang="en-US" dirty="0" smtClean="0"/>
              <a:t>data</a:t>
            </a:r>
            <a:endParaRPr lang="en-US" altLang="en-US" dirty="0"/>
          </a:p>
        </p:txBody>
      </p:sp>
    </p:spTree>
    <p:extLst>
      <p:ext uri="{BB962C8B-B14F-4D97-AF65-F5344CB8AC3E}">
        <p14:creationId xmlns:p14="http://schemas.microsoft.com/office/powerpoint/2010/main" val="351998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altLang="en-US" dirty="0"/>
              <a:t>Firewall </a:t>
            </a:r>
            <a:r>
              <a:rPr lang="en-US" altLang="en-US" dirty="0" smtClean="0"/>
              <a:t>Architectures (4 of 5)</a:t>
            </a:r>
            <a:endParaRPr lang="en-US" dirty="0"/>
          </a:p>
        </p:txBody>
      </p:sp>
      <p:sp>
        <p:nvSpPr>
          <p:cNvPr id="7" name="Content Placeholder 6"/>
          <p:cNvSpPr>
            <a:spLocks noGrp="1"/>
          </p:cNvSpPr>
          <p:nvPr>
            <p:ph idx="1"/>
          </p:nvPr>
        </p:nvSpPr>
        <p:spPr/>
        <p:txBody>
          <a:bodyPr>
            <a:normAutofit/>
          </a:bodyPr>
          <a:lstStyle/>
          <a:p>
            <a:r>
              <a:rPr lang="en-US" altLang="en-US" dirty="0"/>
              <a:t>Screened subnet architecture (with DMZ)</a:t>
            </a:r>
          </a:p>
          <a:p>
            <a:pPr lvl="1"/>
            <a:r>
              <a:rPr lang="en-US" altLang="en-US" dirty="0"/>
              <a:t>Is the dominant architecture used today</a:t>
            </a:r>
          </a:p>
          <a:p>
            <a:pPr lvl="1"/>
            <a:r>
              <a:rPr lang="en-US" altLang="en-US" dirty="0"/>
              <a:t>Commonly consists of two or more internal firewalls behind packet-filtering router, with each protecting a trusted network:</a:t>
            </a:r>
          </a:p>
          <a:p>
            <a:pPr lvl="2"/>
            <a:r>
              <a:rPr lang="en-US" altLang="en-US" dirty="0"/>
              <a:t>Connections from outside or untrusted network are routed through external filtering router.</a:t>
            </a:r>
          </a:p>
          <a:p>
            <a:pPr lvl="2"/>
            <a:r>
              <a:rPr lang="en-US" altLang="en-US" dirty="0"/>
              <a:t>Connections from outside or untrusted network are routed into and out of routing firewall to separate the network segment known as DMZ.</a:t>
            </a:r>
          </a:p>
          <a:p>
            <a:pPr lvl="2"/>
            <a:r>
              <a:rPr lang="en-US" altLang="en-US" dirty="0"/>
              <a:t>Connections into trusted internal network are allowed only from DMZ bastion host servers</a:t>
            </a:r>
            <a:r>
              <a:rPr lang="en-US" altLang="en-US" dirty="0" smtClean="0"/>
              <a:t>.</a:t>
            </a:r>
            <a:endParaRPr lang="en-US" altLang="en-US" dirty="0"/>
          </a:p>
        </p:txBody>
      </p:sp>
    </p:spTree>
    <p:extLst>
      <p:ext uri="{BB962C8B-B14F-4D97-AF65-F5344CB8AC3E}">
        <p14:creationId xmlns:p14="http://schemas.microsoft.com/office/powerpoint/2010/main" val="2386979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a:t>Firewall </a:t>
            </a:r>
            <a:r>
              <a:rPr lang="en-US" altLang="en-US" dirty="0" smtClean="0"/>
              <a:t>Architectures (5 of 5)</a:t>
            </a:r>
            <a:endParaRPr lang="en-US" dirty="0"/>
          </a:p>
        </p:txBody>
      </p:sp>
      <p:sp>
        <p:nvSpPr>
          <p:cNvPr id="5" name="Content Placeholder 4"/>
          <p:cNvSpPr>
            <a:spLocks noGrp="1"/>
          </p:cNvSpPr>
          <p:nvPr>
            <p:ph idx="1"/>
          </p:nvPr>
        </p:nvSpPr>
        <p:spPr/>
        <p:txBody>
          <a:bodyPr/>
          <a:lstStyle/>
          <a:p>
            <a:r>
              <a:rPr lang="en-US" altLang="en-US" dirty="0"/>
              <a:t>Screened subnet performs two functions:</a:t>
            </a:r>
          </a:p>
          <a:p>
            <a:pPr lvl="1"/>
            <a:r>
              <a:rPr lang="en-US" altLang="en-US" dirty="0"/>
              <a:t>Protects DMZ systems and information from outside threats</a:t>
            </a:r>
          </a:p>
          <a:p>
            <a:pPr lvl="1"/>
            <a:r>
              <a:rPr lang="en-US" altLang="en-US" dirty="0"/>
              <a:t>Protects the internal networks by limiting how external connections can gain access to internal systems</a:t>
            </a:r>
          </a:p>
          <a:p>
            <a:r>
              <a:rPr lang="en-US" altLang="en-US" dirty="0"/>
              <a:t>Another facet of DMZs: creation of extranets</a:t>
            </a:r>
          </a:p>
        </p:txBody>
      </p:sp>
    </p:spTree>
    <p:extLst>
      <p:ext uri="{BB962C8B-B14F-4D97-AF65-F5344CB8AC3E}">
        <p14:creationId xmlns:p14="http://schemas.microsoft.com/office/powerpoint/2010/main" val="1261619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312727" cy="990600"/>
          </a:xfrm>
        </p:spPr>
        <p:txBody>
          <a:bodyPr anchor="ctr">
            <a:noAutofit/>
          </a:bodyPr>
          <a:lstStyle/>
          <a:p>
            <a:r>
              <a:rPr lang="en-US" altLang="en-US" b="1" dirty="0" smtClean="0"/>
              <a:t>Table 6-4 </a:t>
            </a:r>
            <a:r>
              <a:rPr lang="en-US" altLang="en-US" dirty="0" smtClean="0"/>
              <a:t>Reserved Nonroutable Address Ranges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942218690"/>
              </p:ext>
            </p:extLst>
          </p:nvPr>
        </p:nvGraphicFramePr>
        <p:xfrm>
          <a:off x="457200" y="1219199"/>
          <a:ext cx="8077200" cy="4331369"/>
        </p:xfrm>
        <a:graphic>
          <a:graphicData uri="http://schemas.openxmlformats.org/drawingml/2006/table">
            <a:tbl>
              <a:tblPr firstRow="1" bandRow="1">
                <a:tableStyleId>{5940675A-B579-460E-94D1-54222C63F5DA}</a:tableStyleId>
              </a:tblPr>
              <a:tblGrid>
                <a:gridCol w="1346200"/>
                <a:gridCol w="1346200"/>
                <a:gridCol w="1346200"/>
                <a:gridCol w="1346200"/>
                <a:gridCol w="1346200"/>
                <a:gridCol w="1346200"/>
              </a:tblGrid>
              <a:tr h="673769">
                <a:tc>
                  <a:txBody>
                    <a:bodyPr/>
                    <a:lstStyle/>
                    <a:p>
                      <a:pPr algn="ctr"/>
                      <a:r>
                        <a:rPr lang="en-US" sz="1200" b="1" dirty="0" err="1" smtClean="0">
                          <a:solidFill>
                            <a:schemeClr val="bg1"/>
                          </a:solidFill>
                          <a:latin typeface="Arial" pitchFamily="34" charset="0"/>
                          <a:cs typeface="Arial" pitchFamily="34" charset="0"/>
                        </a:rPr>
                        <a:t>Classful</a:t>
                      </a:r>
                      <a:r>
                        <a:rPr lang="en-US" sz="1200" b="1" baseline="0" dirty="0" smtClean="0">
                          <a:solidFill>
                            <a:schemeClr val="bg1"/>
                          </a:solidFill>
                          <a:latin typeface="Arial" pitchFamily="34" charset="0"/>
                          <a:cs typeface="Arial" pitchFamily="34" charset="0"/>
                        </a:rPr>
                        <a:t>  Description</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Usable Addresses </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From </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To</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CIDR Mask</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Decimal Mask</a:t>
                      </a:r>
                      <a:endParaRPr lang="en-US" sz="1200" b="1" dirty="0">
                        <a:solidFill>
                          <a:schemeClr val="bg1"/>
                        </a:solidFill>
                        <a:latin typeface="Arial" pitchFamily="34" charset="0"/>
                        <a:cs typeface="Arial" pitchFamily="34" charset="0"/>
                      </a:endParaRPr>
                    </a:p>
                  </a:txBody>
                  <a:tcPr anchor="ctr">
                    <a:solidFill>
                      <a:srgbClr val="364162"/>
                    </a:solidFill>
                  </a:tcPr>
                </a:tc>
              </a:tr>
              <a:tr h="269507">
                <a:tc>
                  <a:txBody>
                    <a:bodyPr/>
                    <a:lstStyle/>
                    <a:p>
                      <a:pPr algn="l"/>
                      <a:r>
                        <a:rPr lang="en-US" sz="1200" dirty="0" smtClean="0">
                          <a:latin typeface="Arial" pitchFamily="34" charset="0"/>
                          <a:cs typeface="Arial" pitchFamily="34" charset="0"/>
                        </a:rPr>
                        <a:t>Class</a:t>
                      </a:r>
                      <a:r>
                        <a:rPr lang="en-US" sz="1200" baseline="0" dirty="0" smtClean="0">
                          <a:latin typeface="Arial" pitchFamily="34" charset="0"/>
                          <a:cs typeface="Arial" pitchFamily="34" charset="0"/>
                        </a:rPr>
                        <a:t> A or 24 Bit </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 16.5 million</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10.0.0.0</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10.255.255.255</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/8</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255.0.0.0</a:t>
                      </a:r>
                      <a:endParaRPr lang="en-US" sz="1200" dirty="0">
                        <a:latin typeface="Arial" pitchFamily="34" charset="0"/>
                        <a:cs typeface="Arial" pitchFamily="34" charset="0"/>
                      </a:endParaRPr>
                    </a:p>
                  </a:txBody>
                  <a:tcPr anchor="ctr"/>
                </a:tc>
              </a:tr>
              <a:tr h="449179">
                <a:tc>
                  <a:txBody>
                    <a:bodyPr/>
                    <a:lstStyle/>
                    <a:p>
                      <a:pPr algn="l"/>
                      <a:r>
                        <a:rPr lang="en-US" sz="1200" dirty="0" smtClean="0">
                          <a:latin typeface="Arial" pitchFamily="34" charset="0"/>
                          <a:cs typeface="Arial" pitchFamily="34" charset="0"/>
                        </a:rPr>
                        <a:t>Class B or 20 Bit</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  1.05 million</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172.16.0.0</a:t>
                      </a:r>
                    </a:p>
                  </a:txBody>
                  <a:tcPr anchor="ctr"/>
                </a:tc>
                <a:tc>
                  <a:txBody>
                    <a:bodyPr/>
                    <a:lstStyle/>
                    <a:p>
                      <a:pPr algn="l"/>
                      <a:r>
                        <a:rPr lang="en-US" sz="1200" dirty="0" smtClean="0">
                          <a:latin typeface="Arial" pitchFamily="34" charset="0"/>
                          <a:cs typeface="Arial" pitchFamily="34" charset="0"/>
                        </a:rPr>
                        <a:t>172.31.255.255</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/12 or /16</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255.240.0.0 or 255.255.0.0</a:t>
                      </a:r>
                      <a:endParaRPr lang="en-US" sz="1200" dirty="0">
                        <a:latin typeface="Arial" pitchFamily="34" charset="0"/>
                        <a:cs typeface="Arial" pitchFamily="34" charset="0"/>
                      </a:endParaRPr>
                    </a:p>
                  </a:txBody>
                  <a:tcPr anchor="ctr"/>
                </a:tc>
              </a:tr>
              <a:tr h="449179">
                <a:tc>
                  <a:txBody>
                    <a:bodyPr/>
                    <a:lstStyle/>
                    <a:p>
                      <a:pPr algn="l"/>
                      <a:r>
                        <a:rPr lang="en-US" sz="1200" dirty="0" smtClean="0">
                          <a:latin typeface="Arial" pitchFamily="34" charset="0"/>
                          <a:cs typeface="Arial" pitchFamily="34" charset="0"/>
                        </a:rPr>
                        <a:t>Class C or 16 Bit </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 65,500</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192.168.0.0</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192.168.255.255</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/16 or /24</a:t>
                      </a:r>
                    </a:p>
                  </a:txBody>
                  <a:tcPr anchor="ctr"/>
                </a:tc>
                <a:tc>
                  <a:txBody>
                    <a:bodyPr/>
                    <a:lstStyle/>
                    <a:p>
                      <a:pPr algn="l"/>
                      <a:r>
                        <a:rPr lang="en-US" sz="1200" dirty="0" smtClean="0">
                          <a:latin typeface="Arial" pitchFamily="34" charset="0"/>
                          <a:cs typeface="Arial" pitchFamily="34" charset="0"/>
                        </a:rPr>
                        <a:t>255.240.0.0 or 255.255.0.0</a:t>
                      </a:r>
                      <a:endParaRPr lang="en-US" sz="1200" dirty="0">
                        <a:latin typeface="Arial" pitchFamily="34" charset="0"/>
                        <a:cs typeface="Arial" pitchFamily="34" charset="0"/>
                      </a:endParaRPr>
                    </a:p>
                  </a:txBody>
                  <a:tcPr anchor="ctr"/>
                </a:tc>
              </a:tr>
              <a:tr h="2425567">
                <a:tc>
                  <a:txBody>
                    <a:bodyPr/>
                    <a:lstStyle/>
                    <a:p>
                      <a:pPr algn="l"/>
                      <a:r>
                        <a:rPr lang="en-US" sz="1200" dirty="0" smtClean="0">
                          <a:latin typeface="Arial" pitchFamily="34" charset="0"/>
                          <a:cs typeface="Arial" pitchFamily="34" charset="0"/>
                        </a:rPr>
                        <a:t>IPv6 Space</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  65,500 sets of 18.45 quintillion </a:t>
                      </a:r>
                      <a:r>
                        <a:rPr lang="en-US" sz="1200" kern="1200" dirty="0" smtClean="0">
                          <a:solidFill>
                            <a:schemeClr val="tx1"/>
                          </a:solidFill>
                          <a:latin typeface="Arial" pitchFamily="34" charset="0"/>
                          <a:ea typeface="+mn-ea"/>
                          <a:cs typeface="Arial" pitchFamily="34" charset="0"/>
                        </a:rPr>
                        <a:t>(18.45 X 10</a:t>
                      </a:r>
                      <a:r>
                        <a:rPr lang="en-US" sz="1200" kern="1200" baseline="30000" dirty="0" smtClean="0">
                          <a:solidFill>
                            <a:schemeClr val="tx1"/>
                          </a:solidFill>
                          <a:latin typeface="Arial" pitchFamily="34" charset="0"/>
                          <a:ea typeface="+mn-ea"/>
                          <a:cs typeface="Arial" pitchFamily="34" charset="0"/>
                        </a:rPr>
                        <a:t>18</a:t>
                      </a:r>
                      <a:r>
                        <a:rPr lang="en-US" sz="1200" kern="1200" dirty="0" smtClean="0">
                          <a:solidFill>
                            <a:schemeClr val="tx1"/>
                          </a:solidFill>
                          <a:latin typeface="Arial" pitchFamily="34" charset="0"/>
                          <a:ea typeface="+mn-ea"/>
                          <a:cs typeface="Arial" pitchFamily="34" charset="0"/>
                        </a:rPr>
                        <a:t>)</a:t>
                      </a:r>
                      <a:endParaRPr lang="en-US" sz="1200" kern="1200" dirty="0">
                        <a:solidFill>
                          <a:schemeClr val="tx1"/>
                        </a:solidFill>
                        <a:latin typeface="Arial" pitchFamily="34" charset="0"/>
                        <a:ea typeface="+mn-ea"/>
                        <a:cs typeface="Arial" pitchFamily="34" charset="0"/>
                      </a:endParaRPr>
                    </a:p>
                  </a:txBody>
                  <a:tcPr anchor="ctr"/>
                </a:tc>
                <a:tc>
                  <a:txBody>
                    <a:bodyPr/>
                    <a:lstStyle/>
                    <a:p>
                      <a:pPr algn="l"/>
                      <a:r>
                        <a:rPr lang="en-US" sz="1200" dirty="0" smtClean="0">
                          <a:latin typeface="Arial" pitchFamily="34" charset="0"/>
                          <a:cs typeface="Arial" pitchFamily="34" charset="0"/>
                        </a:rPr>
                        <a:t>fc00:/7, where the first 7 digits are fixed (1111 1 10x), followed by a 10-digit organization ID, then 4 digits of subnet ID and 16 digits of host ID. ((F]]C or D]</a:t>
                      </a:r>
                      <a:r>
                        <a:rPr lang="en-US" sz="1200" baseline="0" dirty="0" smtClean="0">
                          <a:latin typeface="Arial" pitchFamily="34" charset="0"/>
                          <a:cs typeface="Arial" pitchFamily="34" charset="0"/>
                        </a:rPr>
                        <a:t> </a:t>
                      </a:r>
                      <a:r>
                        <a:rPr lang="en-US" sz="1200" dirty="0" err="1" smtClean="0">
                          <a:latin typeface="Arial" pitchFamily="34" charset="0"/>
                          <a:cs typeface="Arial" pitchFamily="34" charset="0"/>
                        </a:rPr>
                        <a:t>xx:xxxx:xxxx:yyyy:zzzz:zzzz:zzzz:zzzz</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fc00:/7, where the first 7 digits are fixed (1111 1 10x), followed by a 10-digit organization ID, then 4 digits of subnet ID and 16 digits of host ID. ((F]]C or D] </a:t>
                      </a:r>
                      <a:r>
                        <a:rPr lang="en-US" sz="1200" dirty="0" err="1" smtClean="0">
                          <a:latin typeface="Arial" pitchFamily="34" charset="0"/>
                          <a:cs typeface="Arial" pitchFamily="34" charset="0"/>
                        </a:rPr>
                        <a:t>xx:xxxx:xxxx:yyyy:zzzz:zzzz:zzzz:zzzz</a:t>
                      </a:r>
                      <a:r>
                        <a:rPr lang="en-US" sz="1200" dirty="0" smtClean="0">
                          <a:latin typeface="Arial" pitchFamily="34" charset="0"/>
                          <a:cs typeface="Arial" pitchFamily="34" charset="0"/>
                        </a:rPr>
                        <a:t>). </a:t>
                      </a:r>
                    </a:p>
                  </a:txBody>
                  <a:tcPr anchor="ctr"/>
                </a:tc>
                <a:tc>
                  <a:txBody>
                    <a:bodyPr/>
                    <a:lstStyle/>
                    <a:p>
                      <a:pPr algn="l"/>
                      <a:r>
                        <a:rPr lang="en-US" sz="1200" dirty="0" smtClean="0">
                          <a:latin typeface="Arial" pitchFamily="34" charset="0"/>
                          <a:cs typeface="Arial" pitchFamily="34" charset="0"/>
                        </a:rPr>
                        <a:t>fc00:/7, where the first 7 digits are fixed (1111 1 10x), followed by a 10-digit organization ID, then 4 digits of subnet ID and 16 digits of host ID. ((F]]C or D] </a:t>
                      </a:r>
                      <a:r>
                        <a:rPr lang="en-US" sz="1200" dirty="0" err="1" smtClean="0">
                          <a:latin typeface="Arial" pitchFamily="34" charset="0"/>
                          <a:cs typeface="Arial" pitchFamily="34" charset="0"/>
                        </a:rPr>
                        <a:t>xx:xxxx:xxxx:yyyy:zzzz:zzzz:zzzz:zzzz</a:t>
                      </a:r>
                      <a:r>
                        <a:rPr lang="en-US" sz="1200" dirty="0" smtClean="0">
                          <a:latin typeface="Arial" pitchFamily="34" charset="0"/>
                          <a:cs typeface="Arial" pitchFamily="34" charset="0"/>
                        </a:rPr>
                        <a:t>). </a:t>
                      </a:r>
                    </a:p>
                  </a:txBody>
                  <a:tcPr anchor="ctr"/>
                </a:tc>
                <a:tc>
                  <a:txBody>
                    <a:bodyPr/>
                    <a:lstStyle/>
                    <a:p>
                      <a:pPr algn="l"/>
                      <a:r>
                        <a:rPr lang="en-US" sz="1200" dirty="0" smtClean="0">
                          <a:latin typeface="Arial" pitchFamily="34" charset="0"/>
                          <a:cs typeface="Arial" pitchFamily="34" charset="0"/>
                        </a:rPr>
                        <a:t>fc00:/7, where the first 7 digits are fixed (1111 1 10x), followed by a 10-digit organization ID, then 4 digits of subnet ID and 16 digits of host ID. ((F]]C or D] </a:t>
                      </a:r>
                      <a:r>
                        <a:rPr lang="en-US" sz="1200" dirty="0" err="1" smtClean="0">
                          <a:latin typeface="Arial" pitchFamily="34" charset="0"/>
                          <a:cs typeface="Arial" pitchFamily="34" charset="0"/>
                        </a:rPr>
                        <a:t>xx:xxxx:xxxx:yyyy:zzzz:zzzz:zzzz:zzzz</a:t>
                      </a:r>
                      <a:r>
                        <a:rPr lang="en-US" sz="1200" dirty="0" smtClean="0">
                          <a:latin typeface="Arial" pitchFamily="34" charset="0"/>
                          <a:cs typeface="Arial" pitchFamily="34" charset="0"/>
                        </a:rPr>
                        <a:t>). </a:t>
                      </a:r>
                    </a:p>
                  </a:txBody>
                  <a:tcPr anchor="ctr"/>
                </a:tc>
              </a:tr>
            </a:tbl>
          </a:graphicData>
        </a:graphic>
      </p:graphicFrame>
      <p:sp>
        <p:nvSpPr>
          <p:cNvPr id="9" name="Content Placeholder 3"/>
          <p:cNvSpPr>
            <a:spLocks noGrp="1"/>
          </p:cNvSpPr>
          <p:nvPr>
            <p:ph sz="quarter" idx="10"/>
          </p:nvPr>
        </p:nvSpPr>
        <p:spPr>
          <a:xfrm>
            <a:off x="304800" y="5638800"/>
            <a:ext cx="8458200" cy="609600"/>
          </a:xfrm>
        </p:spPr>
        <p:txBody>
          <a:bodyPr>
            <a:noAutofit/>
          </a:bodyPr>
          <a:lstStyle/>
          <a:p>
            <a:pPr marL="0" lvl="0" indent="0">
              <a:buNone/>
            </a:pPr>
            <a:r>
              <a:rPr lang="en-US" sz="1600" dirty="0" smtClean="0"/>
              <a:t>Note: that CIDR stands for classless inter- domain routing. </a:t>
            </a:r>
          </a:p>
          <a:p>
            <a:pPr marL="0" indent="0">
              <a:buNone/>
            </a:pPr>
            <a:r>
              <a:rPr lang="en-US" sz="1600" i="1" dirty="0"/>
              <a:t>Source: Internet Engineering Task Force, RFC 1466 (http://tools.ietf.orglhtmllrfc1466</a:t>
            </a:r>
            <a:r>
              <a:rPr lang="en-US" sz="1600" i="1" dirty="0" smtClean="0"/>
              <a:t>).18</a:t>
            </a:r>
            <a:endParaRPr lang="en-US" sz="1600" dirty="0"/>
          </a:p>
        </p:txBody>
      </p:sp>
    </p:spTree>
    <p:extLst>
      <p:ext uri="{BB962C8B-B14F-4D97-AF65-F5344CB8AC3E}">
        <p14:creationId xmlns:p14="http://schemas.microsoft.com/office/powerpoint/2010/main" val="320100792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Introduction</a:t>
            </a:r>
            <a:endParaRPr lang="en-US" dirty="0"/>
          </a:p>
        </p:txBody>
      </p:sp>
      <p:sp>
        <p:nvSpPr>
          <p:cNvPr id="3" name="Content Placeholder 2"/>
          <p:cNvSpPr>
            <a:spLocks noGrp="1"/>
          </p:cNvSpPr>
          <p:nvPr>
            <p:ph idx="1"/>
          </p:nvPr>
        </p:nvSpPr>
        <p:spPr/>
        <p:txBody>
          <a:bodyPr/>
          <a:lstStyle/>
          <a:p>
            <a:r>
              <a:rPr lang="en-US" altLang="en-US" dirty="0"/>
              <a:t>Technical controls are essential in enforcing policy for many IT functions that are not under direct human control.</a:t>
            </a:r>
          </a:p>
          <a:p>
            <a:r>
              <a:rPr lang="en-US" altLang="en-US" dirty="0"/>
              <a:t>Technical control solutions</a:t>
            </a:r>
            <a:r>
              <a:rPr lang="en-US" dirty="0"/>
              <a:t>, when properly implemented,</a:t>
            </a:r>
            <a:r>
              <a:rPr lang="en-US" altLang="en-US" dirty="0"/>
              <a:t> improve an organization’s ability to balance the objectives of making information readily available and preserving</a:t>
            </a:r>
            <a:r>
              <a:rPr lang="en-US" dirty="0"/>
              <a:t> the</a:t>
            </a:r>
            <a:r>
              <a:rPr lang="en-US" altLang="en-US" dirty="0"/>
              <a:t> information’s confidentiality and integrity</a:t>
            </a:r>
            <a:r>
              <a:rPr lang="en-US" altLang="en-US" dirty="0" smtClean="0"/>
              <a:t>.</a:t>
            </a:r>
            <a:endParaRPr lang="en-US" altLang="en-US" dirty="0"/>
          </a:p>
        </p:txBody>
      </p:sp>
    </p:spTree>
    <p:extLst>
      <p:ext uri="{BB962C8B-B14F-4D97-AF65-F5344CB8AC3E}">
        <p14:creationId xmlns:p14="http://schemas.microsoft.com/office/powerpoint/2010/main" val="1908719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 y="152400"/>
            <a:ext cx="8835902" cy="1004011"/>
          </a:xfrm>
        </p:spPr>
        <p:txBody>
          <a:bodyPr anchor="ctr">
            <a:noAutofit/>
          </a:bodyPr>
          <a:lstStyle/>
          <a:p>
            <a:r>
              <a:rPr lang="en-US" b="1" dirty="0"/>
              <a:t>Figure 6-16  </a:t>
            </a:r>
            <a:r>
              <a:rPr lang="en-US" dirty="0"/>
              <a:t>Dual-homed bastion host </a:t>
            </a:r>
            <a:r>
              <a:rPr lang="en-US" dirty="0" smtClean="0"/>
              <a:t>firewall</a:t>
            </a:r>
            <a:endParaRPr lang="en-US" dirty="0"/>
          </a:p>
        </p:txBody>
      </p:sp>
      <p:pic>
        <p:nvPicPr>
          <p:cNvPr id="1026" name="Picture 2" descr="An illustration consists of a label, “Untrusted network.” A dotted line connects the “Untrusted network” and a router is labeled as, “External non-filtering router.” An arrow which is U-shaped pointing towards the left labeled as, “Blocked external data packets” is shown below the dotted line. It is connected to another router labeled as, “Dual homed bastion host firewall providing NAT.” A router pointing towards the left is shown between “External non-filtering router and Dual homed bastion host firewall providing NAT.” This router is connected to a server and four computers with one computer above the dotted line and three computers below the dotted line. It is labeled as, “Trusted Network.” The Untrusted Network and two routers is labeled as, “Public IP addresses.” The second router and Trusted Network together is labeled as, “NAT (or PAT) assigned local address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79" y="1600200"/>
            <a:ext cx="7869921"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6308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599" cy="1066800"/>
          </a:xfrm>
        </p:spPr>
        <p:txBody>
          <a:bodyPr anchor="ctr">
            <a:noAutofit/>
          </a:bodyPr>
          <a:lstStyle/>
          <a:p>
            <a:pPr marL="0" indent="0">
              <a:lnSpc>
                <a:spcPct val="100000"/>
              </a:lnSpc>
              <a:spcBef>
                <a:spcPts val="0"/>
              </a:spcBef>
              <a:tabLst>
                <a:tab pos="4397375" algn="l"/>
              </a:tabLst>
            </a:pPr>
            <a:r>
              <a:rPr lang="en-US" b="1" dirty="0"/>
              <a:t>Figure 6-17  </a:t>
            </a:r>
            <a:r>
              <a:rPr lang="en-US" dirty="0"/>
              <a:t>Screened host </a:t>
            </a:r>
            <a:r>
              <a:rPr lang="en-US" dirty="0" smtClean="0"/>
              <a:t>architecture </a:t>
            </a:r>
            <a:endParaRPr lang="en-US" baseline="30000" dirty="0"/>
          </a:p>
        </p:txBody>
      </p:sp>
      <p:pic>
        <p:nvPicPr>
          <p:cNvPr id="2050" name="Picture 2" descr="An illustration consists of a label “Untrusted network.” A dotted line connects the “Untrusted network” and the “Packet-filtering firewall.” The “Packet-filtering firewall” points to “Application layer firewall (proxy).” An arrow which is U-shaped pointing towards the left is labeled as, “Blocked data packets” is shown below the dotted line. An arrow pointing towards the left is labeled as, “Outbound data” is shown above the dotted line. An arrow labeled as, “Filtered” is shown above this. The “Packet-filtering firewall” is connected to a server and four computers with one computer above the dotted line and three computers below the dotted line. It is labeled as, “Trusted Network.” A double headed arrow is labeled as, “Proxy access” is shown between “Application layer firewall (proxy)” and “Trusted Network.”&#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05" y="1371600"/>
            <a:ext cx="850369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430772"/>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52400"/>
            <a:ext cx="8915400" cy="1143000"/>
          </a:xfrm>
        </p:spPr>
        <p:txBody>
          <a:bodyPr anchor="t">
            <a:noAutofit/>
          </a:bodyPr>
          <a:lstStyle/>
          <a:p>
            <a:r>
              <a:rPr lang="en-US" b="1" dirty="0"/>
              <a:t>Figure 6-18  </a:t>
            </a:r>
            <a:r>
              <a:rPr lang="en-US" dirty="0"/>
              <a:t>Screened subnet (DMZ</a:t>
            </a:r>
            <a:r>
              <a:rPr lang="en-US" dirty="0" smtClean="0"/>
              <a:t>)</a:t>
            </a:r>
            <a:endParaRPr lang="en-US" dirty="0"/>
          </a:p>
        </p:txBody>
      </p:sp>
      <p:pic>
        <p:nvPicPr>
          <p:cNvPr id="3074" name="Picture 2" descr="An illustration consists of a label “Untrusted network.” A dotted line connects the “Untrusted network” and three routers labeled as, “External filtering router, outbound data and internal filtering router.” The Outbound data is connected to an oval inside which three servers are shown. An arrow pointing to the Servers is enclosed inside an oval and is labeled as, “Demilitarized zone (DMZ).” A double headed arrow labeled as, “Controlled access” is shown towards the left and “Proxy access” is shown towards the right of Servers. The Internal filtering router connects to a server and four computers with one computer above the dotted line and three computers below the dotted line. It is labeled as, “Trusted Network.”&#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5190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163841"/>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066800"/>
          </a:xfrm>
        </p:spPr>
        <p:txBody>
          <a:bodyPr anchor="ctr">
            <a:noAutofit/>
          </a:bodyPr>
          <a:lstStyle/>
          <a:p>
            <a:r>
              <a:rPr lang="en-US" b="1" dirty="0"/>
              <a:t>Figure 6-19  </a:t>
            </a:r>
            <a:r>
              <a:rPr lang="en-US" dirty="0"/>
              <a:t>Example network </a:t>
            </a:r>
            <a:r>
              <a:rPr lang="en-US" dirty="0" smtClean="0"/>
              <a:t>configuration </a:t>
            </a:r>
            <a:endParaRPr lang="en-US" dirty="0"/>
          </a:p>
        </p:txBody>
      </p:sp>
      <p:pic>
        <p:nvPicPr>
          <p:cNvPr id="4098" name="Picture 2" descr="An illustration consists of a label “Untrusted network.” A dotted line connects to two routers and a switch. The first router is labeled as, “External Filtering Router” and the second switch labeled as, “Internal Filtering Router.” A switch is shown between two routers. A switch is connected to three servers enclosed inside an oval and is labeled as, “Web server 10.10.10.4, Proxy server 10.10.10.5 and SMTP Server 10.10.10.6.” The oval is labeled as, “Demilitarized zone (DMZ).” The second router is connected to a server and four computers with one computer above the dotted line and three computers below the dotted line. It is labeled as, “Trusted Network.” The server is labeled as, “Internal server IP: 192.168.2.2.” The computer on the top is labeled as, “Firewall Admin IP: 192.168.2.3.” The text below three computers reads as, “NAT Table.” The INT address are, “192.168.2.1, 192.168.2.2 and 192.168.2.3.” The EXT address are, “10.10.10.7, 10.10.10.8 and 10.10.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250906"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90949"/>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Selecting the Right </a:t>
            </a:r>
            <a:r>
              <a:rPr lang="en-US" altLang="en-US" dirty="0" smtClean="0"/>
              <a:t>Firewall (1 of 2)</a:t>
            </a:r>
            <a:endParaRPr lang="en-US" dirty="0"/>
          </a:p>
        </p:txBody>
      </p:sp>
      <p:sp>
        <p:nvSpPr>
          <p:cNvPr id="3" name="Content Placeholder 2"/>
          <p:cNvSpPr>
            <a:spLocks noGrp="1"/>
          </p:cNvSpPr>
          <p:nvPr>
            <p:ph idx="1"/>
          </p:nvPr>
        </p:nvSpPr>
        <p:spPr/>
        <p:txBody>
          <a:bodyPr>
            <a:normAutofit/>
          </a:bodyPr>
          <a:lstStyle/>
          <a:p>
            <a:r>
              <a:rPr lang="en-US" altLang="en-US" dirty="0"/>
              <a:t>When selecting the firewall, consider the following factors: </a:t>
            </a:r>
          </a:p>
          <a:p>
            <a:pPr lvl="1"/>
            <a:r>
              <a:rPr lang="en-US" dirty="0"/>
              <a:t>Which type of firewall technology offers the right balance between protection and cost for the needs of the organization?</a:t>
            </a:r>
          </a:p>
          <a:p>
            <a:pPr lvl="1"/>
            <a:r>
              <a:rPr lang="en-US" dirty="0"/>
              <a:t>What features are included in the base price? What features are available at extra cost? Are all cost factors known</a:t>
            </a:r>
            <a:r>
              <a:rPr lang="en-US" dirty="0" smtClean="0"/>
              <a:t>?</a:t>
            </a:r>
            <a:endParaRPr lang="en-US" dirty="0"/>
          </a:p>
        </p:txBody>
      </p:sp>
    </p:spTree>
    <p:extLst>
      <p:ext uri="{BB962C8B-B14F-4D97-AF65-F5344CB8AC3E}">
        <p14:creationId xmlns:p14="http://schemas.microsoft.com/office/powerpoint/2010/main" val="379540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Selecting the Right Firewall </a:t>
            </a:r>
            <a:r>
              <a:rPr lang="en-US" altLang="en-US" dirty="0" smtClean="0"/>
              <a:t>(2 </a:t>
            </a:r>
            <a:r>
              <a:rPr lang="en-US" altLang="en-US" dirty="0"/>
              <a:t>of 2)</a:t>
            </a:r>
            <a:endParaRPr lang="en-US" dirty="0"/>
          </a:p>
        </p:txBody>
      </p:sp>
      <p:sp>
        <p:nvSpPr>
          <p:cNvPr id="3" name="Content Placeholder 2"/>
          <p:cNvSpPr>
            <a:spLocks noGrp="1"/>
          </p:cNvSpPr>
          <p:nvPr>
            <p:ph idx="1"/>
          </p:nvPr>
        </p:nvSpPr>
        <p:spPr/>
        <p:txBody>
          <a:bodyPr/>
          <a:lstStyle/>
          <a:p>
            <a:pPr lvl="1"/>
            <a:r>
              <a:rPr lang="en-US" dirty="0"/>
              <a:t>How easy is it to set up and configure the firewall? Does the organization have staff on hand that are trained to configure the firewall, or would the hiring of additional employees be required?</a:t>
            </a:r>
          </a:p>
          <a:p>
            <a:pPr lvl="1"/>
            <a:r>
              <a:rPr lang="en-US" dirty="0"/>
              <a:t>Can the firewall adapt to the growing network in the target organization?</a:t>
            </a:r>
          </a:p>
          <a:p>
            <a:r>
              <a:rPr lang="en-US" altLang="en-US" dirty="0"/>
              <a:t>Most important factor is provision of required protection</a:t>
            </a:r>
          </a:p>
          <a:p>
            <a:r>
              <a:rPr lang="en-US" altLang="en-US" dirty="0"/>
              <a:t>Second most important issue is </a:t>
            </a:r>
            <a:r>
              <a:rPr lang="en-US" altLang="en-US" dirty="0" smtClean="0"/>
              <a:t>cost</a:t>
            </a:r>
            <a:endParaRPr lang="en-US" altLang="en-US" dirty="0"/>
          </a:p>
        </p:txBody>
      </p:sp>
    </p:spTree>
    <p:extLst>
      <p:ext uri="{BB962C8B-B14F-4D97-AF65-F5344CB8AC3E}">
        <p14:creationId xmlns:p14="http://schemas.microsoft.com/office/powerpoint/2010/main" val="4131132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Configuring and Managing </a:t>
            </a:r>
            <a:r>
              <a:rPr lang="en-US" altLang="en-US" dirty="0" smtClean="0"/>
              <a:t>Firewalls (1 of 4) </a:t>
            </a:r>
            <a:endParaRPr lang="en-US" dirty="0"/>
          </a:p>
        </p:txBody>
      </p:sp>
      <p:sp>
        <p:nvSpPr>
          <p:cNvPr id="3" name="Content Placeholder 2"/>
          <p:cNvSpPr>
            <a:spLocks noGrp="1"/>
          </p:cNvSpPr>
          <p:nvPr>
            <p:ph idx="1"/>
          </p:nvPr>
        </p:nvSpPr>
        <p:spPr>
          <a:xfrm>
            <a:off x="152400" y="1371600"/>
            <a:ext cx="8839200" cy="4648200"/>
          </a:xfrm>
        </p:spPr>
        <p:txBody>
          <a:bodyPr>
            <a:noAutofit/>
          </a:bodyPr>
          <a:lstStyle/>
          <a:p>
            <a:r>
              <a:rPr lang="en-US" altLang="en-US" dirty="0"/>
              <a:t>The organization must provide for the initial configuration and ongoing management of firewall(s)</a:t>
            </a:r>
          </a:p>
          <a:p>
            <a:r>
              <a:rPr lang="en-US" altLang="en-US" dirty="0"/>
              <a:t>Each firewall device must have its own set of configuration rules regulating its actions</a:t>
            </a:r>
          </a:p>
          <a:p>
            <a:r>
              <a:rPr lang="en-US" altLang="en-US" dirty="0"/>
              <a:t>Firewall policy configuration is usually complex and difficult</a:t>
            </a:r>
          </a:p>
          <a:p>
            <a:r>
              <a:rPr lang="en-US" altLang="en-US" dirty="0"/>
              <a:t>Configuring firewall policies is both an art and a science</a:t>
            </a:r>
          </a:p>
          <a:p>
            <a:r>
              <a:rPr lang="en-US" altLang="en-US" dirty="0"/>
              <a:t>When security rules conflict with the performance of business, security often </a:t>
            </a:r>
            <a:r>
              <a:rPr lang="en-US" altLang="en-US" dirty="0" smtClean="0"/>
              <a:t>loses</a:t>
            </a:r>
            <a:endParaRPr lang="en-US" altLang="en-US" dirty="0"/>
          </a:p>
        </p:txBody>
      </p:sp>
    </p:spTree>
    <p:extLst>
      <p:ext uri="{BB962C8B-B14F-4D97-AF65-F5344CB8AC3E}">
        <p14:creationId xmlns:p14="http://schemas.microsoft.com/office/powerpoint/2010/main" val="2499791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Configuring and Managing Firewalls </a:t>
            </a:r>
            <a:r>
              <a:rPr lang="en-US" altLang="en-US" dirty="0" smtClean="0"/>
              <a:t>(2 </a:t>
            </a:r>
            <a:r>
              <a:rPr lang="en-US" altLang="en-US" dirty="0"/>
              <a:t>of </a:t>
            </a:r>
            <a:r>
              <a:rPr lang="en-US" altLang="en-US" dirty="0" smtClean="0"/>
              <a:t>4) </a:t>
            </a:r>
            <a:endParaRPr lang="en-US" dirty="0"/>
          </a:p>
        </p:txBody>
      </p:sp>
      <p:sp>
        <p:nvSpPr>
          <p:cNvPr id="3" name="Content Placeholder 2"/>
          <p:cNvSpPr>
            <a:spLocks noGrp="1"/>
          </p:cNvSpPr>
          <p:nvPr>
            <p:ph idx="1"/>
          </p:nvPr>
        </p:nvSpPr>
        <p:spPr/>
        <p:txBody>
          <a:bodyPr>
            <a:normAutofit/>
          </a:bodyPr>
          <a:lstStyle/>
          <a:p>
            <a:r>
              <a:rPr lang="en-US" altLang="en-US" dirty="0"/>
              <a:t>Best practices for firewalls</a:t>
            </a:r>
          </a:p>
          <a:p>
            <a:pPr lvl="1"/>
            <a:r>
              <a:rPr lang="en-US" altLang="en-US" dirty="0"/>
              <a:t>All traffic from the trusted network is allowed out.</a:t>
            </a:r>
          </a:p>
          <a:p>
            <a:pPr lvl="1"/>
            <a:r>
              <a:rPr lang="en-US" altLang="en-US" dirty="0"/>
              <a:t>Firewall device is never directly accessed from public network.</a:t>
            </a:r>
          </a:p>
          <a:p>
            <a:pPr lvl="1"/>
            <a:r>
              <a:rPr lang="en-US" altLang="en-US" dirty="0"/>
              <a:t>Simple Mail Transport Protocol (SMTP) data are allowed</a:t>
            </a:r>
            <a:br>
              <a:rPr lang="en-US" altLang="en-US" dirty="0"/>
            </a:br>
            <a:r>
              <a:rPr lang="en-US" altLang="en-US" dirty="0"/>
              <a:t>to pass through firewall.</a:t>
            </a:r>
          </a:p>
          <a:p>
            <a:pPr lvl="1"/>
            <a:r>
              <a:rPr lang="en-US" altLang="en-US" dirty="0"/>
              <a:t>Internet Control Message Protocol (ICMP) data are denied</a:t>
            </a:r>
            <a:r>
              <a:rPr lang="en-US" altLang="en-US" dirty="0" smtClean="0"/>
              <a:t>.</a:t>
            </a:r>
            <a:endParaRPr lang="en-US" altLang="en-US" dirty="0"/>
          </a:p>
        </p:txBody>
      </p:sp>
    </p:spTree>
    <p:extLst>
      <p:ext uri="{BB962C8B-B14F-4D97-AF65-F5344CB8AC3E}">
        <p14:creationId xmlns:p14="http://schemas.microsoft.com/office/powerpoint/2010/main" val="1011654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Configuring and Managing Firewalls </a:t>
            </a:r>
            <a:r>
              <a:rPr lang="en-US" altLang="en-US" dirty="0" smtClean="0"/>
              <a:t>(3 </a:t>
            </a:r>
            <a:r>
              <a:rPr lang="en-US" altLang="en-US" dirty="0"/>
              <a:t>of 4) </a:t>
            </a:r>
            <a:endParaRPr lang="en-US" dirty="0"/>
          </a:p>
        </p:txBody>
      </p:sp>
      <p:sp>
        <p:nvSpPr>
          <p:cNvPr id="3" name="Content Placeholder 2"/>
          <p:cNvSpPr>
            <a:spLocks noGrp="1"/>
          </p:cNvSpPr>
          <p:nvPr>
            <p:ph idx="1"/>
          </p:nvPr>
        </p:nvSpPr>
        <p:spPr/>
        <p:txBody>
          <a:bodyPr/>
          <a:lstStyle/>
          <a:p>
            <a:pPr lvl="1"/>
            <a:r>
              <a:rPr lang="en-US" altLang="en-US" dirty="0"/>
              <a:t>Telnet access to internal servers should be blocked.</a:t>
            </a:r>
          </a:p>
          <a:p>
            <a:pPr lvl="1"/>
            <a:r>
              <a:rPr lang="en-US" altLang="en-US" dirty="0"/>
              <a:t>When Web services are offered outside the firewall, HTTP traffic should be blocked from reaching internal networks.</a:t>
            </a:r>
          </a:p>
          <a:p>
            <a:pPr lvl="1"/>
            <a:r>
              <a:rPr lang="en-US" altLang="en-US" dirty="0"/>
              <a:t>All data that are not verifiably authentic should be denied</a:t>
            </a:r>
            <a:r>
              <a:rPr lang="en-US" altLang="en-US" dirty="0" smtClean="0"/>
              <a:t>.</a:t>
            </a:r>
          </a:p>
          <a:p>
            <a:r>
              <a:rPr lang="en-US" altLang="en-US" dirty="0"/>
              <a:t>Firewall rules</a:t>
            </a:r>
          </a:p>
          <a:p>
            <a:pPr lvl="1"/>
            <a:r>
              <a:rPr lang="en-US" altLang="en-US" dirty="0"/>
              <a:t>Firewalls operate by examining data packets and performing comparison with predetermined logical rules</a:t>
            </a:r>
            <a:r>
              <a:rPr lang="en-US" altLang="en-US" dirty="0" smtClean="0"/>
              <a:t>.</a:t>
            </a:r>
            <a:endParaRPr lang="en-US" altLang="en-US" dirty="0"/>
          </a:p>
        </p:txBody>
      </p:sp>
    </p:spTree>
    <p:extLst>
      <p:ext uri="{BB962C8B-B14F-4D97-AF65-F5344CB8AC3E}">
        <p14:creationId xmlns:p14="http://schemas.microsoft.com/office/powerpoint/2010/main" val="176148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Configuring and Managing Firewalls </a:t>
            </a:r>
            <a:r>
              <a:rPr lang="en-US" altLang="en-US" dirty="0" smtClean="0"/>
              <a:t>(4 </a:t>
            </a:r>
            <a:r>
              <a:rPr lang="en-US" altLang="en-US" dirty="0"/>
              <a:t>of 4) </a:t>
            </a:r>
            <a:endParaRPr lang="en-US" dirty="0"/>
          </a:p>
        </p:txBody>
      </p:sp>
      <p:sp>
        <p:nvSpPr>
          <p:cNvPr id="3" name="Content Placeholder 2"/>
          <p:cNvSpPr>
            <a:spLocks noGrp="1"/>
          </p:cNvSpPr>
          <p:nvPr>
            <p:ph idx="1"/>
          </p:nvPr>
        </p:nvSpPr>
        <p:spPr/>
        <p:txBody>
          <a:bodyPr>
            <a:normAutofit/>
          </a:bodyPr>
          <a:lstStyle/>
          <a:p>
            <a:pPr lvl="1"/>
            <a:r>
              <a:rPr lang="en-US" altLang="en-US" dirty="0" smtClean="0"/>
              <a:t>The </a:t>
            </a:r>
            <a:r>
              <a:rPr lang="en-US" altLang="en-US" dirty="0"/>
              <a:t>logic is based on a set of guidelines most commonly referred to as firewall rules, rule base, or firewall logic.</a:t>
            </a:r>
          </a:p>
          <a:p>
            <a:pPr lvl="1"/>
            <a:r>
              <a:rPr lang="en-US" altLang="en-US" dirty="0"/>
              <a:t>Most firewalls use packet header information to determine whether a specific packet should be allowed or denied</a:t>
            </a:r>
            <a:r>
              <a:rPr lang="en-US" altLang="en-US" dirty="0" smtClean="0"/>
              <a:t>.</a:t>
            </a:r>
            <a:endParaRPr lang="en-US" altLang="en-US" dirty="0"/>
          </a:p>
        </p:txBody>
      </p:sp>
    </p:spTree>
    <p:extLst>
      <p:ext uri="{BB962C8B-B14F-4D97-AF65-F5344CB8AC3E}">
        <p14:creationId xmlns:p14="http://schemas.microsoft.com/office/powerpoint/2010/main" val="419209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Access </a:t>
            </a:r>
            <a:r>
              <a:rPr lang="en-US" altLang="en-US" dirty="0" smtClean="0"/>
              <a:t>Control (1 of 2)</a:t>
            </a:r>
            <a:endParaRPr lang="en-US" dirty="0"/>
          </a:p>
        </p:txBody>
      </p:sp>
      <p:sp>
        <p:nvSpPr>
          <p:cNvPr id="3" name="Content Placeholder 2"/>
          <p:cNvSpPr>
            <a:spLocks noGrp="1"/>
          </p:cNvSpPr>
          <p:nvPr>
            <p:ph idx="1"/>
          </p:nvPr>
        </p:nvSpPr>
        <p:spPr/>
        <p:txBody>
          <a:bodyPr>
            <a:normAutofit/>
          </a:bodyPr>
          <a:lstStyle/>
          <a:p>
            <a:r>
              <a:rPr lang="en-US" altLang="en-US" dirty="0"/>
              <a:t>Access control: A selective method by which systems specify who may use a particular resource and how they may use it.</a:t>
            </a:r>
          </a:p>
          <a:p>
            <a:r>
              <a:rPr lang="en-US" altLang="en-US" dirty="0"/>
              <a:t>Mandatory access controls (MACs): A required, structured data classification scheme that rates each collection of information as well as each user.</a:t>
            </a:r>
          </a:p>
          <a:p>
            <a:r>
              <a:rPr lang="en-US" altLang="en-US" dirty="0"/>
              <a:t>Discretionary access controls (DACs): Access controls that are implemented at the discretion or option of the data user.</a:t>
            </a:r>
          </a:p>
          <a:p>
            <a:r>
              <a:rPr lang="en-US" altLang="en-US" dirty="0"/>
              <a:t>Nondiscretionary controls: </a:t>
            </a:r>
            <a:r>
              <a:rPr lang="en-US" dirty="0"/>
              <a:t>Access controls that are implemented by a central authority</a:t>
            </a:r>
            <a:r>
              <a:rPr lang="en-US" dirty="0" smtClean="0"/>
              <a:t>.</a:t>
            </a:r>
            <a:endParaRPr lang="en-US" altLang="en-US" dirty="0"/>
          </a:p>
        </p:txBody>
      </p:sp>
    </p:spTree>
    <p:extLst>
      <p:ext uri="{BB962C8B-B14F-4D97-AF65-F5344CB8AC3E}">
        <p14:creationId xmlns:p14="http://schemas.microsoft.com/office/powerpoint/2010/main" val="272423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76200"/>
            <a:ext cx="8382000" cy="838200"/>
          </a:xfrm>
        </p:spPr>
        <p:txBody>
          <a:bodyPr anchor="ctr">
            <a:normAutofit/>
          </a:bodyPr>
          <a:lstStyle/>
          <a:p>
            <a:r>
              <a:rPr lang="en-US" b="1" dirty="0" smtClean="0"/>
              <a:t>Table 6-5 </a:t>
            </a:r>
            <a:r>
              <a:rPr lang="en-US" dirty="0" smtClean="0"/>
              <a:t>Well – Known Port Numbers </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4256038507"/>
              </p:ext>
            </p:extLst>
          </p:nvPr>
        </p:nvGraphicFramePr>
        <p:xfrm>
          <a:off x="1143000" y="1143000"/>
          <a:ext cx="6858000" cy="4779803"/>
        </p:xfrm>
        <a:graphic>
          <a:graphicData uri="http://schemas.openxmlformats.org/drawingml/2006/table">
            <a:tbl>
              <a:tblPr firstRow="1" bandRow="1">
                <a:tableStyleId>{5940675A-B579-460E-94D1-54222C63F5DA}</a:tableStyleId>
              </a:tblPr>
              <a:tblGrid>
                <a:gridCol w="3429000"/>
                <a:gridCol w="3429000"/>
              </a:tblGrid>
              <a:tr h="435582">
                <a:tc>
                  <a:txBody>
                    <a:bodyPr/>
                    <a:lstStyle/>
                    <a:p>
                      <a:pPr algn="ctr"/>
                      <a:r>
                        <a:rPr lang="en-US" sz="1600" b="1" dirty="0" smtClean="0">
                          <a:solidFill>
                            <a:schemeClr val="bg1"/>
                          </a:solidFill>
                          <a:latin typeface="Arial" pitchFamily="34" charset="0"/>
                          <a:cs typeface="Arial" pitchFamily="34" charset="0"/>
                        </a:rPr>
                        <a:t>Port Number</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Protocol</a:t>
                      </a:r>
                      <a:endParaRPr lang="en-US" sz="1600" b="1" dirty="0">
                        <a:solidFill>
                          <a:schemeClr val="bg1"/>
                        </a:solidFill>
                        <a:latin typeface="Arial" pitchFamily="34" charset="0"/>
                        <a:cs typeface="Arial" pitchFamily="34" charset="0"/>
                      </a:endParaRPr>
                    </a:p>
                  </a:txBody>
                  <a:tcPr anchor="ctr">
                    <a:solidFill>
                      <a:srgbClr val="364162"/>
                    </a:solidFill>
                  </a:tcPr>
                </a:tc>
              </a:tr>
              <a:tr h="435582">
                <a:tc>
                  <a:txBody>
                    <a:bodyPr/>
                    <a:lstStyle/>
                    <a:p>
                      <a:pPr algn="ctr"/>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Echo</a:t>
                      </a:r>
                      <a:endParaRPr lang="en-US" sz="1600" dirty="0">
                        <a:latin typeface="Arial" pitchFamily="34" charset="0"/>
                        <a:cs typeface="Arial" pitchFamily="34" charset="0"/>
                      </a:endParaRPr>
                    </a:p>
                  </a:txBody>
                  <a:tcPr anchor="ctr"/>
                </a:tc>
              </a:tr>
              <a:tr h="435582">
                <a:tc>
                  <a:txBody>
                    <a:bodyPr/>
                    <a:lstStyle/>
                    <a:p>
                      <a:pPr algn="ctr"/>
                      <a:r>
                        <a:rPr lang="en-US" sz="1600" dirty="0" smtClean="0">
                          <a:latin typeface="Arial" pitchFamily="34" charset="0"/>
                          <a:cs typeface="Arial" pitchFamily="34" charset="0"/>
                        </a:rPr>
                        <a:t>20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File</a:t>
                      </a:r>
                      <a:r>
                        <a:rPr lang="en-US" sz="1600" baseline="0" dirty="0" smtClean="0">
                          <a:latin typeface="Arial" pitchFamily="34" charset="0"/>
                          <a:cs typeface="Arial" pitchFamily="34" charset="0"/>
                        </a:rPr>
                        <a:t> Transfer [Default Data] (FTP)</a:t>
                      </a:r>
                      <a:endParaRPr lang="en-US" sz="1600" dirty="0">
                        <a:latin typeface="Arial" pitchFamily="34" charset="0"/>
                        <a:cs typeface="Arial" pitchFamily="34" charset="0"/>
                      </a:endParaRPr>
                    </a:p>
                  </a:txBody>
                  <a:tcPr anchor="ctr"/>
                </a:tc>
              </a:tr>
              <a:tr h="435582">
                <a:tc>
                  <a:txBody>
                    <a:bodyPr/>
                    <a:lstStyle/>
                    <a:p>
                      <a:pPr algn="ctr"/>
                      <a:r>
                        <a:rPr lang="en-US" sz="1600" dirty="0" smtClean="0">
                          <a:latin typeface="Arial" pitchFamily="34" charset="0"/>
                          <a:cs typeface="Arial" pitchFamily="34" charset="0"/>
                        </a:rPr>
                        <a:t>21</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File Transfer [Control]</a:t>
                      </a:r>
                      <a:r>
                        <a:rPr lang="en-US" sz="1600" baseline="0" dirty="0" smtClean="0">
                          <a:latin typeface="Arial" pitchFamily="34" charset="0"/>
                          <a:cs typeface="Arial" pitchFamily="34" charset="0"/>
                        </a:rPr>
                        <a:t> (FTP)</a:t>
                      </a:r>
                      <a:endParaRPr lang="en-US" sz="1600" dirty="0">
                        <a:latin typeface="Arial" pitchFamily="34" charset="0"/>
                        <a:cs typeface="Arial" pitchFamily="34" charset="0"/>
                      </a:endParaRPr>
                    </a:p>
                  </a:txBody>
                  <a:tcPr anchor="ctr"/>
                </a:tc>
              </a:tr>
              <a:tr h="435582">
                <a:tc>
                  <a:txBody>
                    <a:bodyPr/>
                    <a:lstStyle/>
                    <a:p>
                      <a:pPr algn="ctr"/>
                      <a:r>
                        <a:rPr lang="en-US" sz="1600" dirty="0" smtClean="0">
                          <a:latin typeface="Arial" pitchFamily="34" charset="0"/>
                          <a:cs typeface="Arial" pitchFamily="34" charset="0"/>
                        </a:rPr>
                        <a:t>23</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Telnet</a:t>
                      </a:r>
                      <a:endParaRPr lang="en-US" sz="1600" dirty="0">
                        <a:latin typeface="Arial" pitchFamily="34" charset="0"/>
                        <a:cs typeface="Arial" pitchFamily="34" charset="0"/>
                      </a:endParaRPr>
                    </a:p>
                  </a:txBody>
                  <a:tcPr anchor="ctr"/>
                </a:tc>
              </a:tr>
              <a:tr h="608621">
                <a:tc>
                  <a:txBody>
                    <a:bodyPr/>
                    <a:lstStyle/>
                    <a:p>
                      <a:pPr algn="ctr"/>
                      <a:r>
                        <a:rPr lang="en-US" sz="1600" dirty="0" smtClean="0">
                          <a:latin typeface="Arial" pitchFamily="34" charset="0"/>
                          <a:cs typeface="Arial" pitchFamily="34" charset="0"/>
                        </a:rPr>
                        <a:t>25</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Simple Mail Transfer</a:t>
                      </a:r>
                      <a:r>
                        <a:rPr lang="en-US" sz="1600" baseline="0" dirty="0" smtClean="0">
                          <a:latin typeface="Arial" pitchFamily="34" charset="0"/>
                          <a:cs typeface="Arial" pitchFamily="34" charset="0"/>
                        </a:rPr>
                        <a:t> Protocol (SMTP)</a:t>
                      </a:r>
                      <a:endParaRPr lang="en-US" sz="1600" dirty="0">
                        <a:latin typeface="Arial" pitchFamily="34" charset="0"/>
                        <a:cs typeface="Arial" pitchFamily="34" charset="0"/>
                      </a:endParaRPr>
                    </a:p>
                  </a:txBody>
                  <a:tcPr anchor="ctr"/>
                </a:tc>
              </a:tr>
              <a:tr h="435582">
                <a:tc>
                  <a:txBody>
                    <a:bodyPr/>
                    <a:lstStyle/>
                    <a:p>
                      <a:pPr algn="ctr"/>
                      <a:r>
                        <a:rPr lang="en-US" sz="1600" dirty="0" smtClean="0">
                          <a:latin typeface="Arial" pitchFamily="34" charset="0"/>
                          <a:cs typeface="Arial" pitchFamily="34" charset="0"/>
                        </a:rPr>
                        <a:t>53</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Domain</a:t>
                      </a:r>
                      <a:r>
                        <a:rPr lang="en-US" sz="1600" baseline="0" dirty="0" smtClean="0">
                          <a:latin typeface="Arial" pitchFamily="34" charset="0"/>
                          <a:cs typeface="Arial" pitchFamily="34" charset="0"/>
                        </a:rPr>
                        <a:t> Name System (DNS)</a:t>
                      </a:r>
                      <a:endParaRPr lang="en-US" sz="1600" dirty="0">
                        <a:latin typeface="Arial" pitchFamily="34" charset="0"/>
                        <a:cs typeface="Arial" pitchFamily="34" charset="0"/>
                      </a:endParaRPr>
                    </a:p>
                  </a:txBody>
                  <a:tcPr anchor="ctr"/>
                </a:tc>
              </a:tr>
              <a:tr h="369949">
                <a:tc>
                  <a:txBody>
                    <a:bodyPr/>
                    <a:lstStyle/>
                    <a:p>
                      <a:pPr algn="ctr"/>
                      <a:r>
                        <a:rPr lang="en-US" sz="1600" dirty="0" smtClean="0">
                          <a:latin typeface="Arial" pitchFamily="34" charset="0"/>
                          <a:cs typeface="Arial" pitchFamily="34" charset="0"/>
                        </a:rPr>
                        <a:t>80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Hypertext Transfer</a:t>
                      </a:r>
                      <a:r>
                        <a:rPr lang="en-US" sz="1600" baseline="0" dirty="0" smtClean="0">
                          <a:latin typeface="Arial" pitchFamily="34" charset="0"/>
                          <a:cs typeface="Arial" pitchFamily="34" charset="0"/>
                        </a:rPr>
                        <a:t> Protocol (HTTP)</a:t>
                      </a:r>
                      <a:endParaRPr lang="en-US" sz="1600" dirty="0">
                        <a:latin typeface="Arial" pitchFamily="34" charset="0"/>
                        <a:cs typeface="Arial" pitchFamily="34" charset="0"/>
                      </a:endParaRPr>
                    </a:p>
                  </a:txBody>
                  <a:tcPr anchor="ctr"/>
                </a:tc>
              </a:tr>
              <a:tr h="447519">
                <a:tc>
                  <a:txBody>
                    <a:bodyPr/>
                    <a:lstStyle/>
                    <a:p>
                      <a:pPr algn="ctr"/>
                      <a:r>
                        <a:rPr lang="en-US" sz="1600" dirty="0" smtClean="0">
                          <a:latin typeface="Arial" pitchFamily="34" charset="0"/>
                          <a:cs typeface="Arial" pitchFamily="34" charset="0"/>
                        </a:rPr>
                        <a:t>110</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Post Office Protocol version 3 (POP3)</a:t>
                      </a:r>
                      <a:endParaRPr lang="en-US" sz="1600" dirty="0">
                        <a:latin typeface="Arial" pitchFamily="34" charset="0"/>
                        <a:cs typeface="Arial" pitchFamily="34" charset="0"/>
                      </a:endParaRPr>
                    </a:p>
                  </a:txBody>
                  <a:tcPr anchor="ctr"/>
                </a:tc>
              </a:tr>
              <a:tr h="608621">
                <a:tc>
                  <a:txBody>
                    <a:bodyPr/>
                    <a:lstStyle/>
                    <a:p>
                      <a:pPr algn="ctr"/>
                      <a:r>
                        <a:rPr lang="en-US" sz="1600" dirty="0" smtClean="0">
                          <a:latin typeface="Arial" pitchFamily="34" charset="0"/>
                          <a:cs typeface="Arial" pitchFamily="34" charset="0"/>
                        </a:rPr>
                        <a:t>161</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Simple Network Management</a:t>
                      </a:r>
                      <a:r>
                        <a:rPr lang="en-US" sz="1600" baseline="0" dirty="0" smtClean="0">
                          <a:latin typeface="Arial" pitchFamily="34" charset="0"/>
                          <a:cs typeface="Arial" pitchFamily="34" charset="0"/>
                        </a:rPr>
                        <a:t> Protocol (SNMP)</a:t>
                      </a:r>
                      <a:endParaRPr lang="en-US" sz="16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4214844481"/>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52400"/>
            <a:ext cx="8312727" cy="1070578"/>
          </a:xfrm>
        </p:spPr>
        <p:txBody>
          <a:bodyPr anchor="ctr">
            <a:noAutofit/>
          </a:bodyPr>
          <a:lstStyle/>
          <a:p>
            <a:r>
              <a:rPr lang="en-US" b="1" dirty="0" smtClean="0"/>
              <a:t>Table 6-16 </a:t>
            </a:r>
            <a:r>
              <a:rPr lang="en-US" dirty="0" smtClean="0"/>
              <a:t>External Filtering Firewall Inbound Interface Rule Set</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85239278"/>
              </p:ext>
            </p:extLst>
          </p:nvPr>
        </p:nvGraphicFramePr>
        <p:xfrm>
          <a:off x="685800" y="1600200"/>
          <a:ext cx="7696201" cy="4396912"/>
        </p:xfrm>
        <a:graphic>
          <a:graphicData uri="http://schemas.openxmlformats.org/drawingml/2006/table">
            <a:tbl>
              <a:tblPr firstRow="1" bandRow="1">
                <a:tableStyleId>{5940675A-B579-460E-94D1-54222C63F5DA}</a:tableStyleId>
              </a:tblPr>
              <a:tblGrid>
                <a:gridCol w="1282700"/>
                <a:gridCol w="1282700"/>
                <a:gridCol w="1282700"/>
                <a:gridCol w="1443038"/>
                <a:gridCol w="1414462"/>
                <a:gridCol w="990601"/>
              </a:tblGrid>
              <a:tr h="525605">
                <a:tc>
                  <a:txBody>
                    <a:bodyPr/>
                    <a:lstStyle/>
                    <a:p>
                      <a:pPr algn="ctr"/>
                      <a:r>
                        <a:rPr lang="en-US" sz="1600" b="1" dirty="0" smtClean="0">
                          <a:solidFill>
                            <a:schemeClr val="bg1"/>
                          </a:solidFill>
                          <a:latin typeface="Arial" pitchFamily="34" charset="0"/>
                          <a:cs typeface="Arial" pitchFamily="34" charset="0"/>
                        </a:rPr>
                        <a:t>Rule #</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Source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Source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a:t>
                      </a:r>
                      <a:r>
                        <a:rPr lang="en-US" sz="1600" b="1" baseline="0" dirty="0" smtClean="0">
                          <a:solidFill>
                            <a:schemeClr val="bg1"/>
                          </a:solidFill>
                          <a:latin typeface="Arial" pitchFamily="34" charset="0"/>
                          <a:cs typeface="Arial" pitchFamily="34" charset="0"/>
                        </a:rPr>
                        <a:t>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a:t>
                      </a:r>
                      <a:r>
                        <a:rPr lang="en-US" sz="1600" b="1" baseline="0" dirty="0" smtClean="0">
                          <a:solidFill>
                            <a:schemeClr val="bg1"/>
                          </a:solidFill>
                          <a:latin typeface="Arial" pitchFamily="34" charset="0"/>
                          <a:cs typeface="Arial" pitchFamily="34" charset="0"/>
                        </a:rPr>
                        <a:t>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Action</a:t>
                      </a:r>
                      <a:endParaRPr lang="en-US" sz="1600" b="1" dirty="0">
                        <a:solidFill>
                          <a:schemeClr val="bg1"/>
                        </a:solidFill>
                        <a:latin typeface="Arial" pitchFamily="34" charset="0"/>
                        <a:cs typeface="Arial" pitchFamily="34" charset="0"/>
                      </a:endParaRPr>
                    </a:p>
                  </a:txBody>
                  <a:tcPr anchor="ctr">
                    <a:solidFill>
                      <a:srgbClr val="364162"/>
                    </a:solidFill>
                  </a:tcPr>
                </a:tc>
              </a:tr>
              <a:tr h="347072">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10.10.10.1</a:t>
                      </a: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3</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10.10.10.2</a:t>
                      </a: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10.10.10.1</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6</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&gt;1023</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10.10.10.6</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25</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8</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9</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p>
                  </a:txBody>
                  <a:tcPr anchor="ctr"/>
                </a:tc>
                <a:tc>
                  <a:txBody>
                    <a:bodyPr/>
                    <a:lstStyle/>
                    <a:p>
                      <a:r>
                        <a:rPr lang="en-US" sz="1600" dirty="0" smtClean="0">
                          <a:latin typeface="Arial" pitchFamily="34" charset="0"/>
                          <a:cs typeface="Arial" pitchFamily="34" charset="0"/>
                        </a:rPr>
                        <a:t>23</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10</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10.10.10.4</a:t>
                      </a:r>
                    </a:p>
                  </a:txBody>
                  <a:tcPr anchor="ctr"/>
                </a:tc>
                <a:tc>
                  <a:txBody>
                    <a:bodyPr/>
                    <a:lstStyle/>
                    <a:p>
                      <a:r>
                        <a:rPr lang="en-US" sz="1600" dirty="0" smtClean="0">
                          <a:latin typeface="Arial" pitchFamily="34" charset="0"/>
                          <a:cs typeface="Arial" pitchFamily="34" charset="0"/>
                        </a:rPr>
                        <a:t>80</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347072">
                <a:tc>
                  <a:txBody>
                    <a:bodyPr/>
                    <a:lstStyle/>
                    <a:p>
                      <a:r>
                        <a:rPr lang="en-US" sz="1600" dirty="0" smtClean="0">
                          <a:latin typeface="Arial" pitchFamily="34" charset="0"/>
                          <a:cs typeface="Arial" pitchFamily="34" charset="0"/>
                        </a:rPr>
                        <a:t>11</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Deny</a:t>
                      </a:r>
                    </a:p>
                  </a:txBody>
                  <a:tcPr anchor="ctr"/>
                </a:tc>
              </a:tr>
            </a:tbl>
          </a:graphicData>
        </a:graphic>
      </p:graphicFrame>
    </p:spTree>
    <p:extLst>
      <p:ext uri="{BB962C8B-B14F-4D97-AF65-F5344CB8AC3E}">
        <p14:creationId xmlns:p14="http://schemas.microsoft.com/office/powerpoint/2010/main" val="4168016682"/>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228600"/>
            <a:ext cx="8312727" cy="1219200"/>
          </a:xfrm>
        </p:spPr>
        <p:txBody>
          <a:bodyPr anchor="ctr">
            <a:normAutofit/>
          </a:bodyPr>
          <a:lstStyle/>
          <a:p>
            <a:r>
              <a:rPr lang="en-US" b="1" dirty="0"/>
              <a:t>Table 6-16 </a:t>
            </a:r>
            <a:r>
              <a:rPr lang="en-US" dirty="0"/>
              <a:t>External Filtering Firewall </a:t>
            </a:r>
            <a:r>
              <a:rPr lang="en-US" dirty="0" smtClean="0"/>
              <a:t>Outbound </a:t>
            </a:r>
            <a:r>
              <a:rPr lang="en-US" dirty="0"/>
              <a:t>Interface Rule Set</a:t>
            </a:r>
          </a:p>
        </p:txBody>
      </p:sp>
      <p:graphicFrame>
        <p:nvGraphicFramePr>
          <p:cNvPr id="4" name="Table 3"/>
          <p:cNvGraphicFramePr>
            <a:graphicFrameLocks noGrp="1"/>
          </p:cNvGraphicFramePr>
          <p:nvPr>
            <p:extLst>
              <p:ext uri="{D42A27DB-BD31-4B8C-83A1-F6EECF244321}">
                <p14:modId xmlns:p14="http://schemas.microsoft.com/office/powerpoint/2010/main" val="1938552574"/>
              </p:ext>
            </p:extLst>
          </p:nvPr>
        </p:nvGraphicFramePr>
        <p:xfrm>
          <a:off x="685800" y="1845493"/>
          <a:ext cx="7924801" cy="3336106"/>
        </p:xfrm>
        <a:graphic>
          <a:graphicData uri="http://schemas.openxmlformats.org/drawingml/2006/table">
            <a:tbl>
              <a:tblPr firstRow="1" bandRow="1">
                <a:tableStyleId>{5940675A-B579-460E-94D1-54222C63F5DA}</a:tableStyleId>
              </a:tblPr>
              <a:tblGrid>
                <a:gridCol w="1320800"/>
                <a:gridCol w="1320800"/>
                <a:gridCol w="1320800"/>
                <a:gridCol w="1485900"/>
                <a:gridCol w="1456476"/>
                <a:gridCol w="1020025"/>
              </a:tblGrid>
              <a:tr h="642156">
                <a:tc>
                  <a:txBody>
                    <a:bodyPr/>
                    <a:lstStyle/>
                    <a:p>
                      <a:pPr algn="ctr"/>
                      <a:r>
                        <a:rPr lang="en-US" sz="1600" b="1" dirty="0" smtClean="0">
                          <a:solidFill>
                            <a:schemeClr val="bg1"/>
                          </a:solidFill>
                          <a:latin typeface="Arial" pitchFamily="34" charset="0"/>
                          <a:cs typeface="Arial" pitchFamily="34" charset="0"/>
                        </a:rPr>
                        <a:t>Rule #</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Source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Source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a:t>
                      </a:r>
                      <a:r>
                        <a:rPr lang="en-US" sz="1600" b="1" baseline="0" dirty="0" smtClean="0">
                          <a:solidFill>
                            <a:schemeClr val="bg1"/>
                          </a:solidFill>
                          <a:latin typeface="Arial" pitchFamily="34" charset="0"/>
                          <a:cs typeface="Arial" pitchFamily="34" charset="0"/>
                        </a:rPr>
                        <a:t> Address</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Destination</a:t>
                      </a:r>
                      <a:r>
                        <a:rPr lang="en-US" sz="1600" b="1" baseline="0" dirty="0" smtClean="0">
                          <a:solidFill>
                            <a:schemeClr val="bg1"/>
                          </a:solidFill>
                          <a:latin typeface="Arial" pitchFamily="34" charset="0"/>
                          <a:cs typeface="Arial" pitchFamily="34" charset="0"/>
                        </a:rPr>
                        <a:t> Port</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Action</a:t>
                      </a:r>
                      <a:endParaRPr lang="en-US" sz="1600" b="1" dirty="0">
                        <a:solidFill>
                          <a:schemeClr val="bg1"/>
                        </a:solidFill>
                        <a:latin typeface="Arial" pitchFamily="34" charset="0"/>
                        <a:cs typeface="Arial" pitchFamily="34" charset="0"/>
                      </a:endParaRPr>
                    </a:p>
                  </a:txBody>
                  <a:tcPr anchor="ctr">
                    <a:solidFill>
                      <a:srgbClr val="364162"/>
                    </a:solidFill>
                  </a:tcPr>
                </a:tc>
              </a:tr>
              <a:tr h="384850">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10.10.10.12</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10.10.10.1</a:t>
                      </a: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3</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10.10.10.2</a:t>
                      </a: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10.10.10.1</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10.10.10.2</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6</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10.10.10.0</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Any</a:t>
                      </a:r>
                      <a:endParaRPr lang="en-US" sz="1600"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Any</a:t>
                      </a:r>
                      <a:endParaRPr lang="en-US" sz="1600" dirty="0" smtClean="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Allow</a:t>
                      </a:r>
                      <a:endParaRPr lang="en-US" sz="1600" dirty="0">
                        <a:latin typeface="Arial" pitchFamily="34" charset="0"/>
                        <a:cs typeface="Arial" pitchFamily="34" charset="0"/>
                      </a:endParaRPr>
                    </a:p>
                  </a:txBody>
                  <a:tcPr anchor="ctr"/>
                </a:tc>
              </a:tr>
              <a:tr h="384850">
                <a:tc>
                  <a:txBody>
                    <a:bodyPr/>
                    <a:lstStyle/>
                    <a:p>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Any</a:t>
                      </a:r>
                      <a:endParaRPr lang="en-US" sz="16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Any</a:t>
                      </a:r>
                    </a:p>
                  </a:txBody>
                  <a:tcPr anchor="ctr"/>
                </a:tc>
                <a:tc>
                  <a:txBody>
                    <a:bodyPr/>
                    <a:lstStyle/>
                    <a:p>
                      <a:r>
                        <a:rPr lang="en-US" sz="1600" dirty="0" smtClean="0">
                          <a:latin typeface="Arial" pitchFamily="34" charset="0"/>
                          <a:cs typeface="Arial" pitchFamily="34" charset="0"/>
                        </a:rPr>
                        <a:t>Deny</a:t>
                      </a:r>
                      <a:endParaRPr lang="en-US" sz="16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961601456"/>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a:t>Content Filters</a:t>
            </a:r>
            <a:endParaRPr lang="en-US" dirty="0"/>
          </a:p>
        </p:txBody>
      </p:sp>
      <p:sp>
        <p:nvSpPr>
          <p:cNvPr id="5" name="Content Placeholder 4"/>
          <p:cNvSpPr>
            <a:spLocks noGrp="1"/>
          </p:cNvSpPr>
          <p:nvPr>
            <p:ph idx="1"/>
          </p:nvPr>
        </p:nvSpPr>
        <p:spPr>
          <a:xfrm>
            <a:off x="228600" y="1189037"/>
            <a:ext cx="8686800" cy="4983163"/>
          </a:xfrm>
        </p:spPr>
        <p:txBody>
          <a:bodyPr>
            <a:noAutofit/>
          </a:bodyPr>
          <a:lstStyle/>
          <a:p>
            <a:r>
              <a:rPr lang="en-US" dirty="0"/>
              <a:t>A software program or hardware/software appliance that allows administrators to restrict content that comes into or leaves a network</a:t>
            </a:r>
          </a:p>
          <a:p>
            <a:r>
              <a:rPr lang="en-US" altLang="en-US" dirty="0"/>
              <a:t>Essentially a set of scripts or programs restricting user access to certain networking protocols/Internet locations</a:t>
            </a:r>
          </a:p>
          <a:p>
            <a:r>
              <a:rPr lang="en-US" altLang="en-US" dirty="0"/>
              <a:t>Primary purpose to restrict internal access to external material</a:t>
            </a:r>
          </a:p>
          <a:p>
            <a:r>
              <a:rPr lang="en-US" altLang="en-US" dirty="0"/>
              <a:t>Most common content filters restrict users from accessing non-business Web sites or deny incoming </a:t>
            </a:r>
            <a:r>
              <a:rPr lang="en-US" altLang="en-US" dirty="0" smtClean="0"/>
              <a:t>spam</a:t>
            </a:r>
            <a:endParaRPr lang="en-US" altLang="en-US" dirty="0"/>
          </a:p>
        </p:txBody>
      </p:sp>
    </p:spTree>
    <p:extLst>
      <p:ext uri="{BB962C8B-B14F-4D97-AF65-F5344CB8AC3E}">
        <p14:creationId xmlns:p14="http://schemas.microsoft.com/office/powerpoint/2010/main" val="231906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Protecting Remote Connections</a:t>
            </a:r>
            <a:endParaRPr lang="en-US" dirty="0"/>
          </a:p>
        </p:txBody>
      </p:sp>
      <p:sp>
        <p:nvSpPr>
          <p:cNvPr id="3" name="Content Placeholder 2"/>
          <p:cNvSpPr>
            <a:spLocks noGrp="1"/>
          </p:cNvSpPr>
          <p:nvPr>
            <p:ph idx="1"/>
          </p:nvPr>
        </p:nvSpPr>
        <p:spPr/>
        <p:txBody>
          <a:bodyPr>
            <a:normAutofit/>
          </a:bodyPr>
          <a:lstStyle/>
          <a:p>
            <a:r>
              <a:rPr lang="en-US" altLang="en-US" dirty="0"/>
              <a:t>Installing Internetwork connections requires leased lines or other data channels; these connections are usually secured under the requirements of a formal service agreement.</a:t>
            </a:r>
          </a:p>
          <a:p>
            <a:r>
              <a:rPr lang="en-US" altLang="en-US" dirty="0"/>
              <a:t>When individuals seek to connect to an organization’s network, a more flexible option must be provided.</a:t>
            </a:r>
          </a:p>
          <a:p>
            <a:r>
              <a:rPr lang="en-US" altLang="en-US" dirty="0"/>
              <a:t>Options such as virtual private networks (VPNs) have become more popular due to the spread of Internet</a:t>
            </a:r>
            <a:r>
              <a:rPr lang="en-US" altLang="en-US" dirty="0" smtClean="0"/>
              <a:t>.</a:t>
            </a:r>
            <a:endParaRPr lang="en-US" altLang="en-US" dirty="0"/>
          </a:p>
        </p:txBody>
      </p:sp>
    </p:spTree>
    <p:extLst>
      <p:ext uri="{BB962C8B-B14F-4D97-AF65-F5344CB8AC3E}">
        <p14:creationId xmlns:p14="http://schemas.microsoft.com/office/powerpoint/2010/main" val="403473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152400"/>
            <a:ext cx="9052560" cy="858753"/>
          </a:xfrm>
        </p:spPr>
        <p:txBody>
          <a:bodyPr anchor="ctr">
            <a:normAutofit/>
          </a:bodyPr>
          <a:lstStyle/>
          <a:p>
            <a:r>
              <a:rPr lang="en-US" altLang="en-US" dirty="0"/>
              <a:t>Remote </a:t>
            </a:r>
            <a:r>
              <a:rPr lang="en-US" altLang="en-US" dirty="0" smtClean="0"/>
              <a:t>Access (1 of 5)</a:t>
            </a:r>
            <a:endParaRPr lang="en-US" dirty="0"/>
          </a:p>
        </p:txBody>
      </p:sp>
      <p:sp>
        <p:nvSpPr>
          <p:cNvPr id="3" name="Content Placeholder 2"/>
          <p:cNvSpPr>
            <a:spLocks noGrp="1"/>
          </p:cNvSpPr>
          <p:nvPr>
            <p:ph idx="1"/>
          </p:nvPr>
        </p:nvSpPr>
        <p:spPr/>
        <p:txBody>
          <a:bodyPr>
            <a:normAutofit/>
          </a:bodyPr>
          <a:lstStyle/>
          <a:p>
            <a:r>
              <a:rPr lang="en-US" altLang="en-US" dirty="0"/>
              <a:t>Unsecured, dial-up connection points represent a substantial exposure to attack.</a:t>
            </a:r>
          </a:p>
          <a:p>
            <a:r>
              <a:rPr lang="en-US" altLang="en-US" dirty="0"/>
              <a:t>Attacker can use a device called a war dialer to locate the connection points.</a:t>
            </a:r>
          </a:p>
          <a:p>
            <a:r>
              <a:rPr lang="en-US" altLang="en-US" dirty="0"/>
              <a:t>War dialer: automatic phone-dialing program that dials every number in a configured range and records number if a modem picks up.</a:t>
            </a:r>
          </a:p>
          <a:p>
            <a:r>
              <a:rPr lang="en-US" altLang="en-US" dirty="0"/>
              <a:t>Some technologies (Kerberos; RADIUS systems; TACACS; CHAP password systems) have improved the authentication process</a:t>
            </a:r>
            <a:r>
              <a:rPr lang="en-US" altLang="en-US" dirty="0" smtClean="0"/>
              <a:t>.</a:t>
            </a:r>
            <a:endParaRPr lang="en-US" altLang="en-US" dirty="0"/>
          </a:p>
        </p:txBody>
      </p:sp>
    </p:spTree>
    <p:extLst>
      <p:ext uri="{BB962C8B-B14F-4D97-AF65-F5344CB8AC3E}">
        <p14:creationId xmlns:p14="http://schemas.microsoft.com/office/powerpoint/2010/main" val="234229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8047"/>
            <a:ext cx="8229600" cy="858753"/>
          </a:xfrm>
        </p:spPr>
        <p:txBody>
          <a:bodyPr anchor="ctr">
            <a:normAutofit/>
          </a:bodyPr>
          <a:lstStyle/>
          <a:p>
            <a:r>
              <a:rPr lang="en-US" altLang="en-US" dirty="0"/>
              <a:t>Remote Access </a:t>
            </a:r>
            <a:r>
              <a:rPr lang="en-US" altLang="en-US" dirty="0" smtClean="0"/>
              <a:t>(2 </a:t>
            </a:r>
            <a:r>
              <a:rPr lang="en-US" altLang="en-US" dirty="0"/>
              <a:t>of 5</a:t>
            </a:r>
            <a:r>
              <a:rPr lang="en-US" altLang="en-US" dirty="0" smtClean="0"/>
              <a:t>)</a:t>
            </a:r>
            <a:endParaRPr lang="en-US" dirty="0"/>
          </a:p>
        </p:txBody>
      </p:sp>
      <p:sp>
        <p:nvSpPr>
          <p:cNvPr id="3" name="Content Placeholder 2"/>
          <p:cNvSpPr>
            <a:spLocks noGrp="1"/>
          </p:cNvSpPr>
          <p:nvPr>
            <p:ph idx="1"/>
          </p:nvPr>
        </p:nvSpPr>
        <p:spPr/>
        <p:txBody>
          <a:bodyPr>
            <a:normAutofit/>
          </a:bodyPr>
          <a:lstStyle/>
          <a:p>
            <a:r>
              <a:rPr lang="en-US" altLang="en-US" dirty="0"/>
              <a:t>RADIUS, Diameter, and TACACS</a:t>
            </a:r>
          </a:p>
          <a:p>
            <a:pPr lvl="1"/>
            <a:r>
              <a:rPr lang="en-US" altLang="en-US" dirty="0"/>
              <a:t>Systems that authenticate user credentials for those trying to access an organization’s network via dial-up</a:t>
            </a:r>
          </a:p>
          <a:p>
            <a:pPr lvl="1"/>
            <a:r>
              <a:rPr lang="en-US" altLang="en-US" dirty="0"/>
              <a:t>Remote Authentication Dial-In User Service (RADIUS) centralizes responsibility for user authentication in a central RADIUS server</a:t>
            </a:r>
          </a:p>
          <a:p>
            <a:pPr lvl="1"/>
            <a:r>
              <a:rPr lang="en-US" altLang="en-US" dirty="0"/>
              <a:t>Diameter: emerging alternative derived from RADIUS</a:t>
            </a:r>
          </a:p>
          <a:p>
            <a:pPr lvl="1"/>
            <a:r>
              <a:rPr lang="en-US" altLang="en-US" dirty="0"/>
              <a:t>Terminal Access Controller Access Control System (TACACS) validates user’s credentials at centralized server (like RADIUS); based on client/server </a:t>
            </a:r>
            <a:r>
              <a:rPr lang="en-US" altLang="en-US" dirty="0" smtClean="0"/>
              <a:t>configuration</a:t>
            </a:r>
            <a:endParaRPr lang="en-US" altLang="en-US" dirty="0"/>
          </a:p>
        </p:txBody>
      </p:sp>
    </p:spTree>
    <p:extLst>
      <p:ext uri="{BB962C8B-B14F-4D97-AF65-F5344CB8AC3E}">
        <p14:creationId xmlns:p14="http://schemas.microsoft.com/office/powerpoint/2010/main" val="272449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altLang="en-US" dirty="0"/>
              <a:t>Remote </a:t>
            </a:r>
            <a:r>
              <a:rPr lang="en-US" altLang="en-US" dirty="0" smtClean="0"/>
              <a:t>Access (3 of 5)</a:t>
            </a:r>
            <a:endParaRPr lang="en-US" dirty="0"/>
          </a:p>
        </p:txBody>
      </p:sp>
      <p:sp>
        <p:nvSpPr>
          <p:cNvPr id="5" name="Content Placeholder 4"/>
          <p:cNvSpPr>
            <a:spLocks noGrp="1"/>
          </p:cNvSpPr>
          <p:nvPr>
            <p:ph idx="1"/>
          </p:nvPr>
        </p:nvSpPr>
        <p:spPr/>
        <p:txBody>
          <a:bodyPr/>
          <a:lstStyle/>
          <a:p>
            <a:r>
              <a:rPr lang="en-US" altLang="en-US" dirty="0"/>
              <a:t>Kerberos</a:t>
            </a:r>
          </a:p>
          <a:p>
            <a:pPr lvl="1"/>
            <a:r>
              <a:rPr lang="en-US" altLang="en-US" dirty="0"/>
              <a:t>Provides secure third-party authentication</a:t>
            </a:r>
          </a:p>
          <a:p>
            <a:pPr lvl="1"/>
            <a:r>
              <a:rPr lang="en-US" altLang="en-US" dirty="0"/>
              <a:t>Uses symmetric key encryption to validate individual user to various network resources</a:t>
            </a:r>
          </a:p>
          <a:p>
            <a:pPr lvl="1"/>
            <a:r>
              <a:rPr lang="en-US" altLang="en-US" dirty="0"/>
              <a:t>Keeps database containing private keys of clients/servers</a:t>
            </a:r>
          </a:p>
          <a:p>
            <a:pPr lvl="1"/>
            <a:r>
              <a:rPr lang="en-US" altLang="en-US" dirty="0"/>
              <a:t>Consists of three interacting services: </a:t>
            </a:r>
          </a:p>
          <a:p>
            <a:pPr lvl="2"/>
            <a:r>
              <a:rPr lang="en-US" altLang="en-US" dirty="0"/>
              <a:t>Authentication server (AS)</a:t>
            </a:r>
          </a:p>
          <a:p>
            <a:pPr lvl="2"/>
            <a:r>
              <a:rPr lang="en-US" altLang="en-US" dirty="0"/>
              <a:t>Key Distribution Center (KDC)</a:t>
            </a:r>
          </a:p>
          <a:p>
            <a:pPr lvl="2"/>
            <a:r>
              <a:rPr lang="en-US" altLang="en-US" dirty="0"/>
              <a:t>Kerberos ticket granting service (TGS</a:t>
            </a:r>
            <a:r>
              <a:rPr lang="en-US" altLang="en-US" dirty="0" smtClean="0"/>
              <a:t>)</a:t>
            </a:r>
            <a:endParaRPr lang="en-US" altLang="en-US" dirty="0"/>
          </a:p>
        </p:txBody>
      </p:sp>
    </p:spTree>
    <p:extLst>
      <p:ext uri="{BB962C8B-B14F-4D97-AF65-F5344CB8AC3E}">
        <p14:creationId xmlns:p14="http://schemas.microsoft.com/office/powerpoint/2010/main" val="149218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altLang="en-US" dirty="0"/>
              <a:t>Remote </a:t>
            </a:r>
            <a:r>
              <a:rPr lang="en-US" altLang="en-US" dirty="0" smtClean="0"/>
              <a:t>Access (4 of 5)</a:t>
            </a:r>
            <a:endParaRPr lang="en-US" dirty="0"/>
          </a:p>
        </p:txBody>
      </p:sp>
      <p:sp>
        <p:nvSpPr>
          <p:cNvPr id="5" name="Content Placeholder 4"/>
          <p:cNvSpPr>
            <a:spLocks noGrp="1"/>
          </p:cNvSpPr>
          <p:nvPr>
            <p:ph idx="1"/>
          </p:nvPr>
        </p:nvSpPr>
        <p:spPr/>
        <p:txBody>
          <a:bodyPr/>
          <a:lstStyle/>
          <a:p>
            <a:r>
              <a:rPr lang="en-US" altLang="en-US" dirty="0"/>
              <a:t>Kerberos</a:t>
            </a:r>
          </a:p>
          <a:p>
            <a:pPr lvl="1"/>
            <a:r>
              <a:rPr lang="en-US" altLang="en-US" dirty="0"/>
              <a:t>Provides secure third-party authentication</a:t>
            </a:r>
          </a:p>
          <a:p>
            <a:pPr lvl="1"/>
            <a:r>
              <a:rPr lang="en-US" altLang="en-US" dirty="0"/>
              <a:t>Uses symmetric key encryption to validate individual user to various network resources</a:t>
            </a:r>
          </a:p>
          <a:p>
            <a:pPr lvl="1"/>
            <a:r>
              <a:rPr lang="en-US" altLang="en-US" dirty="0"/>
              <a:t>Keeps database containing private keys of clients/servers</a:t>
            </a:r>
          </a:p>
          <a:p>
            <a:pPr lvl="1"/>
            <a:r>
              <a:rPr lang="en-US" altLang="en-US" dirty="0"/>
              <a:t>Consists of three interacting services: </a:t>
            </a:r>
          </a:p>
          <a:p>
            <a:pPr lvl="2"/>
            <a:r>
              <a:rPr lang="en-US" altLang="en-US" dirty="0"/>
              <a:t>Authentication server (AS)</a:t>
            </a:r>
          </a:p>
          <a:p>
            <a:pPr lvl="2"/>
            <a:r>
              <a:rPr lang="en-US" altLang="en-US" dirty="0"/>
              <a:t>Key </a:t>
            </a:r>
            <a:r>
              <a:rPr lang="en-US" altLang="en-US" dirty="0" err="1" smtClean="0"/>
              <a:t>Distribtion</a:t>
            </a:r>
            <a:r>
              <a:rPr lang="en-US" altLang="en-US" dirty="0" smtClean="0"/>
              <a:t> </a:t>
            </a:r>
            <a:r>
              <a:rPr lang="en-US" altLang="en-US" dirty="0"/>
              <a:t>Center (KDC)</a:t>
            </a:r>
          </a:p>
          <a:p>
            <a:pPr lvl="2"/>
            <a:r>
              <a:rPr lang="en-US" altLang="en-US" dirty="0"/>
              <a:t>Kerberos ticket granting service (TGS</a:t>
            </a:r>
            <a:r>
              <a:rPr lang="en-US" altLang="en-US" dirty="0" smtClean="0"/>
              <a:t>)</a:t>
            </a:r>
            <a:endParaRPr lang="en-US" altLang="en-US" dirty="0"/>
          </a:p>
        </p:txBody>
      </p:sp>
    </p:spTree>
    <p:extLst>
      <p:ext uri="{BB962C8B-B14F-4D97-AF65-F5344CB8AC3E}">
        <p14:creationId xmlns:p14="http://schemas.microsoft.com/office/powerpoint/2010/main" val="481066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altLang="en-US" dirty="0"/>
              <a:t>Remote </a:t>
            </a:r>
            <a:r>
              <a:rPr lang="en-US" altLang="en-US" dirty="0" smtClean="0"/>
              <a:t>Access (5 of 5)</a:t>
            </a:r>
            <a:endParaRPr lang="en-US" dirty="0"/>
          </a:p>
        </p:txBody>
      </p:sp>
      <p:sp>
        <p:nvSpPr>
          <p:cNvPr id="5" name="Content Placeholder 4"/>
          <p:cNvSpPr>
            <a:spLocks noGrp="1"/>
          </p:cNvSpPr>
          <p:nvPr>
            <p:ph idx="1"/>
          </p:nvPr>
        </p:nvSpPr>
        <p:spPr/>
        <p:txBody>
          <a:bodyPr>
            <a:normAutofit/>
          </a:bodyPr>
          <a:lstStyle/>
          <a:p>
            <a:r>
              <a:rPr lang="en-US" altLang="en-US" dirty="0"/>
              <a:t>SESAME</a:t>
            </a:r>
          </a:p>
          <a:p>
            <a:pPr lvl="1"/>
            <a:r>
              <a:rPr lang="en-US" altLang="en-US" dirty="0"/>
              <a:t>Secure European System for Applications in a Multivendor Environment (SESAME) is similar to Kerberos </a:t>
            </a:r>
          </a:p>
          <a:p>
            <a:pPr lvl="2"/>
            <a:r>
              <a:rPr lang="en-US" altLang="en-US" dirty="0"/>
              <a:t>User is first authenticated to authentication server and receives token</a:t>
            </a:r>
          </a:p>
          <a:p>
            <a:pPr lvl="2"/>
            <a:r>
              <a:rPr lang="en-US" altLang="en-US" dirty="0"/>
              <a:t>Token is then presented to a privilege attribute server as proof of identity to gain a privilege attribute certificate</a:t>
            </a:r>
          </a:p>
          <a:p>
            <a:pPr lvl="2"/>
            <a:r>
              <a:rPr lang="en-US" altLang="en-US" dirty="0"/>
              <a:t>Uses public key encryption, adds sophisticated access control features, more scalable encryption systems, improved manageability, auditing features, and options for delegation of responsibility for allowing </a:t>
            </a:r>
            <a:r>
              <a:rPr lang="en-US" altLang="en-US" dirty="0" smtClean="0"/>
              <a:t>access</a:t>
            </a:r>
            <a:endParaRPr lang="en-US" altLang="en-US" dirty="0"/>
          </a:p>
        </p:txBody>
      </p:sp>
    </p:spTree>
    <p:extLst>
      <p:ext uri="{BB962C8B-B14F-4D97-AF65-F5344CB8AC3E}">
        <p14:creationId xmlns:p14="http://schemas.microsoft.com/office/powerpoint/2010/main" val="134876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a:t>Access </a:t>
            </a:r>
            <a:r>
              <a:rPr lang="en-US" dirty="0" smtClean="0"/>
              <a:t>Controls (2 of 2)</a:t>
            </a:r>
            <a:endParaRPr lang="en-US" dirty="0"/>
          </a:p>
        </p:txBody>
      </p:sp>
      <p:sp>
        <p:nvSpPr>
          <p:cNvPr id="5" name="Content Placeholder 4"/>
          <p:cNvSpPr>
            <a:spLocks noGrp="1"/>
          </p:cNvSpPr>
          <p:nvPr>
            <p:ph idx="1"/>
          </p:nvPr>
        </p:nvSpPr>
        <p:spPr/>
        <p:txBody>
          <a:bodyPr/>
          <a:lstStyle/>
          <a:p>
            <a:r>
              <a:rPr lang="en-US" dirty="0"/>
              <a:t>In general, all access control approaches rely on the following four mechanisms, which represent the four fundamental functions of access control systems:</a:t>
            </a:r>
          </a:p>
          <a:p>
            <a:pPr lvl="1"/>
            <a:r>
              <a:rPr lang="en-US" dirty="0"/>
              <a:t>Identification: I am a user of the system.</a:t>
            </a:r>
          </a:p>
          <a:p>
            <a:pPr lvl="1"/>
            <a:r>
              <a:rPr lang="en-US" dirty="0"/>
              <a:t>Authentication: I can prove I’m a user of the system.</a:t>
            </a:r>
          </a:p>
          <a:p>
            <a:pPr lvl="1"/>
            <a:r>
              <a:rPr lang="en-US" dirty="0"/>
              <a:t>Authorization: Here’s what I can do with the system.</a:t>
            </a:r>
          </a:p>
          <a:p>
            <a:pPr lvl="1"/>
            <a:r>
              <a:rPr lang="en-US" dirty="0"/>
              <a:t>Accountability: You can track and monitor my use of the system</a:t>
            </a:r>
            <a:r>
              <a:rPr lang="en-US" dirty="0" smtClean="0"/>
              <a:t>.</a:t>
            </a:r>
            <a:endParaRPr lang="en-US" dirty="0"/>
          </a:p>
        </p:txBody>
      </p:sp>
    </p:spTree>
    <p:extLst>
      <p:ext uri="{BB962C8B-B14F-4D97-AF65-F5344CB8AC3E}">
        <p14:creationId xmlns:p14="http://schemas.microsoft.com/office/powerpoint/2010/main" val="417754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458200" cy="990600"/>
          </a:xfrm>
        </p:spPr>
        <p:txBody>
          <a:bodyPr anchor="ctr">
            <a:noAutofit/>
          </a:bodyPr>
          <a:lstStyle/>
          <a:p>
            <a:r>
              <a:rPr lang="en-US" b="1" dirty="0" smtClean="0"/>
              <a:t>Figure 6-20  </a:t>
            </a:r>
            <a:r>
              <a:rPr lang="en-US" dirty="0" smtClean="0"/>
              <a:t>RADIUS configuration</a:t>
            </a:r>
            <a:endParaRPr lang="en-US" dirty="0"/>
          </a:p>
        </p:txBody>
      </p:sp>
      <p:pic>
        <p:nvPicPr>
          <p:cNvPr id="7" name="Picture 2" descr="An illustration shows a man in front of a computer labeled as, “Teleworker.” An arrow labeled as 1 points to, “Network Access server (NAS).” An arrow labeled as, 4 points from “Network Access server (NAS)” points to “Teleworker.” An arrow labeled as 2, points from “Network Access server (NAS)” to “RADIUS server.” An arrow labeled as, 3 points from “RADIUS server” to “Network Access server (NAS).” The text below the illustration reads as, “Remote worker dials NAS and submits username and password, NAS passes username and password to RADIUS server, RADIUS server approves or rejects request and provides access authorization, NAS provides access to authorized remote work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80578"/>
            <a:ext cx="7239000" cy="2489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1"/>
          </p:nvPr>
        </p:nvSpPr>
        <p:spPr>
          <a:xfrm>
            <a:off x="457200" y="3810000"/>
            <a:ext cx="8305800" cy="2209800"/>
          </a:xfrm>
        </p:spPr>
        <p:txBody>
          <a:bodyPr>
            <a:normAutofit/>
          </a:bodyPr>
          <a:lstStyle/>
          <a:p>
            <a:pPr marL="514350" lvl="0" indent="-514350">
              <a:buFont typeface="+mj-lt"/>
              <a:buAutoNum type="arabicPeriod"/>
            </a:pPr>
            <a:r>
              <a:rPr lang="en-US" sz="2000" dirty="0" smtClean="0"/>
              <a:t>Remote </a:t>
            </a:r>
            <a:r>
              <a:rPr lang="en-US" sz="2000" dirty="0"/>
              <a:t>worker dials NAS and submits username and password </a:t>
            </a:r>
          </a:p>
          <a:p>
            <a:pPr marL="514350" lvl="0" indent="-514350">
              <a:buFont typeface="+mj-lt"/>
              <a:buAutoNum type="arabicPeriod"/>
            </a:pPr>
            <a:r>
              <a:rPr lang="en-US" sz="2000" dirty="0" smtClean="0"/>
              <a:t>NAS </a:t>
            </a:r>
            <a:r>
              <a:rPr lang="en-US" sz="2000" dirty="0"/>
              <a:t>passes username and password to RADIUS server </a:t>
            </a:r>
          </a:p>
          <a:p>
            <a:pPr marL="514350" lvl="0" indent="-514350">
              <a:buFont typeface="+mj-lt"/>
              <a:buAutoNum type="arabicPeriod"/>
            </a:pPr>
            <a:r>
              <a:rPr lang="en-US" sz="2000" dirty="0" smtClean="0"/>
              <a:t>RADIUS </a:t>
            </a:r>
            <a:r>
              <a:rPr lang="en-US" sz="2000" dirty="0"/>
              <a:t>server approves or rejects request and provides access authorization </a:t>
            </a:r>
          </a:p>
          <a:p>
            <a:pPr marL="514350" lvl="0" indent="-514350">
              <a:buFont typeface="+mj-lt"/>
              <a:buAutoNum type="arabicPeriod"/>
            </a:pPr>
            <a:r>
              <a:rPr lang="en-US" sz="2000" dirty="0" smtClean="0"/>
              <a:t>NAS </a:t>
            </a:r>
            <a:r>
              <a:rPr lang="en-US" sz="2000" dirty="0"/>
              <a:t>provides access to authorized remote worker </a:t>
            </a:r>
          </a:p>
        </p:txBody>
      </p:sp>
    </p:spTree>
    <p:extLst>
      <p:ext uri="{BB962C8B-B14F-4D97-AF65-F5344CB8AC3E}">
        <p14:creationId xmlns:p14="http://schemas.microsoft.com/office/powerpoint/2010/main" val="2636343248"/>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569" y="292989"/>
            <a:ext cx="8243831" cy="1014222"/>
          </a:xfrm>
        </p:spPr>
        <p:txBody>
          <a:bodyPr anchor="ctr">
            <a:normAutofit/>
          </a:bodyPr>
          <a:lstStyle/>
          <a:p>
            <a:pPr marL="0" indent="0">
              <a:lnSpc>
                <a:spcPct val="100000"/>
              </a:lnSpc>
              <a:spcBef>
                <a:spcPts val="0"/>
              </a:spcBef>
              <a:tabLst>
                <a:tab pos="4397375" algn="l"/>
              </a:tabLst>
            </a:pPr>
            <a:r>
              <a:rPr lang="en-US" b="1" dirty="0"/>
              <a:t>Figure 6-21  </a:t>
            </a:r>
            <a:r>
              <a:rPr lang="en-US" dirty="0"/>
              <a:t>Kerberos </a:t>
            </a:r>
            <a:r>
              <a:rPr lang="en-US" dirty="0" smtClean="0"/>
              <a:t>login (1 of 2) </a:t>
            </a:r>
            <a:endParaRPr lang="en-US" baseline="30000" dirty="0"/>
          </a:p>
        </p:txBody>
      </p:sp>
      <p:pic>
        <p:nvPicPr>
          <p:cNvPr id="2050" name="Picture 2" descr="An illustration shows a man labeled as, “1” in front of a computer that is labeled as, “2.” The text below it reads as, “Client (c).” An arrow labeled as, “3” points to a server labeled as, “Kerberos Authentication Server (AS).” An arrow from “Kerberos Authentication Server (AS)” labeled as, 4 points to “Client (c).”&#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62" y="2422485"/>
            <a:ext cx="7921075" cy="202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068196"/>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Figure 6-21  </a:t>
            </a:r>
            <a:r>
              <a:rPr lang="en-US" dirty="0"/>
              <a:t>Kerberos </a:t>
            </a:r>
            <a:r>
              <a:rPr lang="en-US" dirty="0" smtClean="0"/>
              <a:t>login (2 of  2)</a:t>
            </a:r>
            <a:endParaRPr lang="en-US" dirty="0"/>
          </a:p>
        </p:txBody>
      </p:sp>
      <p:sp>
        <p:nvSpPr>
          <p:cNvPr id="9" name="Content Placeholder 8"/>
          <p:cNvSpPr>
            <a:spLocks noGrp="1"/>
          </p:cNvSpPr>
          <p:nvPr>
            <p:ph idx="1"/>
          </p:nvPr>
        </p:nvSpPr>
        <p:spPr>
          <a:xfrm>
            <a:off x="228600" y="1265237"/>
            <a:ext cx="8763000" cy="4830763"/>
          </a:xfrm>
        </p:spPr>
        <p:txBody>
          <a:bodyPr>
            <a:normAutofit fontScale="77500" lnSpcReduction="20000"/>
          </a:bodyPr>
          <a:lstStyle/>
          <a:p>
            <a:pPr marL="514350" lvl="0" indent="-514350">
              <a:buFont typeface="+mj-lt"/>
              <a:buAutoNum type="arabicPeriod"/>
            </a:pPr>
            <a:r>
              <a:rPr lang="en-US" sz="3400" dirty="0"/>
              <a:t>User logs into client machine (c) </a:t>
            </a:r>
          </a:p>
          <a:p>
            <a:pPr marL="514350" lvl="0" indent="-514350">
              <a:buFont typeface="+mj-lt"/>
              <a:buAutoNum type="arabicPeriod"/>
            </a:pPr>
            <a:r>
              <a:rPr lang="en-US" sz="3400" dirty="0"/>
              <a:t>Client machine encrypts password to create client key (</a:t>
            </a:r>
            <a:r>
              <a:rPr lang="en-US" sz="3400" dirty="0" err="1"/>
              <a:t>Kc</a:t>
            </a:r>
            <a:r>
              <a:rPr lang="en-US" sz="3400" dirty="0"/>
              <a:t>) </a:t>
            </a:r>
          </a:p>
          <a:p>
            <a:pPr marL="514350" lvl="0" indent="-514350">
              <a:buFont typeface="+mj-lt"/>
              <a:buAutoNum type="arabicPeriod"/>
            </a:pPr>
            <a:r>
              <a:rPr lang="en-US" sz="3400" dirty="0"/>
              <a:t>Client machine sends clear request to Kerberos Authentication Server (AS) </a:t>
            </a:r>
          </a:p>
          <a:p>
            <a:pPr marL="514350" lvl="0" indent="-514350">
              <a:buFont typeface="+mj-lt"/>
              <a:buAutoNum type="arabicPeriod"/>
            </a:pPr>
            <a:r>
              <a:rPr lang="en-US" sz="3400" dirty="0"/>
              <a:t>Kerberos AS returns ticket consisting of: </a:t>
            </a:r>
          </a:p>
          <a:p>
            <a:pPr lvl="1"/>
            <a:r>
              <a:rPr lang="en-US" sz="3100" dirty="0"/>
              <a:t>Client/TGS session key for future communications between client and TGS [</a:t>
            </a:r>
            <a:r>
              <a:rPr lang="en-US" sz="3100" dirty="0" err="1"/>
              <a:t>Kc,TGS</a:t>
            </a:r>
            <a:r>
              <a:rPr lang="en-US" sz="3100" dirty="0"/>
              <a:t>], encrypted with the client's key</a:t>
            </a:r>
          </a:p>
          <a:p>
            <a:pPr lvl="1"/>
            <a:r>
              <a:rPr lang="en-US" sz="3100" dirty="0"/>
              <a:t>Ticket granting ticket (TGT). The TGT contains the client name, client address, ticket valid times, and the client/TGS session key, all encrypted in the TGS' private key </a:t>
            </a:r>
          </a:p>
          <a:p>
            <a:endParaRPr lang="en-US" dirty="0"/>
          </a:p>
        </p:txBody>
      </p:sp>
    </p:spTree>
    <p:extLst>
      <p:ext uri="{BB962C8B-B14F-4D97-AF65-F5344CB8AC3E}">
        <p14:creationId xmlns:p14="http://schemas.microsoft.com/office/powerpoint/2010/main" val="89333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884" y="76200"/>
            <a:ext cx="8465316" cy="1143000"/>
          </a:xfrm>
        </p:spPr>
        <p:txBody>
          <a:bodyPr anchor="ctr">
            <a:noAutofit/>
          </a:bodyPr>
          <a:lstStyle/>
          <a:p>
            <a:r>
              <a:rPr lang="en-US" b="1" dirty="0"/>
              <a:t>Figure 6-22  </a:t>
            </a:r>
            <a:r>
              <a:rPr lang="en-US" dirty="0"/>
              <a:t>Kerberos request for </a:t>
            </a:r>
            <a:r>
              <a:rPr lang="en-US" dirty="0" smtClean="0"/>
              <a:t>services</a:t>
            </a:r>
            <a:endParaRPr lang="en-US" dirty="0"/>
          </a:p>
        </p:txBody>
      </p:sp>
      <p:pic>
        <p:nvPicPr>
          <p:cNvPr id="7170" name="Picture 2" descr="An illustration shows a man in front of a computer labeled as, “1.” An arrow points from 1 to 2 labeled as, “Kerberos (TGS).” The text beside the arrow reads as, “Client requests services from TGS sending: server name (s), the TGS and authenticator containing the client name, time stamp, and optional session key, all encrypted in the client/TGS session key [c, t, k]Kc, TGS.” An arrow points from “Kerberos (TGS)” to 1. The text beside the arrow reads as, “TGS responds with ticket containing: server name (s), client name, client address (a), valid ticket time (v), and client/server session key, encrypted in the server’s private key – Tc, s= s, [c, a, v, Kc, s] Ks, the client/server session key encrypted in the client/TGS session key [Kc, s]Kc, TGS.” An arrow from 1 points to Server (s) and is labeled as, “3” and the text below the arrow reads as, “Client authenticates to server by sending ticket and an authenticator containing client address, time stamp, and optional session key encrypted in client/server session key- [c, t, k] Kc, s.” An arrow from server points to 1 and the text below the label reads as, “Server provides requested services to clie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324600" cy="448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737647"/>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en-US" dirty="0"/>
              <a:t>Virtual Private Networks (VPNs</a:t>
            </a:r>
            <a:r>
              <a:rPr lang="en-US" altLang="en-US" dirty="0" smtClean="0"/>
              <a:t>) (1 of 4)</a:t>
            </a:r>
            <a:endParaRPr lang="en-US" dirty="0"/>
          </a:p>
        </p:txBody>
      </p:sp>
      <p:sp>
        <p:nvSpPr>
          <p:cNvPr id="3" name="Content Placeholder 2"/>
          <p:cNvSpPr>
            <a:spLocks noGrp="1"/>
          </p:cNvSpPr>
          <p:nvPr>
            <p:ph idx="1"/>
          </p:nvPr>
        </p:nvSpPr>
        <p:spPr/>
        <p:txBody>
          <a:bodyPr/>
          <a:lstStyle/>
          <a:p>
            <a:r>
              <a:rPr lang="en-US" altLang="en-US" dirty="0"/>
              <a:t>Private and secure network connection between systems; uses data communication capability of unsecured and public network</a:t>
            </a:r>
          </a:p>
          <a:p>
            <a:r>
              <a:rPr lang="en-US" altLang="en-US" dirty="0"/>
              <a:t>Securely extends organization’s internal network connections to remote locations </a:t>
            </a:r>
          </a:p>
          <a:p>
            <a:r>
              <a:rPr lang="en-US" altLang="en-US" dirty="0"/>
              <a:t>Three VPN technologies defined: </a:t>
            </a:r>
          </a:p>
          <a:p>
            <a:pPr lvl="1"/>
            <a:r>
              <a:rPr lang="en-US" altLang="en-US" dirty="0"/>
              <a:t>Trusted VPN</a:t>
            </a:r>
          </a:p>
          <a:p>
            <a:pPr lvl="1"/>
            <a:r>
              <a:rPr lang="en-US" altLang="en-US" dirty="0"/>
              <a:t>Secure VPN</a:t>
            </a:r>
          </a:p>
          <a:p>
            <a:pPr lvl="1"/>
            <a:r>
              <a:rPr lang="en-US" altLang="en-US" dirty="0"/>
              <a:t>Hybrid VPN (combines trusted and secure</a:t>
            </a:r>
            <a:r>
              <a:rPr lang="en-US" altLang="en-US" dirty="0" smtClean="0"/>
              <a:t>)</a:t>
            </a:r>
            <a:endParaRPr lang="en-US" altLang="en-US" dirty="0"/>
          </a:p>
        </p:txBody>
      </p:sp>
    </p:spTree>
    <p:extLst>
      <p:ext uri="{BB962C8B-B14F-4D97-AF65-F5344CB8AC3E}">
        <p14:creationId xmlns:p14="http://schemas.microsoft.com/office/powerpoint/2010/main" val="11466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Virtual Private Networks (VPNs) </a:t>
            </a:r>
            <a:r>
              <a:rPr lang="en-US" altLang="en-US" dirty="0" smtClean="0"/>
              <a:t>(2 </a:t>
            </a:r>
            <a:r>
              <a:rPr lang="en-US" altLang="en-US" dirty="0"/>
              <a:t>of </a:t>
            </a:r>
            <a:r>
              <a:rPr lang="en-US" altLang="en-US" dirty="0" smtClean="0"/>
              <a:t>4)</a:t>
            </a:r>
            <a:endParaRPr lang="en-US" dirty="0"/>
          </a:p>
        </p:txBody>
      </p:sp>
      <p:sp>
        <p:nvSpPr>
          <p:cNvPr id="3" name="Content Placeholder 2"/>
          <p:cNvSpPr>
            <a:spLocks noGrp="1"/>
          </p:cNvSpPr>
          <p:nvPr>
            <p:ph idx="1"/>
          </p:nvPr>
        </p:nvSpPr>
        <p:spPr/>
        <p:txBody>
          <a:bodyPr/>
          <a:lstStyle/>
          <a:p>
            <a:r>
              <a:rPr lang="en-US" altLang="en-US" dirty="0"/>
              <a:t>VPN must accomplish:</a:t>
            </a:r>
          </a:p>
          <a:p>
            <a:pPr lvl="1"/>
            <a:r>
              <a:rPr lang="en-US" altLang="en-US" dirty="0"/>
              <a:t>Encapsulation of incoming and outgoing data</a:t>
            </a:r>
          </a:p>
          <a:p>
            <a:pPr lvl="1"/>
            <a:r>
              <a:rPr lang="en-US" altLang="en-US" dirty="0"/>
              <a:t>Encryption of incoming and outgoing data </a:t>
            </a:r>
          </a:p>
          <a:p>
            <a:pPr lvl="1"/>
            <a:r>
              <a:rPr lang="en-US" altLang="en-US" dirty="0"/>
              <a:t>Authentication of remote computer and perhaps remote user as well</a:t>
            </a:r>
          </a:p>
          <a:p>
            <a:r>
              <a:rPr lang="en-US" altLang="en-US" dirty="0"/>
              <a:t>In most common implementation, it allows the user to turn Internet into a private network </a:t>
            </a:r>
          </a:p>
        </p:txBody>
      </p:sp>
    </p:spTree>
    <p:extLst>
      <p:ext uri="{BB962C8B-B14F-4D97-AF65-F5344CB8AC3E}">
        <p14:creationId xmlns:p14="http://schemas.microsoft.com/office/powerpoint/2010/main" val="164588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229600" cy="944628"/>
          </a:xfrm>
        </p:spPr>
        <p:txBody>
          <a:bodyPr anchor="ctr"/>
          <a:lstStyle/>
          <a:p>
            <a:r>
              <a:rPr lang="en-US" altLang="en-US" dirty="0"/>
              <a:t>Virtual Private Networks (VPNs) </a:t>
            </a:r>
            <a:r>
              <a:rPr lang="en-US" altLang="en-US" dirty="0" smtClean="0"/>
              <a:t>(3 </a:t>
            </a:r>
            <a:r>
              <a:rPr lang="en-US" altLang="en-US" dirty="0"/>
              <a:t>of </a:t>
            </a:r>
            <a:r>
              <a:rPr lang="en-US" altLang="en-US" dirty="0" smtClean="0"/>
              <a:t>4)</a:t>
            </a:r>
            <a:endParaRPr lang="en-US" dirty="0"/>
          </a:p>
        </p:txBody>
      </p:sp>
      <p:sp>
        <p:nvSpPr>
          <p:cNvPr id="3" name="Content Placeholder 2"/>
          <p:cNvSpPr>
            <a:spLocks noGrp="1"/>
          </p:cNvSpPr>
          <p:nvPr>
            <p:ph idx="1"/>
          </p:nvPr>
        </p:nvSpPr>
        <p:spPr/>
        <p:txBody>
          <a:bodyPr/>
          <a:lstStyle/>
          <a:p>
            <a:r>
              <a:rPr lang="en-US" altLang="en-US" dirty="0"/>
              <a:t>Transport mode</a:t>
            </a:r>
          </a:p>
          <a:p>
            <a:pPr lvl="1"/>
            <a:r>
              <a:rPr lang="en-US" altLang="en-US" dirty="0"/>
              <a:t>Data within IP packet are encrypted, but header information is not</a:t>
            </a:r>
          </a:p>
          <a:p>
            <a:pPr lvl="1"/>
            <a:r>
              <a:rPr lang="en-US" altLang="en-US" dirty="0"/>
              <a:t>Allows user to establish secure link directly with remote host, encrypting only data contents of packet</a:t>
            </a:r>
          </a:p>
          <a:p>
            <a:pPr lvl="1"/>
            <a:r>
              <a:rPr lang="en-US" altLang="en-US" dirty="0"/>
              <a:t>Two popular uses:</a:t>
            </a:r>
          </a:p>
          <a:p>
            <a:pPr lvl="2"/>
            <a:r>
              <a:rPr lang="en-US" altLang="en-US" dirty="0"/>
              <a:t>End-to-end transport of encrypted data</a:t>
            </a:r>
          </a:p>
          <a:p>
            <a:pPr lvl="2"/>
            <a:r>
              <a:rPr lang="en-US" altLang="en-US" dirty="0"/>
              <a:t>Remote access worker connects to an office network over Internet by connecting to a VPN server on the </a:t>
            </a:r>
            <a:r>
              <a:rPr lang="en-US" altLang="en-US" dirty="0" smtClean="0"/>
              <a:t>perimeter</a:t>
            </a:r>
            <a:endParaRPr lang="en-US" altLang="en-US" dirty="0"/>
          </a:p>
        </p:txBody>
      </p:sp>
    </p:spTree>
    <p:extLst>
      <p:ext uri="{BB962C8B-B14F-4D97-AF65-F5344CB8AC3E}">
        <p14:creationId xmlns:p14="http://schemas.microsoft.com/office/powerpoint/2010/main" val="995603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en-US" dirty="0"/>
              <a:t>Virtual Private Networks (VPNs) </a:t>
            </a:r>
            <a:r>
              <a:rPr lang="en-US" altLang="en-US" dirty="0" smtClean="0"/>
              <a:t>(4 </a:t>
            </a:r>
            <a:r>
              <a:rPr lang="en-US" altLang="en-US" dirty="0"/>
              <a:t>of </a:t>
            </a:r>
            <a:r>
              <a:rPr lang="en-US" altLang="en-US" dirty="0" smtClean="0"/>
              <a:t>4)</a:t>
            </a:r>
            <a:endParaRPr lang="en-US" dirty="0"/>
          </a:p>
        </p:txBody>
      </p:sp>
      <p:sp>
        <p:nvSpPr>
          <p:cNvPr id="5" name="Content Placeholder 4"/>
          <p:cNvSpPr>
            <a:spLocks noGrp="1"/>
          </p:cNvSpPr>
          <p:nvPr>
            <p:ph idx="1"/>
          </p:nvPr>
        </p:nvSpPr>
        <p:spPr/>
        <p:txBody>
          <a:bodyPr/>
          <a:lstStyle/>
          <a:p>
            <a:r>
              <a:rPr lang="en-US" altLang="en-US" dirty="0"/>
              <a:t>Tunnel mode</a:t>
            </a:r>
          </a:p>
          <a:p>
            <a:pPr lvl="1"/>
            <a:r>
              <a:rPr lang="en-US" altLang="en-US" dirty="0"/>
              <a:t>Establishes two perimeter tunnel servers to encrypt all traffic that will traverse an unsecured network</a:t>
            </a:r>
          </a:p>
          <a:p>
            <a:pPr lvl="1"/>
            <a:r>
              <a:rPr lang="en-US" altLang="en-US" dirty="0"/>
              <a:t>Entire client package encrypted and added as data portion of packet from one tunneling server to another</a:t>
            </a:r>
          </a:p>
          <a:p>
            <a:pPr lvl="1"/>
            <a:r>
              <a:rPr lang="en-US" altLang="en-US" dirty="0"/>
              <a:t>Primary benefit to this model is that an intercepted packet reveals nothing about the true destination system</a:t>
            </a:r>
          </a:p>
          <a:p>
            <a:pPr lvl="1"/>
            <a:r>
              <a:rPr lang="en-US" altLang="en-US" dirty="0"/>
              <a:t>Example of tunnel mode VPN: Microsoft’s Internet Security and Acceleration (ISA) Server</a:t>
            </a:r>
          </a:p>
        </p:txBody>
      </p:sp>
    </p:spTree>
    <p:extLst>
      <p:ext uri="{BB962C8B-B14F-4D97-AF65-F5344CB8AC3E}">
        <p14:creationId xmlns:p14="http://schemas.microsoft.com/office/powerpoint/2010/main" val="281478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28778"/>
            <a:ext cx="8396231" cy="1014222"/>
          </a:xfrm>
        </p:spPr>
        <p:txBody>
          <a:bodyPr anchor="ctr">
            <a:noAutofit/>
          </a:bodyPr>
          <a:lstStyle/>
          <a:p>
            <a:r>
              <a:rPr lang="en-US" b="1" dirty="0"/>
              <a:t>Figure 6-23  </a:t>
            </a:r>
            <a:r>
              <a:rPr lang="en-US" dirty="0"/>
              <a:t>Transport mode </a:t>
            </a:r>
            <a:r>
              <a:rPr lang="en-US" dirty="0" smtClean="0"/>
              <a:t>VPN</a:t>
            </a:r>
            <a:endParaRPr lang="en-US" dirty="0"/>
          </a:p>
        </p:txBody>
      </p:sp>
      <p:pic>
        <p:nvPicPr>
          <p:cNvPr id="8194" name="Picture 2" descr="An illustration shows a man in front of a computer. The text above the man reads as, “Teleworker client machine encrypts data and sends to destination system with unencrypted header OR Teleworker client machine requests intranet connection using transport mode VPN, then the client machine acts as if locally connected.” A man with a computer is connected to an “untrusted network” which in turn is connected to a server. An arrow points to a server and the text reads as, “Remote VPN server acts as intermediate client and encrypts/decrypts traffic to/from remote client.” The VPN server is connected to a server which connects to two computers at the top and two computers at the bottom. The fourth computer on the bottom is labeled as, “Destination client machine receives encrypted data and decrypt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53400" cy="462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632148"/>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1861"/>
            <a:ext cx="8610600" cy="1004079"/>
          </a:xfrm>
        </p:spPr>
        <p:txBody>
          <a:bodyPr anchor="ctr">
            <a:noAutofit/>
          </a:bodyPr>
          <a:lstStyle/>
          <a:p>
            <a:r>
              <a:rPr lang="en-US" b="1" dirty="0"/>
              <a:t>Figure 6-24  </a:t>
            </a:r>
            <a:r>
              <a:rPr lang="en-US" dirty="0"/>
              <a:t>Tunnel mode </a:t>
            </a:r>
            <a:r>
              <a:rPr lang="en-US" dirty="0" smtClean="0"/>
              <a:t>VPN</a:t>
            </a:r>
            <a:endParaRPr lang="en-US" dirty="0"/>
          </a:p>
        </p:txBody>
      </p:sp>
      <p:pic>
        <p:nvPicPr>
          <p:cNvPr id="9218" name="Picture 2" descr="An illustration shows an “untrusted network” in the middle which is connected to the VPN server. The VPN server connects to two computers at the top and two computers at the bottom on either sides of the untrusted network. The text above the untrusted network reads as, “VPN Virtual Tunnel.” An arrow pointing to the VPN server on the left reads as, “VPN server encrypts client packet and places as data in packet addressed for remote VPN server.” An arrow pointing to the VPN server on the right reads as, “Remote VPN server receives packet, decrypts data packet, and sends to destination client.” An arrow pointing to the third computer on the left reads as, “Client sends unencrypted packet.” An arrow pointing to the fourth computer on the right reads as, “Server receives unencrypted packe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442272" cy="373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65229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52401"/>
            <a:ext cx="8968740" cy="762000"/>
          </a:xfrm>
        </p:spPr>
        <p:txBody>
          <a:bodyPr anchor="ctr">
            <a:noAutofit/>
          </a:bodyPr>
          <a:lstStyle/>
          <a:p>
            <a:pPr eaLnBrk="0" fontAlgn="base" hangingPunct="0">
              <a:spcBef>
                <a:spcPct val="30000"/>
              </a:spcBef>
              <a:spcAft>
                <a:spcPct val="0"/>
              </a:spcAft>
              <a:defRPr/>
            </a:pPr>
            <a:r>
              <a:rPr lang="en-US" b="1" dirty="0"/>
              <a:t>Figure 6-1  </a:t>
            </a:r>
            <a:r>
              <a:rPr lang="en-US" dirty="0"/>
              <a:t>Access control </a:t>
            </a:r>
            <a:r>
              <a:rPr lang="en-US" dirty="0" smtClean="0"/>
              <a:t>approaches</a:t>
            </a:r>
            <a:endParaRPr lang="en-US" baseline="30000" dirty="0"/>
          </a:p>
        </p:txBody>
      </p:sp>
      <p:pic>
        <p:nvPicPr>
          <p:cNvPr id="1026" name="Picture 2" descr="An illustration shows the heading, “Access (subjects and objects)” that is divided into two categories which reads as, “Nondiscretionary (controlled by organization) and Discretionary (controlled by user).” The Nondiscretionary points to the heading, “Lattice-based” which is further divided into two categories which reads as, “Mandatory” and “Role-based / Task-base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629400" cy="40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28076"/>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smtClean="0"/>
              <a:t>Summary (1 of 2)</a:t>
            </a:r>
            <a:endParaRPr lang="en-US" dirty="0"/>
          </a:p>
        </p:txBody>
      </p:sp>
      <p:sp>
        <p:nvSpPr>
          <p:cNvPr id="5" name="Content Placeholder 4"/>
          <p:cNvSpPr>
            <a:spLocks noGrp="1"/>
          </p:cNvSpPr>
          <p:nvPr>
            <p:ph idx="1"/>
          </p:nvPr>
        </p:nvSpPr>
        <p:spPr/>
        <p:txBody>
          <a:bodyPr>
            <a:normAutofit lnSpcReduction="10000"/>
          </a:bodyPr>
          <a:lstStyle/>
          <a:p>
            <a:r>
              <a:rPr lang="en-US" dirty="0"/>
              <a:t>Access control is a process by which systems determine if and how to admit a user into a trusted area of the organization.</a:t>
            </a:r>
          </a:p>
          <a:p>
            <a:r>
              <a:rPr lang="en-US" dirty="0"/>
              <a:t>All access control approaches rely on identification, authentication, authorization, and accountability.</a:t>
            </a:r>
          </a:p>
          <a:p>
            <a:r>
              <a:rPr lang="en-US" dirty="0"/>
              <a:t>A firewall is any device that prevents a specific type of information from moving between the outside network, known as the untrusted network, and the inside network, known as the trusted network.</a:t>
            </a:r>
          </a:p>
          <a:p>
            <a:r>
              <a:rPr lang="en-US" dirty="0"/>
              <a:t>Firewalls can be categorized into four groups: packet filtering, MAC layers, application gateways, and hybrid firewalls</a:t>
            </a:r>
            <a:r>
              <a:rPr lang="en-US" dirty="0" smtClean="0"/>
              <a:t>.</a:t>
            </a:r>
            <a:endParaRPr lang="en-US" dirty="0"/>
          </a:p>
        </p:txBody>
      </p:sp>
    </p:spTree>
    <p:extLst>
      <p:ext uri="{BB962C8B-B14F-4D97-AF65-F5344CB8AC3E}">
        <p14:creationId xmlns:p14="http://schemas.microsoft.com/office/powerpoint/2010/main" val="1025014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Summary </a:t>
            </a:r>
            <a:r>
              <a:rPr lang="en-US" dirty="0" smtClean="0"/>
              <a:t>(2 </a:t>
            </a:r>
            <a:r>
              <a:rPr lang="en-US" dirty="0"/>
              <a:t>of 2)</a:t>
            </a:r>
          </a:p>
        </p:txBody>
      </p:sp>
      <p:sp>
        <p:nvSpPr>
          <p:cNvPr id="3" name="Content Placeholder 2"/>
          <p:cNvSpPr>
            <a:spLocks noGrp="1"/>
          </p:cNvSpPr>
          <p:nvPr>
            <p:ph idx="1"/>
          </p:nvPr>
        </p:nvSpPr>
        <p:spPr/>
        <p:txBody>
          <a:bodyPr/>
          <a:lstStyle/>
          <a:p>
            <a:r>
              <a:rPr lang="en-US" dirty="0"/>
              <a:t>Packet-filtering firewalls can be implemented as static filtering, dynamic filtering, and </a:t>
            </a:r>
            <a:r>
              <a:rPr lang="en-US" dirty="0" err="1"/>
              <a:t>stateful</a:t>
            </a:r>
            <a:r>
              <a:rPr lang="en-US" dirty="0"/>
              <a:t> inspection firewalls.</a:t>
            </a:r>
          </a:p>
          <a:p>
            <a:r>
              <a:rPr lang="en-US" dirty="0"/>
              <a:t>The three common architectural implementations of firewalls are single bastion hosts, screened hosts, and screened subnets.</a:t>
            </a:r>
          </a:p>
          <a:p>
            <a:r>
              <a:rPr lang="en-US" dirty="0"/>
              <a:t>Dial-up protection mechanisms help secure organizations that use modems for remote connectivity.</a:t>
            </a:r>
          </a:p>
          <a:p>
            <a:r>
              <a:rPr lang="en-US" dirty="0"/>
              <a:t>VPNs enable remote offices and users to connect to private networks securely over public networks</a:t>
            </a:r>
            <a:r>
              <a:rPr lang="en-US" dirty="0" smtClean="0"/>
              <a:t>.</a:t>
            </a:r>
            <a:endParaRPr lang="en-US" dirty="0"/>
          </a:p>
        </p:txBody>
      </p:sp>
    </p:spTree>
    <p:extLst>
      <p:ext uri="{BB962C8B-B14F-4D97-AF65-F5344CB8AC3E}">
        <p14:creationId xmlns:p14="http://schemas.microsoft.com/office/powerpoint/2010/main" val="1095666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Identification</a:t>
            </a:r>
            <a:endParaRPr lang="en-US" dirty="0"/>
          </a:p>
        </p:txBody>
      </p:sp>
      <p:sp>
        <p:nvSpPr>
          <p:cNvPr id="3" name="Content Placeholder 2"/>
          <p:cNvSpPr>
            <a:spLocks noGrp="1"/>
          </p:cNvSpPr>
          <p:nvPr>
            <p:ph idx="1"/>
          </p:nvPr>
        </p:nvSpPr>
        <p:spPr/>
        <p:txBody>
          <a:bodyPr/>
          <a:lstStyle/>
          <a:p>
            <a:r>
              <a:rPr lang="en-US" altLang="en-US" dirty="0"/>
              <a:t>Identification: </a:t>
            </a:r>
            <a:r>
              <a:rPr lang="en-US" dirty="0"/>
              <a:t>The access control mechanism that requires the validation and verification of an unauthenticated entity’s purported identity.</a:t>
            </a:r>
          </a:p>
          <a:p>
            <a:r>
              <a:rPr lang="en-US" altLang="en-US" dirty="0"/>
              <a:t>Identifiers can be composite identifiers, concatenating elements—department codes, random numbers, or special characters—to make them unique.</a:t>
            </a:r>
          </a:p>
          <a:p>
            <a:r>
              <a:rPr lang="en-US" dirty="0"/>
              <a:t>Most organizations use a single piece of unique information, such as a complete name or the user’s first initial and surname</a:t>
            </a:r>
            <a:r>
              <a:rPr lang="en-US" dirty="0" smtClean="0"/>
              <a:t>.</a:t>
            </a:r>
            <a:endParaRPr lang="en-US" altLang="en-US" dirty="0"/>
          </a:p>
        </p:txBody>
      </p:sp>
    </p:spTree>
    <p:extLst>
      <p:ext uri="{BB962C8B-B14F-4D97-AF65-F5344CB8AC3E}">
        <p14:creationId xmlns:p14="http://schemas.microsoft.com/office/powerpoint/2010/main" val="1071534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smtClean="0"/>
              <a:t>Authentication (1 of 2)</a:t>
            </a:r>
            <a:endParaRPr lang="en-US" dirty="0"/>
          </a:p>
        </p:txBody>
      </p:sp>
      <p:sp>
        <p:nvSpPr>
          <p:cNvPr id="3" name="Content Placeholder 2"/>
          <p:cNvSpPr>
            <a:spLocks noGrp="1"/>
          </p:cNvSpPr>
          <p:nvPr>
            <p:ph idx="1"/>
          </p:nvPr>
        </p:nvSpPr>
        <p:spPr/>
        <p:txBody>
          <a:bodyPr/>
          <a:lstStyle/>
          <a:p>
            <a:r>
              <a:rPr lang="en-US" altLang="en-US" dirty="0"/>
              <a:t>Authentication: The access control mechanism that requires the validation and verification of an unauthenticated entity’s purported identity.</a:t>
            </a:r>
          </a:p>
          <a:p>
            <a:r>
              <a:rPr lang="en-US" altLang="en-US" dirty="0"/>
              <a:t>Authentication factors</a:t>
            </a:r>
          </a:p>
          <a:p>
            <a:pPr lvl="1"/>
            <a:r>
              <a:rPr lang="en-US" altLang="en-US" dirty="0"/>
              <a:t>Something you know</a:t>
            </a:r>
          </a:p>
          <a:p>
            <a:pPr lvl="2"/>
            <a:r>
              <a:rPr lang="en-US" altLang="en-US" dirty="0"/>
              <a:t>Password: a private word or a combination of characters that only the user should know</a:t>
            </a:r>
          </a:p>
          <a:p>
            <a:pPr lvl="2"/>
            <a:r>
              <a:rPr lang="en-US" altLang="en-US" dirty="0"/>
              <a:t>Passphrase: a series of characters, typically longer than a password, from which a virtual password is </a:t>
            </a:r>
            <a:r>
              <a:rPr lang="en-US" altLang="en-US" dirty="0" smtClean="0"/>
              <a:t>derived</a:t>
            </a:r>
            <a:endParaRPr lang="en-US" altLang="en-US" dirty="0"/>
          </a:p>
        </p:txBody>
      </p:sp>
    </p:spTree>
    <p:extLst>
      <p:ext uri="{BB962C8B-B14F-4D97-AF65-F5344CB8AC3E}">
        <p14:creationId xmlns:p14="http://schemas.microsoft.com/office/powerpoint/2010/main" val="276847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Russell_4e_ch03</Template>
  <TotalTime>3774</TotalTime>
  <Words>6810</Words>
  <Application>Microsoft Office PowerPoint</Application>
  <PresentationFormat>On-screen Show (4:3)</PresentationFormat>
  <Paragraphs>921</Paragraphs>
  <Slides>71</Slides>
  <Notes>55</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1_Sample</vt:lpstr>
      <vt:lpstr>Principles of Information Security</vt:lpstr>
      <vt:lpstr>Learning Objectives (1 of 2)</vt:lpstr>
      <vt:lpstr>Learning Objectives (2 of 2)</vt:lpstr>
      <vt:lpstr>Introduction</vt:lpstr>
      <vt:lpstr>Access Control (1 of 2)</vt:lpstr>
      <vt:lpstr>Access Controls (2 of 2)</vt:lpstr>
      <vt:lpstr>Figure 6-1  Access control approaches</vt:lpstr>
      <vt:lpstr>Identification</vt:lpstr>
      <vt:lpstr>Authentication (1 of 2)</vt:lpstr>
      <vt:lpstr>Authentication (2 of 2)</vt:lpstr>
      <vt:lpstr>Authorization</vt:lpstr>
      <vt:lpstr>Accountability</vt:lpstr>
      <vt:lpstr>Biometrics</vt:lpstr>
      <vt:lpstr>Figure 6-5  Biometric recognition characteristics</vt:lpstr>
      <vt:lpstr>Table 6-1  Ranking of Biometric Effectiveness and Acceptance (1 of 2)</vt:lpstr>
      <vt:lpstr>Table 6-1  Ranking of Biometric Effectiveness and Acceptance (2 of 2)</vt:lpstr>
      <vt:lpstr>Access Control Architecture Models (1 of 3)</vt:lpstr>
      <vt:lpstr>Access Control Architecture Models (2 of 3)</vt:lpstr>
      <vt:lpstr>Access Control Architecture Models (3 of 3)</vt:lpstr>
      <vt:lpstr>Firewalls</vt:lpstr>
      <vt:lpstr>Firewalls Processing Modes</vt:lpstr>
      <vt:lpstr>Packet-Filtering Firewalls (1 of 2)</vt:lpstr>
      <vt:lpstr>Packet-Filtering Firewalls (2 of 2)</vt:lpstr>
      <vt:lpstr>Figure 6-7  IP packet structure</vt:lpstr>
      <vt:lpstr>Figure 6-8  TCP packet structure</vt:lpstr>
      <vt:lpstr>Figure 6-9  UDP datagram structure</vt:lpstr>
      <vt:lpstr>Figure 6-10  Packet-filtering router</vt:lpstr>
      <vt:lpstr>Table 6- 2 Sample Firewall Rule and Format</vt:lpstr>
      <vt:lpstr>Table 6-3 State Table Entries</vt:lpstr>
      <vt:lpstr>Application Layer Proxy Firewall (1 of 3)</vt:lpstr>
      <vt:lpstr>Firewall Processing Modes (2 of 3)</vt:lpstr>
      <vt:lpstr>Firewall Processing Modes (3 of 3)</vt:lpstr>
      <vt:lpstr>Figure 6-11  Firewall types and protocol models</vt:lpstr>
      <vt:lpstr>Firewall Architectures (1 of 5)</vt:lpstr>
      <vt:lpstr>Firewall Architectures (2 of 5)</vt:lpstr>
      <vt:lpstr>Firewall Architectures (3 of 5)</vt:lpstr>
      <vt:lpstr>Firewall Architectures (4 of 5)</vt:lpstr>
      <vt:lpstr>Firewall Architectures (5 of 5)</vt:lpstr>
      <vt:lpstr>Table 6-4 Reserved Nonroutable Address Ranges</vt:lpstr>
      <vt:lpstr>Figure 6-16  Dual-homed bastion host firewall</vt:lpstr>
      <vt:lpstr>Figure 6-17  Screened host architecture </vt:lpstr>
      <vt:lpstr>Figure 6-18  Screened subnet (DMZ)</vt:lpstr>
      <vt:lpstr>Figure 6-19  Example network configuration </vt:lpstr>
      <vt:lpstr>Selecting the Right Firewall (1 of 2)</vt:lpstr>
      <vt:lpstr>Selecting the Right Firewall (2 of 2)</vt:lpstr>
      <vt:lpstr>Configuring and Managing Firewalls (1 of 4) </vt:lpstr>
      <vt:lpstr>Configuring and Managing Firewalls (2 of 4) </vt:lpstr>
      <vt:lpstr>Configuring and Managing Firewalls (3 of 4) </vt:lpstr>
      <vt:lpstr>Configuring and Managing Firewalls (4 of 4) </vt:lpstr>
      <vt:lpstr>Table 6-5 Well – Known Port Numbers </vt:lpstr>
      <vt:lpstr>Table 6-16 External Filtering Firewall Inbound Interface Rule Set</vt:lpstr>
      <vt:lpstr>Table 6-16 External Filtering Firewall Outbound Interface Rule Set</vt:lpstr>
      <vt:lpstr>Content Filters</vt:lpstr>
      <vt:lpstr>Protecting Remote Connections</vt:lpstr>
      <vt:lpstr>Remote Access (1 of 5)</vt:lpstr>
      <vt:lpstr>Remote Access (2 of 5)</vt:lpstr>
      <vt:lpstr>Remote Access (3 of 5)</vt:lpstr>
      <vt:lpstr>Remote Access (4 of 5)</vt:lpstr>
      <vt:lpstr>Remote Access (5 of 5)</vt:lpstr>
      <vt:lpstr>Figure 6-20  RADIUS configuration</vt:lpstr>
      <vt:lpstr>Figure 6-21  Kerberos login (1 of 2) </vt:lpstr>
      <vt:lpstr>Figure 6-21  Kerberos login (2 of  2)</vt:lpstr>
      <vt:lpstr>Figure 6-22  Kerberos request for services</vt:lpstr>
      <vt:lpstr>Virtual Private Networks (VPNs) (1 of 4)</vt:lpstr>
      <vt:lpstr>Virtual Private Networks (VPNs) (2 of 4)</vt:lpstr>
      <vt:lpstr>Virtual Private Networks (VPNs) (3 of 4)</vt:lpstr>
      <vt:lpstr>Virtual Private Networks (VPNs) (4 of 4)</vt:lpstr>
      <vt:lpstr>Figure 6-23  Transport mode VPN</vt:lpstr>
      <vt:lpstr>Figure 6-24  Tunnel mode VPN</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Security Technology: Access Controls, Firewalls and VPNs</dc:title>
  <dc:creator>Whitman</dc:creator>
  <cp:lastModifiedBy>CD</cp:lastModifiedBy>
  <cp:revision>408</cp:revision>
  <dcterms:created xsi:type="dcterms:W3CDTF">2008-12-13T17:52:47Z</dcterms:created>
  <dcterms:modified xsi:type="dcterms:W3CDTF">2017-03-20T12:57:51Z</dcterms:modified>
</cp:coreProperties>
</file>