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8" r:id="rId1"/>
  </p:sldMasterIdLst>
  <p:notesMasterIdLst>
    <p:notesMasterId r:id="rId61"/>
  </p:notesMasterIdLst>
  <p:handoutMasterIdLst>
    <p:handoutMasterId r:id="rId62"/>
  </p:handoutMasterIdLst>
  <p:sldIdLst>
    <p:sldId id="314" r:id="rId2"/>
    <p:sldId id="259" r:id="rId3"/>
    <p:sldId id="260" r:id="rId4"/>
    <p:sldId id="261" r:id="rId5"/>
    <p:sldId id="262" r:id="rId6"/>
    <p:sldId id="263" r:id="rId7"/>
    <p:sldId id="315" r:id="rId8"/>
    <p:sldId id="264" r:id="rId9"/>
    <p:sldId id="265" r:id="rId10"/>
    <p:sldId id="323" r:id="rId11"/>
    <p:sldId id="325" r:id="rId12"/>
    <p:sldId id="268" r:id="rId13"/>
    <p:sldId id="269" r:id="rId14"/>
    <p:sldId id="270" r:id="rId15"/>
    <p:sldId id="271" r:id="rId16"/>
    <p:sldId id="272" r:id="rId17"/>
    <p:sldId id="316" r:id="rId18"/>
    <p:sldId id="273" r:id="rId19"/>
    <p:sldId id="274" r:id="rId20"/>
    <p:sldId id="275" r:id="rId21"/>
    <p:sldId id="276" r:id="rId22"/>
    <p:sldId id="277" r:id="rId23"/>
    <p:sldId id="278" r:id="rId24"/>
    <p:sldId id="279" r:id="rId25"/>
    <p:sldId id="280" r:id="rId26"/>
    <p:sldId id="317" r:id="rId27"/>
    <p:sldId id="281" r:id="rId28"/>
    <p:sldId id="282" r:id="rId29"/>
    <p:sldId id="283" r:id="rId30"/>
    <p:sldId id="284" r:id="rId31"/>
    <p:sldId id="285" r:id="rId32"/>
    <p:sldId id="286" r:id="rId33"/>
    <p:sldId id="287" r:id="rId34"/>
    <p:sldId id="318" r:id="rId35"/>
    <p:sldId id="319" r:id="rId36"/>
    <p:sldId id="320" r:id="rId37"/>
    <p:sldId id="291" r:id="rId38"/>
    <p:sldId id="292" r:id="rId39"/>
    <p:sldId id="321"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22" r:id="rId53"/>
    <p:sldId id="307" r:id="rId54"/>
    <p:sldId id="308" r:id="rId55"/>
    <p:sldId id="309" r:id="rId56"/>
    <p:sldId id="310" r:id="rId57"/>
    <p:sldId id="311" r:id="rId58"/>
    <p:sldId id="312" r:id="rId59"/>
    <p:sldId id="313" r:id="rId60"/>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4162"/>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92718" autoAdjust="0"/>
  </p:normalViewPr>
  <p:slideViewPr>
    <p:cSldViewPr>
      <p:cViewPr>
        <p:scale>
          <a:sx n="71" d="100"/>
          <a:sy n="71" d="100"/>
        </p:scale>
        <p:origin x="-138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3/20/2017</a:t>
            </a:fld>
            <a:endParaRPr lang="en-US"/>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3/20/2017</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1398F3-39E2-4533-BE81-C17086BFD6F1}" type="slidenum">
              <a:rPr lang="en-US" altLang="en-US">
                <a:latin typeface="Times New Roman" panose="02020603050405020304" pitchFamily="18" charset="0"/>
              </a:rPr>
              <a:pPr eaLnBrk="1" hangingPunct="1"/>
              <a:t>2</a:t>
            </a:fld>
            <a:endParaRPr lang="en-US" altLang="en-US">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p:txBody>
          <a:bodyPr>
            <a:normAutofit fontScale="85000" lnSpcReduction="20000"/>
          </a:bodyPr>
          <a:lstStyle/>
          <a:p>
            <a:pPr eaLnBrk="1" hangingPunct="1">
              <a:defRPr/>
            </a:pPr>
            <a:r>
              <a:rPr lang="en-US" altLang="en-US" b="1" dirty="0" smtClean="0">
                <a:latin typeface="Times New Roman" pitchFamily="18" charset="0"/>
              </a:rPr>
              <a:t>Learning Objectives </a:t>
            </a:r>
          </a:p>
          <a:p>
            <a:pPr marL="342900" indent="-342900">
              <a:spcBef>
                <a:spcPct val="20000"/>
              </a:spcBef>
              <a:buFontTx/>
              <a:buChar char="•"/>
              <a:defRPr/>
            </a:pPr>
            <a:r>
              <a:rPr lang="en-US" altLang="en-US" sz="2600" kern="0" dirty="0" smtClean="0">
                <a:solidFill>
                  <a:srgbClr val="222222"/>
                </a:solidFill>
                <a:latin typeface="Arial"/>
              </a:rPr>
              <a:t>Upon completion of this material, you should be able to:</a:t>
            </a:r>
          </a:p>
          <a:p>
            <a:pPr marL="742950" lvl="1" indent="-285750">
              <a:spcBef>
                <a:spcPct val="20000"/>
              </a:spcBef>
              <a:buFontTx/>
              <a:buChar char="–"/>
              <a:defRPr/>
            </a:pPr>
            <a:r>
              <a:rPr lang="en-US" altLang="en-US" sz="2400" kern="0" dirty="0" smtClean="0">
                <a:solidFill>
                  <a:srgbClr val="222222"/>
                </a:solidFill>
                <a:latin typeface="Arial"/>
              </a:rPr>
              <a:t>Identify and describe the categories and models of intrusion detection and prevention systems</a:t>
            </a:r>
          </a:p>
          <a:p>
            <a:pPr marL="742950" lvl="1" indent="-285750">
              <a:spcBef>
                <a:spcPct val="20000"/>
              </a:spcBef>
              <a:buFontTx/>
              <a:buChar char="–"/>
              <a:defRPr/>
            </a:pPr>
            <a:r>
              <a:rPr lang="en-US" altLang="en-US" sz="2400" kern="0" dirty="0" smtClean="0">
                <a:solidFill>
                  <a:srgbClr val="222222"/>
                </a:solidFill>
                <a:latin typeface="Arial"/>
              </a:rPr>
              <a:t>Describe the detection approaches employed by modern intrusion detection and prevention systems</a:t>
            </a:r>
          </a:p>
          <a:p>
            <a:pPr marL="742950" lvl="1" indent="-285750">
              <a:spcBef>
                <a:spcPct val="20000"/>
              </a:spcBef>
              <a:buFontTx/>
              <a:buChar char="–"/>
              <a:defRPr/>
            </a:pPr>
            <a:r>
              <a:rPr lang="en-US" altLang="en-US" sz="2400" kern="0" dirty="0" smtClean="0">
                <a:solidFill>
                  <a:srgbClr val="222222"/>
                </a:solidFill>
                <a:latin typeface="Arial"/>
              </a:rPr>
              <a:t>Define and describe honeypots, honeynets, and padded cell systems</a:t>
            </a:r>
          </a:p>
          <a:p>
            <a:pPr marL="742950" lvl="1" indent="-285750">
              <a:spcBef>
                <a:spcPct val="20000"/>
              </a:spcBef>
              <a:buFontTx/>
              <a:buChar char="–"/>
              <a:defRPr/>
            </a:pPr>
            <a:r>
              <a:rPr lang="en-US" altLang="en-US" sz="2400" kern="0" dirty="0" smtClean="0">
                <a:solidFill>
                  <a:srgbClr val="222222"/>
                </a:solidFill>
                <a:latin typeface="Arial"/>
              </a:rPr>
              <a:t>List and define the major categories of scanning and analysis tools, and describe the specific tools used within each category</a:t>
            </a:r>
          </a:p>
          <a:p>
            <a:pPr eaLnBrk="1" hangingPunct="1">
              <a:defRPr/>
            </a:pPr>
            <a:endParaRPr lang="en-US" altLang="en-US" b="1" dirty="0" smtClean="0">
              <a:latin typeface="Times New Roman" pitchFamily="18" charset="0"/>
            </a:endParaRPr>
          </a:p>
        </p:txBody>
      </p:sp>
    </p:spTree>
    <p:extLst>
      <p:ext uri="{BB962C8B-B14F-4D97-AF65-F5344CB8AC3E}">
        <p14:creationId xmlns:p14="http://schemas.microsoft.com/office/powerpoint/2010/main" val="1329146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D99C0EC-DB9C-4CC7-8E17-5023F24D6374}" type="slidenum">
              <a:rPr lang="en-US" altLang="en-US">
                <a:latin typeface="Times New Roman" panose="02020603050405020304" pitchFamily="18" charset="0"/>
              </a:rPr>
              <a:pPr eaLnBrk="1" hangingPunct="1"/>
              <a:t>13</a:t>
            </a:fld>
            <a:endParaRPr lang="en-US" altLang="en-US">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p:txBody>
          <a:bodyPr>
            <a:normAutofit fontScale="85000" lnSpcReduction="20000"/>
          </a:bodyPr>
          <a:lstStyle/>
          <a:p>
            <a:pPr eaLnBrk="1" hangingPunct="1">
              <a:lnSpc>
                <a:spcPct val="96000"/>
              </a:lnSpc>
              <a:spcBef>
                <a:spcPts val="1200"/>
              </a:spcBef>
              <a:defRPr/>
            </a:pPr>
            <a:r>
              <a:rPr lang="en-US" altLang="en-US" b="1" dirty="0" smtClean="0">
                <a:latin typeface="Times New Roman" pitchFamily="18" charset="0"/>
              </a:rPr>
              <a:t>NIDPS Signature Matching</a:t>
            </a:r>
          </a:p>
          <a:p>
            <a:pPr marL="342900" indent="-342900">
              <a:spcBef>
                <a:spcPct val="20000"/>
              </a:spcBef>
              <a:buFontTx/>
              <a:buChar char="•"/>
              <a:defRPr/>
            </a:pPr>
            <a:r>
              <a:rPr lang="en-US" altLang="en-US" sz="2600" kern="0" dirty="0" smtClean="0">
                <a:solidFill>
                  <a:srgbClr val="222222"/>
                </a:solidFill>
                <a:latin typeface="Arial"/>
              </a:rPr>
              <a:t>NIDPS (cont’d.)</a:t>
            </a:r>
          </a:p>
          <a:p>
            <a:pPr marL="742950" lvl="1" indent="-285750">
              <a:spcBef>
                <a:spcPct val="20000"/>
              </a:spcBef>
              <a:buFontTx/>
              <a:buChar char="–"/>
              <a:defRPr/>
            </a:pPr>
            <a:r>
              <a:rPr lang="en-US" altLang="en-US" sz="2400" kern="0" dirty="0" smtClean="0">
                <a:solidFill>
                  <a:srgbClr val="222222"/>
                </a:solidFill>
                <a:latin typeface="Arial"/>
              </a:rPr>
              <a:t>To determine whether attack has occurred/is under way, compare measured activity to known signatures in knowledge base</a:t>
            </a:r>
          </a:p>
          <a:p>
            <a:pPr marL="742950" lvl="1" indent="-285750">
              <a:spcBef>
                <a:spcPct val="20000"/>
              </a:spcBef>
              <a:buFontTx/>
              <a:buChar char="–"/>
              <a:defRPr/>
            </a:pPr>
            <a:r>
              <a:rPr lang="en-US" altLang="en-US" sz="2400" kern="0" dirty="0" smtClean="0">
                <a:solidFill>
                  <a:srgbClr val="222222"/>
                </a:solidFill>
                <a:latin typeface="Arial"/>
              </a:rPr>
              <a:t>Done by using special implementation of TCP/IP stack: </a:t>
            </a:r>
          </a:p>
          <a:p>
            <a:pPr marL="1143000" lvl="2" indent="-228600">
              <a:spcBef>
                <a:spcPct val="20000"/>
              </a:spcBef>
              <a:buFontTx/>
              <a:buChar char="•"/>
              <a:defRPr/>
            </a:pPr>
            <a:r>
              <a:rPr lang="en-US" altLang="en-US" sz="2200" kern="0" dirty="0" smtClean="0">
                <a:solidFill>
                  <a:srgbClr val="222222"/>
                </a:solidFill>
                <a:latin typeface="Arial"/>
              </a:rPr>
              <a:t>In process of protocol stack verification, NIDPSs look for invalid data packets</a:t>
            </a:r>
          </a:p>
          <a:p>
            <a:pPr marL="1143000" lvl="2" indent="-228600">
              <a:spcBef>
                <a:spcPct val="20000"/>
              </a:spcBef>
              <a:buFontTx/>
              <a:buChar char="•"/>
              <a:defRPr/>
            </a:pPr>
            <a:r>
              <a:rPr lang="en-US" altLang="en-US" sz="2200" kern="0" dirty="0" smtClean="0">
                <a:solidFill>
                  <a:srgbClr val="222222"/>
                </a:solidFill>
                <a:latin typeface="Arial"/>
              </a:rPr>
              <a:t>In application protocol verification, higher-order protocols are examined for unexpected packet behavior or improper use</a:t>
            </a:r>
          </a:p>
        </p:txBody>
      </p:sp>
    </p:spTree>
    <p:extLst>
      <p:ext uri="{BB962C8B-B14F-4D97-AF65-F5344CB8AC3E}">
        <p14:creationId xmlns:p14="http://schemas.microsoft.com/office/powerpoint/2010/main" val="3198945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4F9EC4-2B26-4092-8655-4D9C2BBB08A7}" type="slidenum">
              <a:rPr lang="en-US" altLang="en-US">
                <a:latin typeface="Times New Roman" panose="02020603050405020304" pitchFamily="18" charset="0"/>
              </a:rPr>
              <a:pPr eaLnBrk="1" hangingPunct="1"/>
              <a:t>14</a:t>
            </a:fld>
            <a:endParaRPr lang="en-US" altLang="en-US">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p:txBody>
          <a:bodyPr>
            <a:normAutofit lnSpcReduction="10000"/>
          </a:bodyPr>
          <a:lstStyle/>
          <a:p>
            <a:pPr eaLnBrk="1" hangingPunct="1">
              <a:lnSpc>
                <a:spcPct val="96000"/>
              </a:lnSpc>
              <a:spcBef>
                <a:spcPts val="1200"/>
              </a:spcBef>
              <a:defRPr/>
            </a:pPr>
            <a:r>
              <a:rPr lang="en-US" altLang="en-US" b="1" dirty="0" smtClean="0">
                <a:latin typeface="Times New Roman" pitchFamily="18" charset="0"/>
              </a:rPr>
              <a:t>Advantages of NIDPSs</a:t>
            </a:r>
          </a:p>
          <a:p>
            <a:pPr marL="742950" lvl="1" indent="-285750">
              <a:spcBef>
                <a:spcPct val="20000"/>
              </a:spcBef>
              <a:buFontTx/>
              <a:buChar char="–"/>
              <a:defRPr/>
            </a:pPr>
            <a:r>
              <a:rPr lang="en-US" altLang="en-US" dirty="0" smtClean="0">
                <a:latin typeface="Times New Roman" pitchFamily="18" charset="0"/>
              </a:rPr>
              <a:t> </a:t>
            </a:r>
            <a:r>
              <a:rPr lang="en-US" altLang="en-US" sz="2400" kern="0" dirty="0" smtClean="0">
                <a:solidFill>
                  <a:srgbClr val="222222"/>
                </a:solidFill>
                <a:latin typeface="Arial"/>
              </a:rPr>
              <a:t>Good network design and placement of NIDPS can enable organization to monitor large network with few devices</a:t>
            </a:r>
          </a:p>
          <a:p>
            <a:pPr marL="742950" lvl="1" indent="-285750">
              <a:spcBef>
                <a:spcPct val="20000"/>
              </a:spcBef>
              <a:buFontTx/>
              <a:buChar char="–"/>
              <a:defRPr/>
            </a:pPr>
            <a:r>
              <a:rPr lang="en-US" altLang="en-US" sz="2400" kern="0" dirty="0" smtClean="0">
                <a:solidFill>
                  <a:srgbClr val="222222"/>
                </a:solidFill>
                <a:latin typeface="Arial"/>
              </a:rPr>
              <a:t>NIDPSs are usually passive and can be deployed into existing networks with little disruption to normal network operations</a:t>
            </a:r>
          </a:p>
          <a:p>
            <a:pPr marL="742950" lvl="1" indent="-285750">
              <a:spcBef>
                <a:spcPct val="20000"/>
              </a:spcBef>
              <a:buFontTx/>
              <a:buChar char="–"/>
              <a:defRPr/>
            </a:pPr>
            <a:r>
              <a:rPr lang="en-US" altLang="en-US" sz="2400" kern="0" dirty="0" smtClean="0">
                <a:solidFill>
                  <a:srgbClr val="222222"/>
                </a:solidFill>
                <a:latin typeface="Arial"/>
              </a:rPr>
              <a:t>NIDPSs not usually susceptible to direct attack and may not be detectable by attackers</a:t>
            </a:r>
          </a:p>
        </p:txBody>
      </p:sp>
    </p:spTree>
    <p:extLst>
      <p:ext uri="{BB962C8B-B14F-4D97-AF65-F5344CB8AC3E}">
        <p14:creationId xmlns:p14="http://schemas.microsoft.com/office/powerpoint/2010/main" val="2370476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6F96AEC-3DF9-43AA-A0A1-E9F3EB8F1BB0}" type="slidenum">
              <a:rPr lang="en-US" altLang="en-US">
                <a:latin typeface="Times New Roman" panose="02020603050405020304" pitchFamily="18" charset="0"/>
              </a:rPr>
              <a:pPr eaLnBrk="1" hangingPunct="1"/>
              <a:t>15</a:t>
            </a:fld>
            <a:endParaRPr lang="en-US" altLang="en-US">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p:txBody>
          <a:bodyPr/>
          <a:lstStyle/>
          <a:p>
            <a:pPr eaLnBrk="1" hangingPunct="1">
              <a:lnSpc>
                <a:spcPct val="96000"/>
              </a:lnSpc>
              <a:spcBef>
                <a:spcPts val="1200"/>
              </a:spcBef>
            </a:pPr>
            <a:r>
              <a:rPr lang="en-US" altLang="en-US" b="1" smtClean="0">
                <a:latin typeface="Times New Roman" panose="02020603050405020304" pitchFamily="18" charset="0"/>
              </a:rPr>
              <a:t>Disadvantages of NIDPSs</a:t>
            </a:r>
          </a:p>
          <a:p>
            <a:pPr eaLnBrk="1" hangingPunct="1">
              <a:lnSpc>
                <a:spcPct val="96000"/>
              </a:lnSpc>
              <a:buFontTx/>
              <a:buChar char="•"/>
            </a:pPr>
            <a:r>
              <a:rPr lang="en-US" altLang="en-US" smtClean="0">
                <a:latin typeface="Times New Roman" panose="02020603050405020304" pitchFamily="18" charset="0"/>
              </a:rPr>
              <a:t> A NIDPS can become overwhelmed by network volume and fail to recognize attacks it might otherwise have detected.</a:t>
            </a:r>
          </a:p>
          <a:p>
            <a:pPr eaLnBrk="1" hangingPunct="1">
              <a:lnSpc>
                <a:spcPct val="96000"/>
              </a:lnSpc>
              <a:buFontTx/>
              <a:buChar char="•"/>
            </a:pPr>
            <a:r>
              <a:rPr lang="en-US" altLang="en-US" smtClean="0">
                <a:latin typeface="Times New Roman" panose="02020603050405020304" pitchFamily="18" charset="0"/>
              </a:rPr>
              <a:t> NIDPSs require access to all traffic to be monitored. </a:t>
            </a:r>
          </a:p>
          <a:p>
            <a:pPr eaLnBrk="1" hangingPunct="1">
              <a:lnSpc>
                <a:spcPct val="96000"/>
              </a:lnSpc>
              <a:buFontTx/>
              <a:buChar char="•"/>
            </a:pPr>
            <a:r>
              <a:rPr lang="en-US" altLang="en-US" smtClean="0">
                <a:latin typeface="Times New Roman" panose="02020603050405020304" pitchFamily="18" charset="0"/>
              </a:rPr>
              <a:t> NIDPSs cannot analyze encrypted packets, making some of the network traffic invisible to the process. </a:t>
            </a:r>
          </a:p>
          <a:p>
            <a:pPr eaLnBrk="1" hangingPunct="1">
              <a:lnSpc>
                <a:spcPct val="96000"/>
              </a:lnSpc>
              <a:buFontTx/>
              <a:buChar char="•"/>
            </a:pPr>
            <a:r>
              <a:rPr lang="en-US" altLang="en-US" smtClean="0">
                <a:latin typeface="Times New Roman" panose="02020603050405020304" pitchFamily="18" charset="0"/>
              </a:rPr>
              <a:t> NIDPSs cannot reliably ascertain if an attack was successful or not. </a:t>
            </a:r>
          </a:p>
          <a:p>
            <a:pPr eaLnBrk="1" hangingPunct="1">
              <a:lnSpc>
                <a:spcPct val="96000"/>
              </a:lnSpc>
              <a:buFontTx/>
              <a:buChar char="•"/>
            </a:pPr>
            <a:r>
              <a:rPr lang="en-US" altLang="en-US" smtClean="0">
                <a:latin typeface="Times New Roman" panose="02020603050405020304" pitchFamily="18" charset="0"/>
              </a:rPr>
              <a:t> Some forms of attack are not easily discerned by NIDPSs, specifically those involving fragmented packets.</a:t>
            </a:r>
          </a:p>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44980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85000" lnSpcReduction="10000"/>
          </a:bodyPr>
          <a:lstStyle/>
          <a:p>
            <a:pPr marL="342900" indent="-342900">
              <a:spcBef>
                <a:spcPct val="20000"/>
              </a:spcBef>
              <a:buFontTx/>
              <a:buChar char="•"/>
              <a:defRPr/>
            </a:pPr>
            <a:r>
              <a:rPr lang="en-US" altLang="en-US" sz="2500" b="1" kern="0" dirty="0" smtClean="0">
                <a:solidFill>
                  <a:srgbClr val="222222"/>
                </a:solidFill>
                <a:latin typeface="Arial"/>
              </a:rPr>
              <a:t>Wireless NIDPS</a:t>
            </a:r>
          </a:p>
          <a:p>
            <a:pPr marL="742950" lvl="1" indent="-285750">
              <a:spcBef>
                <a:spcPct val="20000"/>
              </a:spcBef>
              <a:buFontTx/>
              <a:buChar char="–"/>
              <a:defRPr/>
            </a:pPr>
            <a:r>
              <a:rPr lang="en-US" altLang="en-US" sz="2000" kern="0" dirty="0" smtClean="0">
                <a:solidFill>
                  <a:srgbClr val="222222"/>
                </a:solidFill>
                <a:latin typeface="Arial"/>
              </a:rPr>
              <a:t>Monitors and analyzes wireless network traffic</a:t>
            </a:r>
          </a:p>
          <a:p>
            <a:pPr marL="742950" lvl="1" indent="-285750">
              <a:spcBef>
                <a:spcPct val="20000"/>
              </a:spcBef>
              <a:buFontTx/>
              <a:buChar char="–"/>
              <a:defRPr/>
            </a:pPr>
            <a:r>
              <a:rPr lang="en-US" altLang="en-US" sz="2000" kern="0" dirty="0" smtClean="0">
                <a:solidFill>
                  <a:srgbClr val="222222"/>
                </a:solidFill>
                <a:latin typeface="Arial"/>
              </a:rPr>
              <a:t>Issues associated with it include physical security, sensor range, access point and wireless switch locations, wired network connections, cost, AP and wireless switch locations</a:t>
            </a:r>
          </a:p>
          <a:p>
            <a:pPr marL="342900" indent="-342900">
              <a:spcBef>
                <a:spcPct val="20000"/>
              </a:spcBef>
              <a:buFontTx/>
              <a:buChar char="•"/>
              <a:defRPr/>
            </a:pPr>
            <a:r>
              <a:rPr lang="en-US" altLang="en-US" sz="2500" kern="0" dirty="0" smtClean="0">
                <a:solidFill>
                  <a:srgbClr val="222222"/>
                </a:solidFill>
                <a:latin typeface="Arial"/>
              </a:rPr>
              <a:t>Network behavior analysis systems</a:t>
            </a:r>
          </a:p>
          <a:p>
            <a:pPr marL="742950" lvl="1" indent="-285750">
              <a:spcBef>
                <a:spcPct val="20000"/>
              </a:spcBef>
              <a:buFontTx/>
              <a:buChar char="–"/>
              <a:defRPr/>
            </a:pPr>
            <a:r>
              <a:rPr lang="en-US" altLang="en-US" sz="2000" kern="0" dirty="0" smtClean="0">
                <a:solidFill>
                  <a:srgbClr val="222222"/>
                </a:solidFill>
                <a:latin typeface="Arial"/>
              </a:rPr>
              <a:t>Identify problems related to the flow of traffic</a:t>
            </a:r>
          </a:p>
          <a:p>
            <a:pPr marL="742950" lvl="1" indent="-285750">
              <a:spcBef>
                <a:spcPct val="20000"/>
              </a:spcBef>
              <a:buFontTx/>
              <a:buChar char="–"/>
              <a:defRPr/>
            </a:pPr>
            <a:r>
              <a:rPr lang="en-US" altLang="en-US" sz="2000" kern="0" dirty="0" smtClean="0">
                <a:solidFill>
                  <a:srgbClr val="222222"/>
                </a:solidFill>
                <a:latin typeface="Arial"/>
              </a:rPr>
              <a:t>Types of events commonly detected include DoS attacks, scanning, worms, unexpected application services, policy violations </a:t>
            </a:r>
          </a:p>
          <a:p>
            <a:pPr marL="742950" lvl="1" indent="-285750">
              <a:spcBef>
                <a:spcPct val="20000"/>
              </a:spcBef>
              <a:buFontTx/>
              <a:buChar char="–"/>
              <a:defRPr/>
            </a:pPr>
            <a:r>
              <a:rPr lang="en-US" altLang="en-US" sz="2000" kern="0" dirty="0" smtClean="0">
                <a:solidFill>
                  <a:srgbClr val="222222"/>
                </a:solidFill>
                <a:latin typeface="Arial"/>
              </a:rPr>
              <a:t>Offers intrusion prevention capabilities that are passive, inline, and both passive and inline</a:t>
            </a:r>
          </a:p>
        </p:txBody>
      </p:sp>
      <p:sp>
        <p:nvSpPr>
          <p:cNvPr id="79876" name="Slide Number Placeholder 3"/>
          <p:cNvSpPr>
            <a:spLocks noGrp="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fld id="{02FB41F0-7460-4336-8D22-49907779A4EC}" type="slidenum">
              <a:rPr lang="en-US" altLang="en-US"/>
              <a:pPr/>
              <a:t>16</a:t>
            </a:fld>
            <a:endParaRPr lang="en-US" altLang="en-US"/>
          </a:p>
        </p:txBody>
      </p:sp>
    </p:spTree>
    <p:extLst>
      <p:ext uri="{BB962C8B-B14F-4D97-AF65-F5344CB8AC3E}">
        <p14:creationId xmlns:p14="http://schemas.microsoft.com/office/powerpoint/2010/main" val="3558830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85000" lnSpcReduction="10000"/>
          </a:bodyPr>
          <a:lstStyle/>
          <a:p>
            <a:pPr marL="342900" indent="-342900">
              <a:spcBef>
                <a:spcPct val="20000"/>
              </a:spcBef>
              <a:buFontTx/>
              <a:buChar char="•"/>
              <a:defRPr/>
            </a:pPr>
            <a:r>
              <a:rPr lang="en-US" altLang="en-US" sz="2500" b="1" kern="0" dirty="0" smtClean="0">
                <a:solidFill>
                  <a:srgbClr val="222222"/>
                </a:solidFill>
                <a:latin typeface="Arial"/>
              </a:rPr>
              <a:t>Wireless NIDPS</a:t>
            </a:r>
          </a:p>
          <a:p>
            <a:pPr marL="742950" lvl="1" indent="-285750">
              <a:spcBef>
                <a:spcPct val="20000"/>
              </a:spcBef>
              <a:buFontTx/>
              <a:buChar char="–"/>
              <a:defRPr/>
            </a:pPr>
            <a:r>
              <a:rPr lang="en-US" altLang="en-US" sz="2000" kern="0" dirty="0" smtClean="0">
                <a:solidFill>
                  <a:srgbClr val="222222"/>
                </a:solidFill>
                <a:latin typeface="Arial"/>
              </a:rPr>
              <a:t>Monitors and analyzes wireless network traffic</a:t>
            </a:r>
          </a:p>
          <a:p>
            <a:pPr marL="742950" lvl="1" indent="-285750">
              <a:spcBef>
                <a:spcPct val="20000"/>
              </a:spcBef>
              <a:buFontTx/>
              <a:buChar char="–"/>
              <a:defRPr/>
            </a:pPr>
            <a:r>
              <a:rPr lang="en-US" altLang="en-US" sz="2000" kern="0" dirty="0" smtClean="0">
                <a:solidFill>
                  <a:srgbClr val="222222"/>
                </a:solidFill>
                <a:latin typeface="Arial"/>
              </a:rPr>
              <a:t>Issues associated with it include physical security, sensor range, access point and wireless switch locations, wired network connections, cost, AP and wireless switch locations</a:t>
            </a:r>
          </a:p>
          <a:p>
            <a:pPr marL="342900" indent="-342900">
              <a:spcBef>
                <a:spcPct val="20000"/>
              </a:spcBef>
              <a:buFontTx/>
              <a:buChar char="•"/>
              <a:defRPr/>
            </a:pPr>
            <a:r>
              <a:rPr lang="en-US" altLang="en-US" sz="2500" kern="0" dirty="0" smtClean="0">
                <a:solidFill>
                  <a:srgbClr val="222222"/>
                </a:solidFill>
                <a:latin typeface="Arial"/>
              </a:rPr>
              <a:t>Network behavior analysis systems</a:t>
            </a:r>
          </a:p>
          <a:p>
            <a:pPr marL="742950" lvl="1" indent="-285750">
              <a:spcBef>
                <a:spcPct val="20000"/>
              </a:spcBef>
              <a:buFontTx/>
              <a:buChar char="–"/>
              <a:defRPr/>
            </a:pPr>
            <a:r>
              <a:rPr lang="en-US" altLang="en-US" sz="2000" kern="0" dirty="0" smtClean="0">
                <a:solidFill>
                  <a:srgbClr val="222222"/>
                </a:solidFill>
                <a:latin typeface="Arial"/>
              </a:rPr>
              <a:t>Identify problems related to the flow of traffic</a:t>
            </a:r>
          </a:p>
          <a:p>
            <a:pPr marL="742950" lvl="1" indent="-285750">
              <a:spcBef>
                <a:spcPct val="20000"/>
              </a:spcBef>
              <a:buFontTx/>
              <a:buChar char="–"/>
              <a:defRPr/>
            </a:pPr>
            <a:r>
              <a:rPr lang="en-US" altLang="en-US" sz="2000" kern="0" dirty="0" smtClean="0">
                <a:solidFill>
                  <a:srgbClr val="222222"/>
                </a:solidFill>
                <a:latin typeface="Arial"/>
              </a:rPr>
              <a:t>Types of events commonly detected include DoS attacks, scanning, worms, unexpected application services, policy violations </a:t>
            </a:r>
          </a:p>
          <a:p>
            <a:pPr marL="742950" lvl="1" indent="-285750">
              <a:spcBef>
                <a:spcPct val="20000"/>
              </a:spcBef>
              <a:buFontTx/>
              <a:buChar char="–"/>
              <a:defRPr/>
            </a:pPr>
            <a:r>
              <a:rPr lang="en-US" altLang="en-US" sz="2000" kern="0" dirty="0" smtClean="0">
                <a:solidFill>
                  <a:srgbClr val="222222"/>
                </a:solidFill>
                <a:latin typeface="Arial"/>
              </a:rPr>
              <a:t>Offers intrusion prevention capabilities that are passive, inline, and both passive and inline</a:t>
            </a:r>
          </a:p>
        </p:txBody>
      </p:sp>
      <p:sp>
        <p:nvSpPr>
          <p:cNvPr id="79876" name="Slide Number Placeholder 3"/>
          <p:cNvSpPr>
            <a:spLocks noGrp="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fld id="{02FB41F0-7460-4336-8D22-49907779A4EC}" type="slidenum">
              <a:rPr lang="en-US" altLang="en-US"/>
              <a:pPr/>
              <a:t>17</a:t>
            </a:fld>
            <a:endParaRPr lang="en-US" altLang="en-US"/>
          </a:p>
        </p:txBody>
      </p:sp>
    </p:spTree>
    <p:extLst>
      <p:ext uri="{BB962C8B-B14F-4D97-AF65-F5344CB8AC3E}">
        <p14:creationId xmlns:p14="http://schemas.microsoft.com/office/powerpoint/2010/main" val="3558830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5CE7B2C-F79D-4CBB-B7A0-4D155D13D3E0}" type="slidenum">
              <a:rPr lang="en-US" altLang="en-US">
                <a:latin typeface="Times New Roman" panose="02020603050405020304" pitchFamily="18" charset="0"/>
              </a:rPr>
              <a:pPr eaLnBrk="1" hangingPunct="1"/>
              <a:t>18</a:t>
            </a:fld>
            <a:endParaRPr lang="en-US" altLang="en-US">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p:txBody>
          <a:bodyPr>
            <a:normAutofit fontScale="92500" lnSpcReduction="20000"/>
          </a:bodyPr>
          <a:lstStyle/>
          <a:p>
            <a:pPr eaLnBrk="1" hangingPunct="1">
              <a:lnSpc>
                <a:spcPct val="90000"/>
              </a:lnSpc>
              <a:defRPr/>
            </a:pPr>
            <a:r>
              <a:rPr lang="en-US" altLang="en-US" b="1" dirty="0" smtClean="0">
                <a:latin typeface="Times New Roman" pitchFamily="18" charset="0"/>
              </a:rPr>
              <a:t>Host-Based IDPS </a:t>
            </a:r>
          </a:p>
          <a:p>
            <a:pPr marL="742950" lvl="1" indent="-285750">
              <a:spcBef>
                <a:spcPct val="20000"/>
              </a:spcBef>
              <a:buFontTx/>
              <a:buChar char="–"/>
              <a:defRPr/>
            </a:pPr>
            <a:r>
              <a:rPr lang="en-US" altLang="en-US" sz="2400" kern="0" dirty="0" smtClean="0">
                <a:solidFill>
                  <a:srgbClr val="222222"/>
                </a:solidFill>
                <a:latin typeface="Arial"/>
              </a:rPr>
              <a:t>Resides on a particular computer or server (host) and monitors activity only on that system</a:t>
            </a:r>
          </a:p>
          <a:p>
            <a:pPr marL="742950" lvl="1" indent="-285750">
              <a:spcBef>
                <a:spcPct val="20000"/>
              </a:spcBef>
              <a:buFontTx/>
              <a:buChar char="–"/>
              <a:defRPr/>
            </a:pPr>
            <a:r>
              <a:rPr lang="en-US" altLang="en-US" sz="2400" kern="0" dirty="0" smtClean="0">
                <a:solidFill>
                  <a:srgbClr val="222222"/>
                </a:solidFill>
                <a:latin typeface="Arial"/>
              </a:rPr>
              <a:t>Benchmark and monitor the status of key system files and detect when intruder creates, modifies, or deletes files</a:t>
            </a:r>
          </a:p>
          <a:p>
            <a:pPr marL="742950" lvl="1" indent="-285750">
              <a:spcBef>
                <a:spcPct val="20000"/>
              </a:spcBef>
              <a:buFontTx/>
              <a:buChar char="–"/>
              <a:defRPr/>
            </a:pPr>
            <a:r>
              <a:rPr lang="en-US" altLang="en-US" sz="2400" kern="0" dirty="0" smtClean="0">
                <a:solidFill>
                  <a:srgbClr val="222222"/>
                </a:solidFill>
                <a:latin typeface="Arial"/>
              </a:rPr>
              <a:t>Advantage over NIDPS: can access encrypted information traveling over network and make decisions about potential/actual attacks</a:t>
            </a:r>
          </a:p>
          <a:p>
            <a:pPr marL="742950" lvl="1" indent="-285750">
              <a:spcBef>
                <a:spcPct val="20000"/>
              </a:spcBef>
              <a:buFontTx/>
              <a:buChar char="–"/>
              <a:defRPr/>
            </a:pPr>
            <a:r>
              <a:rPr lang="en-US" altLang="en-US" sz="2400" kern="0" dirty="0" smtClean="0">
                <a:solidFill>
                  <a:srgbClr val="222222"/>
                </a:solidFill>
                <a:latin typeface="Arial"/>
              </a:rPr>
              <a:t>Most HIDPSs work on the principle of configuration or change management </a:t>
            </a:r>
          </a:p>
        </p:txBody>
      </p:sp>
    </p:spTree>
    <p:extLst>
      <p:ext uri="{BB962C8B-B14F-4D97-AF65-F5344CB8AC3E}">
        <p14:creationId xmlns:p14="http://schemas.microsoft.com/office/powerpoint/2010/main" val="810611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885372-6001-44D2-B5F3-155C81FF09D4}" type="slidenum">
              <a:rPr lang="en-US" altLang="en-US">
                <a:latin typeface="Times New Roman" panose="02020603050405020304" pitchFamily="18" charset="0"/>
              </a:rPr>
              <a:pPr eaLnBrk="1" hangingPunct="1"/>
              <a:t>19</a:t>
            </a:fld>
            <a:endParaRPr lang="en-US" altLang="en-US">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p:txBody>
          <a:bodyPr>
            <a:normAutofit fontScale="92500" lnSpcReduction="20000"/>
          </a:bodyPr>
          <a:lstStyle/>
          <a:p>
            <a:pPr eaLnBrk="1" hangingPunct="1">
              <a:lnSpc>
                <a:spcPct val="96000"/>
              </a:lnSpc>
              <a:spcBef>
                <a:spcPts val="1200"/>
              </a:spcBef>
              <a:defRPr/>
            </a:pPr>
            <a:r>
              <a:rPr lang="en-US" altLang="en-US" b="1" dirty="0" smtClean="0">
                <a:latin typeface="Times New Roman" pitchFamily="18" charset="0"/>
              </a:rPr>
              <a:t>Advantages of HIDPSs</a:t>
            </a:r>
          </a:p>
          <a:p>
            <a:pPr marL="742950" lvl="1" indent="-285750">
              <a:spcBef>
                <a:spcPct val="20000"/>
              </a:spcBef>
              <a:buFontTx/>
              <a:buChar char="–"/>
              <a:defRPr/>
            </a:pPr>
            <a:r>
              <a:rPr lang="en-US" altLang="en-US" dirty="0" smtClean="0">
                <a:latin typeface="Times New Roman" pitchFamily="18" charset="0"/>
              </a:rPr>
              <a:t> </a:t>
            </a:r>
            <a:r>
              <a:rPr lang="en-US" altLang="en-US" sz="2400" kern="0" dirty="0" smtClean="0">
                <a:solidFill>
                  <a:srgbClr val="222222"/>
                </a:solidFill>
                <a:latin typeface="Arial"/>
              </a:rPr>
              <a:t>Can detect local events on host systems and detect attacks that may elude a network-based IDPS</a:t>
            </a:r>
          </a:p>
          <a:p>
            <a:pPr marL="742950" lvl="1" indent="-285750">
              <a:spcBef>
                <a:spcPct val="20000"/>
              </a:spcBef>
              <a:buFontTx/>
              <a:buChar char="–"/>
              <a:defRPr/>
            </a:pPr>
            <a:r>
              <a:rPr lang="en-US" altLang="en-US" sz="2400" kern="0" dirty="0" smtClean="0">
                <a:solidFill>
                  <a:srgbClr val="222222"/>
                </a:solidFill>
                <a:latin typeface="Arial"/>
              </a:rPr>
              <a:t>Functions on host system, where encrypted traffic will have been decrypted and is available for processing</a:t>
            </a:r>
          </a:p>
          <a:p>
            <a:pPr marL="742950" lvl="1" indent="-285750">
              <a:spcBef>
                <a:spcPct val="20000"/>
              </a:spcBef>
              <a:buFontTx/>
              <a:buChar char="–"/>
              <a:defRPr/>
            </a:pPr>
            <a:r>
              <a:rPr lang="en-US" altLang="en-US" sz="2400" kern="0" dirty="0" smtClean="0">
                <a:solidFill>
                  <a:srgbClr val="222222"/>
                </a:solidFill>
                <a:latin typeface="Arial"/>
              </a:rPr>
              <a:t>Not affected by use of switched network protocols</a:t>
            </a:r>
          </a:p>
          <a:p>
            <a:pPr marL="742950" lvl="1" indent="-285750">
              <a:spcBef>
                <a:spcPct val="20000"/>
              </a:spcBef>
              <a:buFontTx/>
              <a:buChar char="–"/>
              <a:defRPr/>
            </a:pPr>
            <a:r>
              <a:rPr lang="en-US" altLang="en-US" sz="2400" kern="0" dirty="0" smtClean="0">
                <a:solidFill>
                  <a:srgbClr val="222222"/>
                </a:solidFill>
                <a:latin typeface="Arial"/>
              </a:rPr>
              <a:t>Can detect inconsistencies in how applications and systems programs were used by examining records stored in audit logs</a:t>
            </a:r>
          </a:p>
        </p:txBody>
      </p:sp>
    </p:spTree>
    <p:extLst>
      <p:ext uri="{BB962C8B-B14F-4D97-AF65-F5344CB8AC3E}">
        <p14:creationId xmlns:p14="http://schemas.microsoft.com/office/powerpoint/2010/main" val="979498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EF594CE-74AF-476C-A8A3-16675D088AE4}" type="slidenum">
              <a:rPr lang="en-US" altLang="en-US">
                <a:latin typeface="Times New Roman" panose="02020603050405020304" pitchFamily="18" charset="0"/>
              </a:rPr>
              <a:pPr eaLnBrk="1" hangingPunct="1"/>
              <a:t>20</a:t>
            </a:fld>
            <a:endParaRPr lang="en-US" altLang="en-US">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p:txBody>
          <a:bodyPr/>
          <a:lstStyle/>
          <a:p>
            <a:pPr eaLnBrk="1" hangingPunct="1"/>
            <a:r>
              <a:rPr lang="en-US" altLang="en-US" b="1" smtClean="0">
                <a:latin typeface="Times New Roman" panose="02020603050405020304" pitchFamily="18" charset="0"/>
              </a:rPr>
              <a:t>Disadvantages of HIDPS</a:t>
            </a:r>
          </a:p>
          <a:p>
            <a:pPr eaLnBrk="1" hangingPunct="1">
              <a:lnSpc>
                <a:spcPct val="90000"/>
              </a:lnSpc>
              <a:buFontTx/>
              <a:buChar char="•"/>
            </a:pPr>
            <a:r>
              <a:rPr lang="en-US" altLang="en-US" smtClean="0">
                <a:latin typeface="Times New Roman" panose="02020603050405020304" pitchFamily="18" charset="0"/>
              </a:rPr>
              <a:t> HIDPSs pose more management issues since they are configured and managed on each monitored host.</a:t>
            </a:r>
          </a:p>
          <a:p>
            <a:pPr eaLnBrk="1" hangingPunct="1">
              <a:lnSpc>
                <a:spcPct val="90000"/>
              </a:lnSpc>
              <a:buFontTx/>
              <a:buChar char="•"/>
            </a:pPr>
            <a:r>
              <a:rPr lang="en-US" altLang="en-US" smtClean="0">
                <a:latin typeface="Times New Roman" panose="02020603050405020304" pitchFamily="18" charset="0"/>
              </a:rPr>
              <a:t> A HIDPS is vulnerable both to direct attacks and to attacks against the host operating system. </a:t>
            </a:r>
          </a:p>
          <a:p>
            <a:pPr eaLnBrk="1" hangingPunct="1">
              <a:lnSpc>
                <a:spcPct val="90000"/>
              </a:lnSpc>
              <a:buFontTx/>
              <a:buChar char="•"/>
            </a:pPr>
            <a:r>
              <a:rPr lang="en-US" altLang="en-US" smtClean="0">
                <a:latin typeface="Times New Roman" panose="02020603050405020304" pitchFamily="18" charset="0"/>
              </a:rPr>
              <a:t> A HIDPS is not optimized to detect multi-host scanning, nor is it able to detect the scanning of non-host network devices, such as routers or switches. </a:t>
            </a:r>
          </a:p>
          <a:p>
            <a:pPr eaLnBrk="1" hangingPunct="1">
              <a:lnSpc>
                <a:spcPct val="90000"/>
              </a:lnSpc>
              <a:buFontTx/>
              <a:buChar char="•"/>
            </a:pPr>
            <a:r>
              <a:rPr lang="en-US" altLang="en-US" smtClean="0">
                <a:latin typeface="Times New Roman" panose="02020603050405020304" pitchFamily="18" charset="0"/>
              </a:rPr>
              <a:t>A HIDPS is susceptible to some denial-of-service attacks.</a:t>
            </a:r>
          </a:p>
          <a:p>
            <a:pPr eaLnBrk="1" hangingPunct="1">
              <a:lnSpc>
                <a:spcPct val="90000"/>
              </a:lnSpc>
              <a:buFontTx/>
              <a:buChar char="•"/>
            </a:pPr>
            <a:r>
              <a:rPr lang="en-US" altLang="en-US" smtClean="0">
                <a:latin typeface="Times New Roman" panose="02020603050405020304" pitchFamily="18" charset="0"/>
              </a:rPr>
              <a:t>A HIDPS can use large amounts of disk space to retain the host OS audit logs; to function properly, it may require disk capacity to be added to the system.</a:t>
            </a:r>
          </a:p>
          <a:p>
            <a:pPr eaLnBrk="1" hangingPunct="1">
              <a:lnSpc>
                <a:spcPct val="90000"/>
              </a:lnSpc>
              <a:buFontTx/>
              <a:buChar char="•"/>
            </a:pPr>
            <a:r>
              <a:rPr lang="en-US" altLang="en-US" smtClean="0">
                <a:latin typeface="Times New Roman" panose="02020603050405020304" pitchFamily="18" charset="0"/>
              </a:rPr>
              <a:t>A HIDPS can inflict a performance overhead on its host systems, and in some cases may reduce system performance below acceptable levels.</a:t>
            </a:r>
          </a:p>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706799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F8FE52-6767-4570-88C1-0355C4BA5A58}" type="slidenum">
              <a:rPr lang="en-US" altLang="en-US">
                <a:latin typeface="Times New Roman" panose="02020603050405020304" pitchFamily="18" charset="0"/>
              </a:rPr>
              <a:pPr eaLnBrk="1" hangingPunct="1"/>
              <a:t>21</a:t>
            </a:fld>
            <a:endParaRPr lang="en-US" altLang="en-US">
              <a:latin typeface="Times New Roman" panose="02020603050405020304" pitchFamily="18" charset="0"/>
            </a:endParaRPr>
          </a:p>
        </p:txBody>
      </p:sp>
      <p:sp>
        <p:nvSpPr>
          <p:cNvPr id="8397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p:txBody>
          <a:bodyPr>
            <a:normAutofit fontScale="92500" lnSpcReduction="20000"/>
          </a:bodyPr>
          <a:lstStyle/>
          <a:p>
            <a:pPr>
              <a:spcBef>
                <a:spcPct val="20000"/>
              </a:spcBef>
              <a:defRPr/>
            </a:pPr>
            <a:r>
              <a:rPr lang="en-US" altLang="en-US" sz="2600" b="1" kern="0" dirty="0" smtClean="0">
                <a:solidFill>
                  <a:srgbClr val="222222"/>
                </a:solidFill>
                <a:latin typeface="Arial"/>
              </a:rPr>
              <a:t>Signature-based detection</a:t>
            </a:r>
          </a:p>
          <a:p>
            <a:pPr marL="742950" lvl="1" indent="-285750">
              <a:spcBef>
                <a:spcPct val="20000"/>
              </a:spcBef>
              <a:buFontTx/>
              <a:buChar char="–"/>
              <a:defRPr/>
            </a:pPr>
            <a:r>
              <a:rPr lang="en-US" altLang="en-US" sz="2400" kern="0" dirty="0" smtClean="0">
                <a:solidFill>
                  <a:srgbClr val="222222"/>
                </a:solidFill>
                <a:latin typeface="Arial"/>
              </a:rPr>
              <a:t>Examines network traffic in search of patterns that match known signatures </a:t>
            </a:r>
          </a:p>
          <a:p>
            <a:pPr marL="742950" lvl="1" indent="-285750">
              <a:spcBef>
                <a:spcPct val="20000"/>
              </a:spcBef>
              <a:buFontTx/>
              <a:buChar char="–"/>
              <a:defRPr/>
            </a:pPr>
            <a:r>
              <a:rPr lang="en-US" altLang="en-US" sz="2400" kern="0" dirty="0" smtClean="0">
                <a:solidFill>
                  <a:srgbClr val="222222"/>
                </a:solidFill>
                <a:latin typeface="Arial"/>
              </a:rPr>
              <a:t>Widely used because many attacks have clear and distinct signatures</a:t>
            </a:r>
          </a:p>
          <a:p>
            <a:pPr marL="742950" lvl="1" indent="-285750">
              <a:spcBef>
                <a:spcPct val="20000"/>
              </a:spcBef>
              <a:buFontTx/>
              <a:buChar char="–"/>
              <a:defRPr/>
            </a:pPr>
            <a:r>
              <a:rPr lang="en-US" altLang="en-US" sz="2400" kern="0" dirty="0" smtClean="0">
                <a:solidFill>
                  <a:srgbClr val="222222"/>
                </a:solidFill>
                <a:latin typeface="Arial"/>
              </a:rPr>
              <a:t>Problem with this approach is that new attack patterns must continually be added to IDPS’s database of signatures</a:t>
            </a:r>
          </a:p>
          <a:p>
            <a:pPr marL="1143000" lvl="2" indent="-228600">
              <a:spcBef>
                <a:spcPct val="20000"/>
              </a:spcBef>
              <a:buFontTx/>
              <a:buChar char="•"/>
              <a:defRPr/>
            </a:pPr>
            <a:r>
              <a:rPr lang="en-US" altLang="en-US" sz="2200" kern="0" dirty="0" smtClean="0">
                <a:solidFill>
                  <a:srgbClr val="222222"/>
                </a:solidFill>
                <a:latin typeface="Arial"/>
              </a:rPr>
              <a:t>Slow, methodical attack involving multiple events might escape detection</a:t>
            </a:r>
          </a:p>
        </p:txBody>
      </p:sp>
    </p:spTree>
    <p:extLst>
      <p:ext uri="{BB962C8B-B14F-4D97-AF65-F5344CB8AC3E}">
        <p14:creationId xmlns:p14="http://schemas.microsoft.com/office/powerpoint/2010/main" val="1688133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ECDF5E6-65B7-4264-9901-9A8FB7C181A8}" type="slidenum">
              <a:rPr lang="en-US" altLang="en-US">
                <a:latin typeface="Times New Roman" panose="02020603050405020304" pitchFamily="18" charset="0"/>
              </a:rPr>
              <a:pPr eaLnBrk="1" hangingPunct="1"/>
              <a:t>22</a:t>
            </a:fld>
            <a:endParaRPr lang="en-US" altLang="en-US">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p:txBody>
          <a:bodyPr>
            <a:normAutofit fontScale="85000" lnSpcReduction="10000"/>
          </a:bodyPr>
          <a:lstStyle/>
          <a:p>
            <a:pPr>
              <a:spcBef>
                <a:spcPct val="20000"/>
              </a:spcBef>
              <a:defRPr/>
            </a:pPr>
            <a:r>
              <a:rPr lang="en-US" altLang="en-US" sz="2600" b="1" kern="0" dirty="0" smtClean="0">
                <a:solidFill>
                  <a:srgbClr val="222222"/>
                </a:solidFill>
                <a:latin typeface="Arial"/>
              </a:rPr>
              <a:t>Anomaly-based detection</a:t>
            </a:r>
          </a:p>
          <a:p>
            <a:pPr marL="742950" lvl="1" indent="-285750">
              <a:spcBef>
                <a:spcPct val="20000"/>
              </a:spcBef>
              <a:buFontTx/>
              <a:buChar char="–"/>
              <a:defRPr/>
            </a:pPr>
            <a:r>
              <a:rPr lang="en-US" altLang="en-US" sz="2400" kern="0" dirty="0" smtClean="0">
                <a:solidFill>
                  <a:srgbClr val="222222"/>
                </a:solidFill>
                <a:latin typeface="Arial"/>
              </a:rPr>
              <a:t>Anomaly-based detection (or behavior-based detection) collects statistical summaries by observing traffic known to be normal</a:t>
            </a:r>
          </a:p>
          <a:p>
            <a:pPr marL="742950" lvl="1" indent="-285750">
              <a:spcBef>
                <a:spcPct val="20000"/>
              </a:spcBef>
              <a:buFontTx/>
              <a:buChar char="–"/>
              <a:defRPr/>
            </a:pPr>
            <a:r>
              <a:rPr lang="en-US" altLang="en-US" sz="2400" kern="0" dirty="0" smtClean="0">
                <a:solidFill>
                  <a:srgbClr val="222222"/>
                </a:solidFill>
                <a:latin typeface="Arial"/>
              </a:rPr>
              <a:t>When measured activity is outside baseline parameters or clipping level, IDPS sends alert to administrator </a:t>
            </a:r>
          </a:p>
          <a:p>
            <a:pPr marL="742950" lvl="1" indent="-285750">
              <a:spcBef>
                <a:spcPct val="20000"/>
              </a:spcBef>
              <a:buFontTx/>
              <a:buChar char="–"/>
              <a:defRPr/>
            </a:pPr>
            <a:r>
              <a:rPr lang="en-US" altLang="en-US" sz="2400" kern="0" dirty="0" smtClean="0">
                <a:solidFill>
                  <a:srgbClr val="222222"/>
                </a:solidFill>
                <a:latin typeface="Arial"/>
              </a:rPr>
              <a:t>IDPS can detect new types of attacks</a:t>
            </a:r>
          </a:p>
          <a:p>
            <a:pPr marL="742950" lvl="1" indent="-285750">
              <a:spcBef>
                <a:spcPct val="20000"/>
              </a:spcBef>
              <a:buFontTx/>
              <a:buChar char="–"/>
              <a:defRPr/>
            </a:pPr>
            <a:r>
              <a:rPr lang="en-US" altLang="en-US" sz="2400" kern="0" dirty="0" smtClean="0">
                <a:solidFill>
                  <a:srgbClr val="222222"/>
                </a:solidFill>
                <a:latin typeface="Arial"/>
              </a:rPr>
              <a:t>Requires much more overhead and processing capacity than signature-based </a:t>
            </a:r>
          </a:p>
          <a:p>
            <a:pPr marL="742950" lvl="1" indent="-285750">
              <a:spcBef>
                <a:spcPct val="20000"/>
              </a:spcBef>
              <a:buFontTx/>
              <a:buChar char="–"/>
              <a:defRPr/>
            </a:pPr>
            <a:r>
              <a:rPr lang="en-US" altLang="en-US" sz="2400" kern="0" dirty="0" smtClean="0">
                <a:solidFill>
                  <a:srgbClr val="222222"/>
                </a:solidFill>
                <a:latin typeface="Arial"/>
              </a:rPr>
              <a:t>May generate many false positives</a:t>
            </a:r>
          </a:p>
        </p:txBody>
      </p:sp>
    </p:spTree>
    <p:extLst>
      <p:ext uri="{BB962C8B-B14F-4D97-AF65-F5344CB8AC3E}">
        <p14:creationId xmlns:p14="http://schemas.microsoft.com/office/powerpoint/2010/main" val="1139750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a:bodyPr>
          <a:lstStyle/>
          <a:p>
            <a:pPr>
              <a:defRPr/>
            </a:pPr>
            <a:r>
              <a:rPr lang="en-US" b="1" dirty="0" smtClean="0"/>
              <a:t>Introduction</a:t>
            </a:r>
          </a:p>
          <a:p>
            <a:pPr marL="342900" indent="-342900">
              <a:spcBef>
                <a:spcPct val="20000"/>
              </a:spcBef>
              <a:buFontTx/>
              <a:buChar char="•"/>
              <a:defRPr/>
            </a:pPr>
            <a:r>
              <a:rPr lang="en-US" altLang="en-US" sz="2600" kern="0" dirty="0" smtClean="0">
                <a:solidFill>
                  <a:srgbClr val="222222"/>
                </a:solidFill>
                <a:latin typeface="Arial"/>
              </a:rPr>
              <a:t>Protection of organizations assets relies as much on managerial controls as on technical safeguards</a:t>
            </a:r>
          </a:p>
          <a:p>
            <a:pPr marL="342900" indent="-342900">
              <a:spcBef>
                <a:spcPct val="20000"/>
              </a:spcBef>
              <a:buFontTx/>
              <a:buChar char="•"/>
              <a:defRPr/>
            </a:pPr>
            <a:r>
              <a:rPr lang="en-US" altLang="en-US" sz="2600" kern="0" dirty="0" smtClean="0">
                <a:solidFill>
                  <a:srgbClr val="222222"/>
                </a:solidFill>
                <a:latin typeface="Arial"/>
              </a:rPr>
              <a:t>Properly implemented technical solutions guided by policy are essential to an information security program</a:t>
            </a:r>
          </a:p>
          <a:p>
            <a:pPr marL="342900" indent="-342900">
              <a:spcBef>
                <a:spcPct val="20000"/>
              </a:spcBef>
              <a:buFontTx/>
              <a:buChar char="•"/>
              <a:defRPr/>
            </a:pPr>
            <a:r>
              <a:rPr lang="en-US" altLang="en-US" sz="2600" kern="0" dirty="0" smtClean="0">
                <a:solidFill>
                  <a:srgbClr val="222222"/>
                </a:solidFill>
                <a:latin typeface="Arial"/>
              </a:rPr>
              <a:t>Advanced technologies can be used to enhance the security of information assets</a:t>
            </a:r>
          </a:p>
          <a:p>
            <a:pPr>
              <a:defRPr/>
            </a:pPr>
            <a:endParaRPr lang="en-US" b="1" dirty="0"/>
          </a:p>
        </p:txBody>
      </p:sp>
      <p:sp>
        <p:nvSpPr>
          <p:cNvPr id="68612" name="Slide Number Placeholder 3"/>
          <p:cNvSpPr>
            <a:spLocks noGrp="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fld id="{6EAD78EB-5BB2-4A95-8470-8457CC447118}" type="slidenum">
              <a:rPr lang="en-US" altLang="en-US"/>
              <a:pPr/>
              <a:t>3</a:t>
            </a:fld>
            <a:endParaRPr lang="en-US" altLang="en-US"/>
          </a:p>
        </p:txBody>
      </p:sp>
    </p:spTree>
    <p:extLst>
      <p:ext uri="{BB962C8B-B14F-4D97-AF65-F5344CB8AC3E}">
        <p14:creationId xmlns:p14="http://schemas.microsoft.com/office/powerpoint/2010/main" val="4618290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p:txBody>
          <a:bodyPr>
            <a:normAutofit fontScale="85000" lnSpcReduction="20000"/>
          </a:bodyPr>
          <a:lstStyle/>
          <a:p>
            <a:pPr>
              <a:spcBef>
                <a:spcPct val="20000"/>
              </a:spcBef>
              <a:defRPr/>
            </a:pPr>
            <a:r>
              <a:rPr lang="en-US" altLang="en-US" sz="2600" b="1" kern="0" dirty="0" smtClean="0">
                <a:solidFill>
                  <a:srgbClr val="222222"/>
                </a:solidFill>
                <a:latin typeface="Arial"/>
              </a:rPr>
              <a:t>Stateful protocol analysis</a:t>
            </a:r>
          </a:p>
          <a:p>
            <a:pPr marL="742950" lvl="1" indent="-285750">
              <a:spcBef>
                <a:spcPct val="20000"/>
              </a:spcBef>
              <a:buFontTx/>
              <a:buChar char="–"/>
              <a:defRPr/>
            </a:pPr>
            <a:r>
              <a:rPr lang="en-US" altLang="en-US" sz="2350" kern="0" dirty="0" smtClean="0">
                <a:solidFill>
                  <a:srgbClr val="222222"/>
                </a:solidFill>
                <a:latin typeface="Arial"/>
              </a:rPr>
              <a:t>SPA: process of comparing known normal/benign protocol profiles against observed traffic</a:t>
            </a:r>
          </a:p>
          <a:p>
            <a:pPr marL="742950" lvl="1" indent="-285750">
              <a:spcBef>
                <a:spcPct val="20000"/>
              </a:spcBef>
              <a:buFontTx/>
              <a:buChar char="–"/>
              <a:defRPr/>
            </a:pPr>
            <a:r>
              <a:rPr lang="en-US" altLang="en-US" sz="2350" kern="0" dirty="0" smtClean="0">
                <a:solidFill>
                  <a:srgbClr val="222222"/>
                </a:solidFill>
                <a:latin typeface="Arial"/>
              </a:rPr>
              <a:t>Stores and uses relevant data detected in a session to identify intrusions involving multiple requests/responses; allows IDPS to better detect specialized, multisession attacks (also called deep packet inspection)</a:t>
            </a:r>
          </a:p>
          <a:p>
            <a:pPr marL="742950" lvl="1" indent="-285750">
              <a:spcBef>
                <a:spcPct val="20000"/>
              </a:spcBef>
              <a:buFontTx/>
              <a:buChar char="–"/>
              <a:defRPr/>
            </a:pPr>
            <a:r>
              <a:rPr lang="en-US" altLang="en-US" sz="2350" kern="0" dirty="0" smtClean="0">
                <a:solidFill>
                  <a:srgbClr val="222222"/>
                </a:solidFill>
                <a:latin typeface="Arial"/>
              </a:rPr>
              <a:t>Drawbacks: analytical complexity; heavy processing overhead; may fail to detect intrusion unless protocol violates fundamental behavior; may interfere with normal operations of protocol</a:t>
            </a:r>
          </a:p>
          <a:p>
            <a:pPr>
              <a:defRPr/>
            </a:pPr>
            <a:endParaRPr lang="en-US" altLang="en-US" dirty="0" smtClean="0">
              <a:latin typeface="Times New Roman" pitchFamily="18" charset="0"/>
            </a:endParaRPr>
          </a:p>
        </p:txBody>
      </p:sp>
      <p:sp>
        <p:nvSpPr>
          <p:cNvPr id="86020" name="Slide Number Placeholder 3"/>
          <p:cNvSpPr>
            <a:spLocks noGrp="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DD9F1C1-1D91-4412-A6F1-A458B71362AB}" type="slidenum">
              <a:rPr lang="en-US" altLang="en-US">
                <a:latin typeface="Times New Roman" panose="02020603050405020304" pitchFamily="18" charset="0"/>
              </a:rPr>
              <a:pPr eaLnBrk="1" hangingPunct="1"/>
              <a:t>23</a:t>
            </a:fld>
            <a:endParaRPr lang="en-US" altLang="en-US">
              <a:latin typeface="Times New Roman" panose="02020603050405020304" pitchFamily="18" charset="0"/>
            </a:endParaRPr>
          </a:p>
        </p:txBody>
      </p:sp>
    </p:spTree>
    <p:extLst>
      <p:ext uri="{BB962C8B-B14F-4D97-AF65-F5344CB8AC3E}">
        <p14:creationId xmlns:p14="http://schemas.microsoft.com/office/powerpoint/2010/main" val="4183205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F20CB3C-5CCC-423F-AF21-1508BFDAC59C}" type="slidenum">
              <a:rPr lang="en-US" altLang="en-US">
                <a:latin typeface="Times New Roman" panose="02020603050405020304" pitchFamily="18" charset="0"/>
              </a:rPr>
              <a:pPr eaLnBrk="1" hangingPunct="1"/>
              <a:t>24</a:t>
            </a:fld>
            <a:endParaRPr lang="en-US" altLang="en-US">
              <a:latin typeface="Times New Roman" panose="02020603050405020304" pitchFamily="18" charset="0"/>
            </a:endParaRPr>
          </a:p>
        </p:txBody>
      </p:sp>
      <p:sp>
        <p:nvSpPr>
          <p:cNvPr id="8704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p:txBody>
          <a:bodyPr>
            <a:normAutofit fontScale="92500" lnSpcReduction="20000"/>
          </a:bodyPr>
          <a:lstStyle/>
          <a:p>
            <a:pPr eaLnBrk="1" hangingPunct="1">
              <a:defRPr/>
            </a:pPr>
            <a:r>
              <a:rPr lang="en-US" altLang="en-US" b="1" dirty="0" smtClean="0">
                <a:latin typeface="Times New Roman" pitchFamily="18" charset="0"/>
              </a:rPr>
              <a:t>Log File Monitors</a:t>
            </a:r>
          </a:p>
          <a:p>
            <a:pPr marL="742950" lvl="1" indent="-285750">
              <a:spcBef>
                <a:spcPct val="20000"/>
              </a:spcBef>
              <a:buFontTx/>
              <a:buChar char="–"/>
              <a:defRPr/>
            </a:pPr>
            <a:r>
              <a:rPr lang="en-US" altLang="en-US" sz="2400" kern="0" dirty="0" smtClean="0">
                <a:solidFill>
                  <a:srgbClr val="222222"/>
                </a:solidFill>
                <a:latin typeface="Arial"/>
              </a:rPr>
              <a:t>Log file monitor (LFM) similar to NIDPS</a:t>
            </a:r>
          </a:p>
          <a:p>
            <a:pPr marL="742950" lvl="1" indent="-285750">
              <a:spcBef>
                <a:spcPct val="20000"/>
              </a:spcBef>
              <a:buFontTx/>
              <a:buChar char="–"/>
              <a:defRPr/>
            </a:pPr>
            <a:r>
              <a:rPr lang="en-US" altLang="en-US" sz="2400" kern="0" dirty="0" smtClean="0">
                <a:solidFill>
                  <a:srgbClr val="222222"/>
                </a:solidFill>
                <a:latin typeface="Arial"/>
              </a:rPr>
              <a:t>Reviews log files generated by servers, network devices, and even other IDPSs for patterns and signatures </a:t>
            </a:r>
          </a:p>
          <a:p>
            <a:pPr marL="742950" lvl="1" indent="-285750">
              <a:spcBef>
                <a:spcPct val="20000"/>
              </a:spcBef>
              <a:buFontTx/>
              <a:buChar char="–"/>
              <a:defRPr/>
            </a:pPr>
            <a:r>
              <a:rPr lang="en-US" altLang="en-US" sz="2400" kern="0" dirty="0" smtClean="0">
                <a:solidFill>
                  <a:srgbClr val="222222"/>
                </a:solidFill>
                <a:latin typeface="Arial"/>
              </a:rPr>
              <a:t>Patterns that signify attack may be much easier to identify when entire network and its systems are viewed as a whole</a:t>
            </a:r>
          </a:p>
          <a:p>
            <a:pPr marL="742950" lvl="1" indent="-285750">
              <a:spcBef>
                <a:spcPct val="20000"/>
              </a:spcBef>
              <a:buFontTx/>
              <a:buChar char="–"/>
              <a:defRPr/>
            </a:pPr>
            <a:r>
              <a:rPr lang="en-US" altLang="en-US" sz="2400" kern="0" dirty="0" smtClean="0">
                <a:solidFill>
                  <a:srgbClr val="222222"/>
                </a:solidFill>
                <a:latin typeface="Arial"/>
              </a:rPr>
              <a:t>Requires considerable resources since it involves the collection, movement, storage, and analysis of large quantities of log data</a:t>
            </a:r>
          </a:p>
        </p:txBody>
      </p:sp>
    </p:spTree>
    <p:extLst>
      <p:ext uri="{BB962C8B-B14F-4D97-AF65-F5344CB8AC3E}">
        <p14:creationId xmlns:p14="http://schemas.microsoft.com/office/powerpoint/2010/main" val="3404492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65B1D96-D41A-4968-9F0A-3EC6EF7F5A64}" type="slidenum">
              <a:rPr lang="en-US" altLang="en-US">
                <a:latin typeface="Times New Roman" panose="02020603050405020304" pitchFamily="18" charset="0"/>
              </a:rPr>
              <a:pPr eaLnBrk="1" hangingPunct="1"/>
              <a:t>25</a:t>
            </a:fld>
            <a:endParaRPr lang="en-US" altLang="en-US">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p:txBody>
          <a:bodyPr>
            <a:normAutofit fontScale="85000" lnSpcReduction="20000"/>
          </a:bodyPr>
          <a:lstStyle/>
          <a:p>
            <a:pPr eaLnBrk="1" hangingPunct="1">
              <a:lnSpc>
                <a:spcPct val="90000"/>
              </a:lnSpc>
              <a:defRPr/>
            </a:pPr>
            <a:r>
              <a:rPr lang="en-US" altLang="en-US" b="1" dirty="0" smtClean="0">
                <a:latin typeface="Times New Roman" pitchFamily="18" charset="0"/>
              </a:rPr>
              <a:t>IDPS Response Behavior</a:t>
            </a:r>
          </a:p>
          <a:p>
            <a:pPr marL="342900" indent="-342900">
              <a:spcBef>
                <a:spcPct val="20000"/>
              </a:spcBef>
              <a:buFontTx/>
              <a:buChar char="•"/>
              <a:defRPr/>
            </a:pPr>
            <a:r>
              <a:rPr lang="en-US" altLang="en-US" sz="2400" kern="0" dirty="0" smtClean="0">
                <a:solidFill>
                  <a:srgbClr val="222222"/>
                </a:solidFill>
                <a:latin typeface="Arial"/>
              </a:rPr>
              <a:t>IDPS response to external stimulation depends on configuration and function; many response options available</a:t>
            </a:r>
          </a:p>
          <a:p>
            <a:pPr marL="342900" indent="-342900">
              <a:spcBef>
                <a:spcPct val="20000"/>
              </a:spcBef>
              <a:buFontTx/>
              <a:buChar char="•"/>
              <a:defRPr/>
            </a:pPr>
            <a:r>
              <a:rPr lang="en-US" altLang="en-US" sz="2400" kern="0" dirty="0" smtClean="0">
                <a:solidFill>
                  <a:srgbClr val="222222"/>
                </a:solidFill>
                <a:latin typeface="Arial"/>
              </a:rPr>
              <a:t>IDPS responses can be classified as active or passive</a:t>
            </a:r>
          </a:p>
          <a:p>
            <a:pPr marL="742950" lvl="1" indent="-285750">
              <a:spcBef>
                <a:spcPct val="20000"/>
              </a:spcBef>
              <a:buFontTx/>
              <a:buChar char="–"/>
              <a:defRPr/>
            </a:pPr>
            <a:r>
              <a:rPr lang="en-US" altLang="en-US" sz="2000" kern="0" dirty="0" smtClean="0">
                <a:solidFill>
                  <a:srgbClr val="222222"/>
                </a:solidFill>
                <a:latin typeface="Arial"/>
              </a:rPr>
              <a:t>Active response: collecting additional information about the intrusion, modifying the network environment, taking action against the intrusion</a:t>
            </a:r>
          </a:p>
          <a:p>
            <a:pPr marL="742950" lvl="1" indent="-285750">
              <a:spcBef>
                <a:spcPct val="20000"/>
              </a:spcBef>
              <a:buFontTx/>
              <a:buChar char="–"/>
              <a:defRPr/>
            </a:pPr>
            <a:r>
              <a:rPr lang="en-US" altLang="en-US" sz="2000" kern="0" dirty="0" smtClean="0">
                <a:solidFill>
                  <a:srgbClr val="222222"/>
                </a:solidFill>
                <a:latin typeface="Arial"/>
              </a:rPr>
              <a:t>Passive response: setting off alarms or notifications, collecting passive data through SNMP traps</a:t>
            </a:r>
          </a:p>
          <a:p>
            <a:pPr marL="342900" indent="-342900">
              <a:spcBef>
                <a:spcPct val="20000"/>
              </a:spcBef>
              <a:buFontTx/>
              <a:buChar char="•"/>
              <a:defRPr/>
            </a:pPr>
            <a:r>
              <a:rPr lang="en-US" altLang="en-US" sz="2400" kern="0" dirty="0" smtClean="0">
                <a:solidFill>
                  <a:srgbClr val="222222"/>
                </a:solidFill>
                <a:latin typeface="Arial"/>
              </a:rPr>
              <a:t>Many IDPSs can generate routine reports and other detailed documents</a:t>
            </a:r>
          </a:p>
          <a:p>
            <a:pPr marL="342900" indent="-342900">
              <a:spcBef>
                <a:spcPct val="20000"/>
              </a:spcBef>
              <a:buFontTx/>
              <a:buChar char="•"/>
              <a:defRPr/>
            </a:pPr>
            <a:r>
              <a:rPr lang="en-US" altLang="en-US" sz="2400" kern="0" dirty="0" smtClean="0">
                <a:solidFill>
                  <a:srgbClr val="222222"/>
                </a:solidFill>
                <a:latin typeface="Arial"/>
              </a:rPr>
              <a:t>Failsafe features protect IDPS from being circumvented</a:t>
            </a:r>
          </a:p>
        </p:txBody>
      </p:sp>
    </p:spTree>
    <p:extLst>
      <p:ext uri="{BB962C8B-B14F-4D97-AF65-F5344CB8AC3E}">
        <p14:creationId xmlns:p14="http://schemas.microsoft.com/office/powerpoint/2010/main" val="2647746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DEC8DAB-9A43-486D-8227-AD27C7E3F862}" type="slidenum">
              <a:rPr lang="en-US" altLang="en-US">
                <a:latin typeface="Times New Roman" panose="02020603050405020304" pitchFamily="18" charset="0"/>
              </a:rPr>
              <a:pPr eaLnBrk="1" hangingPunct="1"/>
              <a:t>27</a:t>
            </a:fld>
            <a:endParaRPr lang="en-US" altLang="en-US">
              <a:latin typeface="Times New Roman" panose="02020603050405020304" pitchFamily="18" charset="0"/>
            </a:endParaRPr>
          </a:p>
        </p:txBody>
      </p:sp>
      <p:sp>
        <p:nvSpPr>
          <p:cNvPr id="8909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p:txBody>
          <a:bodyPr>
            <a:normAutofit fontScale="92500" lnSpcReduction="20000"/>
          </a:bodyPr>
          <a:lstStyle/>
          <a:p>
            <a:pPr eaLnBrk="1" hangingPunct="1">
              <a:defRPr/>
            </a:pPr>
            <a:r>
              <a:rPr lang="en-US" altLang="en-US" b="1" dirty="0" smtClean="0">
                <a:latin typeface="Times New Roman" pitchFamily="18" charset="0"/>
              </a:rPr>
              <a:t>Selecting IDPS Approaches and Products</a:t>
            </a:r>
          </a:p>
          <a:p>
            <a:pPr marL="342900" indent="-342900">
              <a:spcBef>
                <a:spcPct val="20000"/>
              </a:spcBef>
              <a:buFontTx/>
              <a:buChar char="•"/>
              <a:defRPr/>
            </a:pPr>
            <a:r>
              <a:rPr lang="en-US" altLang="en-US" sz="2600" kern="0" dirty="0" smtClean="0">
                <a:solidFill>
                  <a:srgbClr val="222222"/>
                </a:solidFill>
                <a:latin typeface="Arial"/>
              </a:rPr>
              <a:t>Technical and policy considerations</a:t>
            </a:r>
          </a:p>
          <a:p>
            <a:pPr marL="742950" lvl="1" indent="-285750">
              <a:spcBef>
                <a:spcPct val="20000"/>
              </a:spcBef>
              <a:buFontTx/>
              <a:buChar char="–"/>
              <a:defRPr/>
            </a:pPr>
            <a:r>
              <a:rPr lang="en-US" altLang="en-US" sz="2400" kern="0" dirty="0" smtClean="0">
                <a:solidFill>
                  <a:srgbClr val="222222"/>
                </a:solidFill>
                <a:latin typeface="Arial"/>
              </a:rPr>
              <a:t>What is your systems environment?</a:t>
            </a:r>
          </a:p>
          <a:p>
            <a:pPr marL="742950" lvl="1" indent="-285750">
              <a:spcBef>
                <a:spcPct val="20000"/>
              </a:spcBef>
              <a:buFontTx/>
              <a:buChar char="–"/>
              <a:defRPr/>
            </a:pPr>
            <a:r>
              <a:rPr lang="en-US" altLang="en-US" sz="2400" kern="0" dirty="0" smtClean="0">
                <a:solidFill>
                  <a:srgbClr val="222222"/>
                </a:solidFill>
                <a:latin typeface="Arial"/>
              </a:rPr>
              <a:t>What are your security goals and objectives?</a:t>
            </a:r>
          </a:p>
          <a:p>
            <a:pPr marL="742950" lvl="1" indent="-285750">
              <a:spcBef>
                <a:spcPct val="20000"/>
              </a:spcBef>
              <a:buFontTx/>
              <a:buChar char="–"/>
              <a:defRPr/>
            </a:pPr>
            <a:r>
              <a:rPr lang="en-US" altLang="en-US" sz="2400" kern="0" dirty="0" smtClean="0">
                <a:solidFill>
                  <a:srgbClr val="222222"/>
                </a:solidFill>
                <a:latin typeface="Arial"/>
              </a:rPr>
              <a:t>What is your existing security policy?</a:t>
            </a:r>
          </a:p>
          <a:p>
            <a:pPr marL="342900" indent="-342900">
              <a:spcBef>
                <a:spcPct val="20000"/>
              </a:spcBef>
              <a:buFontTx/>
              <a:buChar char="•"/>
              <a:defRPr/>
            </a:pPr>
            <a:r>
              <a:rPr lang="en-US" altLang="en-US" sz="2600" kern="0" dirty="0" smtClean="0">
                <a:solidFill>
                  <a:srgbClr val="222222"/>
                </a:solidFill>
                <a:latin typeface="Arial"/>
              </a:rPr>
              <a:t>Organizational requirements and constraints</a:t>
            </a:r>
          </a:p>
          <a:p>
            <a:pPr marL="742950" lvl="1" indent="-285750">
              <a:spcBef>
                <a:spcPct val="20000"/>
              </a:spcBef>
              <a:buFontTx/>
              <a:buChar char="–"/>
              <a:defRPr/>
            </a:pPr>
            <a:r>
              <a:rPr lang="en-US" altLang="en-US" sz="2400" kern="0" dirty="0" smtClean="0">
                <a:solidFill>
                  <a:srgbClr val="222222"/>
                </a:solidFill>
                <a:latin typeface="Arial"/>
              </a:rPr>
              <a:t>What requirements are levied from outside the organization?</a:t>
            </a:r>
          </a:p>
          <a:p>
            <a:pPr marL="742950" lvl="1" indent="-285750">
              <a:spcBef>
                <a:spcPct val="20000"/>
              </a:spcBef>
              <a:buFontTx/>
              <a:buChar char="–"/>
              <a:defRPr/>
            </a:pPr>
            <a:r>
              <a:rPr lang="en-US" altLang="en-US" sz="2400" kern="0" dirty="0" smtClean="0">
                <a:solidFill>
                  <a:srgbClr val="222222"/>
                </a:solidFill>
                <a:latin typeface="Arial"/>
              </a:rPr>
              <a:t>What are your organization’s resource constraints</a:t>
            </a:r>
            <a:endParaRPr lang="en-US" altLang="en-US" dirty="0" smtClean="0">
              <a:latin typeface="Times New Roman" pitchFamily="18" charset="0"/>
            </a:endParaRPr>
          </a:p>
        </p:txBody>
      </p:sp>
    </p:spTree>
    <p:extLst>
      <p:ext uri="{BB962C8B-B14F-4D97-AF65-F5344CB8AC3E}">
        <p14:creationId xmlns:p14="http://schemas.microsoft.com/office/powerpoint/2010/main" val="4167444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973C3A3-B049-4F6D-9C64-B7B9DB280589}" type="slidenum">
              <a:rPr lang="en-US" altLang="en-US">
                <a:latin typeface="Times New Roman" panose="02020603050405020304" pitchFamily="18" charset="0"/>
              </a:rPr>
              <a:pPr eaLnBrk="1" hangingPunct="1"/>
              <a:t>28</a:t>
            </a:fld>
            <a:endParaRPr lang="en-US" altLang="en-US">
              <a:latin typeface="Times New Roman" panose="02020603050405020304" pitchFamily="18" charset="0"/>
            </a:endParaRPr>
          </a:p>
        </p:txBody>
      </p:sp>
      <p:sp>
        <p:nvSpPr>
          <p:cNvPr id="9011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p:txBody>
          <a:bodyPr>
            <a:normAutofit fontScale="92500" lnSpcReduction="10000"/>
          </a:bodyPr>
          <a:lstStyle/>
          <a:p>
            <a:pPr eaLnBrk="1" hangingPunct="1">
              <a:lnSpc>
                <a:spcPct val="96000"/>
              </a:lnSpc>
              <a:spcBef>
                <a:spcPts val="1200"/>
              </a:spcBef>
              <a:defRPr/>
            </a:pPr>
            <a:r>
              <a:rPr lang="en-US" altLang="en-US" b="1" dirty="0" smtClean="0">
                <a:latin typeface="Times New Roman" pitchFamily="18" charset="0"/>
              </a:rPr>
              <a:t>IDPSs Product Features &amp; Quality</a:t>
            </a:r>
          </a:p>
          <a:p>
            <a:pPr marL="742950" lvl="1" indent="-285750">
              <a:spcBef>
                <a:spcPct val="20000"/>
              </a:spcBef>
              <a:buFontTx/>
              <a:buChar char="–"/>
              <a:defRPr/>
            </a:pPr>
            <a:r>
              <a:rPr lang="en-US" altLang="en-US" sz="2400" kern="0" dirty="0" smtClean="0">
                <a:solidFill>
                  <a:srgbClr val="222222"/>
                </a:solidFill>
                <a:latin typeface="Arial"/>
              </a:rPr>
              <a:t>Is the product sufficiently scalable for your environment? </a:t>
            </a:r>
          </a:p>
          <a:p>
            <a:pPr marL="742950" lvl="1" indent="-285750">
              <a:spcBef>
                <a:spcPct val="20000"/>
              </a:spcBef>
              <a:buFontTx/>
              <a:buChar char="–"/>
              <a:defRPr/>
            </a:pPr>
            <a:r>
              <a:rPr lang="en-US" altLang="en-US" sz="2400" kern="0" dirty="0" smtClean="0">
                <a:solidFill>
                  <a:srgbClr val="222222"/>
                </a:solidFill>
                <a:latin typeface="Arial"/>
              </a:rPr>
              <a:t>How has the product been tested? </a:t>
            </a:r>
          </a:p>
          <a:p>
            <a:pPr marL="742950" lvl="1" indent="-285750">
              <a:spcBef>
                <a:spcPct val="20000"/>
              </a:spcBef>
              <a:buFontTx/>
              <a:buChar char="–"/>
              <a:defRPr/>
            </a:pPr>
            <a:r>
              <a:rPr lang="en-US" altLang="en-US" sz="2400" kern="0" dirty="0" smtClean="0">
                <a:solidFill>
                  <a:srgbClr val="222222"/>
                </a:solidFill>
                <a:latin typeface="Arial"/>
              </a:rPr>
              <a:t>What user level of expertise is targeted by the product? </a:t>
            </a:r>
          </a:p>
          <a:p>
            <a:pPr marL="742950" lvl="1" indent="-285750">
              <a:spcBef>
                <a:spcPct val="20000"/>
              </a:spcBef>
              <a:buFontTx/>
              <a:buChar char="–"/>
              <a:defRPr/>
            </a:pPr>
            <a:r>
              <a:rPr lang="en-US" altLang="en-US" sz="2400" kern="0" dirty="0" smtClean="0">
                <a:solidFill>
                  <a:srgbClr val="222222"/>
                </a:solidFill>
                <a:latin typeface="Arial"/>
              </a:rPr>
              <a:t>Is the product designed to evolve as the organization grows?</a:t>
            </a:r>
          </a:p>
          <a:p>
            <a:pPr marL="742950" lvl="1" indent="-285750">
              <a:spcBef>
                <a:spcPct val="20000"/>
              </a:spcBef>
              <a:buFontTx/>
              <a:buChar char="–"/>
              <a:defRPr/>
            </a:pPr>
            <a:r>
              <a:rPr lang="en-US" altLang="en-US" sz="2400" kern="0" dirty="0" smtClean="0">
                <a:solidFill>
                  <a:srgbClr val="222222"/>
                </a:solidFill>
                <a:latin typeface="Arial"/>
              </a:rPr>
              <a:t>What are the support provisions for the product?</a:t>
            </a:r>
          </a:p>
        </p:txBody>
      </p:sp>
    </p:spTree>
    <p:extLst>
      <p:ext uri="{BB962C8B-B14F-4D97-AF65-F5344CB8AC3E}">
        <p14:creationId xmlns:p14="http://schemas.microsoft.com/office/powerpoint/2010/main" val="3947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p:txBody>
          <a:bodyPr>
            <a:normAutofit fontScale="85000" lnSpcReduction="10000"/>
          </a:bodyPr>
          <a:lstStyle/>
          <a:p>
            <a:pPr>
              <a:defRPr/>
            </a:pPr>
            <a:r>
              <a:rPr lang="en-US" altLang="en-US" b="1" dirty="0" smtClean="0">
                <a:latin typeface="Times New Roman" pitchFamily="18" charset="0"/>
              </a:rPr>
              <a:t>Strengths/Limitations of IDPSs</a:t>
            </a:r>
          </a:p>
          <a:p>
            <a:pPr marL="342900" indent="-342900">
              <a:spcBef>
                <a:spcPct val="20000"/>
              </a:spcBef>
              <a:buFontTx/>
              <a:buChar char="•"/>
              <a:defRPr/>
            </a:pPr>
            <a:r>
              <a:rPr lang="en-US" altLang="en-US" sz="2600" kern="0" dirty="0" smtClean="0">
                <a:solidFill>
                  <a:srgbClr val="222222"/>
                </a:solidFill>
                <a:latin typeface="Arial"/>
              </a:rPr>
              <a:t>IDPSs perform the following functions well:</a:t>
            </a:r>
          </a:p>
          <a:p>
            <a:pPr marL="742950" lvl="1" indent="-285750">
              <a:spcBef>
                <a:spcPct val="20000"/>
              </a:spcBef>
              <a:buFontTx/>
              <a:buChar char="–"/>
              <a:defRPr/>
            </a:pPr>
            <a:r>
              <a:rPr lang="en-US" altLang="en-US" sz="2400" kern="0" dirty="0" smtClean="0">
                <a:solidFill>
                  <a:srgbClr val="222222"/>
                </a:solidFill>
                <a:latin typeface="Arial"/>
              </a:rPr>
              <a:t>Monitoring and analysis of system events and user behaviors</a:t>
            </a:r>
          </a:p>
          <a:p>
            <a:pPr marL="742950" lvl="1" indent="-285750">
              <a:spcBef>
                <a:spcPct val="20000"/>
              </a:spcBef>
              <a:buFontTx/>
              <a:buChar char="–"/>
              <a:defRPr/>
            </a:pPr>
            <a:r>
              <a:rPr lang="en-US" altLang="en-US" sz="2400" kern="0" dirty="0" smtClean="0">
                <a:solidFill>
                  <a:srgbClr val="222222"/>
                </a:solidFill>
                <a:latin typeface="Arial"/>
              </a:rPr>
              <a:t>Testing security states of system configurations</a:t>
            </a:r>
          </a:p>
          <a:p>
            <a:pPr marL="742950" lvl="1" indent="-285750">
              <a:spcBef>
                <a:spcPct val="20000"/>
              </a:spcBef>
              <a:buFontTx/>
              <a:buChar char="–"/>
              <a:defRPr/>
            </a:pPr>
            <a:r>
              <a:rPr lang="en-US" altLang="en-US" sz="2400" kern="0" dirty="0" smtClean="0">
                <a:solidFill>
                  <a:srgbClr val="222222"/>
                </a:solidFill>
                <a:latin typeface="Arial"/>
              </a:rPr>
              <a:t>Baselining security state of system and tracking changes</a:t>
            </a:r>
          </a:p>
          <a:p>
            <a:pPr marL="742950" lvl="1" indent="-285750">
              <a:spcBef>
                <a:spcPct val="20000"/>
              </a:spcBef>
              <a:buFontTx/>
              <a:buChar char="–"/>
              <a:defRPr/>
            </a:pPr>
            <a:r>
              <a:rPr lang="en-US" altLang="en-US" sz="2400" kern="0" dirty="0" smtClean="0">
                <a:solidFill>
                  <a:srgbClr val="222222"/>
                </a:solidFill>
                <a:latin typeface="Arial"/>
              </a:rPr>
              <a:t>Recognizing patterns of system events corresponding to known attacks</a:t>
            </a:r>
          </a:p>
          <a:p>
            <a:pPr marL="742950" lvl="1" indent="-285750">
              <a:spcBef>
                <a:spcPct val="20000"/>
              </a:spcBef>
              <a:buFontTx/>
              <a:buChar char="–"/>
              <a:defRPr/>
            </a:pPr>
            <a:r>
              <a:rPr lang="en-US" altLang="en-US" sz="2400" kern="0" dirty="0" smtClean="0">
                <a:solidFill>
                  <a:srgbClr val="222222"/>
                </a:solidFill>
                <a:latin typeface="Arial"/>
              </a:rPr>
              <a:t>Recognizing activity patterns that vary from normal activity</a:t>
            </a:r>
          </a:p>
          <a:p>
            <a:pPr>
              <a:defRPr/>
            </a:pPr>
            <a:endParaRPr lang="en-US" altLang="en-US" b="1" dirty="0" smtClean="0">
              <a:latin typeface="Times New Roman" pitchFamily="18" charset="0"/>
            </a:endParaRPr>
          </a:p>
        </p:txBody>
      </p:sp>
      <p:sp>
        <p:nvSpPr>
          <p:cNvPr id="91140" name="Slide Number Placeholder 3"/>
          <p:cNvSpPr>
            <a:spLocks noGrp="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AEA8A5E-B169-4035-B8D5-3A6DD49BC2F1}" type="slidenum">
              <a:rPr lang="en-US" altLang="en-US">
                <a:latin typeface="Times New Roman" panose="02020603050405020304" pitchFamily="18" charset="0"/>
              </a:rPr>
              <a:pPr eaLnBrk="1" hangingPunct="1"/>
              <a:t>29</a:t>
            </a:fld>
            <a:endParaRPr lang="en-US" altLang="en-US">
              <a:latin typeface="Times New Roman" panose="02020603050405020304" pitchFamily="18" charset="0"/>
            </a:endParaRPr>
          </a:p>
        </p:txBody>
      </p:sp>
    </p:spTree>
    <p:extLst>
      <p:ext uri="{BB962C8B-B14F-4D97-AF65-F5344CB8AC3E}">
        <p14:creationId xmlns:p14="http://schemas.microsoft.com/office/powerpoint/2010/main" val="459225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b="1" dirty="0" smtClean="0"/>
              <a:t>Strengths/Limitations of IDPSs</a:t>
            </a:r>
          </a:p>
          <a:p>
            <a:pPr marL="342900" indent="-342900">
              <a:spcBef>
                <a:spcPct val="20000"/>
              </a:spcBef>
              <a:buFontTx/>
              <a:buChar char="•"/>
              <a:defRPr/>
            </a:pPr>
            <a:r>
              <a:rPr lang="en-US" altLang="en-US" sz="2600" kern="0" dirty="0" smtClean="0">
                <a:solidFill>
                  <a:srgbClr val="222222"/>
                </a:solidFill>
                <a:latin typeface="Arial"/>
              </a:rPr>
              <a:t>IDPSs perform the following functions well: (cont’d.)</a:t>
            </a:r>
          </a:p>
          <a:p>
            <a:pPr marL="742950" lvl="1" indent="-285750">
              <a:spcBef>
                <a:spcPct val="20000"/>
              </a:spcBef>
              <a:buFontTx/>
              <a:buChar char="–"/>
              <a:defRPr/>
            </a:pPr>
            <a:r>
              <a:rPr lang="en-US" altLang="en-US" sz="2400" kern="0" dirty="0" smtClean="0">
                <a:solidFill>
                  <a:srgbClr val="222222"/>
                </a:solidFill>
                <a:latin typeface="Arial"/>
              </a:rPr>
              <a:t>Managing OS audit and logging mechanisms and data they generate</a:t>
            </a:r>
          </a:p>
          <a:p>
            <a:pPr marL="742950" lvl="1" indent="-285750">
              <a:spcBef>
                <a:spcPct val="20000"/>
              </a:spcBef>
              <a:buFontTx/>
              <a:buChar char="–"/>
              <a:defRPr/>
            </a:pPr>
            <a:r>
              <a:rPr lang="en-US" altLang="en-US" sz="2400" kern="0" dirty="0" smtClean="0">
                <a:solidFill>
                  <a:srgbClr val="222222"/>
                </a:solidFill>
                <a:latin typeface="Arial"/>
              </a:rPr>
              <a:t>Alerting appropriate staff when attacks are detected</a:t>
            </a:r>
          </a:p>
          <a:p>
            <a:pPr marL="742950" lvl="1" indent="-285750">
              <a:spcBef>
                <a:spcPct val="20000"/>
              </a:spcBef>
              <a:buFontTx/>
              <a:buChar char="–"/>
              <a:defRPr/>
            </a:pPr>
            <a:r>
              <a:rPr lang="en-US" altLang="en-US" sz="2400" kern="0" dirty="0" smtClean="0">
                <a:solidFill>
                  <a:srgbClr val="222222"/>
                </a:solidFill>
                <a:latin typeface="Arial"/>
              </a:rPr>
              <a:t>Measuring enforcement of security policies encoded in analysis engine</a:t>
            </a:r>
          </a:p>
          <a:p>
            <a:pPr marL="742950" lvl="1" indent="-285750">
              <a:spcBef>
                <a:spcPct val="20000"/>
              </a:spcBef>
              <a:buFontTx/>
              <a:buChar char="–"/>
              <a:defRPr/>
            </a:pPr>
            <a:r>
              <a:rPr lang="en-US" altLang="en-US" sz="2400" kern="0" dirty="0" smtClean="0">
                <a:solidFill>
                  <a:srgbClr val="222222"/>
                </a:solidFill>
                <a:latin typeface="Arial"/>
              </a:rPr>
              <a:t>Providing default information security policies</a:t>
            </a:r>
          </a:p>
          <a:p>
            <a:pPr marL="742950" lvl="1" indent="-285750">
              <a:spcBef>
                <a:spcPct val="20000"/>
              </a:spcBef>
              <a:buFontTx/>
              <a:buChar char="–"/>
              <a:defRPr/>
            </a:pPr>
            <a:r>
              <a:rPr lang="en-US" altLang="en-US" sz="2400" kern="0" dirty="0" smtClean="0">
                <a:solidFill>
                  <a:srgbClr val="222222"/>
                </a:solidFill>
                <a:latin typeface="Arial"/>
              </a:rPr>
              <a:t>Allowing non-security experts to perform important security monitoring functions</a:t>
            </a:r>
          </a:p>
          <a:p>
            <a:pPr>
              <a:defRPr/>
            </a:pPr>
            <a:endParaRPr lang="en-US" b="1" dirty="0"/>
          </a:p>
        </p:txBody>
      </p:sp>
      <p:sp>
        <p:nvSpPr>
          <p:cNvPr id="92164" name="Slide Number Placeholder 3"/>
          <p:cNvSpPr>
            <a:spLocks noGrp="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fld id="{BA5D7F3F-6A2D-4425-B59B-6C9E41C0E2CE}" type="slidenum">
              <a:rPr lang="en-US" altLang="en-US"/>
              <a:pPr/>
              <a:t>30</a:t>
            </a:fld>
            <a:endParaRPr lang="en-US" altLang="en-US"/>
          </a:p>
        </p:txBody>
      </p:sp>
    </p:spTree>
    <p:extLst>
      <p:ext uri="{BB962C8B-B14F-4D97-AF65-F5344CB8AC3E}">
        <p14:creationId xmlns:p14="http://schemas.microsoft.com/office/powerpoint/2010/main" val="31172893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p:txBody>
          <a:bodyPr>
            <a:normAutofit fontScale="85000" lnSpcReduction="20000"/>
          </a:bodyPr>
          <a:lstStyle/>
          <a:p>
            <a:pPr>
              <a:defRPr/>
            </a:pPr>
            <a:r>
              <a:rPr lang="en-US" altLang="en-US" b="1" dirty="0" smtClean="0">
                <a:latin typeface="Times New Roman" pitchFamily="18" charset="0"/>
              </a:rPr>
              <a:t>Strengths/Limitations of IDPSs</a:t>
            </a:r>
          </a:p>
          <a:p>
            <a:pPr marL="342900" indent="-342900">
              <a:spcBef>
                <a:spcPct val="20000"/>
              </a:spcBef>
              <a:buFontTx/>
              <a:buChar char="•"/>
              <a:defRPr/>
            </a:pPr>
            <a:r>
              <a:rPr lang="en-US" altLang="en-US" sz="2600" kern="0" dirty="0" smtClean="0">
                <a:solidFill>
                  <a:srgbClr val="222222"/>
                </a:solidFill>
                <a:latin typeface="Arial"/>
              </a:rPr>
              <a:t>IDPSs cannot perform the following functions:</a:t>
            </a:r>
          </a:p>
          <a:p>
            <a:pPr marL="742950" lvl="1" indent="-285750">
              <a:spcBef>
                <a:spcPct val="20000"/>
              </a:spcBef>
              <a:buFontTx/>
              <a:buChar char="–"/>
              <a:defRPr/>
            </a:pPr>
            <a:r>
              <a:rPr lang="en-US" altLang="en-US" sz="2400" kern="0" dirty="0" smtClean="0">
                <a:solidFill>
                  <a:srgbClr val="222222"/>
                </a:solidFill>
                <a:latin typeface="Arial"/>
              </a:rPr>
              <a:t>Compensating for weak/missing security mechanisms in protection infrastructure </a:t>
            </a:r>
          </a:p>
          <a:p>
            <a:pPr marL="742950" lvl="1" indent="-285750">
              <a:spcBef>
                <a:spcPct val="20000"/>
              </a:spcBef>
              <a:buFontTx/>
              <a:buChar char="–"/>
              <a:defRPr/>
            </a:pPr>
            <a:r>
              <a:rPr lang="en-US" altLang="en-US" sz="2400" kern="0" dirty="0" smtClean="0">
                <a:solidFill>
                  <a:srgbClr val="222222"/>
                </a:solidFill>
                <a:latin typeface="Arial"/>
              </a:rPr>
              <a:t>Instantaneously detecting, reporting, responding to attack when there is heavy network or processing load</a:t>
            </a:r>
          </a:p>
          <a:p>
            <a:pPr marL="742950" lvl="1" indent="-285750">
              <a:spcBef>
                <a:spcPct val="20000"/>
              </a:spcBef>
              <a:buFontTx/>
              <a:buChar char="–"/>
              <a:defRPr/>
            </a:pPr>
            <a:r>
              <a:rPr lang="en-US" altLang="en-US" sz="2400" kern="0" dirty="0" smtClean="0">
                <a:solidFill>
                  <a:srgbClr val="222222"/>
                </a:solidFill>
                <a:latin typeface="Arial"/>
              </a:rPr>
              <a:t>Detecting new attacks or variants of existing attacks</a:t>
            </a:r>
          </a:p>
          <a:p>
            <a:pPr marL="742950" lvl="1" indent="-285750">
              <a:spcBef>
                <a:spcPct val="20000"/>
              </a:spcBef>
              <a:buFontTx/>
              <a:buChar char="–"/>
              <a:defRPr/>
            </a:pPr>
            <a:r>
              <a:rPr lang="en-US" altLang="en-US" sz="2400" kern="0" dirty="0" smtClean="0">
                <a:solidFill>
                  <a:srgbClr val="222222"/>
                </a:solidFill>
                <a:latin typeface="Arial"/>
              </a:rPr>
              <a:t>Effectively responding to attacks by sophisticated attackers</a:t>
            </a:r>
          </a:p>
          <a:p>
            <a:pPr marL="742950" lvl="1" indent="-285750">
              <a:spcBef>
                <a:spcPct val="20000"/>
              </a:spcBef>
              <a:buFontTx/>
              <a:buChar char="–"/>
              <a:defRPr/>
            </a:pPr>
            <a:r>
              <a:rPr lang="en-US" altLang="en-US" sz="2400" kern="0" dirty="0" smtClean="0">
                <a:solidFill>
                  <a:srgbClr val="222222"/>
                </a:solidFill>
                <a:latin typeface="Arial"/>
              </a:rPr>
              <a:t>Automatically investigating attacks without human intervention</a:t>
            </a:r>
          </a:p>
          <a:p>
            <a:pPr>
              <a:defRPr/>
            </a:pPr>
            <a:endParaRPr lang="en-US" altLang="en-US" b="1" dirty="0" smtClean="0">
              <a:latin typeface="Times New Roman" pitchFamily="18" charset="0"/>
            </a:endParaRPr>
          </a:p>
        </p:txBody>
      </p:sp>
      <p:sp>
        <p:nvSpPr>
          <p:cNvPr id="93188" name="Slide Number Placeholder 3"/>
          <p:cNvSpPr>
            <a:spLocks noGrp="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5183F48-5FDF-4D97-942A-4CB98C9B635A}" type="slidenum">
              <a:rPr lang="en-US" altLang="en-US">
                <a:latin typeface="Times New Roman" panose="02020603050405020304" pitchFamily="18" charset="0"/>
              </a:rPr>
              <a:pPr eaLnBrk="1" hangingPunct="1"/>
              <a:t>31</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042005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b="1" dirty="0" smtClean="0"/>
              <a:t>Strengths/Limitations of IDPSs</a:t>
            </a:r>
          </a:p>
          <a:p>
            <a:pPr marL="342900" indent="-342900">
              <a:spcBef>
                <a:spcPct val="20000"/>
              </a:spcBef>
              <a:buFontTx/>
              <a:buChar char="•"/>
              <a:defRPr/>
            </a:pPr>
            <a:r>
              <a:rPr lang="en-US" altLang="en-US" sz="2600" kern="0" dirty="0" smtClean="0">
                <a:solidFill>
                  <a:srgbClr val="222222"/>
                </a:solidFill>
                <a:latin typeface="Arial"/>
              </a:rPr>
              <a:t>IDPSs cannot perform the following functions (cont’d.):</a:t>
            </a:r>
          </a:p>
          <a:p>
            <a:pPr marL="742950" lvl="1" indent="-285750">
              <a:spcBef>
                <a:spcPct val="20000"/>
              </a:spcBef>
              <a:buFontTx/>
              <a:buChar char="–"/>
              <a:defRPr/>
            </a:pPr>
            <a:r>
              <a:rPr lang="en-US" altLang="en-US" sz="2400" kern="0" dirty="0" smtClean="0">
                <a:solidFill>
                  <a:srgbClr val="222222"/>
                </a:solidFill>
                <a:latin typeface="Arial"/>
              </a:rPr>
              <a:t>Resisting attacks intended to defeat or circumvent them</a:t>
            </a:r>
          </a:p>
          <a:p>
            <a:pPr marL="742950" lvl="1" indent="-285750">
              <a:spcBef>
                <a:spcPct val="20000"/>
              </a:spcBef>
              <a:buFontTx/>
              <a:buChar char="–"/>
              <a:defRPr/>
            </a:pPr>
            <a:r>
              <a:rPr lang="en-US" altLang="en-US" sz="2400" kern="0" dirty="0" smtClean="0">
                <a:solidFill>
                  <a:srgbClr val="222222"/>
                </a:solidFill>
                <a:latin typeface="Arial"/>
              </a:rPr>
              <a:t>Compensating for problems with fidelity of information sources</a:t>
            </a:r>
          </a:p>
          <a:p>
            <a:pPr marL="742950" lvl="1" indent="-285750">
              <a:spcBef>
                <a:spcPct val="20000"/>
              </a:spcBef>
              <a:buFontTx/>
              <a:buChar char="–"/>
              <a:defRPr/>
            </a:pPr>
            <a:r>
              <a:rPr lang="en-US" altLang="en-US" sz="2400" kern="0" dirty="0" smtClean="0">
                <a:solidFill>
                  <a:srgbClr val="222222"/>
                </a:solidFill>
                <a:latin typeface="Arial"/>
              </a:rPr>
              <a:t>Dealing effectively with switched networks</a:t>
            </a:r>
          </a:p>
          <a:p>
            <a:pPr>
              <a:defRPr/>
            </a:pPr>
            <a:endParaRPr lang="en-US" b="1" dirty="0"/>
          </a:p>
        </p:txBody>
      </p:sp>
      <p:sp>
        <p:nvSpPr>
          <p:cNvPr id="94212" name="Slide Number Placeholder 3"/>
          <p:cNvSpPr>
            <a:spLocks noGrp="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fld id="{58D06892-1F03-4D5B-AD72-2FE65C44C6D9}" type="slidenum">
              <a:rPr lang="en-US" altLang="en-US"/>
              <a:pPr/>
              <a:t>32</a:t>
            </a:fld>
            <a:endParaRPr lang="en-US" altLang="en-US"/>
          </a:p>
        </p:txBody>
      </p:sp>
    </p:spTree>
    <p:extLst>
      <p:ext uri="{BB962C8B-B14F-4D97-AF65-F5344CB8AC3E}">
        <p14:creationId xmlns:p14="http://schemas.microsoft.com/office/powerpoint/2010/main" val="15372563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B5852A9-4B29-4A89-A338-3330B9FA3B3A}" type="slidenum">
              <a:rPr lang="en-US" altLang="en-US">
                <a:latin typeface="Times New Roman" panose="02020603050405020304" pitchFamily="18" charset="0"/>
              </a:rPr>
              <a:pPr eaLnBrk="1" hangingPunct="1"/>
              <a:t>33</a:t>
            </a:fld>
            <a:endParaRPr lang="en-US" altLang="en-US">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p:txBody>
          <a:bodyPr/>
          <a:lstStyle/>
          <a:p>
            <a:pPr eaLnBrk="1" hangingPunct="1">
              <a:lnSpc>
                <a:spcPct val="96000"/>
              </a:lnSpc>
              <a:spcBef>
                <a:spcPts val="1200"/>
              </a:spcBef>
            </a:pPr>
            <a:r>
              <a:rPr lang="en-US" altLang="en-US" b="1" smtClean="0">
                <a:latin typeface="Times New Roman" panose="02020603050405020304" pitchFamily="18" charset="0"/>
              </a:rPr>
              <a:t>IDPS Control Strategies</a:t>
            </a:r>
          </a:p>
          <a:p>
            <a:pPr eaLnBrk="1" hangingPunct="1">
              <a:lnSpc>
                <a:spcPct val="96000"/>
              </a:lnSpc>
            </a:pPr>
            <a:r>
              <a:rPr lang="en-US" altLang="en-US" smtClean="0">
                <a:latin typeface="Times New Roman" panose="02020603050405020304" pitchFamily="18" charset="0"/>
              </a:rPr>
              <a:t>An IDPS can be implemented via one of three basic control strategies.</a:t>
            </a:r>
          </a:p>
          <a:p>
            <a:pPr eaLnBrk="1" hangingPunct="1">
              <a:lnSpc>
                <a:spcPct val="96000"/>
              </a:lnSpc>
            </a:pPr>
            <a:r>
              <a:rPr lang="en-US" altLang="en-US" smtClean="0">
                <a:latin typeface="Times New Roman" panose="02020603050405020304" pitchFamily="18" charset="0"/>
              </a:rPr>
              <a:t>A control strategy determines how an organization exerts influence and maintains the configuration of an IDPS.</a:t>
            </a:r>
          </a:p>
          <a:p>
            <a:pPr eaLnBrk="1" hangingPunct="1">
              <a:lnSpc>
                <a:spcPct val="96000"/>
              </a:lnSpc>
            </a:pPr>
            <a:r>
              <a:rPr lang="en-US" altLang="en-US" smtClean="0">
                <a:latin typeface="Times New Roman" panose="02020603050405020304" pitchFamily="18" charset="0"/>
              </a:rPr>
              <a:t>The three commonly utilized control strategies are:</a:t>
            </a:r>
          </a:p>
          <a:p>
            <a:pPr eaLnBrk="1" hangingPunct="1">
              <a:lnSpc>
                <a:spcPct val="96000"/>
              </a:lnSpc>
              <a:buFontTx/>
              <a:buChar char="•"/>
            </a:pPr>
            <a:r>
              <a:rPr lang="en-US" altLang="en-US" smtClean="0">
                <a:latin typeface="Times New Roman" panose="02020603050405020304" pitchFamily="18" charset="0"/>
              </a:rPr>
              <a:t> Centralized IDPS control strategy—All IDPS control functions are implemented and managed in a central location.</a:t>
            </a:r>
          </a:p>
          <a:p>
            <a:pPr eaLnBrk="1" hangingPunct="1">
              <a:lnSpc>
                <a:spcPct val="96000"/>
              </a:lnSpc>
              <a:buFontTx/>
              <a:buChar char="•"/>
            </a:pPr>
            <a:r>
              <a:rPr lang="en-US" altLang="en-US" smtClean="0">
                <a:latin typeface="Times New Roman" panose="02020603050405020304" pitchFamily="18" charset="0"/>
              </a:rPr>
              <a:t>Fully distributed IDPS control strategy—Control functions are applied at the physical location of each IDPS component.</a:t>
            </a:r>
          </a:p>
          <a:p>
            <a:pPr eaLnBrk="1" hangingPunct="1">
              <a:lnSpc>
                <a:spcPct val="96000"/>
              </a:lnSpc>
              <a:buFontTx/>
              <a:buChar char="•"/>
            </a:pPr>
            <a:r>
              <a:rPr lang="en-US" altLang="en-US" smtClean="0">
                <a:latin typeface="Times New Roman" panose="02020603050405020304" pitchFamily="18" charset="0"/>
              </a:rPr>
              <a:t>Partially distributed IDPS control strategy—Combines the  two: While the individual agents can still analyze and respond to local threats, they report to a hierarchical central facility to enable the organization to detect widespread attacks.</a:t>
            </a:r>
          </a:p>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473491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05DDC8B-9DE9-4ED0-AF8E-35AD45298FEF}" type="slidenum">
              <a:rPr lang="en-US" altLang="en-US">
                <a:latin typeface="Times New Roman" panose="02020603050405020304" pitchFamily="18" charset="0"/>
              </a:rPr>
              <a:pPr eaLnBrk="1" hangingPunct="1"/>
              <a:t>4</a:t>
            </a:fld>
            <a:endParaRPr lang="en-US" altLang="en-US">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p:txBody>
          <a:bodyPr>
            <a:normAutofit fontScale="85000" lnSpcReduction="20000"/>
          </a:bodyPr>
          <a:lstStyle/>
          <a:p>
            <a:pPr eaLnBrk="1" hangingPunct="1">
              <a:defRPr/>
            </a:pPr>
            <a:r>
              <a:rPr lang="en-US" altLang="en-US" b="1" dirty="0" smtClean="0">
                <a:latin typeface="Times New Roman" pitchFamily="18" charset="0"/>
              </a:rPr>
              <a:t>Intrusion Detection and Prevention Systems</a:t>
            </a:r>
          </a:p>
          <a:p>
            <a:pPr marL="342900" indent="-342900">
              <a:spcBef>
                <a:spcPct val="20000"/>
              </a:spcBef>
              <a:buFontTx/>
              <a:buChar char="•"/>
              <a:defRPr/>
            </a:pPr>
            <a:r>
              <a:rPr lang="en-US" altLang="en-US" sz="2600" kern="0" dirty="0" smtClean="0">
                <a:solidFill>
                  <a:srgbClr val="222222"/>
                </a:solidFill>
                <a:latin typeface="Arial"/>
              </a:rPr>
              <a:t>An intrusion occurs when an attacker attempts to gain entry into or disrupt the normal operations of an organization’s information systems</a:t>
            </a:r>
          </a:p>
          <a:p>
            <a:pPr marL="342900" indent="-342900">
              <a:spcBef>
                <a:spcPct val="20000"/>
              </a:spcBef>
              <a:buFontTx/>
              <a:buChar char="•"/>
              <a:defRPr/>
            </a:pPr>
            <a:r>
              <a:rPr lang="en-US" altLang="en-US" sz="2600" kern="0" dirty="0" smtClean="0">
                <a:solidFill>
                  <a:srgbClr val="222222"/>
                </a:solidFill>
                <a:latin typeface="Arial"/>
              </a:rPr>
              <a:t>Intrusion prevention consists of activities that deter an intrusion</a:t>
            </a:r>
          </a:p>
          <a:p>
            <a:pPr marL="342900" indent="-342900">
              <a:spcBef>
                <a:spcPct val="20000"/>
              </a:spcBef>
              <a:buFontTx/>
              <a:buChar char="•"/>
              <a:defRPr/>
            </a:pPr>
            <a:r>
              <a:rPr lang="en-US" altLang="en-US" sz="2600" kern="0" dirty="0" smtClean="0">
                <a:solidFill>
                  <a:srgbClr val="222222"/>
                </a:solidFill>
                <a:latin typeface="Arial"/>
              </a:rPr>
              <a:t>Intrusion detection consists of procedures and systems that identify system intrusions</a:t>
            </a:r>
          </a:p>
          <a:p>
            <a:pPr marL="342900" indent="-342900">
              <a:spcBef>
                <a:spcPct val="20000"/>
              </a:spcBef>
              <a:buFontTx/>
              <a:buChar char="•"/>
              <a:defRPr/>
            </a:pPr>
            <a:r>
              <a:rPr lang="en-US" altLang="en-US" sz="2600" kern="0" dirty="0" smtClean="0">
                <a:solidFill>
                  <a:srgbClr val="222222"/>
                </a:solidFill>
                <a:latin typeface="Arial"/>
              </a:rPr>
              <a:t>Intrusion reaction encompasses actions an organization undertakes when intrusion event is detected</a:t>
            </a:r>
          </a:p>
        </p:txBody>
      </p:sp>
    </p:spTree>
    <p:extLst>
      <p:ext uri="{BB962C8B-B14F-4D97-AF65-F5344CB8AC3E}">
        <p14:creationId xmlns:p14="http://schemas.microsoft.com/office/powerpoint/2010/main" val="2841045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522D448-C726-40BF-A199-E8BF51EC5160}" type="slidenum">
              <a:rPr lang="en-US" altLang="en-US">
                <a:latin typeface="Times New Roman" panose="02020603050405020304" pitchFamily="18" charset="0"/>
              </a:rPr>
              <a:pPr eaLnBrk="1" hangingPunct="1"/>
              <a:t>37</a:t>
            </a:fld>
            <a:endParaRPr lang="en-US" altLang="en-US">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p:txBody>
          <a:bodyPr>
            <a:normAutofit fontScale="92500" lnSpcReduction="10000"/>
          </a:bodyPr>
          <a:lstStyle/>
          <a:p>
            <a:pPr eaLnBrk="1" hangingPunct="1">
              <a:lnSpc>
                <a:spcPct val="96000"/>
              </a:lnSpc>
              <a:spcBef>
                <a:spcPts val="1200"/>
              </a:spcBef>
              <a:defRPr/>
            </a:pPr>
            <a:r>
              <a:rPr lang="en-US" altLang="en-US" b="1" dirty="0" smtClean="0">
                <a:latin typeface="Times New Roman" pitchFamily="18" charset="0"/>
                <a:cs typeface="Times New Roman" pitchFamily="18" charset="0"/>
              </a:rPr>
              <a:t>IDPS Deployment</a:t>
            </a:r>
          </a:p>
          <a:p>
            <a:pPr marL="742950" lvl="1" indent="-285750">
              <a:spcBef>
                <a:spcPct val="20000"/>
              </a:spcBef>
              <a:buFontTx/>
              <a:buChar char="–"/>
              <a:defRPr/>
            </a:pPr>
            <a:r>
              <a:rPr lang="en-US" altLang="en-US" sz="2400" kern="0" dirty="0" smtClean="0">
                <a:solidFill>
                  <a:srgbClr val="222222"/>
                </a:solidFill>
                <a:latin typeface="Arial"/>
              </a:rPr>
              <a:t>Great care must be taken when deciding where to locate components</a:t>
            </a:r>
          </a:p>
          <a:p>
            <a:pPr marL="742950" lvl="1" indent="-285750">
              <a:spcBef>
                <a:spcPct val="20000"/>
              </a:spcBef>
              <a:buFontTx/>
              <a:buChar char="–"/>
              <a:defRPr/>
            </a:pPr>
            <a:r>
              <a:rPr lang="en-US" altLang="en-US" sz="2400" kern="0" dirty="0" smtClean="0">
                <a:solidFill>
                  <a:srgbClr val="222222"/>
                </a:solidFill>
                <a:latin typeface="Arial"/>
              </a:rPr>
              <a:t>Planners must select deployment strategy that is based on careful analysis of organization’s information security requirements and causes minimal impact</a:t>
            </a:r>
          </a:p>
          <a:p>
            <a:pPr marL="742950" lvl="1" indent="-285750">
              <a:spcBef>
                <a:spcPct val="20000"/>
              </a:spcBef>
              <a:buFontTx/>
              <a:buChar char="–"/>
              <a:defRPr/>
            </a:pPr>
            <a:r>
              <a:rPr lang="en-US" altLang="en-US" sz="2400" kern="0" dirty="0" smtClean="0">
                <a:solidFill>
                  <a:srgbClr val="222222"/>
                </a:solidFill>
                <a:latin typeface="Arial"/>
              </a:rPr>
              <a:t>NIDPS and HIDPS can be used in tandem to cover individual systems that connect to an organization’s networks and networks themselves</a:t>
            </a:r>
          </a:p>
          <a:p>
            <a:pPr eaLnBrk="1" hangingPunct="1">
              <a:lnSpc>
                <a:spcPct val="96000"/>
              </a:lnSpc>
              <a:spcBef>
                <a:spcPts val="1200"/>
              </a:spcBef>
              <a:defRPr/>
            </a:pPr>
            <a:endParaRPr lang="en-US" alt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863272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9260E3C-B48C-4D87-83F0-FFC0D18FA372}" type="slidenum">
              <a:rPr lang="en-US" altLang="en-US">
                <a:latin typeface="Times New Roman" panose="02020603050405020304" pitchFamily="18" charset="0"/>
              </a:rPr>
              <a:pPr eaLnBrk="1" hangingPunct="1"/>
              <a:t>38</a:t>
            </a:fld>
            <a:endParaRPr lang="en-US" altLang="en-US">
              <a:latin typeface="Times New Roman" panose="02020603050405020304" pitchFamily="18" charset="0"/>
            </a:endParaRPr>
          </a:p>
        </p:txBody>
      </p:sp>
      <p:sp>
        <p:nvSpPr>
          <p:cNvPr id="100355"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p:txBody>
          <a:bodyPr/>
          <a:lstStyle/>
          <a:p>
            <a:pPr eaLnBrk="1" hangingPunct="1">
              <a:defRPr/>
            </a:pPr>
            <a:r>
              <a:rPr lang="en-US" altLang="en-US" b="1" dirty="0" smtClean="0">
                <a:latin typeface="Times New Roman" pitchFamily="18" charset="0"/>
              </a:rPr>
              <a:t>Deploying Network-Based IDPSs</a:t>
            </a:r>
          </a:p>
          <a:p>
            <a:pPr marL="742950" lvl="1" indent="-285750">
              <a:spcBef>
                <a:spcPct val="20000"/>
              </a:spcBef>
              <a:buFontTx/>
              <a:buChar char="–"/>
              <a:defRPr/>
            </a:pPr>
            <a:r>
              <a:rPr lang="en-US" altLang="en-US" sz="2400" kern="0" dirty="0" smtClean="0">
                <a:solidFill>
                  <a:srgbClr val="222222"/>
                </a:solidFill>
                <a:latin typeface="Arial"/>
              </a:rPr>
              <a:t>NIST recommends four locations for NIDPS sensors</a:t>
            </a:r>
          </a:p>
          <a:p>
            <a:pPr marL="1143000" lvl="2" indent="-228600">
              <a:spcBef>
                <a:spcPct val="20000"/>
              </a:spcBef>
              <a:buFontTx/>
              <a:buChar char="•"/>
              <a:defRPr/>
            </a:pPr>
            <a:r>
              <a:rPr lang="en-US" altLang="en-US" sz="2200" kern="0" dirty="0" smtClean="0">
                <a:solidFill>
                  <a:srgbClr val="222222"/>
                </a:solidFill>
                <a:latin typeface="Arial"/>
              </a:rPr>
              <a:t>Location 1: Behind each external firewall, in the network DMZ </a:t>
            </a:r>
          </a:p>
          <a:p>
            <a:pPr marL="1143000" lvl="2" indent="-228600">
              <a:spcBef>
                <a:spcPct val="20000"/>
              </a:spcBef>
              <a:buFontTx/>
              <a:buChar char="•"/>
              <a:defRPr/>
            </a:pPr>
            <a:r>
              <a:rPr lang="en-US" altLang="en-US" sz="2200" kern="0" dirty="0" smtClean="0">
                <a:solidFill>
                  <a:srgbClr val="222222"/>
                </a:solidFill>
                <a:latin typeface="Arial"/>
              </a:rPr>
              <a:t>Location 2: Outside an external firewall</a:t>
            </a:r>
          </a:p>
          <a:p>
            <a:pPr marL="1143000" lvl="2" indent="-228600">
              <a:spcBef>
                <a:spcPct val="20000"/>
              </a:spcBef>
              <a:buFontTx/>
              <a:buChar char="•"/>
              <a:defRPr/>
            </a:pPr>
            <a:r>
              <a:rPr lang="en-US" altLang="en-US" sz="2200" kern="0" dirty="0" smtClean="0">
                <a:solidFill>
                  <a:srgbClr val="222222"/>
                </a:solidFill>
                <a:latin typeface="Arial"/>
              </a:rPr>
              <a:t>Location 3: On major network backbones</a:t>
            </a:r>
          </a:p>
          <a:p>
            <a:pPr marL="1143000" lvl="2" indent="-228600">
              <a:spcBef>
                <a:spcPct val="20000"/>
              </a:spcBef>
              <a:buFontTx/>
              <a:buChar char="•"/>
              <a:defRPr/>
            </a:pPr>
            <a:r>
              <a:rPr lang="en-US" altLang="en-US" sz="2200" kern="0" dirty="0" smtClean="0">
                <a:solidFill>
                  <a:srgbClr val="222222"/>
                </a:solidFill>
                <a:latin typeface="Arial"/>
              </a:rPr>
              <a:t>Location 4: On critical subnets</a:t>
            </a:r>
          </a:p>
        </p:txBody>
      </p:sp>
    </p:spTree>
    <p:extLst>
      <p:ext uri="{BB962C8B-B14F-4D97-AF65-F5344CB8AC3E}">
        <p14:creationId xmlns:p14="http://schemas.microsoft.com/office/powerpoint/2010/main" val="3037168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8CFFCD8-886D-4866-9C06-8BFDBFD38BA6}" type="slidenum">
              <a:rPr lang="en-US" altLang="en-US">
                <a:latin typeface="Times New Roman" panose="02020603050405020304" pitchFamily="18" charset="0"/>
              </a:rPr>
              <a:pPr eaLnBrk="1" hangingPunct="1"/>
              <a:t>40</a:t>
            </a:fld>
            <a:endParaRPr lang="en-US" altLang="en-US">
              <a:latin typeface="Times New Roman" panose="02020603050405020304" pitchFamily="18" charset="0"/>
            </a:endParaRPr>
          </a:p>
        </p:txBody>
      </p:sp>
      <p:sp>
        <p:nvSpPr>
          <p:cNvPr id="102403"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p:txBody>
          <a:bodyPr/>
          <a:lstStyle/>
          <a:p>
            <a:pPr eaLnBrk="1" hangingPunct="1">
              <a:defRPr/>
            </a:pPr>
            <a:r>
              <a:rPr lang="en-US" altLang="en-US" b="1" dirty="0" smtClean="0">
                <a:latin typeface="Times New Roman" pitchFamily="18" charset="0"/>
              </a:rPr>
              <a:t>Deploying Host-Based IDPSs</a:t>
            </a:r>
          </a:p>
          <a:p>
            <a:pPr marL="742950" lvl="1" indent="-285750">
              <a:spcBef>
                <a:spcPct val="20000"/>
              </a:spcBef>
              <a:buFontTx/>
              <a:buChar char="–"/>
              <a:defRPr/>
            </a:pPr>
            <a:r>
              <a:rPr lang="en-US" altLang="en-US" sz="2400" kern="0" dirty="0" smtClean="0">
                <a:solidFill>
                  <a:srgbClr val="222222"/>
                </a:solidFill>
                <a:latin typeface="Arial"/>
              </a:rPr>
              <a:t>Proper implementation of HIDPSs can be a painstaking and time-consuming task </a:t>
            </a:r>
          </a:p>
          <a:p>
            <a:pPr marL="742950" lvl="1" indent="-285750">
              <a:spcBef>
                <a:spcPct val="20000"/>
              </a:spcBef>
              <a:buFontTx/>
              <a:buChar char="–"/>
              <a:defRPr/>
            </a:pPr>
            <a:r>
              <a:rPr lang="en-US" altLang="en-US" sz="2400" kern="0" dirty="0" smtClean="0">
                <a:solidFill>
                  <a:srgbClr val="222222"/>
                </a:solidFill>
                <a:latin typeface="Arial"/>
              </a:rPr>
              <a:t>Deployment begins with implementing most critical systems first</a:t>
            </a:r>
          </a:p>
          <a:p>
            <a:pPr marL="742950" lvl="1" indent="-285750">
              <a:spcBef>
                <a:spcPct val="20000"/>
              </a:spcBef>
              <a:buFontTx/>
              <a:buChar char="–"/>
              <a:defRPr/>
            </a:pPr>
            <a:r>
              <a:rPr lang="en-US" altLang="en-US" sz="2400" kern="0" dirty="0" smtClean="0">
                <a:solidFill>
                  <a:srgbClr val="222222"/>
                </a:solidFill>
                <a:latin typeface="Arial"/>
              </a:rPr>
              <a:t>Installation continues until either all systems are installed or the organization reaches planned degree of coverage it will accept</a:t>
            </a:r>
          </a:p>
        </p:txBody>
      </p:sp>
    </p:spTree>
    <p:extLst>
      <p:ext uri="{BB962C8B-B14F-4D97-AF65-F5344CB8AC3E}">
        <p14:creationId xmlns:p14="http://schemas.microsoft.com/office/powerpoint/2010/main" val="26957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A9AFF2E-FE20-4813-943C-6268719C8940}" type="slidenum">
              <a:rPr lang="en-US" altLang="en-US">
                <a:latin typeface="Times New Roman" panose="02020603050405020304" pitchFamily="18" charset="0"/>
              </a:rPr>
              <a:pPr eaLnBrk="1" hangingPunct="1"/>
              <a:t>41</a:t>
            </a:fld>
            <a:endParaRPr lang="en-US" altLang="en-US">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p:txBody>
          <a:bodyPr>
            <a:normAutofit fontScale="92500" lnSpcReduction="10000"/>
          </a:bodyPr>
          <a:lstStyle/>
          <a:p>
            <a:pPr marL="228600" indent="-228600" eaLnBrk="1" hangingPunct="1">
              <a:defRPr/>
            </a:pPr>
            <a:r>
              <a:rPr lang="en-US" altLang="en-US" b="1" dirty="0" smtClean="0">
                <a:latin typeface="Times New Roman" pitchFamily="18" charset="0"/>
              </a:rPr>
              <a:t>Measuring IDPSs’ Effectiveness</a:t>
            </a:r>
          </a:p>
          <a:p>
            <a:pPr marL="342900" indent="-342900">
              <a:spcBef>
                <a:spcPct val="20000"/>
              </a:spcBef>
              <a:buFontTx/>
              <a:buChar char="•"/>
              <a:defRPr/>
            </a:pPr>
            <a:r>
              <a:rPr lang="en-US" altLang="en-US" sz="2600" kern="0" dirty="0" smtClean="0">
                <a:solidFill>
                  <a:srgbClr val="222222"/>
                </a:solidFill>
                <a:latin typeface="Arial"/>
              </a:rPr>
              <a:t>IDPSs are evaluated using four dominant metrics: thresholds, blacklists and whitelists, alert settings, and code viewing and editing</a:t>
            </a:r>
          </a:p>
          <a:p>
            <a:pPr marL="342900" indent="-342900">
              <a:spcBef>
                <a:spcPct val="20000"/>
              </a:spcBef>
              <a:buFontTx/>
              <a:buChar char="•"/>
              <a:defRPr/>
            </a:pPr>
            <a:r>
              <a:rPr lang="en-US" altLang="en-US" sz="2600" kern="0" dirty="0" smtClean="0">
                <a:solidFill>
                  <a:srgbClr val="222222"/>
                </a:solidFill>
                <a:latin typeface="Arial"/>
              </a:rPr>
              <a:t>Evaluation of IDPS might read: at 100 Mb/s, IDPS was able to detect 97% of directed attacks</a:t>
            </a:r>
          </a:p>
          <a:p>
            <a:pPr marL="342900" indent="-342900">
              <a:spcBef>
                <a:spcPct val="20000"/>
              </a:spcBef>
              <a:buFontTx/>
              <a:buChar char="•"/>
              <a:defRPr/>
            </a:pPr>
            <a:r>
              <a:rPr lang="en-US" altLang="en-US" sz="2600" kern="0" dirty="0" smtClean="0">
                <a:solidFill>
                  <a:srgbClr val="222222"/>
                </a:solidFill>
                <a:latin typeface="Arial"/>
              </a:rPr>
              <a:t>Because developing this collection can be tedious, most IDPS vendors provide testing mechanisms to verify systems are performing as expected</a:t>
            </a:r>
          </a:p>
        </p:txBody>
      </p:sp>
    </p:spTree>
    <p:extLst>
      <p:ext uri="{BB962C8B-B14F-4D97-AF65-F5344CB8AC3E}">
        <p14:creationId xmlns:p14="http://schemas.microsoft.com/office/powerpoint/2010/main" val="42172942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C9BF28B-334E-4449-B14A-B11C30126D35}" type="slidenum">
              <a:rPr lang="en-US" altLang="en-US">
                <a:latin typeface="Times New Roman" panose="02020603050405020304" pitchFamily="18" charset="0"/>
              </a:rPr>
              <a:pPr eaLnBrk="1" hangingPunct="1"/>
              <a:t>42</a:t>
            </a:fld>
            <a:endParaRPr lang="en-US" altLang="en-US">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p:txBody>
          <a:bodyPr>
            <a:normAutofit fontScale="92500" lnSpcReduction="20000"/>
          </a:bodyPr>
          <a:lstStyle/>
          <a:p>
            <a:pPr marL="228600" indent="-228600" eaLnBrk="1" hangingPunct="1">
              <a:defRPr/>
            </a:pPr>
            <a:r>
              <a:rPr lang="en-US" altLang="en-US" b="1" dirty="0" smtClean="0">
                <a:latin typeface="Times New Roman" pitchFamily="18" charset="0"/>
              </a:rPr>
              <a:t>Measuring IDPSs’ Effectiveness (continued)</a:t>
            </a:r>
          </a:p>
          <a:p>
            <a:pPr marL="342900" indent="-342900">
              <a:spcBef>
                <a:spcPct val="20000"/>
              </a:spcBef>
              <a:buFontTx/>
              <a:buChar char="•"/>
              <a:defRPr/>
            </a:pPr>
            <a:r>
              <a:rPr lang="en-US" altLang="en-US" sz="2600" kern="0" dirty="0" smtClean="0">
                <a:solidFill>
                  <a:srgbClr val="222222"/>
                </a:solidFill>
                <a:latin typeface="Arial"/>
              </a:rPr>
              <a:t>Some of these testing processes will enable the administrator to:</a:t>
            </a:r>
          </a:p>
          <a:p>
            <a:pPr marL="742950" lvl="1" indent="-285750">
              <a:spcBef>
                <a:spcPct val="20000"/>
              </a:spcBef>
              <a:buFontTx/>
              <a:buChar char="–"/>
              <a:defRPr/>
            </a:pPr>
            <a:r>
              <a:rPr lang="en-US" altLang="en-US" sz="2400" kern="0" dirty="0" smtClean="0">
                <a:solidFill>
                  <a:srgbClr val="222222"/>
                </a:solidFill>
                <a:latin typeface="Arial"/>
              </a:rPr>
              <a:t>Record and retransmit packets from real virus or worm scan</a:t>
            </a:r>
          </a:p>
          <a:p>
            <a:pPr marL="742950" lvl="1" indent="-285750">
              <a:spcBef>
                <a:spcPct val="20000"/>
              </a:spcBef>
              <a:buFontTx/>
              <a:buChar char="–"/>
              <a:defRPr/>
            </a:pPr>
            <a:r>
              <a:rPr lang="en-US" altLang="en-US" sz="2400" kern="0" dirty="0" smtClean="0">
                <a:solidFill>
                  <a:srgbClr val="222222"/>
                </a:solidFill>
                <a:latin typeface="Arial"/>
              </a:rPr>
              <a:t>Record and retransmit packets from a real virus or worm scan with incomplete TCP/IP session connections (missing SYN packets)</a:t>
            </a:r>
          </a:p>
          <a:p>
            <a:pPr marL="742950" lvl="1" indent="-285750">
              <a:spcBef>
                <a:spcPct val="20000"/>
              </a:spcBef>
              <a:buFontTx/>
              <a:buChar char="–"/>
              <a:defRPr/>
            </a:pPr>
            <a:r>
              <a:rPr lang="en-US" altLang="en-US" sz="2400" kern="0" dirty="0" smtClean="0">
                <a:solidFill>
                  <a:srgbClr val="222222"/>
                </a:solidFill>
                <a:latin typeface="Arial"/>
              </a:rPr>
              <a:t>Conduct a real virus or worm scan against a hardened or sacrificial system</a:t>
            </a:r>
          </a:p>
        </p:txBody>
      </p:sp>
    </p:spTree>
    <p:extLst>
      <p:ext uri="{BB962C8B-B14F-4D97-AF65-F5344CB8AC3E}">
        <p14:creationId xmlns:p14="http://schemas.microsoft.com/office/powerpoint/2010/main" val="22653235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833106-9737-4595-9ACB-992D25D38FC8}" type="slidenum">
              <a:rPr lang="en-US" altLang="en-US">
                <a:latin typeface="Times New Roman" panose="02020603050405020304" pitchFamily="18" charset="0"/>
              </a:rPr>
              <a:pPr eaLnBrk="1" hangingPunct="1"/>
              <a:t>43</a:t>
            </a:fld>
            <a:endParaRPr lang="en-US" altLang="en-US">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p:txBody>
          <a:bodyPr>
            <a:normAutofit fontScale="85000" lnSpcReduction="20000"/>
          </a:bodyPr>
          <a:lstStyle/>
          <a:p>
            <a:pPr eaLnBrk="1" hangingPunct="1">
              <a:defRPr/>
            </a:pPr>
            <a:r>
              <a:rPr lang="en-US" altLang="en-US" b="1" dirty="0" smtClean="0">
                <a:latin typeface="Times New Roman" pitchFamily="18" charset="0"/>
              </a:rPr>
              <a:t>Honeypots, Honeynets, and Padded Cell Systems</a:t>
            </a:r>
          </a:p>
          <a:p>
            <a:pPr marL="342900" indent="-342900">
              <a:spcBef>
                <a:spcPct val="20000"/>
              </a:spcBef>
              <a:buFontTx/>
              <a:buChar char="•"/>
              <a:defRPr/>
            </a:pPr>
            <a:r>
              <a:rPr lang="en-US" altLang="en-US" sz="2600" kern="0" dirty="0" smtClean="0">
                <a:solidFill>
                  <a:srgbClr val="222222"/>
                </a:solidFill>
                <a:latin typeface="Arial"/>
              </a:rPr>
              <a:t>Honeypots: decoy systems designed to lure potential attackers away from critical systems</a:t>
            </a:r>
          </a:p>
          <a:p>
            <a:pPr marL="342900" indent="-342900">
              <a:spcBef>
                <a:spcPct val="20000"/>
              </a:spcBef>
              <a:buFontTx/>
              <a:buChar char="•"/>
              <a:defRPr/>
            </a:pPr>
            <a:r>
              <a:rPr lang="en-US" altLang="en-US" sz="2600" kern="0" dirty="0" smtClean="0">
                <a:solidFill>
                  <a:srgbClr val="222222"/>
                </a:solidFill>
                <a:latin typeface="Arial"/>
              </a:rPr>
              <a:t>Honeynets: several honeypots connected together on a network segment</a:t>
            </a:r>
          </a:p>
          <a:p>
            <a:pPr marL="342900" indent="-342900">
              <a:spcBef>
                <a:spcPct val="20000"/>
              </a:spcBef>
              <a:buFontTx/>
              <a:buChar char="•"/>
              <a:defRPr/>
            </a:pPr>
            <a:r>
              <a:rPr lang="en-US" altLang="en-US" sz="2600" kern="0" dirty="0" smtClean="0">
                <a:solidFill>
                  <a:srgbClr val="222222"/>
                </a:solidFill>
                <a:latin typeface="Arial"/>
              </a:rPr>
              <a:t>Honeypots designed to:</a:t>
            </a:r>
          </a:p>
          <a:p>
            <a:pPr marL="742950" lvl="1" indent="-285750">
              <a:spcBef>
                <a:spcPct val="20000"/>
              </a:spcBef>
              <a:buFontTx/>
              <a:buChar char="–"/>
              <a:defRPr/>
            </a:pPr>
            <a:r>
              <a:rPr lang="en-US" altLang="en-US" sz="2400" kern="0" dirty="0" smtClean="0">
                <a:solidFill>
                  <a:srgbClr val="222222"/>
                </a:solidFill>
                <a:latin typeface="Arial"/>
              </a:rPr>
              <a:t>Divert attacker from accessing critical systems</a:t>
            </a:r>
          </a:p>
          <a:p>
            <a:pPr marL="742950" lvl="1" indent="-285750">
              <a:spcBef>
                <a:spcPct val="20000"/>
              </a:spcBef>
              <a:buFontTx/>
              <a:buChar char="–"/>
              <a:defRPr/>
            </a:pPr>
            <a:r>
              <a:rPr lang="en-US" altLang="en-US" sz="2400" kern="0" dirty="0" smtClean="0">
                <a:solidFill>
                  <a:srgbClr val="222222"/>
                </a:solidFill>
                <a:latin typeface="Arial"/>
              </a:rPr>
              <a:t>Collect information about attacker’s activity</a:t>
            </a:r>
          </a:p>
          <a:p>
            <a:pPr marL="742950" lvl="1" indent="-285750">
              <a:spcBef>
                <a:spcPct val="20000"/>
              </a:spcBef>
              <a:buFontTx/>
              <a:buChar char="–"/>
              <a:defRPr/>
            </a:pPr>
            <a:r>
              <a:rPr lang="en-US" altLang="en-US" sz="2400" kern="0" dirty="0" smtClean="0">
                <a:solidFill>
                  <a:srgbClr val="222222"/>
                </a:solidFill>
                <a:latin typeface="Arial"/>
              </a:rPr>
              <a:t>Encourage attacker to stay on system long enough for administrators to document event and perhaps respond</a:t>
            </a:r>
          </a:p>
        </p:txBody>
      </p:sp>
    </p:spTree>
    <p:extLst>
      <p:ext uri="{BB962C8B-B14F-4D97-AF65-F5344CB8AC3E}">
        <p14:creationId xmlns:p14="http://schemas.microsoft.com/office/powerpoint/2010/main" val="36641112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62C9289-E3EE-457E-8254-E67CE6F7E9C2}" type="slidenum">
              <a:rPr lang="en-US" altLang="en-US">
                <a:latin typeface="Times New Roman" panose="02020603050405020304" pitchFamily="18" charset="0"/>
              </a:rPr>
              <a:pPr eaLnBrk="1" hangingPunct="1"/>
              <a:t>44</a:t>
            </a:fld>
            <a:endParaRPr lang="en-US" altLang="en-US">
              <a:latin typeface="Times New Roman" panose="02020603050405020304" pitchFamily="18" charset="0"/>
            </a:endParaRPr>
          </a:p>
        </p:txBody>
      </p:sp>
      <p:sp>
        <p:nvSpPr>
          <p:cNvPr id="106499"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p:txBody>
          <a:bodyPr>
            <a:normAutofit fontScale="85000" lnSpcReduction="10000"/>
          </a:bodyPr>
          <a:lstStyle/>
          <a:p>
            <a:pPr eaLnBrk="1" hangingPunct="1">
              <a:lnSpc>
                <a:spcPct val="128000"/>
              </a:lnSpc>
              <a:spcBef>
                <a:spcPts val="3000"/>
              </a:spcBef>
              <a:spcAft>
                <a:spcPts val="600"/>
              </a:spcAft>
              <a:defRPr/>
            </a:pPr>
            <a:r>
              <a:rPr lang="en-US" altLang="en-US" b="1" dirty="0" smtClean="0">
                <a:latin typeface="Times New Roman" pitchFamily="18" charset="0"/>
              </a:rPr>
              <a:t>Padded Cell Systems</a:t>
            </a:r>
          </a:p>
          <a:p>
            <a:pPr marL="342900" indent="-342900">
              <a:spcBef>
                <a:spcPct val="20000"/>
              </a:spcBef>
              <a:buFontTx/>
              <a:buChar char="•"/>
              <a:defRPr/>
            </a:pPr>
            <a:r>
              <a:rPr lang="en-US" altLang="en-US" sz="2600" kern="0" dirty="0" smtClean="0">
                <a:solidFill>
                  <a:srgbClr val="222222"/>
                </a:solidFill>
                <a:latin typeface="Arial"/>
              </a:rPr>
              <a:t>Padded cell system: protected honeypot that cannot be easily compromised</a:t>
            </a:r>
          </a:p>
          <a:p>
            <a:pPr marL="342900" indent="-342900">
              <a:spcBef>
                <a:spcPct val="20000"/>
              </a:spcBef>
              <a:buFontTx/>
              <a:buChar char="•"/>
              <a:defRPr/>
            </a:pPr>
            <a:r>
              <a:rPr lang="en-US" altLang="en-US" sz="2600" kern="0" dirty="0" smtClean="0">
                <a:solidFill>
                  <a:srgbClr val="222222"/>
                </a:solidFill>
                <a:latin typeface="Arial"/>
              </a:rPr>
              <a:t>In addition to attracting attackers with tempting data, a padded cell operates in tandem with a traditional IDPS</a:t>
            </a:r>
          </a:p>
          <a:p>
            <a:pPr marL="342900" indent="-342900">
              <a:spcBef>
                <a:spcPct val="20000"/>
              </a:spcBef>
              <a:buFontTx/>
              <a:buChar char="•"/>
              <a:defRPr/>
            </a:pPr>
            <a:r>
              <a:rPr lang="en-US" altLang="en-US" sz="2600" kern="0" dirty="0" smtClean="0">
                <a:solidFill>
                  <a:srgbClr val="222222"/>
                </a:solidFill>
                <a:latin typeface="Arial"/>
              </a:rPr>
              <a:t>When the IDPS detects attackers, padded cell system seamlessly transfers them to a special simulated environment where they can cause no harm—hence the name </a:t>
            </a:r>
            <a:r>
              <a:rPr lang="en-US" altLang="en-US" sz="2600" i="1" kern="0" dirty="0" smtClean="0">
                <a:solidFill>
                  <a:srgbClr val="222222"/>
                </a:solidFill>
                <a:latin typeface="Arial"/>
              </a:rPr>
              <a:t>padded cell</a:t>
            </a:r>
            <a:endParaRPr lang="en-US" altLang="en-US" sz="2600" kern="0" dirty="0" smtClean="0">
              <a:solidFill>
                <a:srgbClr val="222222"/>
              </a:solidFill>
              <a:latin typeface="Arial"/>
            </a:endParaRPr>
          </a:p>
        </p:txBody>
      </p:sp>
    </p:spTree>
    <p:extLst>
      <p:ext uri="{BB962C8B-B14F-4D97-AF65-F5344CB8AC3E}">
        <p14:creationId xmlns:p14="http://schemas.microsoft.com/office/powerpoint/2010/main" val="5069051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4D47868-C103-49E2-AF5E-050EF5CA90F9}" type="slidenum">
              <a:rPr lang="en-US" altLang="en-US">
                <a:latin typeface="Times New Roman" panose="02020603050405020304" pitchFamily="18" charset="0"/>
              </a:rPr>
              <a:pPr eaLnBrk="1" hangingPunct="1"/>
              <a:t>45</a:t>
            </a:fld>
            <a:endParaRPr lang="en-US" altLang="en-US">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p:txBody>
          <a:bodyPr>
            <a:normAutofit fontScale="85000" lnSpcReduction="10000"/>
          </a:bodyPr>
          <a:lstStyle/>
          <a:p>
            <a:pPr eaLnBrk="1" hangingPunct="1">
              <a:spcBef>
                <a:spcPts val="3000"/>
              </a:spcBef>
              <a:spcAft>
                <a:spcPts val="600"/>
              </a:spcAft>
              <a:defRPr/>
            </a:pPr>
            <a:r>
              <a:rPr lang="en-US" altLang="en-US" b="1" dirty="0" smtClean="0">
                <a:latin typeface="Times New Roman" pitchFamily="18" charset="0"/>
              </a:rPr>
              <a:t>Honey Pots, Honey Nets, and Padded Cell Systems</a:t>
            </a:r>
          </a:p>
          <a:p>
            <a:pPr marL="342900" indent="-342900">
              <a:spcBef>
                <a:spcPct val="20000"/>
              </a:spcBef>
              <a:buFontTx/>
              <a:buChar char="•"/>
              <a:defRPr/>
            </a:pPr>
            <a:r>
              <a:rPr lang="en-US" altLang="en-US" sz="2600" kern="0" dirty="0" smtClean="0">
                <a:solidFill>
                  <a:srgbClr val="222222"/>
                </a:solidFill>
                <a:latin typeface="Arial"/>
              </a:rPr>
              <a:t>Advantages</a:t>
            </a:r>
          </a:p>
          <a:p>
            <a:pPr marL="742950" lvl="1" indent="-285750">
              <a:spcBef>
                <a:spcPct val="20000"/>
              </a:spcBef>
              <a:buFontTx/>
              <a:buChar char="–"/>
              <a:defRPr/>
            </a:pPr>
            <a:r>
              <a:rPr lang="en-US" altLang="en-US" sz="2400" kern="0" dirty="0" smtClean="0">
                <a:solidFill>
                  <a:srgbClr val="222222"/>
                </a:solidFill>
                <a:latin typeface="Arial"/>
              </a:rPr>
              <a:t>Attackers can be diverted to targets they cannot damage</a:t>
            </a:r>
          </a:p>
          <a:p>
            <a:pPr marL="742950" lvl="1" indent="-285750">
              <a:spcBef>
                <a:spcPct val="20000"/>
              </a:spcBef>
              <a:buFontTx/>
              <a:buChar char="–"/>
              <a:defRPr/>
            </a:pPr>
            <a:r>
              <a:rPr lang="en-US" altLang="en-US" sz="2400" kern="0" dirty="0" smtClean="0">
                <a:solidFill>
                  <a:srgbClr val="222222"/>
                </a:solidFill>
                <a:latin typeface="Arial"/>
              </a:rPr>
              <a:t>Administrators have time to decide how to respond to attacker</a:t>
            </a:r>
          </a:p>
          <a:p>
            <a:pPr marL="742950" lvl="1" indent="-285750">
              <a:spcBef>
                <a:spcPct val="20000"/>
              </a:spcBef>
              <a:buFontTx/>
              <a:buChar char="–"/>
              <a:defRPr/>
            </a:pPr>
            <a:r>
              <a:rPr lang="en-US" altLang="en-US" sz="2400" kern="0" dirty="0" smtClean="0">
                <a:solidFill>
                  <a:srgbClr val="222222"/>
                </a:solidFill>
                <a:latin typeface="Arial"/>
              </a:rPr>
              <a:t>Attackers’ actions can be easily and more extensively monitored, and records can be used to refine threat models and improve system protections</a:t>
            </a:r>
          </a:p>
          <a:p>
            <a:pPr marL="742950" lvl="1" indent="-285750">
              <a:spcBef>
                <a:spcPct val="20000"/>
              </a:spcBef>
              <a:buFontTx/>
              <a:buChar char="–"/>
              <a:defRPr/>
            </a:pPr>
            <a:r>
              <a:rPr lang="en-US" altLang="en-US" sz="2400" kern="0" dirty="0" smtClean="0">
                <a:solidFill>
                  <a:srgbClr val="222222"/>
                </a:solidFill>
                <a:latin typeface="Arial"/>
              </a:rPr>
              <a:t>Honeypots may be effective at catching insiders who are snooping around a network</a:t>
            </a:r>
          </a:p>
        </p:txBody>
      </p:sp>
    </p:spTree>
    <p:extLst>
      <p:ext uri="{BB962C8B-B14F-4D97-AF65-F5344CB8AC3E}">
        <p14:creationId xmlns:p14="http://schemas.microsoft.com/office/powerpoint/2010/main" val="3973396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5ACF2F0-72DF-464D-9FD1-D25161A05446}" type="slidenum">
              <a:rPr lang="en-US" altLang="en-US">
                <a:latin typeface="Times New Roman" panose="02020603050405020304" pitchFamily="18" charset="0"/>
              </a:rPr>
              <a:pPr eaLnBrk="1" hangingPunct="1"/>
              <a:t>46</a:t>
            </a:fld>
            <a:endParaRPr lang="en-US" altLang="en-US">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p:txBody>
          <a:bodyPr>
            <a:normAutofit fontScale="85000" lnSpcReduction="20000"/>
          </a:bodyPr>
          <a:lstStyle/>
          <a:p>
            <a:pPr eaLnBrk="1" hangingPunct="1">
              <a:spcBef>
                <a:spcPts val="3000"/>
              </a:spcBef>
              <a:spcAft>
                <a:spcPts val="600"/>
              </a:spcAft>
              <a:defRPr/>
            </a:pPr>
            <a:r>
              <a:rPr lang="en-US" altLang="en-US" b="1" dirty="0" smtClean="0">
                <a:latin typeface="Times New Roman" pitchFamily="18" charset="0"/>
              </a:rPr>
              <a:t>Honey Pots, Honey Nets, and Padded Cell Systems (continued)</a:t>
            </a:r>
          </a:p>
          <a:p>
            <a:pPr marL="342900" indent="-342900">
              <a:spcBef>
                <a:spcPct val="20000"/>
              </a:spcBef>
              <a:buFontTx/>
              <a:buChar char="•"/>
              <a:defRPr/>
            </a:pPr>
            <a:r>
              <a:rPr lang="en-US" altLang="en-US" sz="2600" kern="0" dirty="0" smtClean="0">
                <a:solidFill>
                  <a:srgbClr val="222222"/>
                </a:solidFill>
                <a:latin typeface="Arial"/>
              </a:rPr>
              <a:t>Disadvantages</a:t>
            </a:r>
          </a:p>
          <a:p>
            <a:pPr marL="742950" lvl="1" indent="-285750">
              <a:spcBef>
                <a:spcPct val="20000"/>
              </a:spcBef>
              <a:buFontTx/>
              <a:buChar char="–"/>
              <a:defRPr/>
            </a:pPr>
            <a:r>
              <a:rPr lang="en-US" altLang="en-US" sz="2400" kern="0" dirty="0" smtClean="0">
                <a:solidFill>
                  <a:srgbClr val="222222"/>
                </a:solidFill>
                <a:latin typeface="Arial"/>
              </a:rPr>
              <a:t>Legal implications of using such devices are not well understood</a:t>
            </a:r>
          </a:p>
          <a:p>
            <a:pPr marL="742950" lvl="1" indent="-285750">
              <a:spcBef>
                <a:spcPct val="20000"/>
              </a:spcBef>
              <a:buFontTx/>
              <a:buChar char="–"/>
              <a:defRPr/>
            </a:pPr>
            <a:r>
              <a:rPr lang="en-US" altLang="en-US" sz="2400" kern="0" dirty="0" smtClean="0">
                <a:solidFill>
                  <a:srgbClr val="222222"/>
                </a:solidFill>
                <a:latin typeface="Arial"/>
              </a:rPr>
              <a:t>Honeypots and padded cells have not yet been shown to be generally useful security technologies</a:t>
            </a:r>
          </a:p>
          <a:p>
            <a:pPr marL="742950" lvl="1" indent="-285750">
              <a:spcBef>
                <a:spcPct val="20000"/>
              </a:spcBef>
              <a:buFontTx/>
              <a:buChar char="–"/>
              <a:defRPr/>
            </a:pPr>
            <a:r>
              <a:rPr lang="en-US" altLang="en-US" sz="2400" kern="0" dirty="0" smtClean="0">
                <a:solidFill>
                  <a:srgbClr val="222222"/>
                </a:solidFill>
                <a:latin typeface="Arial"/>
              </a:rPr>
              <a:t>An expert attacker, once diverted into a decoy system, may become angry and launch a more aggressive attack against an organization’s systems</a:t>
            </a:r>
          </a:p>
          <a:p>
            <a:pPr marL="742950" lvl="1" indent="-285750">
              <a:spcBef>
                <a:spcPct val="20000"/>
              </a:spcBef>
              <a:buFontTx/>
              <a:buChar char="–"/>
              <a:defRPr/>
            </a:pPr>
            <a:r>
              <a:rPr lang="en-US" altLang="en-US" sz="2400" kern="0" dirty="0" smtClean="0">
                <a:solidFill>
                  <a:srgbClr val="222222"/>
                </a:solidFill>
                <a:latin typeface="Arial"/>
              </a:rPr>
              <a:t>Administrators and security managers need a high level of expertise to use these systems</a:t>
            </a:r>
          </a:p>
        </p:txBody>
      </p:sp>
    </p:spTree>
    <p:extLst>
      <p:ext uri="{BB962C8B-B14F-4D97-AF65-F5344CB8AC3E}">
        <p14:creationId xmlns:p14="http://schemas.microsoft.com/office/powerpoint/2010/main" val="38597057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EA01D1E-CDFD-4CAC-9F4E-DE6EDDFC4FE4}" type="slidenum">
              <a:rPr lang="en-US" altLang="en-US">
                <a:latin typeface="Times New Roman" panose="02020603050405020304" pitchFamily="18" charset="0"/>
              </a:rPr>
              <a:pPr eaLnBrk="1" hangingPunct="1"/>
              <a:t>47</a:t>
            </a:fld>
            <a:endParaRPr lang="en-US" altLang="en-US">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p:txBody>
          <a:bodyPr>
            <a:normAutofit fontScale="85000" lnSpcReduction="20000"/>
          </a:bodyPr>
          <a:lstStyle/>
          <a:p>
            <a:pPr eaLnBrk="1" hangingPunct="1">
              <a:defRPr/>
            </a:pPr>
            <a:r>
              <a:rPr lang="en-US" altLang="en-US" b="1" dirty="0" smtClean="0">
                <a:latin typeface="Times New Roman" pitchFamily="18" charset="0"/>
              </a:rPr>
              <a:t>Trap-and-Trace Systems</a:t>
            </a:r>
          </a:p>
          <a:p>
            <a:pPr marL="342900" indent="-342900">
              <a:spcBef>
                <a:spcPct val="20000"/>
              </a:spcBef>
              <a:buFontTx/>
              <a:buChar char="•"/>
              <a:defRPr/>
            </a:pPr>
            <a:r>
              <a:rPr lang="en-US" altLang="en-US" sz="2600" kern="0" dirty="0" smtClean="0">
                <a:solidFill>
                  <a:srgbClr val="222222"/>
                </a:solidFill>
                <a:latin typeface="Arial"/>
              </a:rPr>
              <a:t>Use combination of techniques to detect an intrusion and trace it back to its source</a:t>
            </a:r>
          </a:p>
          <a:p>
            <a:pPr marL="342900" indent="-342900">
              <a:spcBef>
                <a:spcPct val="20000"/>
              </a:spcBef>
              <a:buFontTx/>
              <a:buChar char="•"/>
              <a:defRPr/>
            </a:pPr>
            <a:r>
              <a:rPr lang="en-US" altLang="en-US" sz="2600" kern="0" dirty="0" smtClean="0">
                <a:solidFill>
                  <a:srgbClr val="222222"/>
                </a:solidFill>
                <a:latin typeface="Arial"/>
              </a:rPr>
              <a:t>Trap usually consists of honeypot or padded cell and alarm</a:t>
            </a:r>
          </a:p>
          <a:p>
            <a:pPr marL="342900" indent="-342900">
              <a:spcBef>
                <a:spcPct val="20000"/>
              </a:spcBef>
              <a:buFontTx/>
              <a:buChar char="•"/>
              <a:defRPr/>
            </a:pPr>
            <a:r>
              <a:rPr lang="en-US" altLang="en-US" sz="2600" kern="0" dirty="0" smtClean="0">
                <a:solidFill>
                  <a:srgbClr val="222222"/>
                </a:solidFill>
                <a:latin typeface="Arial"/>
              </a:rPr>
              <a:t>Legal drawbacks to trap and trace</a:t>
            </a:r>
          </a:p>
          <a:p>
            <a:pPr marL="742950" lvl="1" indent="-285750">
              <a:spcBef>
                <a:spcPct val="20000"/>
              </a:spcBef>
              <a:buFontTx/>
              <a:buChar char="–"/>
              <a:defRPr/>
            </a:pPr>
            <a:r>
              <a:rPr lang="en-US" altLang="en-US" sz="2400" kern="0" dirty="0" smtClean="0">
                <a:solidFill>
                  <a:srgbClr val="222222"/>
                </a:solidFill>
                <a:latin typeface="Arial"/>
              </a:rPr>
              <a:t>Enticement: act of attracting attention to system by placing tantalizing information in key locations</a:t>
            </a:r>
          </a:p>
          <a:p>
            <a:pPr marL="742950" lvl="1" indent="-285750">
              <a:spcBef>
                <a:spcPct val="20000"/>
              </a:spcBef>
              <a:buFontTx/>
              <a:buChar char="–"/>
              <a:defRPr/>
            </a:pPr>
            <a:r>
              <a:rPr lang="en-US" altLang="en-US" sz="2400" kern="0" dirty="0" smtClean="0">
                <a:solidFill>
                  <a:srgbClr val="222222"/>
                </a:solidFill>
                <a:latin typeface="Arial"/>
              </a:rPr>
              <a:t>Entrapment: act of luring an individual into committing a crime to get a conviction</a:t>
            </a:r>
          </a:p>
          <a:p>
            <a:pPr marL="742950" lvl="1" indent="-285750">
              <a:spcBef>
                <a:spcPct val="20000"/>
              </a:spcBef>
              <a:buFontTx/>
              <a:buChar char="–"/>
              <a:defRPr/>
            </a:pPr>
            <a:r>
              <a:rPr lang="en-US" altLang="en-US" sz="2400" kern="0" dirty="0" smtClean="0">
                <a:solidFill>
                  <a:srgbClr val="222222"/>
                </a:solidFill>
                <a:latin typeface="Arial"/>
              </a:rPr>
              <a:t>Enticement is legal and ethical, entrapment is not</a:t>
            </a:r>
          </a:p>
        </p:txBody>
      </p:sp>
    </p:spTree>
    <p:extLst>
      <p:ext uri="{BB962C8B-B14F-4D97-AF65-F5344CB8AC3E}">
        <p14:creationId xmlns:p14="http://schemas.microsoft.com/office/powerpoint/2010/main" val="121686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CF653E-CA89-4B3D-9B9A-48590DEF3314}" type="slidenum">
              <a:rPr lang="en-US" altLang="en-US">
                <a:latin typeface="Times New Roman" panose="02020603050405020304" pitchFamily="18" charset="0"/>
              </a:rPr>
              <a:pPr eaLnBrk="1" hangingPunct="1"/>
              <a:t>5</a:t>
            </a:fld>
            <a:endParaRPr lang="en-US" altLang="en-US">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p:txBody>
          <a:bodyPr>
            <a:normAutofit fontScale="85000" lnSpcReduction="20000"/>
          </a:bodyPr>
          <a:lstStyle/>
          <a:p>
            <a:pPr eaLnBrk="1" hangingPunct="1">
              <a:lnSpc>
                <a:spcPct val="128000"/>
              </a:lnSpc>
              <a:spcBef>
                <a:spcPts val="3000"/>
              </a:spcBef>
              <a:spcAft>
                <a:spcPts val="600"/>
              </a:spcAft>
              <a:defRPr/>
            </a:pPr>
            <a:r>
              <a:rPr lang="en-US" altLang="en-US" b="1" dirty="0" smtClean="0">
                <a:latin typeface="Times New Roman" pitchFamily="18" charset="0"/>
              </a:rPr>
              <a:t>Intrusion Detection and Prevention Systems (IDPSs)</a:t>
            </a:r>
          </a:p>
          <a:p>
            <a:pPr marL="342900" indent="-342900">
              <a:spcBef>
                <a:spcPct val="20000"/>
              </a:spcBef>
              <a:buFontTx/>
              <a:buChar char="•"/>
              <a:defRPr/>
            </a:pPr>
            <a:r>
              <a:rPr lang="en-US" altLang="en-US" sz="2600" kern="0" dirty="0" smtClean="0">
                <a:solidFill>
                  <a:srgbClr val="222222"/>
                </a:solidFill>
                <a:latin typeface="Arial"/>
              </a:rPr>
              <a:t>Intrusion correction activities: complete restoration of operations to a normal state and seek to identify source and method of intrusion</a:t>
            </a:r>
          </a:p>
          <a:p>
            <a:pPr marL="342900" indent="-342900">
              <a:spcBef>
                <a:spcPct val="20000"/>
              </a:spcBef>
              <a:buFontTx/>
              <a:buChar char="•"/>
              <a:defRPr/>
            </a:pPr>
            <a:r>
              <a:rPr lang="en-US" altLang="en-US" sz="2600" kern="0" dirty="0" smtClean="0">
                <a:solidFill>
                  <a:srgbClr val="222222"/>
                </a:solidFill>
                <a:latin typeface="Arial"/>
              </a:rPr>
              <a:t>Intrusion detection systems detect a violation of its configuration and activate alarm</a:t>
            </a:r>
          </a:p>
          <a:p>
            <a:pPr marL="342900" indent="-342900">
              <a:spcBef>
                <a:spcPct val="20000"/>
              </a:spcBef>
              <a:buFontTx/>
              <a:buChar char="•"/>
              <a:defRPr/>
            </a:pPr>
            <a:r>
              <a:rPr lang="en-US" altLang="en-US" sz="2600" kern="0" dirty="0" smtClean="0">
                <a:solidFill>
                  <a:srgbClr val="222222"/>
                </a:solidFill>
                <a:latin typeface="Arial"/>
              </a:rPr>
              <a:t>Many IDPSs enable administrators to configure systems to notify them directly of trouble via e-mail or pagers</a:t>
            </a:r>
          </a:p>
          <a:p>
            <a:pPr marL="342900" indent="-342900">
              <a:spcBef>
                <a:spcPct val="20000"/>
              </a:spcBef>
              <a:buFontTx/>
              <a:buChar char="•"/>
              <a:defRPr/>
            </a:pPr>
            <a:r>
              <a:rPr lang="en-US" altLang="en-US" sz="2600" kern="0" dirty="0" smtClean="0">
                <a:solidFill>
                  <a:srgbClr val="222222"/>
                </a:solidFill>
                <a:latin typeface="Arial"/>
              </a:rPr>
              <a:t>Systems can also be configured to notify an external security service organization of a “break-in” </a:t>
            </a:r>
          </a:p>
        </p:txBody>
      </p:sp>
    </p:spTree>
    <p:extLst>
      <p:ext uri="{BB962C8B-B14F-4D97-AF65-F5344CB8AC3E}">
        <p14:creationId xmlns:p14="http://schemas.microsoft.com/office/powerpoint/2010/main" val="35118970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02BD21E-D781-4F3F-8DEB-72B12405D7AB}" type="slidenum">
              <a:rPr lang="en-US" altLang="en-US">
                <a:latin typeface="Times New Roman" panose="02020603050405020304" pitchFamily="18" charset="0"/>
              </a:rPr>
              <a:pPr eaLnBrk="1" hangingPunct="1"/>
              <a:t>48</a:t>
            </a:fld>
            <a:endParaRPr lang="en-US" altLang="en-US">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p:txBody>
          <a:bodyPr/>
          <a:lstStyle/>
          <a:p>
            <a:pPr eaLnBrk="1" hangingPunct="1">
              <a:defRPr/>
            </a:pPr>
            <a:r>
              <a:rPr lang="en-US" altLang="en-US" b="1" dirty="0" smtClean="0">
                <a:latin typeface="Times New Roman" pitchFamily="18" charset="0"/>
              </a:rPr>
              <a:t>Active Intrusion Prevention</a:t>
            </a:r>
          </a:p>
          <a:p>
            <a:pPr marL="342900" indent="-342900">
              <a:spcBef>
                <a:spcPct val="20000"/>
              </a:spcBef>
              <a:buFontTx/>
              <a:buChar char="•"/>
              <a:defRPr/>
            </a:pPr>
            <a:r>
              <a:rPr lang="en-US" altLang="en-US" sz="2600" kern="0" dirty="0" smtClean="0">
                <a:solidFill>
                  <a:srgbClr val="222222"/>
                </a:solidFill>
                <a:latin typeface="Arial"/>
              </a:rPr>
              <a:t>Some organizations implement active countermeasures </a:t>
            </a:r>
          </a:p>
          <a:p>
            <a:pPr marL="342900" indent="-342900">
              <a:spcBef>
                <a:spcPct val="20000"/>
              </a:spcBef>
              <a:buFontTx/>
              <a:buChar char="•"/>
              <a:defRPr/>
            </a:pPr>
            <a:r>
              <a:rPr lang="en-US" altLang="en-US" sz="2600" kern="0" dirty="0" smtClean="0">
                <a:solidFill>
                  <a:srgbClr val="222222"/>
                </a:solidFill>
                <a:latin typeface="Arial"/>
              </a:rPr>
              <a:t>One tool (LaBrea) takes up unused IP address space to pretend to be a computer and allow attackers to complete a connection request, but then holds connection open</a:t>
            </a:r>
          </a:p>
        </p:txBody>
      </p:sp>
    </p:spTree>
    <p:extLst>
      <p:ext uri="{BB962C8B-B14F-4D97-AF65-F5344CB8AC3E}">
        <p14:creationId xmlns:p14="http://schemas.microsoft.com/office/powerpoint/2010/main" val="8755926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0471F57-8AF7-45EF-A31E-E8463B4EB005}" type="slidenum">
              <a:rPr lang="en-US" altLang="en-US">
                <a:latin typeface="Times New Roman" panose="02020603050405020304" pitchFamily="18" charset="0"/>
              </a:rPr>
              <a:pPr eaLnBrk="1" hangingPunct="1"/>
              <a:t>49</a:t>
            </a:fld>
            <a:endParaRPr lang="en-US" altLang="en-US">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p:txBody>
          <a:bodyPr>
            <a:normAutofit fontScale="92500"/>
          </a:bodyPr>
          <a:lstStyle/>
          <a:p>
            <a:pPr eaLnBrk="1" hangingPunct="1">
              <a:lnSpc>
                <a:spcPct val="128000"/>
              </a:lnSpc>
              <a:spcBef>
                <a:spcPts val="3000"/>
              </a:spcBef>
              <a:spcAft>
                <a:spcPts val="600"/>
              </a:spcAft>
              <a:defRPr/>
            </a:pPr>
            <a:r>
              <a:rPr lang="en-US" altLang="en-US" b="1" dirty="0" smtClean="0">
                <a:latin typeface="Times New Roman" pitchFamily="18" charset="0"/>
              </a:rPr>
              <a:t>Scanning and Analysis Tools</a:t>
            </a:r>
          </a:p>
          <a:p>
            <a:pPr marL="342900" indent="-342900">
              <a:spcBef>
                <a:spcPct val="20000"/>
              </a:spcBef>
              <a:buFontTx/>
              <a:buChar char="•"/>
              <a:defRPr/>
            </a:pPr>
            <a:r>
              <a:rPr lang="en-US" altLang="en-US" sz="2600" kern="0" dirty="0" smtClean="0">
                <a:solidFill>
                  <a:srgbClr val="222222"/>
                </a:solidFill>
                <a:latin typeface="Arial"/>
              </a:rPr>
              <a:t>Scanning tools typically used to collect information that attacker needs  to launch successful attack</a:t>
            </a:r>
          </a:p>
          <a:p>
            <a:pPr marL="342900" indent="-342900">
              <a:spcBef>
                <a:spcPct val="20000"/>
              </a:spcBef>
              <a:buFontTx/>
              <a:buChar char="•"/>
              <a:defRPr/>
            </a:pPr>
            <a:r>
              <a:rPr lang="en-US" altLang="en-US" sz="2600" kern="0" dirty="0" smtClean="0">
                <a:solidFill>
                  <a:srgbClr val="222222"/>
                </a:solidFill>
                <a:latin typeface="Arial"/>
              </a:rPr>
              <a:t>Attack protocol is a logical sequence of steps or processes used by an attacker to launch attack against a target system or network</a:t>
            </a:r>
          </a:p>
          <a:p>
            <a:pPr marL="342900" indent="-342900">
              <a:spcBef>
                <a:spcPct val="20000"/>
              </a:spcBef>
              <a:buFontTx/>
              <a:buChar char="•"/>
              <a:defRPr/>
            </a:pPr>
            <a:r>
              <a:rPr lang="en-US" altLang="en-US" sz="2600" kern="0" dirty="0" smtClean="0">
                <a:solidFill>
                  <a:srgbClr val="222222"/>
                </a:solidFill>
                <a:latin typeface="Arial"/>
              </a:rPr>
              <a:t>Footprinting: process of collecting publicly available information about a potential target</a:t>
            </a:r>
          </a:p>
        </p:txBody>
      </p:sp>
    </p:spTree>
    <p:extLst>
      <p:ext uri="{BB962C8B-B14F-4D97-AF65-F5344CB8AC3E}">
        <p14:creationId xmlns:p14="http://schemas.microsoft.com/office/powerpoint/2010/main" val="26347464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8849C3E-C2E8-4328-89BC-96B04C395C8A}" type="slidenum">
              <a:rPr lang="en-US" altLang="en-US">
                <a:latin typeface="Times New Roman" panose="02020603050405020304" pitchFamily="18" charset="0"/>
              </a:rPr>
              <a:pPr eaLnBrk="1" hangingPunct="1"/>
              <a:t>50</a:t>
            </a:fld>
            <a:endParaRPr lang="en-US" altLang="en-US">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p:txBody>
          <a:bodyPr>
            <a:normAutofit fontScale="77500" lnSpcReduction="20000"/>
          </a:bodyPr>
          <a:lstStyle/>
          <a:p>
            <a:pPr eaLnBrk="1" hangingPunct="1">
              <a:lnSpc>
                <a:spcPct val="128000"/>
              </a:lnSpc>
              <a:spcBef>
                <a:spcPts val="3000"/>
              </a:spcBef>
              <a:spcAft>
                <a:spcPts val="600"/>
              </a:spcAft>
              <a:defRPr/>
            </a:pPr>
            <a:r>
              <a:rPr lang="en-US" altLang="en-US" b="1" dirty="0" smtClean="0">
                <a:latin typeface="Times New Roman" pitchFamily="18" charset="0"/>
              </a:rPr>
              <a:t>Scanning and Analysis Tools (continued)</a:t>
            </a:r>
          </a:p>
          <a:p>
            <a:pPr marL="342900" indent="-342900">
              <a:spcBef>
                <a:spcPct val="20000"/>
              </a:spcBef>
              <a:buFontTx/>
              <a:buChar char="•"/>
              <a:defRPr/>
            </a:pPr>
            <a:r>
              <a:rPr lang="en-US" altLang="en-US" sz="2600" kern="0" dirty="0" smtClean="0">
                <a:solidFill>
                  <a:srgbClr val="222222"/>
                </a:solidFill>
                <a:latin typeface="Arial"/>
              </a:rPr>
              <a:t>Fingerprinting: systematic survey of target organization’s Internet addresses collected during the footprinting phase to identify network services offered by hosts in that range</a:t>
            </a:r>
          </a:p>
          <a:p>
            <a:pPr marL="342900" indent="-342900">
              <a:spcBef>
                <a:spcPct val="20000"/>
              </a:spcBef>
              <a:buFontTx/>
              <a:buChar char="•"/>
              <a:defRPr/>
            </a:pPr>
            <a:r>
              <a:rPr lang="en-US" altLang="en-US" sz="2600" kern="0" dirty="0" smtClean="0">
                <a:solidFill>
                  <a:srgbClr val="222222"/>
                </a:solidFill>
                <a:latin typeface="Arial"/>
              </a:rPr>
              <a:t>Fingerprinting reveals useful information about internal structure and nature of target system or network to be attacked</a:t>
            </a:r>
          </a:p>
          <a:p>
            <a:pPr marL="342900" indent="-342900">
              <a:spcBef>
                <a:spcPct val="20000"/>
              </a:spcBef>
              <a:buFontTx/>
              <a:buChar char="•"/>
              <a:defRPr/>
            </a:pPr>
            <a:r>
              <a:rPr lang="en-US" altLang="en-US" sz="2600" kern="0" dirty="0" smtClean="0">
                <a:solidFill>
                  <a:srgbClr val="222222"/>
                </a:solidFill>
                <a:latin typeface="Arial"/>
              </a:rPr>
              <a:t>These tools are valuable to network defender since they can quickly pinpoint the parts of the systems or network that need a prompt repair to close vulnerabilities</a:t>
            </a:r>
          </a:p>
        </p:txBody>
      </p:sp>
    </p:spTree>
    <p:extLst>
      <p:ext uri="{BB962C8B-B14F-4D97-AF65-F5344CB8AC3E}">
        <p14:creationId xmlns:p14="http://schemas.microsoft.com/office/powerpoint/2010/main" val="7439547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94439BB-1828-4B74-BD3E-7DF1ADB7383E}" type="slidenum">
              <a:rPr lang="en-US" altLang="en-US">
                <a:latin typeface="Times New Roman" panose="02020603050405020304" pitchFamily="18" charset="0"/>
              </a:rPr>
              <a:pPr eaLnBrk="1" hangingPunct="1"/>
              <a:t>51</a:t>
            </a:fld>
            <a:endParaRPr lang="en-US" altLang="en-US">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p:txBody>
          <a:bodyPr>
            <a:normAutofit fontScale="92500"/>
          </a:bodyPr>
          <a:lstStyle/>
          <a:p>
            <a:pPr eaLnBrk="1" hangingPunct="1">
              <a:defRPr/>
            </a:pPr>
            <a:r>
              <a:rPr lang="en-US" altLang="en-US" b="1" dirty="0" smtClean="0">
                <a:latin typeface="Times New Roman" pitchFamily="18" charset="0"/>
              </a:rPr>
              <a:t>Port Scanners</a:t>
            </a:r>
          </a:p>
          <a:p>
            <a:pPr marL="342900" indent="-342900">
              <a:spcBef>
                <a:spcPct val="20000"/>
              </a:spcBef>
              <a:buFontTx/>
              <a:buChar char="•"/>
              <a:defRPr/>
            </a:pPr>
            <a:r>
              <a:rPr lang="en-US" altLang="en-US" sz="2600" kern="0" dirty="0" smtClean="0">
                <a:solidFill>
                  <a:srgbClr val="222222"/>
                </a:solidFill>
                <a:latin typeface="Arial"/>
              </a:rPr>
              <a:t>Tools used by both attackers and defenders to identify/fingerprint computers active on a network and other useful information</a:t>
            </a:r>
          </a:p>
          <a:p>
            <a:pPr marL="342900" indent="-342900">
              <a:spcBef>
                <a:spcPct val="20000"/>
              </a:spcBef>
              <a:buFontTx/>
              <a:buChar char="•"/>
              <a:defRPr/>
            </a:pPr>
            <a:r>
              <a:rPr lang="en-US" altLang="en-US" sz="2600" kern="0" dirty="0" smtClean="0">
                <a:solidFill>
                  <a:srgbClr val="222222"/>
                </a:solidFill>
                <a:latin typeface="Arial"/>
              </a:rPr>
              <a:t>Can either perform generic scans or those for specific types of computers, protocols, or resources</a:t>
            </a:r>
          </a:p>
          <a:p>
            <a:pPr marL="342900" indent="-342900">
              <a:spcBef>
                <a:spcPct val="20000"/>
              </a:spcBef>
              <a:buFontTx/>
              <a:buChar char="•"/>
              <a:defRPr/>
            </a:pPr>
            <a:r>
              <a:rPr lang="en-US" altLang="en-US" sz="2600" kern="0" dirty="0" smtClean="0">
                <a:solidFill>
                  <a:srgbClr val="222222"/>
                </a:solidFill>
                <a:latin typeface="Arial"/>
              </a:rPr>
              <a:t>The more specific the scanner is, the more useful its information is to attackers and defenders</a:t>
            </a:r>
          </a:p>
        </p:txBody>
      </p:sp>
    </p:spTree>
    <p:extLst>
      <p:ext uri="{BB962C8B-B14F-4D97-AF65-F5344CB8AC3E}">
        <p14:creationId xmlns:p14="http://schemas.microsoft.com/office/powerpoint/2010/main" val="12239091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0C06805-2827-48D9-9CC8-9DC551BABC01}" type="slidenum">
              <a:rPr lang="en-US" altLang="en-US">
                <a:latin typeface="Times New Roman" panose="02020603050405020304" pitchFamily="18" charset="0"/>
              </a:rPr>
              <a:pPr eaLnBrk="1" hangingPunct="1"/>
              <a:t>53</a:t>
            </a:fld>
            <a:endParaRPr lang="en-US" altLang="en-US">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p:txBody>
          <a:bodyPr>
            <a:normAutofit fontScale="85000" lnSpcReduction="10000"/>
          </a:bodyPr>
          <a:lstStyle/>
          <a:p>
            <a:pPr marL="228600" indent="-228600" eaLnBrk="1" hangingPunct="1">
              <a:defRPr/>
            </a:pPr>
            <a:r>
              <a:rPr lang="en-US" altLang="en-US" b="1" dirty="0" smtClean="0">
                <a:latin typeface="Times New Roman" pitchFamily="18" charset="0"/>
              </a:rPr>
              <a:t>Firewall Analysis Tools</a:t>
            </a:r>
          </a:p>
          <a:p>
            <a:pPr marL="342900" indent="-342900">
              <a:spcBef>
                <a:spcPct val="20000"/>
              </a:spcBef>
              <a:buFontTx/>
              <a:buChar char="•"/>
              <a:defRPr/>
            </a:pPr>
            <a:r>
              <a:rPr lang="en-US" altLang="en-US" sz="2400" kern="0" dirty="0" smtClean="0">
                <a:solidFill>
                  <a:srgbClr val="222222"/>
                </a:solidFill>
                <a:latin typeface="Arial"/>
              </a:rPr>
              <a:t>Several tools automate remote discovery of firewall rules and assist the administrator/attacker in analyzing them </a:t>
            </a:r>
          </a:p>
          <a:p>
            <a:pPr marL="342900" indent="-342900">
              <a:spcBef>
                <a:spcPct val="20000"/>
              </a:spcBef>
              <a:buFontTx/>
              <a:buChar char="•"/>
              <a:defRPr/>
            </a:pPr>
            <a:r>
              <a:rPr lang="en-US" altLang="en-US" sz="2400" kern="0" dirty="0" smtClean="0">
                <a:solidFill>
                  <a:srgbClr val="222222"/>
                </a:solidFill>
                <a:latin typeface="Arial"/>
              </a:rPr>
              <a:t>Administrators who feel wary of using the same tools that attackers use should remember: </a:t>
            </a:r>
          </a:p>
          <a:p>
            <a:pPr marL="742950" lvl="1" indent="-285750">
              <a:spcBef>
                <a:spcPct val="20000"/>
              </a:spcBef>
              <a:buFontTx/>
              <a:buChar char="–"/>
              <a:defRPr/>
            </a:pPr>
            <a:r>
              <a:rPr lang="en-US" altLang="en-US" sz="2000" kern="0" dirty="0" smtClean="0">
                <a:solidFill>
                  <a:srgbClr val="222222"/>
                </a:solidFill>
                <a:latin typeface="Arial"/>
              </a:rPr>
              <a:t>User intent dictates how gathered information will be used</a:t>
            </a:r>
          </a:p>
          <a:p>
            <a:pPr marL="742950" lvl="1" indent="-285750">
              <a:spcBef>
                <a:spcPct val="20000"/>
              </a:spcBef>
              <a:buFontTx/>
              <a:buChar char="–"/>
              <a:defRPr/>
            </a:pPr>
            <a:r>
              <a:rPr lang="en-US" altLang="en-US" sz="2000" kern="0" dirty="0" smtClean="0">
                <a:solidFill>
                  <a:srgbClr val="222222"/>
                </a:solidFill>
                <a:latin typeface="Arial"/>
              </a:rPr>
              <a:t>To defend a computer or network well, administrators must understand ways it can be attacked</a:t>
            </a:r>
          </a:p>
          <a:p>
            <a:pPr marL="342900" indent="-342900">
              <a:spcBef>
                <a:spcPct val="20000"/>
              </a:spcBef>
              <a:buFontTx/>
              <a:buChar char="•"/>
              <a:defRPr/>
            </a:pPr>
            <a:r>
              <a:rPr lang="en-US" altLang="en-US" sz="2400" kern="0" dirty="0" smtClean="0">
                <a:solidFill>
                  <a:srgbClr val="222222"/>
                </a:solidFill>
                <a:latin typeface="Arial"/>
              </a:rPr>
              <a:t>A tool that can help close an open or poorly configured firewall will help network defender minimize risk from attack</a:t>
            </a:r>
          </a:p>
        </p:txBody>
      </p:sp>
    </p:spTree>
    <p:extLst>
      <p:ext uri="{BB962C8B-B14F-4D97-AF65-F5344CB8AC3E}">
        <p14:creationId xmlns:p14="http://schemas.microsoft.com/office/powerpoint/2010/main" val="15498342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99174F6-7D4C-4639-B179-3566A3B2E715}" type="slidenum">
              <a:rPr lang="en-US" altLang="en-US">
                <a:latin typeface="Times New Roman" panose="02020603050405020304" pitchFamily="18" charset="0"/>
              </a:rPr>
              <a:pPr eaLnBrk="1" hangingPunct="1"/>
              <a:t>54</a:t>
            </a:fld>
            <a:endParaRPr lang="en-US" altLang="en-US">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p:txBody>
          <a:bodyPr/>
          <a:lstStyle/>
          <a:p>
            <a:pPr eaLnBrk="1" hangingPunct="1">
              <a:defRPr/>
            </a:pPr>
            <a:r>
              <a:rPr lang="en-US" altLang="en-US" b="1" dirty="0" smtClean="0">
                <a:latin typeface="Times New Roman" pitchFamily="18" charset="0"/>
              </a:rPr>
              <a:t>Operating System Detection Tools </a:t>
            </a:r>
          </a:p>
          <a:p>
            <a:pPr marL="342900" indent="-342900">
              <a:spcBef>
                <a:spcPct val="20000"/>
              </a:spcBef>
              <a:buFontTx/>
              <a:buChar char="•"/>
              <a:defRPr/>
            </a:pPr>
            <a:r>
              <a:rPr lang="en-US" altLang="en-US" sz="2600" kern="0" dirty="0" smtClean="0">
                <a:solidFill>
                  <a:srgbClr val="222222"/>
                </a:solidFill>
                <a:latin typeface="Arial"/>
              </a:rPr>
              <a:t>Ability to detect a target computer’s operating system (OS) is  very valuable to an attacker</a:t>
            </a:r>
          </a:p>
          <a:p>
            <a:pPr marL="742950" lvl="1" indent="-285750">
              <a:spcBef>
                <a:spcPct val="20000"/>
              </a:spcBef>
              <a:buFontTx/>
              <a:buChar char="–"/>
              <a:defRPr/>
            </a:pPr>
            <a:r>
              <a:rPr lang="en-US" altLang="en-US" sz="2400" kern="0" dirty="0" smtClean="0">
                <a:solidFill>
                  <a:srgbClr val="222222"/>
                </a:solidFill>
                <a:latin typeface="Arial"/>
              </a:rPr>
              <a:t>Once OS known, attacker can easily determine vulnerabilities to which it is susceptible</a:t>
            </a:r>
          </a:p>
          <a:p>
            <a:pPr marL="342900" indent="-342900">
              <a:spcBef>
                <a:spcPct val="20000"/>
              </a:spcBef>
              <a:buFontTx/>
              <a:buChar char="•"/>
              <a:defRPr/>
            </a:pPr>
            <a:r>
              <a:rPr lang="en-US" altLang="en-US" sz="2600" kern="0" dirty="0" smtClean="0">
                <a:solidFill>
                  <a:srgbClr val="222222"/>
                </a:solidFill>
                <a:latin typeface="Arial"/>
              </a:rPr>
              <a:t>Many tools use networking protocols to determine a remote computer’s OS</a:t>
            </a:r>
          </a:p>
        </p:txBody>
      </p:sp>
    </p:spTree>
    <p:extLst>
      <p:ext uri="{BB962C8B-B14F-4D97-AF65-F5344CB8AC3E}">
        <p14:creationId xmlns:p14="http://schemas.microsoft.com/office/powerpoint/2010/main" val="30338069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F007A94-B743-4A59-BDE4-E0EFD4918B0B}" type="slidenum">
              <a:rPr lang="en-US" altLang="en-US">
                <a:latin typeface="Times New Roman" panose="02020603050405020304" pitchFamily="18" charset="0"/>
              </a:rPr>
              <a:pPr eaLnBrk="1" hangingPunct="1"/>
              <a:t>55</a:t>
            </a:fld>
            <a:endParaRPr lang="en-US" altLang="en-US">
              <a:latin typeface="Times New Roman" panose="02020603050405020304" pitchFamily="18" charset="0"/>
            </a:endParaRPr>
          </a:p>
        </p:txBody>
      </p:sp>
      <p:sp>
        <p:nvSpPr>
          <p:cNvPr id="11673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p:txBody>
          <a:bodyPr>
            <a:normAutofit fontScale="92500" lnSpcReduction="20000"/>
          </a:bodyPr>
          <a:lstStyle/>
          <a:p>
            <a:pPr eaLnBrk="1" hangingPunct="1">
              <a:defRPr/>
            </a:pPr>
            <a:r>
              <a:rPr lang="en-US" altLang="en-US" b="1" dirty="0" smtClean="0">
                <a:latin typeface="Times New Roman" pitchFamily="18" charset="0"/>
              </a:rPr>
              <a:t>Vulnerability Scanners</a:t>
            </a:r>
          </a:p>
          <a:p>
            <a:pPr marL="342900" indent="-342900">
              <a:spcBef>
                <a:spcPct val="20000"/>
              </a:spcBef>
              <a:buFontTx/>
              <a:buChar char="•"/>
              <a:defRPr/>
            </a:pPr>
            <a:r>
              <a:rPr lang="en-US" altLang="en-US" sz="2600" kern="0" dirty="0" smtClean="0">
                <a:solidFill>
                  <a:srgbClr val="222222"/>
                </a:solidFill>
                <a:latin typeface="Arial"/>
              </a:rPr>
              <a:t>Active vulnerability scanners examine networks for highly detailed information; initiate traffic to determine security holes</a:t>
            </a:r>
          </a:p>
          <a:p>
            <a:pPr marL="342900" indent="-342900">
              <a:spcBef>
                <a:spcPct val="20000"/>
              </a:spcBef>
              <a:buFontTx/>
              <a:buChar char="•"/>
              <a:defRPr/>
            </a:pPr>
            <a:r>
              <a:rPr lang="en-US" altLang="en-US" sz="2600" kern="0" dirty="0" smtClean="0">
                <a:solidFill>
                  <a:srgbClr val="222222"/>
                </a:solidFill>
                <a:latin typeface="Arial"/>
              </a:rPr>
              <a:t>Passive vulnerability scanners listen in on network and identify vulnerable versions of both server and client software </a:t>
            </a:r>
          </a:p>
          <a:p>
            <a:pPr marL="342900" indent="-342900">
              <a:spcBef>
                <a:spcPct val="20000"/>
              </a:spcBef>
              <a:buFontTx/>
              <a:buChar char="•"/>
              <a:defRPr/>
            </a:pPr>
            <a:r>
              <a:rPr lang="en-US" altLang="en-US" sz="2600" kern="0" dirty="0" smtClean="0">
                <a:solidFill>
                  <a:srgbClr val="222222"/>
                </a:solidFill>
                <a:latin typeface="Arial"/>
              </a:rPr>
              <a:t>Passive vulnerability scanners have ability to find client-side vulnerabilities typically not found in active scanners</a:t>
            </a:r>
          </a:p>
        </p:txBody>
      </p:sp>
    </p:spTree>
    <p:extLst>
      <p:ext uri="{BB962C8B-B14F-4D97-AF65-F5344CB8AC3E}">
        <p14:creationId xmlns:p14="http://schemas.microsoft.com/office/powerpoint/2010/main" val="24039208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E202D7D-43E3-4BC4-8F25-152C5B27C4E6}" type="slidenum">
              <a:rPr lang="en-US" altLang="en-US">
                <a:latin typeface="Times New Roman" panose="02020603050405020304" pitchFamily="18" charset="0"/>
              </a:rPr>
              <a:pPr eaLnBrk="1" hangingPunct="1"/>
              <a:t>56</a:t>
            </a:fld>
            <a:endParaRPr lang="en-US" altLang="en-US">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p:txBody>
          <a:bodyPr>
            <a:normAutofit fontScale="77500" lnSpcReduction="20000"/>
          </a:bodyPr>
          <a:lstStyle/>
          <a:p>
            <a:pPr marL="228600" indent="-228600" eaLnBrk="1" hangingPunct="1">
              <a:lnSpc>
                <a:spcPct val="96000"/>
              </a:lnSpc>
              <a:defRPr/>
            </a:pPr>
            <a:r>
              <a:rPr lang="en-US" altLang="en-US" b="1" dirty="0" smtClean="0">
                <a:latin typeface="Times New Roman" pitchFamily="18" charset="0"/>
              </a:rPr>
              <a:t>Packet Sniffers</a:t>
            </a:r>
          </a:p>
          <a:p>
            <a:pPr marL="342900" indent="-342900">
              <a:spcBef>
                <a:spcPct val="20000"/>
              </a:spcBef>
              <a:buFontTx/>
              <a:buChar char="•"/>
              <a:defRPr/>
            </a:pPr>
            <a:r>
              <a:rPr lang="en-US" altLang="en-US" sz="2600" kern="0" dirty="0" smtClean="0">
                <a:solidFill>
                  <a:srgbClr val="222222"/>
                </a:solidFill>
                <a:latin typeface="Arial"/>
              </a:rPr>
              <a:t>Network tool that captures copies of packets from network and analyzes them</a:t>
            </a:r>
          </a:p>
          <a:p>
            <a:pPr marL="342900" indent="-342900">
              <a:spcBef>
                <a:spcPct val="20000"/>
              </a:spcBef>
              <a:buFontTx/>
              <a:buChar char="•"/>
              <a:defRPr/>
            </a:pPr>
            <a:r>
              <a:rPr lang="en-US" altLang="en-US" sz="2600" kern="0" dirty="0" smtClean="0">
                <a:solidFill>
                  <a:srgbClr val="222222"/>
                </a:solidFill>
                <a:latin typeface="Arial"/>
              </a:rPr>
              <a:t>Can provide network administrator with valuable information for diagnosing and resolving networking issues</a:t>
            </a:r>
          </a:p>
          <a:p>
            <a:pPr marL="342900" indent="-342900">
              <a:spcBef>
                <a:spcPct val="20000"/>
              </a:spcBef>
              <a:buFontTx/>
              <a:buChar char="•"/>
              <a:defRPr/>
            </a:pPr>
            <a:r>
              <a:rPr lang="en-US" altLang="en-US" sz="2600" kern="0" dirty="0" smtClean="0">
                <a:solidFill>
                  <a:srgbClr val="222222"/>
                </a:solidFill>
                <a:latin typeface="Arial"/>
              </a:rPr>
              <a:t>In the wrong hands, a sniffer can be used to eavesdrop on network traffic</a:t>
            </a:r>
          </a:p>
          <a:p>
            <a:pPr marL="342900" indent="-342900">
              <a:spcBef>
                <a:spcPct val="20000"/>
              </a:spcBef>
              <a:buFontTx/>
              <a:buChar char="•"/>
              <a:defRPr/>
            </a:pPr>
            <a:r>
              <a:rPr lang="en-US" altLang="en-US" sz="2600" kern="0" dirty="0" smtClean="0">
                <a:solidFill>
                  <a:srgbClr val="222222"/>
                </a:solidFill>
                <a:latin typeface="Arial"/>
              </a:rPr>
              <a:t>To use packet sniffer legally, administrator must be on network that organization owns, be under direct authorization of owners of network, and have knowledge and consent of the content’s creators</a:t>
            </a:r>
          </a:p>
        </p:txBody>
      </p:sp>
    </p:spTree>
    <p:extLst>
      <p:ext uri="{BB962C8B-B14F-4D97-AF65-F5344CB8AC3E}">
        <p14:creationId xmlns:p14="http://schemas.microsoft.com/office/powerpoint/2010/main" val="31188429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777AA5-7314-46A5-AF60-379720040D32}" type="slidenum">
              <a:rPr lang="en-US" altLang="en-US">
                <a:latin typeface="Times New Roman" panose="02020603050405020304" pitchFamily="18" charset="0"/>
              </a:rPr>
              <a:pPr eaLnBrk="1" hangingPunct="1"/>
              <a:t>57</a:t>
            </a:fld>
            <a:endParaRPr lang="en-US" altLang="en-US">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p:txBody>
          <a:bodyPr>
            <a:normAutofit fontScale="92500" lnSpcReduction="20000"/>
          </a:bodyPr>
          <a:lstStyle/>
          <a:p>
            <a:pPr eaLnBrk="1" hangingPunct="1">
              <a:lnSpc>
                <a:spcPct val="96000"/>
              </a:lnSpc>
              <a:defRPr/>
            </a:pPr>
            <a:r>
              <a:rPr lang="en-US" altLang="en-US" b="1" dirty="0" smtClean="0">
                <a:latin typeface="Times New Roman" pitchFamily="18" charset="0"/>
              </a:rPr>
              <a:t>Wireless Security Tools </a:t>
            </a:r>
          </a:p>
          <a:p>
            <a:pPr marL="342900" indent="-342900">
              <a:spcBef>
                <a:spcPct val="20000"/>
              </a:spcBef>
              <a:buFontTx/>
              <a:buChar char="•"/>
              <a:defRPr/>
            </a:pPr>
            <a:r>
              <a:rPr lang="en-US" altLang="en-US" sz="2600" kern="0" dirty="0" smtClean="0">
                <a:solidFill>
                  <a:srgbClr val="222222"/>
                </a:solidFill>
                <a:latin typeface="Arial"/>
              </a:rPr>
              <a:t>Organization that spends its time securing wired network while ignoring wireless networks is exposing itself to a security breach</a:t>
            </a:r>
          </a:p>
          <a:p>
            <a:pPr marL="342900" indent="-342900">
              <a:spcBef>
                <a:spcPct val="20000"/>
              </a:spcBef>
              <a:buFontTx/>
              <a:buChar char="•"/>
              <a:defRPr/>
            </a:pPr>
            <a:r>
              <a:rPr lang="en-US" altLang="en-US" sz="2600" kern="0" dirty="0" smtClean="0">
                <a:solidFill>
                  <a:srgbClr val="222222"/>
                </a:solidFill>
                <a:latin typeface="Arial"/>
              </a:rPr>
              <a:t>Security professional must assess risk of wireless networks</a:t>
            </a:r>
          </a:p>
          <a:p>
            <a:pPr marL="342900" indent="-342900">
              <a:spcBef>
                <a:spcPct val="20000"/>
              </a:spcBef>
              <a:buFontTx/>
              <a:buChar char="•"/>
              <a:defRPr/>
            </a:pPr>
            <a:r>
              <a:rPr lang="en-US" altLang="en-US" sz="2600" kern="0" dirty="0" smtClean="0">
                <a:solidFill>
                  <a:srgbClr val="222222"/>
                </a:solidFill>
                <a:latin typeface="Arial"/>
              </a:rPr>
              <a:t>A wireless security toolkit should include the ability to sniff wireless traffic, scan wireless hosts, and assess level of privacy or confidentiality afforded on the wireless network</a:t>
            </a:r>
          </a:p>
        </p:txBody>
      </p:sp>
    </p:spTree>
    <p:extLst>
      <p:ext uri="{BB962C8B-B14F-4D97-AF65-F5344CB8AC3E}">
        <p14:creationId xmlns:p14="http://schemas.microsoft.com/office/powerpoint/2010/main" val="4432310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p:txBody>
          <a:bodyPr/>
          <a:lstStyle/>
          <a:p>
            <a:endParaRPr lang="en-US" altLang="en-US" smtClean="0">
              <a:latin typeface="Times New Roman" panose="02020603050405020304" pitchFamily="18" charset="0"/>
            </a:endParaRPr>
          </a:p>
        </p:txBody>
      </p:sp>
      <p:sp>
        <p:nvSpPr>
          <p:cNvPr id="119812" name="Slide Number Placeholder 3"/>
          <p:cNvSpPr>
            <a:spLocks noGrp="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D16E420-4F01-4AE5-8BBE-D2AD06260CE4}" type="slidenum">
              <a:rPr lang="en-US" altLang="en-US">
                <a:latin typeface="Times New Roman" panose="02020603050405020304" pitchFamily="18" charset="0"/>
              </a:rPr>
              <a:pPr eaLnBrk="1" hangingPunct="1"/>
              <a:t>58</a:t>
            </a:fld>
            <a:endParaRPr lang="en-US" altLang="en-US">
              <a:latin typeface="Times New Roman" panose="02020603050405020304" pitchFamily="18" charset="0"/>
            </a:endParaRPr>
          </a:p>
        </p:txBody>
      </p:sp>
    </p:spTree>
    <p:extLst>
      <p:ext uri="{BB962C8B-B14F-4D97-AF65-F5344CB8AC3E}">
        <p14:creationId xmlns:p14="http://schemas.microsoft.com/office/powerpoint/2010/main" val="2305778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C36BA4C-8B8E-4967-A8A4-EA7FFDDBEDE7}" type="slidenum">
              <a:rPr lang="en-US" altLang="en-US">
                <a:latin typeface="Times New Roman" panose="02020603050405020304" pitchFamily="18" charset="0"/>
              </a:rPr>
              <a:pPr eaLnBrk="1" hangingPunct="1"/>
              <a:t>6</a:t>
            </a:fld>
            <a:endParaRPr lang="en-US" altLang="en-US">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normAutofit fontScale="70000" lnSpcReduction="20000"/>
          </a:bodyPr>
          <a:lstStyle/>
          <a:p>
            <a:pPr eaLnBrk="1" hangingPunct="1">
              <a:defRPr/>
            </a:pPr>
            <a:r>
              <a:rPr lang="en-US" altLang="en-US" b="1" dirty="0" smtClean="0">
                <a:latin typeface="Times New Roman" pitchFamily="18" charset="0"/>
                <a:cs typeface="Times New Roman" pitchFamily="18" charset="0"/>
              </a:rPr>
              <a:t>IDPS Terminology</a:t>
            </a:r>
          </a:p>
          <a:p>
            <a:pPr marL="342900" indent="-342900">
              <a:spcBef>
                <a:spcPct val="20000"/>
              </a:spcBef>
              <a:buFontTx/>
              <a:buChar char="•"/>
              <a:defRPr/>
            </a:pPr>
            <a:r>
              <a:rPr lang="en-US" altLang="en-US" sz="2200" kern="0" dirty="0" smtClean="0">
                <a:solidFill>
                  <a:srgbClr val="222222"/>
                </a:solidFill>
                <a:latin typeface="Arial"/>
              </a:rPr>
              <a:t>Alarm clustering and compaction</a:t>
            </a:r>
          </a:p>
          <a:p>
            <a:pPr marL="342900" indent="-342900">
              <a:spcBef>
                <a:spcPct val="20000"/>
              </a:spcBef>
              <a:buFontTx/>
              <a:buChar char="•"/>
              <a:defRPr/>
            </a:pPr>
            <a:r>
              <a:rPr lang="en-US" altLang="en-US" sz="2200" kern="0" dirty="0" smtClean="0">
                <a:solidFill>
                  <a:srgbClr val="222222"/>
                </a:solidFill>
                <a:latin typeface="Arial"/>
              </a:rPr>
              <a:t>Alarm filtering</a:t>
            </a:r>
          </a:p>
          <a:p>
            <a:pPr marL="342900" indent="-342900">
              <a:spcBef>
                <a:spcPct val="20000"/>
              </a:spcBef>
              <a:buFontTx/>
              <a:buChar char="•"/>
              <a:defRPr/>
            </a:pPr>
            <a:r>
              <a:rPr lang="en-US" altLang="en-US" sz="2200" kern="0" dirty="0" smtClean="0">
                <a:solidFill>
                  <a:srgbClr val="222222"/>
                </a:solidFill>
                <a:latin typeface="Arial"/>
              </a:rPr>
              <a:t>Alert or alarm</a:t>
            </a:r>
          </a:p>
          <a:p>
            <a:pPr marL="342900" indent="-342900">
              <a:spcBef>
                <a:spcPct val="20000"/>
              </a:spcBef>
              <a:buFontTx/>
              <a:buChar char="•"/>
              <a:defRPr/>
            </a:pPr>
            <a:r>
              <a:rPr lang="en-US" altLang="en-US" sz="2200" kern="0" dirty="0" smtClean="0">
                <a:solidFill>
                  <a:srgbClr val="222222"/>
                </a:solidFill>
                <a:latin typeface="Arial"/>
              </a:rPr>
              <a:t>Confidence value</a:t>
            </a:r>
          </a:p>
          <a:p>
            <a:pPr marL="342900" indent="-342900">
              <a:spcBef>
                <a:spcPct val="20000"/>
              </a:spcBef>
              <a:buFontTx/>
              <a:buChar char="•"/>
              <a:defRPr/>
            </a:pPr>
            <a:r>
              <a:rPr lang="en-US" altLang="en-US" sz="2200" kern="0" dirty="0" smtClean="0">
                <a:solidFill>
                  <a:srgbClr val="222222"/>
                </a:solidFill>
                <a:latin typeface="Arial"/>
              </a:rPr>
              <a:t>Evasion</a:t>
            </a:r>
          </a:p>
          <a:p>
            <a:pPr marL="342900" indent="-342900">
              <a:spcBef>
                <a:spcPct val="20000"/>
              </a:spcBef>
              <a:buFontTx/>
              <a:buChar char="•"/>
              <a:defRPr/>
            </a:pPr>
            <a:r>
              <a:rPr lang="en-US" altLang="en-US" sz="2200" kern="0" dirty="0" smtClean="0">
                <a:solidFill>
                  <a:srgbClr val="222222"/>
                </a:solidFill>
                <a:latin typeface="Arial"/>
              </a:rPr>
              <a:t>False attack stimulus </a:t>
            </a:r>
          </a:p>
          <a:p>
            <a:pPr marL="342900" indent="-342900">
              <a:spcBef>
                <a:spcPct val="20000"/>
              </a:spcBef>
              <a:buFontTx/>
              <a:buChar char="•"/>
              <a:defRPr/>
            </a:pPr>
            <a:r>
              <a:rPr lang="en-US" altLang="en-US" sz="2200" kern="0" dirty="0" smtClean="0">
                <a:solidFill>
                  <a:srgbClr val="222222"/>
                </a:solidFill>
                <a:latin typeface="Arial"/>
              </a:rPr>
              <a:t>False negative and false positive</a:t>
            </a:r>
          </a:p>
          <a:p>
            <a:pPr marL="342900" indent="-342900">
              <a:spcBef>
                <a:spcPct val="20000"/>
              </a:spcBef>
              <a:buFontTx/>
              <a:buChar char="•"/>
              <a:defRPr/>
            </a:pPr>
            <a:r>
              <a:rPr lang="en-US" altLang="en-US" sz="2200" kern="0" dirty="0" smtClean="0">
                <a:solidFill>
                  <a:srgbClr val="222222"/>
                </a:solidFill>
                <a:latin typeface="Arial"/>
              </a:rPr>
              <a:t>Noise </a:t>
            </a:r>
          </a:p>
          <a:p>
            <a:pPr marL="342900" indent="-342900">
              <a:spcBef>
                <a:spcPct val="20000"/>
              </a:spcBef>
              <a:buFontTx/>
              <a:buChar char="•"/>
              <a:defRPr/>
            </a:pPr>
            <a:r>
              <a:rPr lang="en-US" altLang="en-US" sz="2200" kern="0" dirty="0" smtClean="0">
                <a:solidFill>
                  <a:srgbClr val="222222"/>
                </a:solidFill>
                <a:latin typeface="Arial"/>
              </a:rPr>
              <a:t>Site policy</a:t>
            </a:r>
          </a:p>
          <a:p>
            <a:pPr marL="342900" indent="-342900">
              <a:spcBef>
                <a:spcPct val="20000"/>
              </a:spcBef>
              <a:buFontTx/>
              <a:buChar char="•"/>
              <a:defRPr/>
            </a:pPr>
            <a:r>
              <a:rPr lang="en-US" altLang="en-US" sz="2200" kern="0" dirty="0" smtClean="0">
                <a:solidFill>
                  <a:srgbClr val="222222"/>
                </a:solidFill>
                <a:latin typeface="Arial"/>
              </a:rPr>
              <a:t>Site policy awareness</a:t>
            </a:r>
          </a:p>
          <a:p>
            <a:pPr marL="342900" indent="-342900">
              <a:spcBef>
                <a:spcPct val="20000"/>
              </a:spcBef>
              <a:buFontTx/>
              <a:buChar char="•"/>
              <a:defRPr/>
            </a:pPr>
            <a:r>
              <a:rPr lang="en-US" altLang="en-US" sz="2200" kern="0" dirty="0" smtClean="0">
                <a:solidFill>
                  <a:srgbClr val="222222"/>
                </a:solidFill>
                <a:latin typeface="Arial"/>
              </a:rPr>
              <a:t>True attack stimulus</a:t>
            </a:r>
          </a:p>
          <a:p>
            <a:pPr marL="342900" indent="-342900">
              <a:spcBef>
                <a:spcPct val="20000"/>
              </a:spcBef>
              <a:buFontTx/>
              <a:buChar char="•"/>
              <a:defRPr/>
            </a:pPr>
            <a:r>
              <a:rPr lang="en-US" altLang="en-US" sz="2200" kern="0" dirty="0" smtClean="0">
                <a:solidFill>
                  <a:srgbClr val="222222"/>
                </a:solidFill>
                <a:latin typeface="Arial"/>
              </a:rPr>
              <a:t>Tuning</a:t>
            </a:r>
          </a:p>
        </p:txBody>
      </p:sp>
    </p:spTree>
    <p:extLst>
      <p:ext uri="{BB962C8B-B14F-4D97-AF65-F5344CB8AC3E}">
        <p14:creationId xmlns:p14="http://schemas.microsoft.com/office/powerpoint/2010/main" val="19972747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p:txBody>
          <a:bodyPr/>
          <a:lstStyle/>
          <a:p>
            <a:endParaRPr lang="en-US" altLang="en-US" smtClean="0">
              <a:latin typeface="Times New Roman" panose="02020603050405020304" pitchFamily="18" charset="0"/>
            </a:endParaRPr>
          </a:p>
        </p:txBody>
      </p:sp>
      <p:sp>
        <p:nvSpPr>
          <p:cNvPr id="120836" name="Slide Number Placeholder 3"/>
          <p:cNvSpPr>
            <a:spLocks noGrp="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8788DE2-1E48-4054-9963-03B5B66478F3}" type="slidenum">
              <a:rPr lang="en-US" altLang="en-US">
                <a:latin typeface="Times New Roman" panose="02020603050405020304" pitchFamily="18" charset="0"/>
              </a:rPr>
              <a:pPr eaLnBrk="1" hangingPunct="1"/>
              <a:t>59</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700500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C36BA4C-8B8E-4967-A8A4-EA7FFDDBEDE7}" type="slidenum">
              <a:rPr lang="en-US" altLang="en-US">
                <a:latin typeface="Times New Roman" panose="02020603050405020304" pitchFamily="18" charset="0"/>
              </a:rPr>
              <a:pPr eaLnBrk="1" hangingPunct="1"/>
              <a:t>7</a:t>
            </a:fld>
            <a:endParaRPr lang="en-US" altLang="en-US">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normAutofit fontScale="70000" lnSpcReduction="20000"/>
          </a:bodyPr>
          <a:lstStyle/>
          <a:p>
            <a:pPr eaLnBrk="1" hangingPunct="1">
              <a:defRPr/>
            </a:pPr>
            <a:r>
              <a:rPr lang="en-US" altLang="en-US" b="1" dirty="0" smtClean="0">
                <a:latin typeface="Times New Roman" pitchFamily="18" charset="0"/>
                <a:cs typeface="Times New Roman" pitchFamily="18" charset="0"/>
              </a:rPr>
              <a:t>IDPS Terminology</a:t>
            </a:r>
          </a:p>
          <a:p>
            <a:pPr marL="342900" indent="-342900">
              <a:spcBef>
                <a:spcPct val="20000"/>
              </a:spcBef>
              <a:buFontTx/>
              <a:buChar char="•"/>
              <a:defRPr/>
            </a:pPr>
            <a:r>
              <a:rPr lang="en-US" altLang="en-US" sz="2200" kern="0" dirty="0" smtClean="0">
                <a:solidFill>
                  <a:srgbClr val="222222"/>
                </a:solidFill>
                <a:latin typeface="Arial"/>
              </a:rPr>
              <a:t>Alarm clustering and compaction</a:t>
            </a:r>
          </a:p>
          <a:p>
            <a:pPr marL="342900" indent="-342900">
              <a:spcBef>
                <a:spcPct val="20000"/>
              </a:spcBef>
              <a:buFontTx/>
              <a:buChar char="•"/>
              <a:defRPr/>
            </a:pPr>
            <a:r>
              <a:rPr lang="en-US" altLang="en-US" sz="2200" kern="0" dirty="0" smtClean="0">
                <a:solidFill>
                  <a:srgbClr val="222222"/>
                </a:solidFill>
                <a:latin typeface="Arial"/>
              </a:rPr>
              <a:t>Alarm filtering</a:t>
            </a:r>
          </a:p>
          <a:p>
            <a:pPr marL="342900" indent="-342900">
              <a:spcBef>
                <a:spcPct val="20000"/>
              </a:spcBef>
              <a:buFontTx/>
              <a:buChar char="•"/>
              <a:defRPr/>
            </a:pPr>
            <a:r>
              <a:rPr lang="en-US" altLang="en-US" sz="2200" kern="0" dirty="0" smtClean="0">
                <a:solidFill>
                  <a:srgbClr val="222222"/>
                </a:solidFill>
                <a:latin typeface="Arial"/>
              </a:rPr>
              <a:t>Alert or alarm</a:t>
            </a:r>
          </a:p>
          <a:p>
            <a:pPr marL="342900" indent="-342900">
              <a:spcBef>
                <a:spcPct val="20000"/>
              </a:spcBef>
              <a:buFontTx/>
              <a:buChar char="•"/>
              <a:defRPr/>
            </a:pPr>
            <a:r>
              <a:rPr lang="en-US" altLang="en-US" sz="2200" kern="0" dirty="0" smtClean="0">
                <a:solidFill>
                  <a:srgbClr val="222222"/>
                </a:solidFill>
                <a:latin typeface="Arial"/>
              </a:rPr>
              <a:t>Confidence value</a:t>
            </a:r>
          </a:p>
          <a:p>
            <a:pPr marL="342900" indent="-342900">
              <a:spcBef>
                <a:spcPct val="20000"/>
              </a:spcBef>
              <a:buFontTx/>
              <a:buChar char="•"/>
              <a:defRPr/>
            </a:pPr>
            <a:r>
              <a:rPr lang="en-US" altLang="en-US" sz="2200" kern="0" dirty="0" smtClean="0">
                <a:solidFill>
                  <a:srgbClr val="222222"/>
                </a:solidFill>
                <a:latin typeface="Arial"/>
              </a:rPr>
              <a:t>Evasion</a:t>
            </a:r>
          </a:p>
          <a:p>
            <a:pPr marL="342900" indent="-342900">
              <a:spcBef>
                <a:spcPct val="20000"/>
              </a:spcBef>
              <a:buFontTx/>
              <a:buChar char="•"/>
              <a:defRPr/>
            </a:pPr>
            <a:r>
              <a:rPr lang="en-US" altLang="en-US" sz="2200" kern="0" dirty="0" smtClean="0">
                <a:solidFill>
                  <a:srgbClr val="222222"/>
                </a:solidFill>
                <a:latin typeface="Arial"/>
              </a:rPr>
              <a:t>False attack stimulus </a:t>
            </a:r>
          </a:p>
          <a:p>
            <a:pPr marL="342900" indent="-342900">
              <a:spcBef>
                <a:spcPct val="20000"/>
              </a:spcBef>
              <a:buFontTx/>
              <a:buChar char="•"/>
              <a:defRPr/>
            </a:pPr>
            <a:r>
              <a:rPr lang="en-US" altLang="en-US" sz="2200" kern="0" dirty="0" smtClean="0">
                <a:solidFill>
                  <a:srgbClr val="222222"/>
                </a:solidFill>
                <a:latin typeface="Arial"/>
              </a:rPr>
              <a:t>False negative and false positive</a:t>
            </a:r>
          </a:p>
          <a:p>
            <a:pPr marL="342900" indent="-342900">
              <a:spcBef>
                <a:spcPct val="20000"/>
              </a:spcBef>
              <a:buFontTx/>
              <a:buChar char="•"/>
              <a:defRPr/>
            </a:pPr>
            <a:r>
              <a:rPr lang="en-US" altLang="en-US" sz="2200" kern="0" dirty="0" smtClean="0">
                <a:solidFill>
                  <a:srgbClr val="222222"/>
                </a:solidFill>
                <a:latin typeface="Arial"/>
              </a:rPr>
              <a:t>Noise </a:t>
            </a:r>
          </a:p>
          <a:p>
            <a:pPr marL="342900" indent="-342900">
              <a:spcBef>
                <a:spcPct val="20000"/>
              </a:spcBef>
              <a:buFontTx/>
              <a:buChar char="•"/>
              <a:defRPr/>
            </a:pPr>
            <a:r>
              <a:rPr lang="en-US" altLang="en-US" sz="2200" kern="0" dirty="0" smtClean="0">
                <a:solidFill>
                  <a:srgbClr val="222222"/>
                </a:solidFill>
                <a:latin typeface="Arial"/>
              </a:rPr>
              <a:t>Site policy</a:t>
            </a:r>
          </a:p>
          <a:p>
            <a:pPr marL="342900" indent="-342900">
              <a:spcBef>
                <a:spcPct val="20000"/>
              </a:spcBef>
              <a:buFontTx/>
              <a:buChar char="•"/>
              <a:defRPr/>
            </a:pPr>
            <a:r>
              <a:rPr lang="en-US" altLang="en-US" sz="2200" kern="0" dirty="0" smtClean="0">
                <a:solidFill>
                  <a:srgbClr val="222222"/>
                </a:solidFill>
                <a:latin typeface="Arial"/>
              </a:rPr>
              <a:t>Site policy awareness</a:t>
            </a:r>
          </a:p>
          <a:p>
            <a:pPr marL="342900" indent="-342900">
              <a:spcBef>
                <a:spcPct val="20000"/>
              </a:spcBef>
              <a:buFontTx/>
              <a:buChar char="•"/>
              <a:defRPr/>
            </a:pPr>
            <a:r>
              <a:rPr lang="en-US" altLang="en-US" sz="2200" kern="0" dirty="0" smtClean="0">
                <a:solidFill>
                  <a:srgbClr val="222222"/>
                </a:solidFill>
                <a:latin typeface="Arial"/>
              </a:rPr>
              <a:t>True attack stimulus</a:t>
            </a:r>
          </a:p>
          <a:p>
            <a:pPr marL="342900" indent="-342900">
              <a:spcBef>
                <a:spcPct val="20000"/>
              </a:spcBef>
              <a:buFontTx/>
              <a:buChar char="•"/>
              <a:defRPr/>
            </a:pPr>
            <a:r>
              <a:rPr lang="en-US" altLang="en-US" sz="2200" kern="0" dirty="0" smtClean="0">
                <a:solidFill>
                  <a:srgbClr val="222222"/>
                </a:solidFill>
                <a:latin typeface="Arial"/>
              </a:rPr>
              <a:t>Tuning</a:t>
            </a:r>
          </a:p>
        </p:txBody>
      </p:sp>
    </p:spTree>
    <p:extLst>
      <p:ext uri="{BB962C8B-B14F-4D97-AF65-F5344CB8AC3E}">
        <p14:creationId xmlns:p14="http://schemas.microsoft.com/office/powerpoint/2010/main" val="1997274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753FCE2-1222-477E-9D7F-E5481A55021E}" type="slidenum">
              <a:rPr lang="en-US" altLang="en-US">
                <a:latin typeface="Times New Roman" panose="02020603050405020304" pitchFamily="18" charset="0"/>
              </a:rPr>
              <a:pPr eaLnBrk="1" hangingPunct="1"/>
              <a:t>8</a:t>
            </a:fld>
            <a:endParaRPr lang="en-US" altLang="en-US">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p:txBody>
          <a:bodyPr>
            <a:normAutofit fontScale="77500" lnSpcReduction="20000"/>
          </a:bodyPr>
          <a:lstStyle/>
          <a:p>
            <a:pPr eaLnBrk="1" hangingPunct="1">
              <a:defRPr/>
            </a:pPr>
            <a:r>
              <a:rPr lang="en-US" altLang="en-US" b="1" dirty="0" smtClean="0">
                <a:latin typeface="Times New Roman" pitchFamily="18" charset="0"/>
              </a:rPr>
              <a:t>Why Use an IDPS?</a:t>
            </a:r>
          </a:p>
          <a:p>
            <a:pPr marL="342900" indent="-342900">
              <a:spcBef>
                <a:spcPct val="20000"/>
              </a:spcBef>
              <a:buFontTx/>
              <a:buChar char="•"/>
              <a:defRPr/>
            </a:pPr>
            <a:r>
              <a:rPr lang="en-US" altLang="en-US" dirty="0" smtClean="0">
                <a:latin typeface="Times New Roman" pitchFamily="18" charset="0"/>
              </a:rPr>
              <a:t> </a:t>
            </a:r>
            <a:r>
              <a:rPr lang="en-US" altLang="en-US" sz="2600" kern="0" dirty="0" smtClean="0">
                <a:solidFill>
                  <a:srgbClr val="222222"/>
                </a:solidFill>
                <a:latin typeface="Arial"/>
              </a:rPr>
              <a:t>Intrusion detection:</a:t>
            </a:r>
          </a:p>
          <a:p>
            <a:pPr marL="742950" lvl="1" indent="-285750">
              <a:spcBef>
                <a:spcPct val="20000"/>
              </a:spcBef>
              <a:buFontTx/>
              <a:buChar char="–"/>
              <a:defRPr/>
            </a:pPr>
            <a:r>
              <a:rPr lang="en-US" altLang="en-US" sz="2300" kern="0" dirty="0" smtClean="0">
                <a:solidFill>
                  <a:srgbClr val="222222"/>
                </a:solidFill>
                <a:latin typeface="Arial"/>
              </a:rPr>
              <a:t>Primary purpose to identify and report an intrusion</a:t>
            </a:r>
          </a:p>
          <a:p>
            <a:pPr marL="742950" lvl="1" indent="-285750">
              <a:spcBef>
                <a:spcPct val="20000"/>
              </a:spcBef>
              <a:buFontTx/>
              <a:buChar char="–"/>
              <a:defRPr/>
            </a:pPr>
            <a:r>
              <a:rPr lang="en-US" altLang="en-US" sz="2300" kern="0" dirty="0" smtClean="0">
                <a:solidFill>
                  <a:srgbClr val="222222"/>
                </a:solidFill>
                <a:latin typeface="Arial"/>
              </a:rPr>
              <a:t>Can quickly contain attack and prevent/mitigate loss or damage</a:t>
            </a:r>
          </a:p>
          <a:p>
            <a:pPr marL="742950" lvl="1" indent="-285750">
              <a:spcBef>
                <a:spcPct val="20000"/>
              </a:spcBef>
              <a:buFontTx/>
              <a:buChar char="–"/>
              <a:defRPr/>
            </a:pPr>
            <a:r>
              <a:rPr lang="en-US" altLang="en-US" sz="2300" kern="0" dirty="0" smtClean="0">
                <a:solidFill>
                  <a:srgbClr val="222222"/>
                </a:solidFill>
                <a:latin typeface="Arial"/>
              </a:rPr>
              <a:t>Detect and deal with preambles to attacks</a:t>
            </a:r>
          </a:p>
          <a:p>
            <a:pPr marL="342900" indent="-342900">
              <a:spcBef>
                <a:spcPct val="20000"/>
              </a:spcBef>
              <a:buFontTx/>
              <a:buChar char="•"/>
              <a:defRPr/>
            </a:pPr>
            <a:r>
              <a:rPr lang="en-US" altLang="en-US" sz="2600" kern="0" dirty="0" smtClean="0">
                <a:solidFill>
                  <a:srgbClr val="222222"/>
                </a:solidFill>
                <a:latin typeface="Arial"/>
              </a:rPr>
              <a:t>Data collection allows organization to examine what happened after an intrusion and why</a:t>
            </a:r>
          </a:p>
          <a:p>
            <a:pPr marL="342900" indent="-342900">
              <a:spcBef>
                <a:spcPct val="20000"/>
              </a:spcBef>
              <a:buFontTx/>
              <a:buChar char="•"/>
              <a:defRPr/>
            </a:pPr>
            <a:r>
              <a:rPr lang="en-US" altLang="en-US" sz="2600" kern="0" dirty="0" smtClean="0">
                <a:solidFill>
                  <a:srgbClr val="222222"/>
                </a:solidFill>
                <a:latin typeface="Arial"/>
              </a:rPr>
              <a:t>Serves as a deterrent by increasing fear of detection</a:t>
            </a:r>
          </a:p>
          <a:p>
            <a:pPr marL="342900" indent="-342900">
              <a:spcBef>
                <a:spcPct val="20000"/>
              </a:spcBef>
              <a:buFontTx/>
              <a:buChar char="•"/>
              <a:defRPr/>
            </a:pPr>
            <a:r>
              <a:rPr lang="en-US" altLang="en-US" sz="2600" kern="0" dirty="0" smtClean="0">
                <a:solidFill>
                  <a:srgbClr val="222222"/>
                </a:solidFill>
                <a:latin typeface="Arial"/>
              </a:rPr>
              <a:t>Can help management with quality assurance and continuous improvement</a:t>
            </a:r>
          </a:p>
        </p:txBody>
      </p:sp>
    </p:spTree>
    <p:extLst>
      <p:ext uri="{BB962C8B-B14F-4D97-AF65-F5344CB8AC3E}">
        <p14:creationId xmlns:p14="http://schemas.microsoft.com/office/powerpoint/2010/main" val="66155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0A30C51-21CF-4D4B-8C2A-FC2DCDBA47E4}" type="slidenum">
              <a:rPr lang="en-US" altLang="en-US">
                <a:latin typeface="Times New Roman" panose="02020603050405020304" pitchFamily="18" charset="0"/>
              </a:rPr>
              <a:pPr eaLnBrk="1" hangingPunct="1"/>
              <a:t>9</a:t>
            </a:fld>
            <a:endParaRPr lang="en-US" altLang="en-US">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p:txBody>
          <a:bodyPr>
            <a:normAutofit fontScale="92500" lnSpcReduction="10000"/>
          </a:bodyPr>
          <a:lstStyle/>
          <a:p>
            <a:pPr eaLnBrk="1" hangingPunct="1">
              <a:defRPr/>
            </a:pPr>
            <a:r>
              <a:rPr lang="en-US" altLang="en-US" b="1" dirty="0" smtClean="0">
                <a:latin typeface="Times New Roman" pitchFamily="18" charset="0"/>
                <a:cs typeface="Times New Roman" pitchFamily="18" charset="0"/>
              </a:rPr>
              <a:t>Types of IDPSs and Detection Methods</a:t>
            </a:r>
          </a:p>
          <a:p>
            <a:pPr marL="342900" indent="-342900">
              <a:spcBef>
                <a:spcPct val="20000"/>
              </a:spcBef>
              <a:buFontTx/>
              <a:buChar char="•"/>
              <a:defRPr/>
            </a:pPr>
            <a:r>
              <a:rPr lang="en-US" altLang="en-US" sz="2600" kern="0" dirty="0" smtClean="0">
                <a:solidFill>
                  <a:srgbClr val="222222"/>
                </a:solidFill>
                <a:latin typeface="Arial"/>
              </a:rPr>
              <a:t>IDPSs operate as network-based or host-based systems</a:t>
            </a:r>
          </a:p>
          <a:p>
            <a:pPr marL="342900" indent="-342900">
              <a:spcBef>
                <a:spcPct val="20000"/>
              </a:spcBef>
              <a:buFontTx/>
              <a:buChar char="•"/>
              <a:defRPr/>
            </a:pPr>
            <a:r>
              <a:rPr lang="en-US" altLang="en-US" sz="2600" kern="0" dirty="0" smtClean="0">
                <a:solidFill>
                  <a:srgbClr val="222222"/>
                </a:solidFill>
                <a:latin typeface="Arial"/>
              </a:rPr>
              <a:t>Network-based IDPS is focused on protecting network information assets</a:t>
            </a:r>
          </a:p>
          <a:p>
            <a:pPr marL="742950" lvl="1" indent="-285750">
              <a:spcBef>
                <a:spcPct val="20000"/>
              </a:spcBef>
              <a:buFontTx/>
              <a:buChar char="–"/>
              <a:defRPr/>
            </a:pPr>
            <a:r>
              <a:rPr lang="en-US" altLang="en-US" sz="2400" kern="0" dirty="0" smtClean="0">
                <a:solidFill>
                  <a:srgbClr val="222222"/>
                </a:solidFill>
                <a:latin typeface="Arial"/>
              </a:rPr>
              <a:t>Wireless IDPS: focuses on wireless networks</a:t>
            </a:r>
          </a:p>
          <a:p>
            <a:pPr marL="742950" lvl="1" indent="-285750">
              <a:spcBef>
                <a:spcPct val="20000"/>
              </a:spcBef>
              <a:buFontTx/>
              <a:buChar char="–"/>
              <a:defRPr/>
            </a:pPr>
            <a:r>
              <a:rPr lang="en-US" altLang="en-US" sz="2400" kern="0" dirty="0" smtClean="0">
                <a:solidFill>
                  <a:srgbClr val="222222"/>
                </a:solidFill>
                <a:latin typeface="Arial"/>
              </a:rPr>
              <a:t>Network behavior analysis IDPS: examines traffic flow on a network in an attempt to recognize abnormal patterns</a:t>
            </a:r>
          </a:p>
        </p:txBody>
      </p:sp>
    </p:spTree>
    <p:extLst>
      <p:ext uri="{BB962C8B-B14F-4D97-AF65-F5344CB8AC3E}">
        <p14:creationId xmlns:p14="http://schemas.microsoft.com/office/powerpoint/2010/main" val="4007571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defRPr>
            </a:lvl1pPr>
            <a:lvl2pPr marL="785813" indent="-303213" defTabSz="966788" eaLnBrk="0" hangingPunct="0">
              <a:defRPr>
                <a:solidFill>
                  <a:schemeClr val="tx1"/>
                </a:solidFill>
                <a:latin typeface="Arial" panose="020B0604020202020204" pitchFamily="34" charset="0"/>
              </a:defRPr>
            </a:lvl2pPr>
            <a:lvl3pPr marL="1208088" indent="-241300" defTabSz="966788" eaLnBrk="0" hangingPunct="0">
              <a:defRPr>
                <a:solidFill>
                  <a:schemeClr val="tx1"/>
                </a:solidFill>
                <a:latin typeface="Arial" panose="020B0604020202020204" pitchFamily="34" charset="0"/>
              </a:defRPr>
            </a:lvl3pPr>
            <a:lvl4pPr marL="1692275" indent="-242888" defTabSz="966788" eaLnBrk="0" hangingPunct="0">
              <a:defRPr>
                <a:solidFill>
                  <a:schemeClr val="tx1"/>
                </a:solidFill>
                <a:latin typeface="Arial" panose="020B0604020202020204" pitchFamily="34" charset="0"/>
              </a:defRPr>
            </a:lvl4pPr>
            <a:lvl5pPr marL="2174875" indent="-241300" defTabSz="966788" eaLnBrk="0" hangingPunct="0">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730E9B5-A9E5-47D5-A357-141AA38A7E7C}" type="slidenum">
              <a:rPr lang="en-US" altLang="en-US">
                <a:latin typeface="Times New Roman" panose="02020603050405020304" pitchFamily="18" charset="0"/>
              </a:rPr>
              <a:pPr eaLnBrk="1" hangingPunct="1"/>
              <a:t>12</a:t>
            </a:fld>
            <a:endParaRPr lang="en-US" altLang="en-US">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p:txBody>
          <a:bodyPr>
            <a:normAutofit fontScale="92500" lnSpcReduction="20000"/>
          </a:bodyPr>
          <a:lstStyle/>
          <a:p>
            <a:pPr eaLnBrk="1" hangingPunct="1">
              <a:defRPr/>
            </a:pPr>
            <a:r>
              <a:rPr lang="en-US" altLang="en-US" b="1" dirty="0" smtClean="0">
                <a:latin typeface="Times New Roman" pitchFamily="18" charset="0"/>
              </a:rPr>
              <a:t>Network-Based IDPS</a:t>
            </a:r>
          </a:p>
          <a:p>
            <a:pPr marL="342900" indent="-342900">
              <a:spcBef>
                <a:spcPct val="20000"/>
              </a:spcBef>
              <a:buFontTx/>
              <a:buChar char="•"/>
              <a:defRPr/>
            </a:pPr>
            <a:r>
              <a:rPr lang="en-US" altLang="en-US" sz="2600" kern="0" dirty="0" smtClean="0">
                <a:solidFill>
                  <a:srgbClr val="222222"/>
                </a:solidFill>
                <a:latin typeface="Arial"/>
              </a:rPr>
              <a:t>Network-based IDPS</a:t>
            </a:r>
          </a:p>
          <a:p>
            <a:pPr marL="742950" lvl="1" indent="-285750">
              <a:spcBef>
                <a:spcPct val="20000"/>
              </a:spcBef>
              <a:buFontTx/>
              <a:buChar char="–"/>
              <a:defRPr/>
            </a:pPr>
            <a:r>
              <a:rPr lang="en-US" altLang="en-US" sz="2400" kern="0" dirty="0" smtClean="0">
                <a:solidFill>
                  <a:srgbClr val="222222"/>
                </a:solidFill>
                <a:latin typeface="Arial"/>
              </a:rPr>
              <a:t>Resides on computer or appliance connected to segment of an organization’s network; looks for indications of attacks</a:t>
            </a:r>
          </a:p>
          <a:p>
            <a:pPr marL="742950" lvl="1" indent="-285750">
              <a:spcBef>
                <a:spcPct val="20000"/>
              </a:spcBef>
              <a:buFontTx/>
              <a:buChar char="–"/>
              <a:defRPr/>
            </a:pPr>
            <a:r>
              <a:rPr lang="en-US" altLang="en-US" sz="2400" kern="0" dirty="0" smtClean="0">
                <a:solidFill>
                  <a:srgbClr val="222222"/>
                </a:solidFill>
                <a:latin typeface="Arial"/>
              </a:rPr>
              <a:t>When examining packets, a NIDPS looks for attack patterns within network traffic</a:t>
            </a:r>
          </a:p>
          <a:p>
            <a:pPr marL="742950" lvl="1" indent="-285750">
              <a:spcBef>
                <a:spcPct val="20000"/>
              </a:spcBef>
              <a:buFontTx/>
              <a:buChar char="–"/>
              <a:defRPr/>
            </a:pPr>
            <a:r>
              <a:rPr lang="en-US" altLang="en-US" sz="2400" kern="0" dirty="0" smtClean="0">
                <a:solidFill>
                  <a:srgbClr val="222222"/>
                </a:solidFill>
                <a:latin typeface="Arial"/>
              </a:rPr>
              <a:t>Installed at specific place in the network where it can monitor traffic going into and out of a particular network segment</a:t>
            </a:r>
          </a:p>
        </p:txBody>
      </p:sp>
    </p:spTree>
    <p:extLst>
      <p:ext uri="{BB962C8B-B14F-4D97-AF65-F5344CB8AC3E}">
        <p14:creationId xmlns:p14="http://schemas.microsoft.com/office/powerpoint/2010/main" val="2043765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a:xfrm>
            <a:off x="457200" y="228600"/>
            <a:ext cx="8229600" cy="622828"/>
          </a:xfrm>
        </p:spPr>
        <p:txBody>
          <a:bodyPr anchor="t">
            <a:noAutofit/>
          </a:bodyPr>
          <a:lstStyle>
            <a:lvl1pPr>
              <a:defRPr sz="3600">
                <a:latin typeface="Arial" pitchFamily="34" charset="0"/>
                <a:ea typeface="Verdana" pitchFamily="34" charset="0"/>
                <a:cs typeface="Arial" pitchFamily="34" charset="0"/>
              </a:defRPr>
            </a:lvl1pPr>
          </a:lstStyle>
          <a:p>
            <a:r>
              <a:rPr lang="en-US" smtClean="0"/>
              <a:t>Click to edit Master title style</a:t>
            </a:r>
            <a:endParaRPr lang="en-US" dirty="0"/>
          </a:p>
        </p:txBody>
      </p:sp>
      <p:sp>
        <p:nvSpPr>
          <p:cNvPr id="7" name="Conten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latin typeface="Arial" pitchFamily="34" charset="0"/>
                <a:ea typeface="Verdana" pitchFamily="34" charset="0"/>
                <a:cs typeface="Arial" pitchFamily="34" charset="0"/>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atin typeface="Arial" pitchFamily="34" charset="0"/>
                <a:ea typeface="Verdana" pitchFamily="34" charset="0"/>
                <a:cs typeface="Arial" pitchFamily="34" charset="0"/>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800">
                <a:latin typeface="Arial" pitchFamily="34" charset="0"/>
                <a:ea typeface="Verdana" pitchFamily="34" charset="0"/>
                <a:cs typeface="Arial" pitchFamily="34" charset="0"/>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2" name="Rectangle 11"/>
          <p:cNvSpPr/>
          <p:nvPr userDrawn="1"/>
        </p:nvSpPr>
        <p:spPr bwMode="white">
          <a:xfrm>
            <a:off x="-7938" y="62484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932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 y="27709"/>
            <a:ext cx="9052560" cy="1039091"/>
          </a:xfrm>
        </p:spPr>
        <p:txBody>
          <a:bodyPr>
            <a:normAutofit/>
          </a:bodyPr>
          <a:lstStyle>
            <a:lvl1pPr algn="ctr">
              <a:defRPr sz="3600">
                <a:latin typeface="Arial" pitchFamily="34" charset="0"/>
                <a:ea typeface="Verdana"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457200" indent="-457200">
              <a:buClr>
                <a:srgbClr val="364162"/>
              </a:buClr>
              <a:buSzPct val="100000"/>
              <a:buFont typeface="Arial" panose="020B0604020202020204" pitchFamily="34" charset="0"/>
              <a:buChar char="•"/>
              <a:defRPr/>
            </a:lvl1pPr>
            <a:lvl2pPr>
              <a:buClr>
                <a:srgbClr val="364162"/>
              </a:buClr>
              <a:defRPr/>
            </a:lvl2pPr>
            <a:lvl3pPr marL="1143000" indent="-228600">
              <a:buClr>
                <a:srgbClr val="364162"/>
              </a:buClr>
              <a:buFont typeface="Wingdings" pitchFamily="2" charset="2"/>
              <a:buChar char="§"/>
              <a:defRPr/>
            </a:lvl3pPr>
            <a:lvl4pPr marL="1600200" indent="-228600">
              <a:buClr>
                <a:srgbClr val="364162"/>
              </a:buClr>
              <a:buFont typeface="Courier New" pitchFamily="49" charset="0"/>
              <a:buChar char="o"/>
              <a:defRPr/>
            </a:lvl4pPr>
            <a:lvl5pPr>
              <a:buClr>
                <a:srgbClr val="364162"/>
              </a:buCl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46045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igure + Caption Layou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a:xfrm>
            <a:off x="519169" y="357626"/>
            <a:ext cx="8032638" cy="1004011"/>
          </a:xfrm>
        </p:spPr>
        <p:txBody>
          <a:bodyPr>
            <a:normAutofit/>
          </a:bodyPr>
          <a:lstStyle>
            <a:lvl1pPr algn="ctr">
              <a:defRPr sz="3600" b="0">
                <a:solidFill>
                  <a:schemeClr val="tx1"/>
                </a:solidFill>
              </a:defRPr>
            </a:lvl1pPr>
          </a:lstStyle>
          <a:p>
            <a:r>
              <a:rPr lang="en-US" smtClean="0"/>
              <a:t>Click to edit Master title style</a:t>
            </a:r>
            <a:endParaRPr lang="en-US" dirty="0"/>
          </a:p>
        </p:txBody>
      </p:sp>
      <p:sp>
        <p:nvSpPr>
          <p:cNvPr id="6" name="Rectangle 5"/>
          <p:cNvSpPr/>
          <p:nvPr/>
        </p:nvSpPr>
        <p:spPr bwMode="white">
          <a:xfrm>
            <a:off x="-7937" y="6248400"/>
            <a:ext cx="9151937" cy="617539"/>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Content Placeholder 3"/>
          <p:cNvSpPr>
            <a:spLocks noGrp="1"/>
          </p:cNvSpPr>
          <p:nvPr>
            <p:ph sz="quarter" idx="10"/>
          </p:nvPr>
        </p:nvSpPr>
        <p:spPr>
          <a:xfrm>
            <a:off x="491331" y="5181600"/>
            <a:ext cx="8153400" cy="83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pyright" descr="Pearson: Copyright 2015, 2012, 2009"/>
          <p:cNvSpPr txBox="1">
            <a:spLocks noChangeArrowheads="1"/>
          </p:cNvSpPr>
          <p:nvPr userDrawn="1"/>
        </p:nvSpPr>
        <p:spPr bwMode="auto">
          <a:xfrm>
            <a:off x="1478450" y="6270381"/>
            <a:ext cx="7589350" cy="582256"/>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smtClean="0">
                <a:solidFill>
                  <a:schemeClr val="bg1"/>
                </a:solidFill>
                <a:ea typeface="ＭＳ Ｐゴシック" charset="-128"/>
              </a:rPr>
              <a:t>Copyright </a:t>
            </a:r>
            <a:r>
              <a:rPr lang="en-US" sz="1200" dirty="0" smtClean="0">
                <a:solidFill>
                  <a:schemeClr val="bg1"/>
                </a:solidFill>
              </a:rPr>
              <a:t>© 2018 </a:t>
            </a:r>
            <a:r>
              <a:rPr lang="en-US" sz="1200" dirty="0" err="1" smtClean="0">
                <a:solidFill>
                  <a:schemeClr val="bg1"/>
                </a:solidFill>
              </a:rPr>
              <a:t>Cengage</a:t>
            </a:r>
            <a:r>
              <a:rPr lang="en-US" sz="1200" dirty="0" smtClean="0">
                <a:solidFill>
                  <a:schemeClr val="bg1"/>
                </a:solidFill>
              </a:rPr>
              <a:t>. May not be copied, scanned, or duplicated, in whole or in part, except for use as permitted in a license distributed with a certain product or service or otherwise on a password-protected website for classroom use.</a:t>
            </a:r>
          </a:p>
        </p:txBody>
      </p:sp>
      <p:pic>
        <p:nvPicPr>
          <p:cNvPr id="8"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Tree>
    <p:extLst>
      <p:ext uri="{BB962C8B-B14F-4D97-AF65-F5344CB8AC3E}">
        <p14:creationId xmlns:p14="http://schemas.microsoft.com/office/powerpoint/2010/main" val="326249772"/>
      </p:ext>
    </p:extLst>
  </p:cSld>
  <p:clrMapOvr>
    <a:masterClrMapping/>
  </p:clrMapOvr>
  <p:transition spd="slow"/>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white">
          <a:xfrm>
            <a:off x="-7938" y="63246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pyright" descr="Pearson: Copyright 2015, 2012, 2009"/>
          <p:cNvSpPr txBox="1">
            <a:spLocks noChangeArrowheads="1"/>
          </p:cNvSpPr>
          <p:nvPr/>
        </p:nvSpPr>
        <p:spPr bwMode="auto">
          <a:xfrm>
            <a:off x="1388395" y="6394712"/>
            <a:ext cx="7714039" cy="504445"/>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smtClean="0">
                <a:solidFill>
                  <a:schemeClr val="bg1"/>
                </a:solidFill>
                <a:ea typeface="ＭＳ Ｐゴシック" charset="-128"/>
              </a:rPr>
              <a:t>Copyright </a:t>
            </a:r>
            <a:r>
              <a:rPr lang="en-US" sz="1200" dirty="0" smtClean="0">
                <a:solidFill>
                  <a:schemeClr val="bg1"/>
                </a:solidFill>
              </a:rPr>
              <a:t>© 2018 </a:t>
            </a:r>
            <a:r>
              <a:rPr lang="en-US" sz="1200" dirty="0" err="1" smtClean="0">
                <a:solidFill>
                  <a:schemeClr val="bg1"/>
                </a:solidFill>
              </a:rPr>
              <a:t>Cengage</a:t>
            </a:r>
            <a:r>
              <a:rPr lang="en-US" sz="1200" dirty="0" smtClean="0">
                <a:solidFill>
                  <a:schemeClr val="bg1"/>
                </a:solidFill>
              </a:rPr>
              <a:t>. May not be copied, scanned, or duplicated, in whole or in part, except for use as permitted in a license distributed with a certain product or service or otherwise on a password-protected website for classroom use.</a:t>
            </a:r>
          </a:p>
        </p:txBody>
      </p:sp>
      <p:pic>
        <p:nvPicPr>
          <p:cNvPr id="9"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422159"/>
            <a:ext cx="1316182" cy="435841"/>
          </a:xfrm>
          <a:prstGeom prst="rect">
            <a:avLst/>
          </a:prstGeom>
          <a:solidFill>
            <a:srgbClr val="364162"/>
          </a:solidFill>
          <a:ln>
            <a:noFill/>
          </a:ln>
          <a:extLst/>
        </p:spPr>
      </p:pic>
    </p:spTree>
    <p:extLst>
      <p:ext uri="{BB962C8B-B14F-4D97-AF65-F5344CB8AC3E}">
        <p14:creationId xmlns:p14="http://schemas.microsoft.com/office/powerpoint/2010/main" val="105680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6" name="Picture 5" descr="Rules_Single_A.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pic>
        <p:nvPicPr>
          <p:cNvPr id="4" name="Picture 3"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6"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8"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a:prstGeom prst="rect">
            <a:avLst/>
          </a:prstGeo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7" name="Picture 16"/>
          <p:cNvPicPr>
            <a:picLocks noChangeAspect="1"/>
          </p:cNvPicPr>
          <p:nvPr userDrawn="1"/>
        </p:nvPicPr>
        <p:blipFill>
          <a:blip r:embed="rId9"/>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14581820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type="title"/>
          </p:nvPr>
        </p:nvSpPr>
        <p:spPr>
          <a:xfrm>
            <a:off x="457200" y="27709"/>
            <a:ext cx="8229600" cy="1039091"/>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Content Placeholder 2"/>
          <p:cNvSpPr>
            <a:spLocks noGrp="1"/>
          </p:cNvSpPr>
          <p:nvPr>
            <p:ph type="body" idx="1"/>
          </p:nvPr>
        </p:nvSpPr>
        <p:spPr>
          <a:xfrm>
            <a:off x="228600" y="1295400"/>
            <a:ext cx="8763000" cy="4830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bwMode="white">
          <a:xfrm>
            <a:off x="0" y="0"/>
            <a:ext cx="9144000" cy="113355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bwMode="white">
          <a:xfrm>
            <a:off x="-7938" y="62484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pyright" descr="Pearson: Copyright 2015, 2012, 2009"/>
          <p:cNvSpPr txBox="1">
            <a:spLocks noChangeArrowheads="1"/>
          </p:cNvSpPr>
          <p:nvPr/>
        </p:nvSpPr>
        <p:spPr bwMode="auto">
          <a:xfrm>
            <a:off x="1478450" y="6270381"/>
            <a:ext cx="7589350" cy="582256"/>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smtClean="0">
                <a:solidFill>
                  <a:schemeClr val="bg1"/>
                </a:solidFill>
                <a:ea typeface="ＭＳ Ｐゴシック" charset="-128"/>
              </a:rPr>
              <a:t>Copyright </a:t>
            </a:r>
            <a:r>
              <a:rPr lang="en-US" sz="1200" dirty="0" smtClean="0">
                <a:solidFill>
                  <a:schemeClr val="bg1"/>
                </a:solidFill>
              </a:rPr>
              <a:t>© 2018 </a:t>
            </a:r>
            <a:r>
              <a:rPr lang="en-US" sz="1200" dirty="0" err="1" smtClean="0">
                <a:solidFill>
                  <a:schemeClr val="bg1"/>
                </a:solidFill>
              </a:rPr>
              <a:t>Cengage</a:t>
            </a:r>
            <a:r>
              <a:rPr lang="en-US" sz="1200" dirty="0" smtClean="0">
                <a:solidFill>
                  <a:schemeClr val="bg1"/>
                </a:solidFill>
              </a:rPr>
              <a:t>. May not be copied, scanned, or duplicated, in whole or in part, except for use as permitted in a license distributed with a certain product or service or otherwise on a password-protected website for classroom use.</a:t>
            </a:r>
          </a:p>
        </p:txBody>
      </p:sp>
      <p:pic>
        <p:nvPicPr>
          <p:cNvPr id="9" name="Picture 4"/>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
        <p:nvSpPr>
          <p:cNvPr id="11" name="Rectangle 5"/>
          <p:cNvSpPr>
            <a:spLocks noGrp="1" noChangeArrowheads="1"/>
          </p:cNvSpPr>
          <p:nvPr>
            <p:ph type="title"/>
          </p:nvPr>
        </p:nvSpPr>
        <p:spPr bwMode="auto">
          <a:xfrm>
            <a:off x="76200" y="38100"/>
            <a:ext cx="8915400" cy="104156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Tree>
    <p:extLst>
      <p:ext uri="{BB962C8B-B14F-4D97-AF65-F5344CB8AC3E}">
        <p14:creationId xmlns:p14="http://schemas.microsoft.com/office/powerpoint/2010/main" val="232731984"/>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Lst>
  <p:hf hdr="0" ftr="0" dt="0"/>
  <p:txStyles>
    <p:titleStyle>
      <a:lvl1pPr algn="ctr" defTabSz="914400" rtl="0" eaLnBrk="1" latinLnBrk="0" hangingPunct="1">
        <a:spcBef>
          <a:spcPct val="0"/>
        </a:spcBef>
        <a:buNone/>
        <a:defRPr sz="36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364162"/>
        </a:buClr>
        <a:buFont typeface="Arial" pitchFamily="34" charset="0"/>
        <a:buChar char="•"/>
        <a:defRPr sz="2600" kern="120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364162"/>
        </a:buClr>
        <a:buFont typeface="Arial" pitchFamily="34" charset="0"/>
        <a:buChar char="–"/>
        <a:defRPr sz="2400" kern="120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364162"/>
        </a:buClr>
        <a:buFont typeface="Wingdings" pitchFamily="2" charset="2"/>
        <a:buChar char="§"/>
        <a:defRPr sz="2200" kern="120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364162"/>
        </a:buClr>
        <a:buFont typeface="Courier New" pitchFamily="49" charset="0"/>
        <a:buChar char="o"/>
        <a:defRPr sz="2000" kern="120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364162"/>
        </a:buClr>
        <a:buFont typeface="Arial" pitchFamily="34" charset="0"/>
        <a:buChar char="»"/>
        <a:defRPr sz="2000"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 y="228600"/>
            <a:ext cx="8229600" cy="622828"/>
          </a:xfrm>
        </p:spPr>
        <p:txBody>
          <a:bodyPr/>
          <a:lstStyle/>
          <a:p>
            <a:pPr algn="l"/>
            <a:r>
              <a:rPr lang="en-US" altLang="en-US" dirty="0"/>
              <a:t>Principles of Information Security</a:t>
            </a:r>
            <a:endParaRPr lang="en-US" dirty="0"/>
          </a:p>
        </p:txBody>
      </p:sp>
      <p:sp>
        <p:nvSpPr>
          <p:cNvPr id="5" name="Content Placeholder 4"/>
          <p:cNvSpPr>
            <a:spLocks noGrp="1"/>
          </p:cNvSpPr>
          <p:nvPr>
            <p:ph type="body" sz="quarter" idx="13"/>
          </p:nvPr>
        </p:nvSpPr>
        <p:spPr>
          <a:xfrm>
            <a:off x="38100" y="816430"/>
            <a:ext cx="8229600" cy="478970"/>
          </a:xfrm>
        </p:spPr>
        <p:txBody>
          <a:bodyPr/>
          <a:lstStyle/>
          <a:p>
            <a:r>
              <a:rPr lang="en-US" dirty="0"/>
              <a:t>Sixth Edition</a:t>
            </a:r>
          </a:p>
        </p:txBody>
      </p:sp>
      <p:pic>
        <p:nvPicPr>
          <p:cNvPr id="1026" name="Picture 2" descr="Book cover reads book name, title, edition number, and name of the author as follows: &quot;Information Security,&quot; &quot;Principles of Information Security,&quot; “Sixth Edition,&quot; and &quot;Michael E. Whitman&quot; and  &quot;Herbert J. Mattord.&quot; A photo on the cover page shows a screenshot with the close up view of digital co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70356"/>
            <a:ext cx="3332305" cy="4701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type="body" sz="quarter" idx="14"/>
          </p:nvPr>
        </p:nvSpPr>
        <p:spPr>
          <a:xfrm>
            <a:off x="3886200" y="1676400"/>
            <a:ext cx="4953000" cy="4343400"/>
          </a:xfrm>
        </p:spPr>
        <p:txBody>
          <a:bodyPr/>
          <a:lstStyle/>
          <a:p>
            <a:pPr algn="ctr">
              <a:spcBef>
                <a:spcPts val="600"/>
              </a:spcBef>
            </a:pPr>
            <a:r>
              <a:rPr lang="en-US" sz="4000" b="1" dirty="0" smtClean="0"/>
              <a:t>Chapter 7</a:t>
            </a:r>
          </a:p>
          <a:p>
            <a:pPr algn="ctr">
              <a:spcBef>
                <a:spcPts val="600"/>
              </a:spcBef>
            </a:pPr>
            <a:r>
              <a:rPr lang="en-US" sz="4000" dirty="0"/>
              <a:t> </a:t>
            </a:r>
            <a:r>
              <a:rPr lang="en-US" sz="4000" dirty="0" smtClean="0"/>
              <a:t>Security Technology: Intrusion Detection and Prevention Systems, and Other Security Tools</a:t>
            </a:r>
          </a:p>
        </p:txBody>
      </p:sp>
      <p:pic>
        <p:nvPicPr>
          <p:cNvPr id="8" name="Picture 4" title="Cengage Logo"/>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
        <p:nvSpPr>
          <p:cNvPr id="7" name="Content Placeholder 6"/>
          <p:cNvSpPr>
            <a:spLocks noGrp="1"/>
          </p:cNvSpPr>
          <p:nvPr>
            <p:ph type="body" sz="quarter" idx="15"/>
          </p:nvPr>
        </p:nvSpPr>
        <p:spPr>
          <a:xfrm>
            <a:off x="1435100" y="6261658"/>
            <a:ext cx="7696200" cy="604230"/>
          </a:xfrm>
        </p:spPr>
        <p:txBody>
          <a:bodyPr/>
          <a:lstStyle/>
          <a:p>
            <a:pPr lvl="0" algn="ctr" eaLnBrk="0" fontAlgn="base" hangingPunct="0">
              <a:spcBef>
                <a:spcPct val="0"/>
              </a:spcBef>
              <a:spcAft>
                <a:spcPct val="0"/>
              </a:spcAft>
              <a:buClrTx/>
              <a:defRPr/>
            </a:pPr>
            <a:r>
              <a:rPr lang="en-US" sz="1200" dirty="0">
                <a:solidFill>
                  <a:schemeClr val="bg1"/>
                </a:solidFill>
                <a:ea typeface="ＭＳ Ｐゴシック" charset="-128"/>
              </a:rPr>
              <a:t>Copyright </a:t>
            </a:r>
            <a:r>
              <a:rPr lang="en-US" sz="1200" dirty="0">
                <a:solidFill>
                  <a:schemeClr val="bg1"/>
                </a:solidFill>
              </a:rPr>
              <a:t>© 2018 </a:t>
            </a:r>
            <a:r>
              <a:rPr lang="en-US" sz="1200" dirty="0" err="1">
                <a:solidFill>
                  <a:schemeClr val="bg1"/>
                </a:solidFill>
              </a:rPr>
              <a:t>Cengage</a:t>
            </a:r>
            <a:r>
              <a:rPr lang="en-US" sz="1200" dirty="0">
                <a:solidFill>
                  <a:schemeClr val="bg1"/>
                </a:solidFill>
              </a:rPr>
              <a:t>.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551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69" y="215189"/>
            <a:ext cx="8032638" cy="1004011"/>
          </a:xfrm>
        </p:spPr>
        <p:txBody>
          <a:bodyPr>
            <a:noAutofit/>
          </a:bodyPr>
          <a:lstStyle/>
          <a:p>
            <a:r>
              <a:rPr lang="en-US" b="1" dirty="0"/>
              <a:t>Figure 7-1 </a:t>
            </a:r>
            <a:r>
              <a:rPr lang="en-US" dirty="0" smtClean="0"/>
              <a:t>The </a:t>
            </a:r>
            <a:r>
              <a:rPr lang="en-US" dirty="0" err="1"/>
              <a:t>cyberattack</a:t>
            </a:r>
            <a:r>
              <a:rPr lang="en-US" dirty="0"/>
              <a:t> and kill </a:t>
            </a:r>
            <a:r>
              <a:rPr lang="en-US" dirty="0" smtClean="0"/>
              <a:t>chain </a:t>
            </a:r>
            <a:r>
              <a:rPr lang="en-US" altLang="en-US" dirty="0" smtClean="0"/>
              <a:t>(2 </a:t>
            </a:r>
            <a:r>
              <a:rPr lang="en-US" altLang="en-US" dirty="0"/>
              <a:t>of 12)</a:t>
            </a:r>
            <a:endParaRPr lang="en-US" dirty="0"/>
          </a:p>
        </p:txBody>
      </p:sp>
      <p:pic>
        <p:nvPicPr>
          <p:cNvPr id="6" name="Picture 5" descr="An illustration shows various steps for Intrusion Kill chain. Seven titles in column wise and their corresponding text below them. The first topic is Reconnaissance under which the text reads as, “Research, identification, and selection of targets, often represented as crawling Internet Web sites such as conference proceedings and mailing lists for email addresses, social relationships, or information on specific technologies.” The second title is Weaponization under which the text reads as, “Coupling a remote access Trojan with an exploit into a deliverable payload, typically by means of an automated tool (weaponizer). Increasingly, client applications data files such as Adobe PDF of Microsoft Office documents serve as the weaponized deliverable.” The third title is delivery under which the text reads as, “Transmission of the weapon to the targeted environment using vectors like email attachments, Web sites, and USB removable media.” The fourth topic is Exploitation and the text below it reads as, “After the weapon is delivered to victim host, exploitation triggers intruders’ code. Most often, exploitation targets an application or operating system vulnerability.” The fifth topic is Installation and the text below it reads as, “Installation of a remote access Trojan or backdoor on the victim system allows the adversary to maintain persistence inside the environment.” The sixth topic is Command and control (C2) under which the text reads as, “Typically, compromised hosts must beacon outbound to an Internet controller server to establish a C2 channel.” The seventh topic is Actions on objectives below which the text reads as, “Only now, after progressing through the first six phases, can intruders take actions to achieve their original objectives. Typically this objective is data exfiltration, which involves collecting, encrypting, and extracting information from the victim environment.” There are six more steps mentioned below these text horizontally. They are, “Detect, Deny, Disrupt, Degrade, Deceive and Destroy.” Below it are the two steps that reads as, “Leverage, discover, analyze and Atomic, computed, and behavior indicators.” The last step is represented in a grey block and the text reads as, “Campaign Analysis–Tools, Techniques, and procedures.”&#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905000"/>
            <a:ext cx="5364535" cy="3236604"/>
          </a:xfrm>
          <a:prstGeom prst="rect">
            <a:avLst/>
          </a:prstGeom>
        </p:spPr>
      </p:pic>
      <p:sp>
        <p:nvSpPr>
          <p:cNvPr id="3" name="Content Placeholder 2"/>
          <p:cNvSpPr>
            <a:spLocks noGrp="1"/>
          </p:cNvSpPr>
          <p:nvPr>
            <p:ph sz="quarter" idx="10"/>
          </p:nvPr>
        </p:nvSpPr>
        <p:spPr>
          <a:xfrm>
            <a:off x="398407" y="5447298"/>
            <a:ext cx="8153400" cy="572502"/>
          </a:xfrm>
        </p:spPr>
        <p:txBody>
          <a:bodyPr>
            <a:normAutofit/>
          </a:bodyPr>
          <a:lstStyle/>
          <a:p>
            <a:pPr marL="0" indent="0">
              <a:buNone/>
            </a:pPr>
            <a:r>
              <a:rPr lang="en-US" sz="2000" i="1" dirty="0"/>
              <a:t>Source: https://countuponsecurity.com/tag/kill-chain</a:t>
            </a:r>
            <a:r>
              <a:rPr lang="en-US" sz="2000" i="1" dirty="0" smtClean="0"/>
              <a:t>/.</a:t>
            </a:r>
            <a:endParaRPr lang="en-US" sz="2000" i="1" dirty="0"/>
          </a:p>
        </p:txBody>
      </p:sp>
    </p:spTree>
    <p:extLst>
      <p:ext uri="{BB962C8B-B14F-4D97-AF65-F5344CB8AC3E}">
        <p14:creationId xmlns:p14="http://schemas.microsoft.com/office/powerpoint/2010/main" val="340746789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69" y="152400"/>
            <a:ext cx="8032638" cy="1104412"/>
          </a:xfrm>
        </p:spPr>
        <p:txBody>
          <a:bodyPr>
            <a:noAutofit/>
          </a:bodyPr>
          <a:lstStyle/>
          <a:p>
            <a:r>
              <a:rPr lang="en-US" b="1" dirty="0"/>
              <a:t>Figure 7-2 </a:t>
            </a:r>
            <a:r>
              <a:rPr lang="en-US" dirty="0"/>
              <a:t>Intrusion detection and prevention systems </a:t>
            </a:r>
            <a:r>
              <a:rPr lang="en-US" altLang="en-US" dirty="0"/>
              <a:t>(3 of 12)</a:t>
            </a:r>
            <a:endParaRPr lang="en-US" dirty="0"/>
          </a:p>
        </p:txBody>
      </p:sp>
      <p:pic>
        <p:nvPicPr>
          <p:cNvPr id="4" name="Picture 2" descr="An illustration shows an untrusted network pointing to a router labeled as, “External router.” The router points to lens inside which an arrow with named as data and header is shown. The handle of lens is named as, “Packet flow.” A text points with an arrow points to the lens and it reads as, “Network IDPS: Examines packets on network and alerts administrators of unusual patterns.” The lens is then pointed to a CPU which divides into two computers and a CPU. A lens is shown near the main CPU in the lowers side. It is then classified into two computers on the upper side. A text points to a main CPU and it reads as, “Host IDPS: Examines the data in files stored on host and alerts systems administrators of changes.”&#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502" y="1898333"/>
            <a:ext cx="7191756" cy="3918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7261752"/>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noChangeArrowheads="1"/>
          </p:cNvSpPr>
          <p:nvPr>
            <p:ph type="title"/>
          </p:nvPr>
        </p:nvSpPr>
        <p:spPr/>
        <p:txBody>
          <a:bodyPr anchor="ctr"/>
          <a:lstStyle/>
          <a:p>
            <a:r>
              <a:rPr lang="en-US" altLang="en-US" dirty="0" smtClean="0"/>
              <a:t>Types of IDPSs (4 of 12)</a:t>
            </a:r>
          </a:p>
        </p:txBody>
      </p:sp>
      <p:sp>
        <p:nvSpPr>
          <p:cNvPr id="18435" name="Content Placeholder 5"/>
          <p:cNvSpPr>
            <a:spLocks noGrp="1" noChangeArrowheads="1"/>
          </p:cNvSpPr>
          <p:nvPr>
            <p:ph idx="1"/>
          </p:nvPr>
        </p:nvSpPr>
        <p:spPr>
          <a:xfrm>
            <a:off x="365124" y="1371600"/>
            <a:ext cx="8550276" cy="4648200"/>
          </a:xfrm>
        </p:spPr>
        <p:txBody>
          <a:bodyPr>
            <a:normAutofit/>
          </a:bodyPr>
          <a:lstStyle/>
          <a:p>
            <a:pPr>
              <a:spcBef>
                <a:spcPts val="600"/>
              </a:spcBef>
            </a:pPr>
            <a:r>
              <a:rPr lang="en-US" altLang="en-US" dirty="0" smtClean="0"/>
              <a:t>Network-based IDPS (NIDPS)</a:t>
            </a:r>
          </a:p>
          <a:p>
            <a:pPr lvl="1">
              <a:spcBef>
                <a:spcPts val="600"/>
              </a:spcBef>
            </a:pPr>
            <a:r>
              <a:rPr lang="en-US" altLang="en-US" dirty="0" smtClean="0"/>
              <a:t>Resides on a computer or an appliance connected to a segment of an organization’s network; looks for indications of attacks</a:t>
            </a:r>
          </a:p>
          <a:p>
            <a:pPr lvl="1">
              <a:spcBef>
                <a:spcPts val="600"/>
              </a:spcBef>
            </a:pPr>
            <a:r>
              <a:rPr lang="en-US" altLang="en-US" dirty="0" smtClean="0"/>
              <a:t>When examining packets, an NIDPS looks for attack patterns within network traffic</a:t>
            </a:r>
          </a:p>
          <a:p>
            <a:pPr lvl="1">
              <a:spcBef>
                <a:spcPts val="600"/>
              </a:spcBef>
            </a:pPr>
            <a:r>
              <a:rPr lang="en-US" altLang="en-US" dirty="0" smtClean="0"/>
              <a:t>Installed at specific place in the network where it can monitor traffic going into and out of a particular network segment</a:t>
            </a:r>
          </a:p>
        </p:txBody>
      </p:sp>
    </p:spTree>
    <p:extLst>
      <p:ext uri="{BB962C8B-B14F-4D97-AF65-F5344CB8AC3E}">
        <p14:creationId xmlns:p14="http://schemas.microsoft.com/office/powerpoint/2010/main" val="1784103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noChangeArrowheads="1"/>
          </p:cNvSpPr>
          <p:nvPr>
            <p:ph type="title"/>
          </p:nvPr>
        </p:nvSpPr>
        <p:spPr/>
        <p:txBody>
          <a:bodyPr anchor="ctr"/>
          <a:lstStyle/>
          <a:p>
            <a:r>
              <a:rPr lang="en-US" altLang="en-US" dirty="0" smtClean="0"/>
              <a:t>Types of IDPSs (</a:t>
            </a:r>
            <a:r>
              <a:rPr lang="en-US" altLang="en-US" dirty="0"/>
              <a:t>5</a:t>
            </a:r>
            <a:r>
              <a:rPr lang="en-US" altLang="en-US" dirty="0" smtClean="0"/>
              <a:t> of 12)</a:t>
            </a:r>
          </a:p>
        </p:txBody>
      </p:sp>
      <p:sp>
        <p:nvSpPr>
          <p:cNvPr id="19459" name="Content Placeholder 5"/>
          <p:cNvSpPr>
            <a:spLocks noGrp="1" noChangeArrowheads="1"/>
          </p:cNvSpPr>
          <p:nvPr>
            <p:ph idx="1"/>
          </p:nvPr>
        </p:nvSpPr>
        <p:spPr/>
        <p:txBody>
          <a:bodyPr/>
          <a:lstStyle/>
          <a:p>
            <a:pPr>
              <a:spcBef>
                <a:spcPts val="600"/>
              </a:spcBef>
            </a:pPr>
            <a:r>
              <a:rPr lang="en-US" altLang="en-US" dirty="0" smtClean="0"/>
              <a:t>Network-based IDPS (NIDPS) (cont’d)</a:t>
            </a:r>
          </a:p>
          <a:p>
            <a:pPr lvl="1">
              <a:spcBef>
                <a:spcPts val="600"/>
              </a:spcBef>
            </a:pPr>
            <a:r>
              <a:rPr lang="en-US" altLang="en-US" dirty="0" smtClean="0"/>
              <a:t>To determine whether attack has occurred/is under way, compare measured activity to known signatures in knowledge base</a:t>
            </a:r>
          </a:p>
          <a:p>
            <a:pPr lvl="1">
              <a:spcBef>
                <a:spcPts val="600"/>
              </a:spcBef>
            </a:pPr>
            <a:r>
              <a:rPr lang="en-US" altLang="en-US" dirty="0" smtClean="0"/>
              <a:t>Done by using special implementation of TCP/IP stack: </a:t>
            </a:r>
          </a:p>
          <a:p>
            <a:pPr lvl="2">
              <a:spcBef>
                <a:spcPts val="600"/>
              </a:spcBef>
            </a:pPr>
            <a:r>
              <a:rPr lang="en-US" altLang="en-US" dirty="0" smtClean="0"/>
              <a:t>In the process of protocol stack verification, NIDPSs look for invalid data packets.</a:t>
            </a:r>
          </a:p>
          <a:p>
            <a:pPr lvl="2">
              <a:spcBef>
                <a:spcPts val="600"/>
              </a:spcBef>
            </a:pPr>
            <a:r>
              <a:rPr lang="en-US" altLang="en-US" dirty="0" smtClean="0"/>
              <a:t>In the application protocol verification, higher-order protocols are examined for unexpected packet behavior or improper use.</a:t>
            </a:r>
          </a:p>
        </p:txBody>
      </p:sp>
    </p:spTree>
    <p:extLst>
      <p:ext uri="{BB962C8B-B14F-4D97-AF65-F5344CB8AC3E}">
        <p14:creationId xmlns:p14="http://schemas.microsoft.com/office/powerpoint/2010/main" val="3148574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
          <p:cNvSpPr>
            <a:spLocks noGrp="1" noChangeArrowheads="1"/>
          </p:cNvSpPr>
          <p:nvPr>
            <p:ph type="title"/>
          </p:nvPr>
        </p:nvSpPr>
        <p:spPr/>
        <p:txBody>
          <a:bodyPr anchor="ctr"/>
          <a:lstStyle/>
          <a:p>
            <a:r>
              <a:rPr lang="en-US" altLang="en-US" dirty="0" smtClean="0"/>
              <a:t>Types of IDPSs (</a:t>
            </a:r>
            <a:r>
              <a:rPr lang="en-US" altLang="en-US" dirty="0"/>
              <a:t>6</a:t>
            </a:r>
            <a:r>
              <a:rPr lang="en-US" altLang="en-US" dirty="0" smtClean="0"/>
              <a:t> of 12)</a:t>
            </a:r>
          </a:p>
        </p:txBody>
      </p:sp>
      <p:sp>
        <p:nvSpPr>
          <p:cNvPr id="20483" name="Content Placeholder 3"/>
          <p:cNvSpPr>
            <a:spLocks noGrp="1" noChangeArrowheads="1"/>
          </p:cNvSpPr>
          <p:nvPr>
            <p:ph idx="1"/>
          </p:nvPr>
        </p:nvSpPr>
        <p:spPr>
          <a:xfrm>
            <a:off x="304800" y="1295400"/>
            <a:ext cx="8550276" cy="4800600"/>
          </a:xfrm>
        </p:spPr>
        <p:txBody>
          <a:bodyPr>
            <a:normAutofit/>
          </a:bodyPr>
          <a:lstStyle/>
          <a:p>
            <a:pPr>
              <a:spcBef>
                <a:spcPts val="600"/>
              </a:spcBef>
            </a:pPr>
            <a:r>
              <a:rPr lang="en-US" altLang="en-US" dirty="0" smtClean="0"/>
              <a:t>Advantages of NIDPSs</a:t>
            </a:r>
          </a:p>
          <a:p>
            <a:pPr lvl="1">
              <a:spcBef>
                <a:spcPts val="600"/>
              </a:spcBef>
            </a:pPr>
            <a:r>
              <a:rPr lang="en-US" altLang="en-US" dirty="0" smtClean="0"/>
              <a:t>Good network design and placement of NIDPS can enable an organization to monitor a large network with few devices</a:t>
            </a:r>
          </a:p>
          <a:p>
            <a:pPr lvl="1">
              <a:spcBef>
                <a:spcPts val="600"/>
              </a:spcBef>
            </a:pPr>
            <a:r>
              <a:rPr lang="en-US" altLang="en-US" dirty="0" smtClean="0"/>
              <a:t>NIDPSs are usually passive and can be deployed into existing networks with little disruption to normal network operations</a:t>
            </a:r>
          </a:p>
          <a:p>
            <a:pPr lvl="1">
              <a:spcBef>
                <a:spcPts val="600"/>
              </a:spcBef>
            </a:pPr>
            <a:r>
              <a:rPr lang="en-US" altLang="en-US" dirty="0" smtClean="0"/>
              <a:t>NIDPSs are not usually susceptible to direct attack and may not be detectable by attackers</a:t>
            </a:r>
          </a:p>
        </p:txBody>
      </p:sp>
    </p:spTree>
    <p:extLst>
      <p:ext uri="{BB962C8B-B14F-4D97-AF65-F5344CB8AC3E}">
        <p14:creationId xmlns:p14="http://schemas.microsoft.com/office/powerpoint/2010/main" val="330349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p:cNvSpPr>
            <a:spLocks noGrp="1" noChangeArrowheads="1"/>
          </p:cNvSpPr>
          <p:nvPr>
            <p:ph type="title"/>
          </p:nvPr>
        </p:nvSpPr>
        <p:spPr/>
        <p:txBody>
          <a:bodyPr anchor="ctr"/>
          <a:lstStyle/>
          <a:p>
            <a:r>
              <a:rPr lang="en-US" altLang="en-US" dirty="0" smtClean="0"/>
              <a:t>Types of IDPSs (7 of 12)</a:t>
            </a:r>
          </a:p>
        </p:txBody>
      </p:sp>
      <p:sp>
        <p:nvSpPr>
          <p:cNvPr id="21507" name="Content Placeholder 3"/>
          <p:cNvSpPr>
            <a:spLocks noGrp="1" noChangeArrowheads="1"/>
          </p:cNvSpPr>
          <p:nvPr>
            <p:ph idx="1"/>
          </p:nvPr>
        </p:nvSpPr>
        <p:spPr>
          <a:xfrm>
            <a:off x="304800" y="1295400"/>
            <a:ext cx="8610600" cy="4724400"/>
          </a:xfrm>
        </p:spPr>
        <p:txBody>
          <a:bodyPr>
            <a:normAutofit/>
          </a:bodyPr>
          <a:lstStyle/>
          <a:p>
            <a:pPr>
              <a:spcBef>
                <a:spcPts val="600"/>
              </a:spcBef>
            </a:pPr>
            <a:r>
              <a:rPr lang="en-US" altLang="en-US" dirty="0" smtClean="0"/>
              <a:t>Disadvantages of NIDPSs</a:t>
            </a:r>
          </a:p>
          <a:p>
            <a:pPr lvl="1">
              <a:spcBef>
                <a:spcPts val="600"/>
              </a:spcBef>
            </a:pPr>
            <a:r>
              <a:rPr lang="en-US" altLang="en-US" dirty="0" smtClean="0"/>
              <a:t>Can become overwhelmed by network volume and fail to recognize attacks</a:t>
            </a:r>
          </a:p>
          <a:p>
            <a:pPr lvl="1">
              <a:spcBef>
                <a:spcPts val="600"/>
              </a:spcBef>
            </a:pPr>
            <a:r>
              <a:rPr lang="en-US" altLang="en-US" dirty="0" smtClean="0"/>
              <a:t>Require access to all traffic to be monitored </a:t>
            </a:r>
          </a:p>
          <a:p>
            <a:pPr lvl="1">
              <a:spcBef>
                <a:spcPts val="600"/>
              </a:spcBef>
            </a:pPr>
            <a:r>
              <a:rPr lang="en-US" altLang="en-US" dirty="0" smtClean="0"/>
              <a:t>Cannot analyze encrypted packets</a:t>
            </a:r>
          </a:p>
          <a:p>
            <a:pPr lvl="1">
              <a:spcBef>
                <a:spcPts val="600"/>
              </a:spcBef>
            </a:pPr>
            <a:r>
              <a:rPr lang="en-US" altLang="en-US" dirty="0" smtClean="0"/>
              <a:t>Cannot reliably ascertain if an attack was successful or not</a:t>
            </a:r>
          </a:p>
          <a:p>
            <a:pPr lvl="1">
              <a:spcBef>
                <a:spcPts val="600"/>
              </a:spcBef>
            </a:pPr>
            <a:r>
              <a:rPr lang="en-US" altLang="en-US" dirty="0" smtClean="0"/>
              <a:t>Some forms of attack are not easily discerned by NIDPSs, specifically those involving fragmented packets</a:t>
            </a:r>
          </a:p>
        </p:txBody>
      </p:sp>
    </p:spTree>
    <p:extLst>
      <p:ext uri="{BB962C8B-B14F-4D97-AF65-F5344CB8AC3E}">
        <p14:creationId xmlns:p14="http://schemas.microsoft.com/office/powerpoint/2010/main" val="16042550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chor="ctr"/>
          <a:lstStyle/>
          <a:p>
            <a:r>
              <a:rPr lang="en-US" altLang="en-US" dirty="0" smtClean="0"/>
              <a:t>Types of IDPSs (</a:t>
            </a:r>
            <a:r>
              <a:rPr lang="en-US" altLang="en-US" dirty="0"/>
              <a:t>8</a:t>
            </a:r>
            <a:r>
              <a:rPr lang="en-US" altLang="en-US" dirty="0" smtClean="0"/>
              <a:t> of 12)</a:t>
            </a:r>
          </a:p>
        </p:txBody>
      </p:sp>
      <p:sp>
        <p:nvSpPr>
          <p:cNvPr id="22531" name="Content Placeholder 2"/>
          <p:cNvSpPr>
            <a:spLocks noGrp="1"/>
          </p:cNvSpPr>
          <p:nvPr>
            <p:ph idx="1"/>
          </p:nvPr>
        </p:nvSpPr>
        <p:spPr>
          <a:xfrm>
            <a:off x="304800" y="1524000"/>
            <a:ext cx="8382000" cy="4343400"/>
          </a:xfrm>
        </p:spPr>
        <p:txBody>
          <a:bodyPr>
            <a:normAutofit/>
          </a:bodyPr>
          <a:lstStyle/>
          <a:p>
            <a:pPr>
              <a:spcBef>
                <a:spcPts val="600"/>
              </a:spcBef>
            </a:pPr>
            <a:r>
              <a:rPr lang="en-US" altLang="en-US" dirty="0" smtClean="0"/>
              <a:t>Wireless NIDPS</a:t>
            </a:r>
          </a:p>
          <a:p>
            <a:pPr lvl="1">
              <a:spcBef>
                <a:spcPts val="600"/>
              </a:spcBef>
            </a:pPr>
            <a:r>
              <a:rPr lang="en-US" altLang="en-US" dirty="0" smtClean="0"/>
              <a:t>Monitors and analyzes wireless network traffic</a:t>
            </a:r>
          </a:p>
          <a:p>
            <a:pPr lvl="1">
              <a:spcBef>
                <a:spcPts val="600"/>
              </a:spcBef>
            </a:pPr>
            <a:r>
              <a:rPr lang="en-US" altLang="en-US" dirty="0" smtClean="0"/>
              <a:t>Issues associated with it include physical security, sensor range, access point and wireless switch locations, wired network connections, cost, AP, and wireless switch locations</a:t>
            </a:r>
          </a:p>
          <a:p>
            <a:pPr>
              <a:spcBef>
                <a:spcPts val="600"/>
              </a:spcBef>
            </a:pPr>
            <a:r>
              <a:rPr lang="en-US" altLang="en-US" dirty="0"/>
              <a:t>Network behavior analysis systems</a:t>
            </a:r>
          </a:p>
          <a:p>
            <a:pPr lvl="1">
              <a:spcBef>
                <a:spcPts val="600"/>
              </a:spcBef>
            </a:pPr>
            <a:r>
              <a:rPr lang="en-US" altLang="en-US" dirty="0" smtClean="0"/>
              <a:t>Identify problems related to the flow of traffic</a:t>
            </a:r>
          </a:p>
        </p:txBody>
      </p:sp>
    </p:spTree>
    <p:extLst>
      <p:ext uri="{BB962C8B-B14F-4D97-AF65-F5344CB8AC3E}">
        <p14:creationId xmlns:p14="http://schemas.microsoft.com/office/powerpoint/2010/main" val="1499507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chor="ctr"/>
          <a:lstStyle/>
          <a:p>
            <a:r>
              <a:rPr lang="en-US" altLang="en-US" dirty="0" smtClean="0"/>
              <a:t>Types of IDPSs (</a:t>
            </a:r>
            <a:r>
              <a:rPr lang="en-US" altLang="en-US" dirty="0"/>
              <a:t>9</a:t>
            </a:r>
            <a:r>
              <a:rPr lang="en-US" altLang="en-US" dirty="0" smtClean="0"/>
              <a:t> of 12)</a:t>
            </a:r>
          </a:p>
        </p:txBody>
      </p:sp>
      <p:sp>
        <p:nvSpPr>
          <p:cNvPr id="22531" name="Content Placeholder 2"/>
          <p:cNvSpPr>
            <a:spLocks noGrp="1"/>
          </p:cNvSpPr>
          <p:nvPr>
            <p:ph idx="1"/>
          </p:nvPr>
        </p:nvSpPr>
        <p:spPr>
          <a:xfrm>
            <a:off x="381000" y="1447800"/>
            <a:ext cx="8534400" cy="4572000"/>
          </a:xfrm>
        </p:spPr>
        <p:txBody>
          <a:bodyPr>
            <a:normAutofit/>
          </a:bodyPr>
          <a:lstStyle/>
          <a:p>
            <a:pPr lvl="1">
              <a:spcBef>
                <a:spcPts val="600"/>
              </a:spcBef>
            </a:pPr>
            <a:r>
              <a:rPr lang="en-US" altLang="en-US" dirty="0" smtClean="0"/>
              <a:t>Types of events commonly detected include denial-of-service (</a:t>
            </a:r>
            <a:r>
              <a:rPr lang="en-US" altLang="en-US" dirty="0" err="1" smtClean="0"/>
              <a:t>DoS</a:t>
            </a:r>
            <a:r>
              <a:rPr lang="en-US" altLang="en-US" dirty="0" smtClean="0"/>
              <a:t>) attacks, scanning, worms, unexpected application services, and policy violations </a:t>
            </a:r>
          </a:p>
          <a:p>
            <a:pPr lvl="1">
              <a:spcBef>
                <a:spcPts val="600"/>
              </a:spcBef>
            </a:pPr>
            <a:r>
              <a:rPr lang="en-US" altLang="en-US" dirty="0" smtClean="0"/>
              <a:t>Offer intrusion prevention capabilities that are passive, inline, and both passive and inline</a:t>
            </a:r>
          </a:p>
        </p:txBody>
      </p:sp>
    </p:spTree>
    <p:extLst>
      <p:ext uri="{BB962C8B-B14F-4D97-AF65-F5344CB8AC3E}">
        <p14:creationId xmlns:p14="http://schemas.microsoft.com/office/powerpoint/2010/main" val="22191805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8"/>
          <p:cNvSpPr>
            <a:spLocks noGrp="1" noChangeArrowheads="1"/>
          </p:cNvSpPr>
          <p:nvPr>
            <p:ph type="title"/>
          </p:nvPr>
        </p:nvSpPr>
        <p:spPr/>
        <p:txBody>
          <a:bodyPr anchor="ctr"/>
          <a:lstStyle/>
          <a:p>
            <a:r>
              <a:rPr lang="en-US" altLang="en-US" dirty="0" smtClean="0"/>
              <a:t>Types of IDPSs (10 of 12) </a:t>
            </a:r>
          </a:p>
        </p:txBody>
      </p:sp>
      <p:sp>
        <p:nvSpPr>
          <p:cNvPr id="23555" name="Content Placeholder 9"/>
          <p:cNvSpPr>
            <a:spLocks noGrp="1" noChangeArrowheads="1"/>
          </p:cNvSpPr>
          <p:nvPr>
            <p:ph idx="1"/>
          </p:nvPr>
        </p:nvSpPr>
        <p:spPr>
          <a:xfrm>
            <a:off x="304800" y="1371600"/>
            <a:ext cx="8610599" cy="4724400"/>
          </a:xfrm>
        </p:spPr>
        <p:txBody>
          <a:bodyPr>
            <a:normAutofit fontScale="92500" lnSpcReduction="10000"/>
          </a:bodyPr>
          <a:lstStyle/>
          <a:p>
            <a:pPr>
              <a:lnSpc>
                <a:spcPct val="110000"/>
              </a:lnSpc>
              <a:spcBef>
                <a:spcPts val="600"/>
              </a:spcBef>
            </a:pPr>
            <a:r>
              <a:rPr lang="en-US" altLang="en-US" sz="2800" dirty="0" smtClean="0"/>
              <a:t>Host-based IDPS (HIDPS)</a:t>
            </a:r>
          </a:p>
          <a:p>
            <a:pPr lvl="1">
              <a:lnSpc>
                <a:spcPct val="110000"/>
              </a:lnSpc>
              <a:spcBef>
                <a:spcPts val="600"/>
              </a:spcBef>
            </a:pPr>
            <a:r>
              <a:rPr lang="en-US" altLang="en-US" sz="2600" dirty="0" smtClean="0"/>
              <a:t>Resides on a particular computer or server (host) and monitors activity only on that system</a:t>
            </a:r>
          </a:p>
          <a:p>
            <a:pPr lvl="1">
              <a:lnSpc>
                <a:spcPct val="110000"/>
              </a:lnSpc>
              <a:spcBef>
                <a:spcPts val="600"/>
              </a:spcBef>
            </a:pPr>
            <a:r>
              <a:rPr lang="en-US" altLang="en-US" sz="2600" dirty="0" smtClean="0"/>
              <a:t>Benchmarks and monitors the status of key system files and detects when intruder creates, modifies, or deletes files</a:t>
            </a:r>
          </a:p>
          <a:p>
            <a:pPr lvl="1">
              <a:lnSpc>
                <a:spcPct val="110000"/>
              </a:lnSpc>
              <a:spcBef>
                <a:spcPts val="600"/>
              </a:spcBef>
            </a:pPr>
            <a:r>
              <a:rPr lang="en-US" altLang="en-US" sz="2600" dirty="0" smtClean="0"/>
              <a:t>Advantage over NIDPS: can access encrypted information traveling over network and make decisions about potential/actual attacks</a:t>
            </a:r>
          </a:p>
          <a:p>
            <a:pPr lvl="1">
              <a:lnSpc>
                <a:spcPct val="110000"/>
              </a:lnSpc>
              <a:spcBef>
                <a:spcPts val="600"/>
              </a:spcBef>
            </a:pPr>
            <a:r>
              <a:rPr lang="en-US" altLang="en-US" sz="2600" dirty="0" smtClean="0"/>
              <a:t>Most HIDPSs work on the principle of configuration or change management </a:t>
            </a:r>
          </a:p>
        </p:txBody>
      </p:sp>
    </p:spTree>
    <p:extLst>
      <p:ext uri="{BB962C8B-B14F-4D97-AF65-F5344CB8AC3E}">
        <p14:creationId xmlns:p14="http://schemas.microsoft.com/office/powerpoint/2010/main" val="873157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2"/>
          <p:cNvSpPr>
            <a:spLocks noGrp="1" noChangeArrowheads="1"/>
          </p:cNvSpPr>
          <p:nvPr>
            <p:ph type="title"/>
          </p:nvPr>
        </p:nvSpPr>
        <p:spPr/>
        <p:txBody>
          <a:bodyPr anchor="ctr"/>
          <a:lstStyle/>
          <a:p>
            <a:r>
              <a:rPr lang="en-US" altLang="en-US" dirty="0" smtClean="0"/>
              <a:t>Types of IDPSs (11 of 12) </a:t>
            </a:r>
          </a:p>
        </p:txBody>
      </p:sp>
      <p:sp>
        <p:nvSpPr>
          <p:cNvPr id="24579" name="Content Placeholder 3"/>
          <p:cNvSpPr>
            <a:spLocks noGrp="1" noChangeArrowheads="1"/>
          </p:cNvSpPr>
          <p:nvPr>
            <p:ph idx="1"/>
          </p:nvPr>
        </p:nvSpPr>
        <p:spPr/>
        <p:txBody>
          <a:bodyPr/>
          <a:lstStyle/>
          <a:p>
            <a:pPr>
              <a:spcBef>
                <a:spcPts val="600"/>
              </a:spcBef>
            </a:pPr>
            <a:r>
              <a:rPr lang="en-US" altLang="en-US" dirty="0" smtClean="0"/>
              <a:t>Advantages of HIDPSs</a:t>
            </a:r>
          </a:p>
          <a:p>
            <a:pPr lvl="1">
              <a:spcBef>
                <a:spcPts val="600"/>
              </a:spcBef>
            </a:pPr>
            <a:r>
              <a:rPr lang="en-US" altLang="en-US" dirty="0" smtClean="0"/>
              <a:t>Can detect local events on host systems and detect attacks that may elude a network-based IDPS</a:t>
            </a:r>
          </a:p>
          <a:p>
            <a:pPr lvl="1">
              <a:spcBef>
                <a:spcPts val="600"/>
              </a:spcBef>
            </a:pPr>
            <a:r>
              <a:rPr lang="en-US" altLang="en-US" dirty="0" smtClean="0"/>
              <a:t>Functions on host system, where encrypted traffic will have been decrypted and is available for processing</a:t>
            </a:r>
          </a:p>
          <a:p>
            <a:pPr lvl="1">
              <a:spcBef>
                <a:spcPts val="600"/>
              </a:spcBef>
            </a:pPr>
            <a:r>
              <a:rPr lang="en-US" altLang="en-US" dirty="0" smtClean="0"/>
              <a:t>Not affected by use of switched network protocols</a:t>
            </a:r>
          </a:p>
          <a:p>
            <a:pPr lvl="1">
              <a:spcBef>
                <a:spcPts val="600"/>
              </a:spcBef>
            </a:pPr>
            <a:r>
              <a:rPr lang="en-US" altLang="en-US" dirty="0" smtClean="0"/>
              <a:t>Can detect inconsistencies in how applications and systems programs were used by examining records stored in audit logs</a:t>
            </a:r>
          </a:p>
        </p:txBody>
      </p:sp>
    </p:spTree>
    <p:extLst>
      <p:ext uri="{BB962C8B-B14F-4D97-AF65-F5344CB8AC3E}">
        <p14:creationId xmlns:p14="http://schemas.microsoft.com/office/powerpoint/2010/main" val="4050827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4"/>
          <p:cNvSpPr>
            <a:spLocks noGrp="1" noChangeArrowheads="1"/>
          </p:cNvSpPr>
          <p:nvPr>
            <p:ph type="title"/>
          </p:nvPr>
        </p:nvSpPr>
        <p:spPr/>
        <p:txBody>
          <a:bodyPr anchor="ctr"/>
          <a:lstStyle/>
          <a:p>
            <a:r>
              <a:rPr lang="en-US" altLang="en-US" dirty="0" smtClean="0"/>
              <a:t>Learning Objectives</a:t>
            </a:r>
          </a:p>
        </p:txBody>
      </p:sp>
      <p:sp>
        <p:nvSpPr>
          <p:cNvPr id="10243" name="Content Placeholder 5"/>
          <p:cNvSpPr>
            <a:spLocks noGrp="1" noChangeArrowheads="1"/>
          </p:cNvSpPr>
          <p:nvPr>
            <p:ph idx="1"/>
          </p:nvPr>
        </p:nvSpPr>
        <p:spPr/>
        <p:txBody>
          <a:bodyPr/>
          <a:lstStyle/>
          <a:p>
            <a:pPr>
              <a:spcBef>
                <a:spcPts val="600"/>
              </a:spcBef>
            </a:pPr>
            <a:r>
              <a:rPr lang="en-US" altLang="en-US" dirty="0" smtClean="0"/>
              <a:t>Upon completion of this material, you should be able to:</a:t>
            </a:r>
          </a:p>
          <a:p>
            <a:pPr lvl="1">
              <a:spcBef>
                <a:spcPts val="600"/>
              </a:spcBef>
            </a:pPr>
            <a:r>
              <a:rPr lang="en-US" altLang="en-US" dirty="0" smtClean="0"/>
              <a:t>Identify and describe the categories and models of intrusion detection and prevention systems</a:t>
            </a:r>
          </a:p>
          <a:p>
            <a:pPr lvl="1">
              <a:spcBef>
                <a:spcPts val="600"/>
              </a:spcBef>
            </a:pPr>
            <a:r>
              <a:rPr lang="en-US" altLang="en-US" dirty="0" smtClean="0"/>
              <a:t>Describe the detection approaches employed by modern intrusion detection and prevention systems</a:t>
            </a:r>
          </a:p>
          <a:p>
            <a:pPr lvl="1">
              <a:spcBef>
                <a:spcPts val="600"/>
              </a:spcBef>
            </a:pPr>
            <a:r>
              <a:rPr lang="en-US" altLang="en-US" dirty="0" smtClean="0"/>
              <a:t>Define and describe honeypots, </a:t>
            </a:r>
            <a:r>
              <a:rPr lang="en-US" altLang="en-US" dirty="0" err="1" smtClean="0"/>
              <a:t>honeynets</a:t>
            </a:r>
            <a:r>
              <a:rPr lang="en-US" altLang="en-US" dirty="0" smtClean="0"/>
              <a:t>, and padded cell systems</a:t>
            </a:r>
          </a:p>
          <a:p>
            <a:pPr lvl="1">
              <a:spcBef>
                <a:spcPts val="600"/>
              </a:spcBef>
            </a:pPr>
            <a:r>
              <a:rPr lang="en-US" altLang="en-US" dirty="0" smtClean="0"/>
              <a:t>List and define the major categories of scanning and analysis tools, and describe the specific tools used within each category</a:t>
            </a:r>
          </a:p>
        </p:txBody>
      </p:sp>
    </p:spTree>
    <p:extLst>
      <p:ext uri="{BB962C8B-B14F-4D97-AF65-F5344CB8AC3E}">
        <p14:creationId xmlns:p14="http://schemas.microsoft.com/office/powerpoint/2010/main" val="27694244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noChangeArrowheads="1"/>
          </p:cNvSpPr>
          <p:nvPr>
            <p:ph type="title"/>
          </p:nvPr>
        </p:nvSpPr>
        <p:spPr/>
        <p:txBody>
          <a:bodyPr anchor="ctr"/>
          <a:lstStyle/>
          <a:p>
            <a:r>
              <a:rPr lang="en-US" altLang="en-US" dirty="0" smtClean="0"/>
              <a:t>Types of IDPSs (12 of 12) </a:t>
            </a:r>
          </a:p>
        </p:txBody>
      </p:sp>
      <p:sp>
        <p:nvSpPr>
          <p:cNvPr id="25603" name="Content Placeholder 5"/>
          <p:cNvSpPr>
            <a:spLocks noGrp="1" noChangeArrowheads="1"/>
          </p:cNvSpPr>
          <p:nvPr>
            <p:ph idx="1"/>
          </p:nvPr>
        </p:nvSpPr>
        <p:spPr>
          <a:xfrm>
            <a:off x="228600" y="1219200"/>
            <a:ext cx="8610599" cy="4876800"/>
          </a:xfrm>
        </p:spPr>
        <p:txBody>
          <a:bodyPr>
            <a:normAutofit/>
          </a:bodyPr>
          <a:lstStyle/>
          <a:p>
            <a:pPr>
              <a:spcBef>
                <a:spcPts val="600"/>
              </a:spcBef>
            </a:pPr>
            <a:r>
              <a:rPr lang="en-US" altLang="en-US" dirty="0" smtClean="0"/>
              <a:t>Disadvantages of HIDPSs</a:t>
            </a:r>
          </a:p>
          <a:p>
            <a:pPr lvl="1">
              <a:spcBef>
                <a:spcPts val="600"/>
              </a:spcBef>
            </a:pPr>
            <a:r>
              <a:rPr lang="en-US" altLang="en-US" dirty="0" smtClean="0"/>
              <a:t>Pose more management issues </a:t>
            </a:r>
          </a:p>
          <a:p>
            <a:pPr lvl="1">
              <a:spcBef>
                <a:spcPts val="600"/>
              </a:spcBef>
            </a:pPr>
            <a:r>
              <a:rPr lang="en-US" altLang="en-US" dirty="0" smtClean="0"/>
              <a:t>Vulnerable both to direct attacks and attacks against the host operating system </a:t>
            </a:r>
          </a:p>
          <a:p>
            <a:pPr lvl="1">
              <a:spcBef>
                <a:spcPts val="600"/>
              </a:spcBef>
            </a:pPr>
            <a:r>
              <a:rPr lang="en-US" altLang="en-US" dirty="0" smtClean="0"/>
              <a:t>Does not detect </a:t>
            </a:r>
            <a:r>
              <a:rPr lang="en-US" altLang="en-US" dirty="0" err="1" smtClean="0"/>
              <a:t>multihost</a:t>
            </a:r>
            <a:r>
              <a:rPr lang="en-US" altLang="en-US" dirty="0" smtClean="0"/>
              <a:t> scanning, nor scanning of non-host network devices </a:t>
            </a:r>
          </a:p>
          <a:p>
            <a:pPr lvl="1">
              <a:spcBef>
                <a:spcPts val="600"/>
              </a:spcBef>
            </a:pPr>
            <a:r>
              <a:rPr lang="en-US" altLang="en-US" dirty="0" smtClean="0"/>
              <a:t>Susceptible to some </a:t>
            </a:r>
            <a:r>
              <a:rPr lang="en-US" altLang="en-US" dirty="0" err="1" smtClean="0"/>
              <a:t>DoS</a:t>
            </a:r>
            <a:r>
              <a:rPr lang="en-US" altLang="en-US" dirty="0" smtClean="0"/>
              <a:t> attacks</a:t>
            </a:r>
          </a:p>
          <a:p>
            <a:pPr lvl="1">
              <a:spcBef>
                <a:spcPts val="600"/>
              </a:spcBef>
            </a:pPr>
            <a:r>
              <a:rPr lang="en-US" altLang="en-US" dirty="0" smtClean="0"/>
              <a:t>Can use large amounts of disk space</a:t>
            </a:r>
          </a:p>
          <a:p>
            <a:pPr lvl="1">
              <a:spcBef>
                <a:spcPts val="600"/>
              </a:spcBef>
            </a:pPr>
            <a:r>
              <a:rPr lang="en-US" altLang="en-US" dirty="0" smtClean="0"/>
              <a:t>Can inflict a performance overhead on its host systems</a:t>
            </a:r>
          </a:p>
        </p:txBody>
      </p:sp>
    </p:spTree>
    <p:extLst>
      <p:ext uri="{BB962C8B-B14F-4D97-AF65-F5344CB8AC3E}">
        <p14:creationId xmlns:p14="http://schemas.microsoft.com/office/powerpoint/2010/main" val="1360809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p:cNvSpPr>
            <a:spLocks noGrp="1" noChangeArrowheads="1"/>
          </p:cNvSpPr>
          <p:nvPr>
            <p:ph type="title"/>
          </p:nvPr>
        </p:nvSpPr>
        <p:spPr/>
        <p:txBody>
          <a:bodyPr anchor="ctr"/>
          <a:lstStyle/>
          <a:p>
            <a:r>
              <a:rPr lang="en-US" altLang="en-US" dirty="0" smtClean="0"/>
              <a:t>IDPS Detection Methods (1 of 4)</a:t>
            </a:r>
          </a:p>
        </p:txBody>
      </p:sp>
      <p:sp>
        <p:nvSpPr>
          <p:cNvPr id="26627" name="Content Placeholder 3"/>
          <p:cNvSpPr>
            <a:spLocks noGrp="1" noChangeArrowheads="1"/>
          </p:cNvSpPr>
          <p:nvPr>
            <p:ph idx="1"/>
          </p:nvPr>
        </p:nvSpPr>
        <p:spPr>
          <a:xfrm>
            <a:off x="365125" y="1295400"/>
            <a:ext cx="8474076" cy="4724400"/>
          </a:xfrm>
        </p:spPr>
        <p:txBody>
          <a:bodyPr>
            <a:normAutofit/>
          </a:bodyPr>
          <a:lstStyle/>
          <a:p>
            <a:pPr>
              <a:spcBef>
                <a:spcPts val="600"/>
              </a:spcBef>
            </a:pPr>
            <a:r>
              <a:rPr lang="en-US" altLang="en-US" dirty="0" smtClean="0"/>
              <a:t>Signature-based detection (or knowledge-based detection or misuse detection)</a:t>
            </a:r>
          </a:p>
          <a:p>
            <a:pPr lvl="1">
              <a:spcBef>
                <a:spcPts val="600"/>
              </a:spcBef>
            </a:pPr>
            <a:r>
              <a:rPr lang="en-US" altLang="en-US" dirty="0" smtClean="0"/>
              <a:t>Examines network traffic in search of patterns that match known signatures </a:t>
            </a:r>
          </a:p>
          <a:p>
            <a:pPr lvl="1">
              <a:spcBef>
                <a:spcPts val="600"/>
              </a:spcBef>
            </a:pPr>
            <a:r>
              <a:rPr lang="en-US" altLang="en-US" dirty="0" smtClean="0"/>
              <a:t>Widely used because many attacks have clear and distinct signatures</a:t>
            </a:r>
          </a:p>
          <a:p>
            <a:pPr lvl="1">
              <a:spcBef>
                <a:spcPts val="600"/>
              </a:spcBef>
            </a:pPr>
            <a:r>
              <a:rPr lang="en-US" altLang="en-US" dirty="0" smtClean="0"/>
              <a:t>Problem with this approach is that new attack patterns must continually be added to the IDPS’s database of signatures</a:t>
            </a:r>
          </a:p>
          <a:p>
            <a:pPr lvl="2">
              <a:spcBef>
                <a:spcPts val="600"/>
              </a:spcBef>
            </a:pPr>
            <a:r>
              <a:rPr lang="en-US" altLang="en-US" dirty="0" smtClean="0"/>
              <a:t>Slow, methodical attack involving multiple events might escape detection.</a:t>
            </a:r>
          </a:p>
        </p:txBody>
      </p:sp>
    </p:spTree>
    <p:extLst>
      <p:ext uri="{BB962C8B-B14F-4D97-AF65-F5344CB8AC3E}">
        <p14:creationId xmlns:p14="http://schemas.microsoft.com/office/powerpoint/2010/main" val="589366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8"/>
          <p:cNvSpPr>
            <a:spLocks noGrp="1" noChangeArrowheads="1"/>
          </p:cNvSpPr>
          <p:nvPr>
            <p:ph type="title"/>
          </p:nvPr>
        </p:nvSpPr>
        <p:spPr/>
        <p:txBody>
          <a:bodyPr anchor="ctr"/>
          <a:lstStyle/>
          <a:p>
            <a:r>
              <a:rPr lang="en-US" altLang="en-US" dirty="0" smtClean="0"/>
              <a:t>IDPS Detection Methods (2 of 4)</a:t>
            </a:r>
          </a:p>
        </p:txBody>
      </p:sp>
      <p:sp>
        <p:nvSpPr>
          <p:cNvPr id="27651" name="Content Placeholder 9"/>
          <p:cNvSpPr>
            <a:spLocks noGrp="1" noChangeArrowheads="1"/>
          </p:cNvSpPr>
          <p:nvPr>
            <p:ph idx="1"/>
          </p:nvPr>
        </p:nvSpPr>
        <p:spPr>
          <a:xfrm>
            <a:off x="365125" y="1295400"/>
            <a:ext cx="8550275" cy="4800600"/>
          </a:xfrm>
        </p:spPr>
        <p:txBody>
          <a:bodyPr>
            <a:normAutofit/>
          </a:bodyPr>
          <a:lstStyle/>
          <a:p>
            <a:pPr>
              <a:spcBef>
                <a:spcPts val="600"/>
              </a:spcBef>
            </a:pPr>
            <a:r>
              <a:rPr lang="en-US" altLang="en-US" dirty="0" smtClean="0"/>
              <a:t>Anomaly-based detection (or behavior-based detection) </a:t>
            </a:r>
          </a:p>
          <a:p>
            <a:pPr lvl="1">
              <a:spcBef>
                <a:spcPts val="600"/>
              </a:spcBef>
            </a:pPr>
            <a:r>
              <a:rPr lang="en-US" altLang="en-US" dirty="0" smtClean="0"/>
              <a:t>Anomaly-based detection collects statistical summaries by observing traffic known to be normal</a:t>
            </a:r>
          </a:p>
          <a:p>
            <a:pPr lvl="1">
              <a:spcBef>
                <a:spcPts val="600"/>
              </a:spcBef>
            </a:pPr>
            <a:r>
              <a:rPr lang="en-US" altLang="en-US" dirty="0" smtClean="0"/>
              <a:t>When measured activity is outside the baseline parameters or clipping level, IDPS sends an alert to the administrator </a:t>
            </a:r>
          </a:p>
          <a:p>
            <a:pPr lvl="1">
              <a:spcBef>
                <a:spcPts val="600"/>
              </a:spcBef>
            </a:pPr>
            <a:r>
              <a:rPr lang="en-US" altLang="en-US" dirty="0" smtClean="0"/>
              <a:t>IDPS can detect new types of attacks</a:t>
            </a:r>
          </a:p>
          <a:p>
            <a:pPr lvl="1">
              <a:spcBef>
                <a:spcPts val="600"/>
              </a:spcBef>
            </a:pPr>
            <a:r>
              <a:rPr lang="en-US" altLang="en-US" dirty="0" smtClean="0"/>
              <a:t>Requires much more overhead and processing capacity than signature-based detection </a:t>
            </a:r>
          </a:p>
          <a:p>
            <a:pPr lvl="1">
              <a:spcBef>
                <a:spcPts val="600"/>
              </a:spcBef>
            </a:pPr>
            <a:r>
              <a:rPr lang="en-US" altLang="en-US" dirty="0" smtClean="0"/>
              <a:t>May generate many false positives</a:t>
            </a:r>
          </a:p>
        </p:txBody>
      </p:sp>
    </p:spTree>
    <p:extLst>
      <p:ext uri="{BB962C8B-B14F-4D97-AF65-F5344CB8AC3E}">
        <p14:creationId xmlns:p14="http://schemas.microsoft.com/office/powerpoint/2010/main" val="13104004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2"/>
          <p:cNvSpPr>
            <a:spLocks noGrp="1" noChangeArrowheads="1"/>
          </p:cNvSpPr>
          <p:nvPr>
            <p:ph type="title"/>
          </p:nvPr>
        </p:nvSpPr>
        <p:spPr/>
        <p:txBody>
          <a:bodyPr anchor="ctr"/>
          <a:lstStyle/>
          <a:p>
            <a:r>
              <a:rPr lang="en-US" altLang="en-US" dirty="0" smtClean="0"/>
              <a:t>IDPS Detection Methods (3 of 4)</a:t>
            </a:r>
          </a:p>
        </p:txBody>
      </p:sp>
      <p:sp>
        <p:nvSpPr>
          <p:cNvPr id="29699" name="Content Placeholder 3"/>
          <p:cNvSpPr>
            <a:spLocks noGrp="1" noChangeArrowheads="1"/>
          </p:cNvSpPr>
          <p:nvPr>
            <p:ph idx="1"/>
          </p:nvPr>
        </p:nvSpPr>
        <p:spPr>
          <a:xfrm>
            <a:off x="365124" y="1295400"/>
            <a:ext cx="8550276" cy="4800600"/>
          </a:xfrm>
        </p:spPr>
        <p:txBody>
          <a:bodyPr>
            <a:normAutofit/>
          </a:bodyPr>
          <a:lstStyle/>
          <a:p>
            <a:pPr>
              <a:spcBef>
                <a:spcPts val="600"/>
              </a:spcBef>
            </a:pPr>
            <a:r>
              <a:rPr lang="en-US" altLang="en-US" dirty="0" err="1" smtClean="0"/>
              <a:t>Stateful</a:t>
            </a:r>
            <a:r>
              <a:rPr lang="en-US" altLang="en-US" dirty="0" smtClean="0"/>
              <a:t> protocol analysis</a:t>
            </a:r>
          </a:p>
          <a:p>
            <a:pPr lvl="1">
              <a:spcBef>
                <a:spcPts val="600"/>
              </a:spcBef>
            </a:pPr>
            <a:r>
              <a:rPr lang="en-US" altLang="en-US" dirty="0" smtClean="0"/>
              <a:t>SPA: process of comparing known normal/benign protocol profiles against observed traffic</a:t>
            </a:r>
          </a:p>
          <a:p>
            <a:pPr lvl="1">
              <a:spcBef>
                <a:spcPts val="600"/>
              </a:spcBef>
            </a:pPr>
            <a:r>
              <a:rPr lang="en-US" altLang="en-US" dirty="0" smtClean="0"/>
              <a:t>Stores and uses relevant data detected in a session to identify intrusions involving multiple requests /responses; allows IDPS to better detect specialized, multisession attacks (also called deep packet inspection)</a:t>
            </a:r>
          </a:p>
          <a:p>
            <a:pPr lvl="1">
              <a:spcBef>
                <a:spcPts val="600"/>
              </a:spcBef>
            </a:pPr>
            <a:r>
              <a:rPr lang="en-US" altLang="en-US" dirty="0" smtClean="0"/>
              <a:t>Drawbacks: analytical complexity, heavy processing overhead, may fail to detect intrusion unless protocol violates fundamental behavior, may interfere with normal operations of the protocol</a:t>
            </a:r>
          </a:p>
        </p:txBody>
      </p:sp>
    </p:spTree>
    <p:extLst>
      <p:ext uri="{BB962C8B-B14F-4D97-AF65-F5344CB8AC3E}">
        <p14:creationId xmlns:p14="http://schemas.microsoft.com/office/powerpoint/2010/main" val="14978433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noChangeArrowheads="1"/>
          </p:cNvSpPr>
          <p:nvPr>
            <p:ph type="title"/>
          </p:nvPr>
        </p:nvSpPr>
        <p:spPr/>
        <p:txBody>
          <a:bodyPr anchor="ctr"/>
          <a:lstStyle/>
          <a:p>
            <a:r>
              <a:rPr lang="en-US" altLang="en-US" dirty="0" smtClean="0"/>
              <a:t>IDPS Detection Methods (4 of 4)</a:t>
            </a:r>
          </a:p>
        </p:txBody>
      </p:sp>
      <p:sp>
        <p:nvSpPr>
          <p:cNvPr id="29699" name="Content Placeholder 5"/>
          <p:cNvSpPr>
            <a:spLocks noGrp="1" noChangeArrowheads="1"/>
          </p:cNvSpPr>
          <p:nvPr>
            <p:ph idx="1"/>
          </p:nvPr>
        </p:nvSpPr>
        <p:spPr>
          <a:xfrm>
            <a:off x="380999" y="1295400"/>
            <a:ext cx="8534401" cy="4648200"/>
          </a:xfrm>
        </p:spPr>
        <p:txBody>
          <a:bodyPr>
            <a:normAutofit/>
          </a:bodyPr>
          <a:lstStyle/>
          <a:p>
            <a:pPr>
              <a:spcBef>
                <a:spcPts val="600"/>
              </a:spcBef>
            </a:pPr>
            <a:r>
              <a:rPr lang="en-US" altLang="en-US" dirty="0" smtClean="0"/>
              <a:t>Log file monitors</a:t>
            </a:r>
          </a:p>
          <a:p>
            <a:pPr lvl="1">
              <a:spcBef>
                <a:spcPts val="600"/>
              </a:spcBef>
            </a:pPr>
            <a:r>
              <a:rPr lang="en-US" altLang="en-US" dirty="0" smtClean="0"/>
              <a:t>Log file monitor (LFM) is similar to NIDPS</a:t>
            </a:r>
          </a:p>
          <a:p>
            <a:pPr lvl="1">
              <a:spcBef>
                <a:spcPts val="600"/>
              </a:spcBef>
            </a:pPr>
            <a:r>
              <a:rPr lang="en-US" altLang="en-US" dirty="0" smtClean="0"/>
              <a:t>Reviews log files generated by servers, network devices, and even other IDPSs for patterns and signatures </a:t>
            </a:r>
          </a:p>
          <a:p>
            <a:pPr lvl="1">
              <a:spcBef>
                <a:spcPts val="600"/>
              </a:spcBef>
            </a:pPr>
            <a:r>
              <a:rPr lang="en-US" altLang="en-US" dirty="0" smtClean="0"/>
              <a:t>Patterns that signify an attack may be much easier to identify when the entire network and its systems are viewed as a whole</a:t>
            </a:r>
          </a:p>
          <a:p>
            <a:pPr lvl="1">
              <a:spcBef>
                <a:spcPts val="600"/>
              </a:spcBef>
            </a:pPr>
            <a:r>
              <a:rPr lang="en-US" altLang="en-US" dirty="0" smtClean="0"/>
              <a:t>Requires considerable resources since it involves the collection, movement, storage, and analysis of large quantities of log data</a:t>
            </a:r>
          </a:p>
        </p:txBody>
      </p:sp>
    </p:spTree>
    <p:extLst>
      <p:ext uri="{BB962C8B-B14F-4D97-AF65-F5344CB8AC3E}">
        <p14:creationId xmlns:p14="http://schemas.microsoft.com/office/powerpoint/2010/main" val="31406640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
          <p:cNvSpPr>
            <a:spLocks noGrp="1" noChangeArrowheads="1"/>
          </p:cNvSpPr>
          <p:nvPr>
            <p:ph type="title"/>
          </p:nvPr>
        </p:nvSpPr>
        <p:spPr/>
        <p:txBody>
          <a:bodyPr anchor="ctr"/>
          <a:lstStyle/>
          <a:p>
            <a:r>
              <a:rPr lang="en-US" altLang="en-US" dirty="0" smtClean="0"/>
              <a:t>IDPS Response Behavior (1 of 2)</a:t>
            </a:r>
          </a:p>
        </p:txBody>
      </p:sp>
      <p:sp>
        <p:nvSpPr>
          <p:cNvPr id="31747" name="Content Placeholder  5"/>
          <p:cNvSpPr>
            <a:spLocks noGrp="1" noChangeArrowheads="1"/>
          </p:cNvSpPr>
          <p:nvPr>
            <p:ph idx="1"/>
          </p:nvPr>
        </p:nvSpPr>
        <p:spPr>
          <a:xfrm>
            <a:off x="163695" y="1206640"/>
            <a:ext cx="8705941" cy="4897293"/>
          </a:xfrm>
        </p:spPr>
        <p:txBody>
          <a:bodyPr>
            <a:normAutofit/>
          </a:bodyPr>
          <a:lstStyle/>
          <a:p>
            <a:pPr>
              <a:lnSpc>
                <a:spcPct val="120000"/>
              </a:lnSpc>
              <a:spcBef>
                <a:spcPts val="600"/>
              </a:spcBef>
            </a:pPr>
            <a:r>
              <a:rPr lang="en-US" altLang="en-US" dirty="0" smtClean="0"/>
              <a:t>IDPS response to external stimulation depends on the configuration and function; many response options are available.</a:t>
            </a:r>
          </a:p>
          <a:p>
            <a:pPr>
              <a:lnSpc>
                <a:spcPct val="120000"/>
              </a:lnSpc>
              <a:spcBef>
                <a:spcPts val="600"/>
              </a:spcBef>
            </a:pPr>
            <a:r>
              <a:rPr lang="en-US" altLang="en-US" dirty="0" smtClean="0"/>
              <a:t>IDPS responses can be classified as active or passive.</a:t>
            </a:r>
          </a:p>
          <a:p>
            <a:pPr lvl="1">
              <a:lnSpc>
                <a:spcPct val="120000"/>
              </a:lnSpc>
              <a:spcBef>
                <a:spcPts val="600"/>
              </a:spcBef>
            </a:pPr>
            <a:r>
              <a:rPr lang="en-US" altLang="en-US" dirty="0" smtClean="0"/>
              <a:t>Active response: collecting additional information about the intrusion, modifying the network environment, and taking action against the intrusion</a:t>
            </a:r>
          </a:p>
          <a:p>
            <a:pPr lvl="1">
              <a:lnSpc>
                <a:spcPct val="120000"/>
              </a:lnSpc>
              <a:spcBef>
                <a:spcPts val="600"/>
              </a:spcBef>
            </a:pPr>
            <a:r>
              <a:rPr lang="en-US" altLang="en-US" dirty="0" smtClean="0"/>
              <a:t>Passive response: setting off alarms or notifications, and collecting passive data through SNMP traps</a:t>
            </a:r>
          </a:p>
        </p:txBody>
      </p:sp>
    </p:spTree>
    <p:extLst>
      <p:ext uri="{BB962C8B-B14F-4D97-AF65-F5344CB8AC3E}">
        <p14:creationId xmlns:p14="http://schemas.microsoft.com/office/powerpoint/2010/main" val="1895542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IDPS Response </a:t>
            </a:r>
            <a:r>
              <a:rPr lang="en-US" altLang="en-US" dirty="0" smtClean="0"/>
              <a:t>Behavior</a:t>
            </a:r>
            <a:r>
              <a:rPr lang="en-US" altLang="en-US" dirty="0"/>
              <a:t> </a:t>
            </a:r>
            <a:r>
              <a:rPr lang="en-US" altLang="en-US" dirty="0" smtClean="0"/>
              <a:t>(2 </a:t>
            </a:r>
            <a:r>
              <a:rPr lang="en-US" altLang="en-US" dirty="0"/>
              <a:t>of 2)</a:t>
            </a:r>
            <a:endParaRPr lang="en-US" dirty="0"/>
          </a:p>
        </p:txBody>
      </p:sp>
      <p:sp>
        <p:nvSpPr>
          <p:cNvPr id="3" name="Content Placeholder 2"/>
          <p:cNvSpPr>
            <a:spLocks noGrp="1"/>
          </p:cNvSpPr>
          <p:nvPr>
            <p:ph idx="1"/>
          </p:nvPr>
        </p:nvSpPr>
        <p:spPr/>
        <p:txBody>
          <a:bodyPr>
            <a:normAutofit/>
          </a:bodyPr>
          <a:lstStyle/>
          <a:p>
            <a:pPr>
              <a:lnSpc>
                <a:spcPct val="120000"/>
              </a:lnSpc>
              <a:spcBef>
                <a:spcPts val="600"/>
              </a:spcBef>
            </a:pPr>
            <a:r>
              <a:rPr lang="en-US" altLang="en-US" dirty="0"/>
              <a:t>Many IDPSs can generate routine reports and other detailed documents.</a:t>
            </a:r>
          </a:p>
          <a:p>
            <a:pPr>
              <a:lnSpc>
                <a:spcPct val="120000"/>
              </a:lnSpc>
              <a:spcBef>
                <a:spcPts val="600"/>
              </a:spcBef>
            </a:pPr>
            <a:r>
              <a:rPr lang="en-US" altLang="en-US" dirty="0"/>
              <a:t>Failsafe features protect an IDPS from being circumvented</a:t>
            </a:r>
            <a:r>
              <a:rPr lang="en-US" altLang="en-US" dirty="0" smtClean="0"/>
              <a:t>.</a:t>
            </a:r>
            <a:endParaRPr lang="en-US" altLang="en-US" dirty="0"/>
          </a:p>
        </p:txBody>
      </p:sp>
    </p:spTree>
    <p:extLst>
      <p:ext uri="{BB962C8B-B14F-4D97-AF65-F5344CB8AC3E}">
        <p14:creationId xmlns:p14="http://schemas.microsoft.com/office/powerpoint/2010/main" val="3320048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p:cNvSpPr>
            <a:spLocks noGrp="1" noChangeArrowheads="1"/>
          </p:cNvSpPr>
          <p:nvPr>
            <p:ph type="title"/>
          </p:nvPr>
        </p:nvSpPr>
        <p:spPr/>
        <p:txBody>
          <a:bodyPr anchor="ctr">
            <a:noAutofit/>
          </a:bodyPr>
          <a:lstStyle/>
          <a:p>
            <a:r>
              <a:rPr lang="en-US" altLang="en-US" dirty="0" smtClean="0"/>
              <a:t>Selecting IDPS Approaches and Products</a:t>
            </a:r>
            <a:br>
              <a:rPr lang="en-US" altLang="en-US" dirty="0" smtClean="0"/>
            </a:br>
            <a:r>
              <a:rPr lang="en-US" altLang="en-US" dirty="0" smtClean="0"/>
              <a:t>(1 of 2)</a:t>
            </a:r>
          </a:p>
        </p:txBody>
      </p:sp>
      <p:sp>
        <p:nvSpPr>
          <p:cNvPr id="31747" name="Content Placeholder 5"/>
          <p:cNvSpPr>
            <a:spLocks noGrp="1" noChangeArrowheads="1"/>
          </p:cNvSpPr>
          <p:nvPr>
            <p:ph idx="1"/>
          </p:nvPr>
        </p:nvSpPr>
        <p:spPr/>
        <p:txBody>
          <a:bodyPr/>
          <a:lstStyle/>
          <a:p>
            <a:pPr>
              <a:spcBef>
                <a:spcPts val="600"/>
              </a:spcBef>
            </a:pPr>
            <a:r>
              <a:rPr lang="en-US" altLang="en-US" dirty="0" smtClean="0"/>
              <a:t>Technical and policy considerations</a:t>
            </a:r>
          </a:p>
          <a:p>
            <a:pPr lvl="1">
              <a:spcBef>
                <a:spcPts val="600"/>
              </a:spcBef>
            </a:pPr>
            <a:r>
              <a:rPr lang="en-US" altLang="en-US" dirty="0" smtClean="0"/>
              <a:t>What is your systems environment?</a:t>
            </a:r>
          </a:p>
          <a:p>
            <a:pPr lvl="1">
              <a:spcBef>
                <a:spcPts val="600"/>
              </a:spcBef>
            </a:pPr>
            <a:r>
              <a:rPr lang="en-US" altLang="en-US" dirty="0" smtClean="0"/>
              <a:t>What are your security goals and objectives?</a:t>
            </a:r>
          </a:p>
          <a:p>
            <a:pPr lvl="1">
              <a:spcBef>
                <a:spcPts val="600"/>
              </a:spcBef>
            </a:pPr>
            <a:r>
              <a:rPr lang="en-US" altLang="en-US" dirty="0" smtClean="0"/>
              <a:t>What is your existing security policy?</a:t>
            </a:r>
            <a:endParaRPr lang="en-US" altLang="en-US" sz="2600" dirty="0" smtClean="0"/>
          </a:p>
          <a:p>
            <a:pPr>
              <a:spcBef>
                <a:spcPts val="600"/>
              </a:spcBef>
            </a:pPr>
            <a:r>
              <a:rPr lang="en-US" altLang="en-US" dirty="0"/>
              <a:t>Organizational requirements and constraints</a:t>
            </a:r>
          </a:p>
          <a:p>
            <a:pPr lvl="1">
              <a:spcBef>
                <a:spcPts val="600"/>
              </a:spcBef>
            </a:pPr>
            <a:r>
              <a:rPr lang="en-US" altLang="en-US" dirty="0"/>
              <a:t>What requirements are levied from outside the organization?</a:t>
            </a:r>
          </a:p>
          <a:p>
            <a:pPr lvl="1">
              <a:spcBef>
                <a:spcPts val="600"/>
              </a:spcBef>
            </a:pPr>
            <a:r>
              <a:rPr lang="en-US" altLang="en-US" dirty="0"/>
              <a:t>What are your organization’s resource constraints? </a:t>
            </a:r>
          </a:p>
        </p:txBody>
      </p:sp>
    </p:spTree>
    <p:extLst>
      <p:ext uri="{BB962C8B-B14F-4D97-AF65-F5344CB8AC3E}">
        <p14:creationId xmlns:p14="http://schemas.microsoft.com/office/powerpoint/2010/main" val="7178099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6"/>
          <p:cNvSpPr>
            <a:spLocks noGrp="1" noChangeArrowheads="1"/>
          </p:cNvSpPr>
          <p:nvPr>
            <p:ph type="title"/>
          </p:nvPr>
        </p:nvSpPr>
        <p:spPr/>
        <p:txBody>
          <a:bodyPr anchor="ctr">
            <a:noAutofit/>
          </a:bodyPr>
          <a:lstStyle/>
          <a:p>
            <a:r>
              <a:rPr lang="en-US" altLang="en-US" dirty="0" smtClean="0"/>
              <a:t>Selecting IDPS Approaches and Products </a:t>
            </a:r>
            <a:br>
              <a:rPr lang="en-US" altLang="en-US" dirty="0" smtClean="0"/>
            </a:br>
            <a:r>
              <a:rPr lang="en-US" altLang="en-US" dirty="0" smtClean="0"/>
              <a:t>(2 of 2)</a:t>
            </a:r>
          </a:p>
        </p:txBody>
      </p:sp>
      <p:sp>
        <p:nvSpPr>
          <p:cNvPr id="32771" name="Content Placeholder  7"/>
          <p:cNvSpPr>
            <a:spLocks noGrp="1" noChangeArrowheads="1"/>
          </p:cNvSpPr>
          <p:nvPr>
            <p:ph idx="1"/>
          </p:nvPr>
        </p:nvSpPr>
        <p:spPr/>
        <p:txBody>
          <a:bodyPr/>
          <a:lstStyle/>
          <a:p>
            <a:pPr>
              <a:spcBef>
                <a:spcPts val="600"/>
              </a:spcBef>
            </a:pPr>
            <a:r>
              <a:rPr lang="en-US" altLang="en-US" dirty="0" smtClean="0"/>
              <a:t>IDPSs product features and quality</a:t>
            </a:r>
          </a:p>
          <a:p>
            <a:pPr lvl="1">
              <a:spcBef>
                <a:spcPts val="600"/>
              </a:spcBef>
            </a:pPr>
            <a:r>
              <a:rPr lang="en-US" altLang="en-US" dirty="0" smtClean="0"/>
              <a:t>Is the product sufficiently scalable for your environment? </a:t>
            </a:r>
          </a:p>
          <a:p>
            <a:pPr lvl="1">
              <a:spcBef>
                <a:spcPts val="600"/>
              </a:spcBef>
            </a:pPr>
            <a:r>
              <a:rPr lang="en-US" altLang="en-US" dirty="0" smtClean="0"/>
              <a:t>How has the product been tested? </a:t>
            </a:r>
          </a:p>
          <a:p>
            <a:pPr lvl="1">
              <a:spcBef>
                <a:spcPts val="600"/>
              </a:spcBef>
            </a:pPr>
            <a:r>
              <a:rPr lang="en-US" altLang="en-US" dirty="0" smtClean="0"/>
              <a:t>What user level of expertise is targeted by the product? </a:t>
            </a:r>
          </a:p>
          <a:p>
            <a:pPr lvl="1">
              <a:spcBef>
                <a:spcPts val="600"/>
              </a:spcBef>
            </a:pPr>
            <a:r>
              <a:rPr lang="en-US" altLang="en-US" dirty="0" smtClean="0"/>
              <a:t>Is the product designed to evolve as the organization grows?</a:t>
            </a:r>
          </a:p>
          <a:p>
            <a:pPr lvl="1">
              <a:spcBef>
                <a:spcPts val="600"/>
              </a:spcBef>
            </a:pPr>
            <a:r>
              <a:rPr lang="en-US" altLang="en-US" dirty="0" smtClean="0"/>
              <a:t>What are the support provisions for the product?</a:t>
            </a:r>
          </a:p>
        </p:txBody>
      </p:sp>
    </p:spTree>
    <p:extLst>
      <p:ext uri="{BB962C8B-B14F-4D97-AF65-F5344CB8AC3E}">
        <p14:creationId xmlns:p14="http://schemas.microsoft.com/office/powerpoint/2010/main" val="39997986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2"/>
          <p:cNvSpPr>
            <a:spLocks noGrp="1" noChangeArrowheads="1"/>
          </p:cNvSpPr>
          <p:nvPr>
            <p:ph type="title"/>
          </p:nvPr>
        </p:nvSpPr>
        <p:spPr/>
        <p:txBody>
          <a:bodyPr anchor="ctr"/>
          <a:lstStyle/>
          <a:p>
            <a:r>
              <a:rPr lang="en-US" altLang="en-US" dirty="0" smtClean="0"/>
              <a:t>Strengths and Limitations of IDPSs (1 of 4)</a:t>
            </a:r>
          </a:p>
        </p:txBody>
      </p:sp>
      <p:sp>
        <p:nvSpPr>
          <p:cNvPr id="33795" name="Content Placeholder  3"/>
          <p:cNvSpPr>
            <a:spLocks noGrp="1" noChangeArrowheads="1"/>
          </p:cNvSpPr>
          <p:nvPr>
            <p:ph idx="1"/>
          </p:nvPr>
        </p:nvSpPr>
        <p:spPr>
          <a:xfrm>
            <a:off x="304800" y="1295400"/>
            <a:ext cx="8610599" cy="4800600"/>
          </a:xfrm>
        </p:spPr>
        <p:txBody>
          <a:bodyPr>
            <a:normAutofit/>
          </a:bodyPr>
          <a:lstStyle/>
          <a:p>
            <a:pPr>
              <a:spcBef>
                <a:spcPts val="600"/>
              </a:spcBef>
            </a:pPr>
            <a:r>
              <a:rPr lang="en-US" altLang="en-US" dirty="0" smtClean="0"/>
              <a:t>IDPSs perform the following functions well:</a:t>
            </a:r>
          </a:p>
          <a:p>
            <a:pPr lvl="1">
              <a:spcBef>
                <a:spcPts val="600"/>
              </a:spcBef>
            </a:pPr>
            <a:r>
              <a:rPr lang="en-US" altLang="en-US" dirty="0" smtClean="0"/>
              <a:t>Monitoring and analysis of system events and user behaviors</a:t>
            </a:r>
          </a:p>
          <a:p>
            <a:pPr lvl="1">
              <a:spcBef>
                <a:spcPts val="600"/>
              </a:spcBef>
            </a:pPr>
            <a:r>
              <a:rPr lang="en-US" altLang="en-US" dirty="0" smtClean="0"/>
              <a:t>Testing the security states of system configurations</a:t>
            </a:r>
          </a:p>
          <a:p>
            <a:pPr lvl="1">
              <a:spcBef>
                <a:spcPts val="600"/>
              </a:spcBef>
            </a:pPr>
            <a:r>
              <a:rPr lang="en-US" altLang="en-US" dirty="0" smtClean="0"/>
              <a:t>Baselining the security state of a system and tracking changes</a:t>
            </a:r>
          </a:p>
          <a:p>
            <a:pPr lvl="1">
              <a:spcBef>
                <a:spcPts val="600"/>
              </a:spcBef>
            </a:pPr>
            <a:r>
              <a:rPr lang="en-US" altLang="en-US" dirty="0" smtClean="0"/>
              <a:t>Recognizing patterns of system events corresponding to known attacks</a:t>
            </a:r>
          </a:p>
          <a:p>
            <a:pPr lvl="1">
              <a:spcBef>
                <a:spcPts val="600"/>
              </a:spcBef>
            </a:pPr>
            <a:r>
              <a:rPr lang="en-US" altLang="en-US" dirty="0" smtClean="0"/>
              <a:t>Recognizing activity patterns that vary from normal activity</a:t>
            </a:r>
          </a:p>
        </p:txBody>
      </p:sp>
    </p:spTree>
    <p:extLst>
      <p:ext uri="{BB962C8B-B14F-4D97-AF65-F5344CB8AC3E}">
        <p14:creationId xmlns:p14="http://schemas.microsoft.com/office/powerpoint/2010/main" val="1670692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chor="ctr"/>
          <a:lstStyle/>
          <a:p>
            <a:r>
              <a:rPr lang="en-US" altLang="en-US" dirty="0" smtClean="0"/>
              <a:t>Introduction</a:t>
            </a:r>
          </a:p>
        </p:txBody>
      </p:sp>
      <p:sp>
        <p:nvSpPr>
          <p:cNvPr id="11267" name="Content Placeholder 2"/>
          <p:cNvSpPr>
            <a:spLocks noGrp="1"/>
          </p:cNvSpPr>
          <p:nvPr>
            <p:ph idx="1"/>
          </p:nvPr>
        </p:nvSpPr>
        <p:spPr>
          <a:xfrm>
            <a:off x="365124" y="1371600"/>
            <a:ext cx="8474076" cy="4724400"/>
          </a:xfrm>
        </p:spPr>
        <p:txBody>
          <a:bodyPr>
            <a:normAutofit/>
          </a:bodyPr>
          <a:lstStyle/>
          <a:p>
            <a:pPr>
              <a:spcBef>
                <a:spcPts val="600"/>
              </a:spcBef>
            </a:pPr>
            <a:r>
              <a:rPr lang="en-US" altLang="en-US" dirty="0" smtClean="0"/>
              <a:t>Protection of organizations assets relies</a:t>
            </a:r>
            <a:r>
              <a:rPr lang="en-US" dirty="0"/>
              <a:t> at least</a:t>
            </a:r>
            <a:r>
              <a:rPr lang="en-US" altLang="en-US" dirty="0" smtClean="0"/>
              <a:t> as much on managerial controls as on technical safeguards.</a:t>
            </a:r>
          </a:p>
          <a:p>
            <a:pPr>
              <a:spcBef>
                <a:spcPts val="600"/>
              </a:spcBef>
            </a:pPr>
            <a:r>
              <a:rPr lang="en-US" altLang="en-US" dirty="0" smtClean="0"/>
              <a:t>Properly implemented technical solutions guided by policy are essential to an information security program.</a:t>
            </a:r>
          </a:p>
          <a:p>
            <a:pPr>
              <a:spcBef>
                <a:spcPts val="600"/>
              </a:spcBef>
            </a:pPr>
            <a:r>
              <a:rPr lang="en-US" altLang="en-US" dirty="0" smtClean="0"/>
              <a:t>Advanced technologies can be used to enhance the security of information assets.</a:t>
            </a:r>
          </a:p>
        </p:txBody>
      </p:sp>
    </p:spTree>
    <p:extLst>
      <p:ext uri="{BB962C8B-B14F-4D97-AF65-F5344CB8AC3E}">
        <p14:creationId xmlns:p14="http://schemas.microsoft.com/office/powerpoint/2010/main" val="13854145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chor="ctr"/>
          <a:lstStyle/>
          <a:p>
            <a:r>
              <a:rPr lang="en-US" altLang="en-US" dirty="0" smtClean="0"/>
              <a:t>Strengths and Limitations of IDPSs (2 of 4)</a:t>
            </a:r>
          </a:p>
        </p:txBody>
      </p:sp>
      <p:sp>
        <p:nvSpPr>
          <p:cNvPr id="34819" name="Content Placeholder 2"/>
          <p:cNvSpPr>
            <a:spLocks noGrp="1"/>
          </p:cNvSpPr>
          <p:nvPr>
            <p:ph idx="1"/>
          </p:nvPr>
        </p:nvSpPr>
        <p:spPr>
          <a:xfrm>
            <a:off x="365124" y="1295400"/>
            <a:ext cx="8626476" cy="4800600"/>
          </a:xfrm>
        </p:spPr>
        <p:txBody>
          <a:bodyPr>
            <a:normAutofit/>
          </a:bodyPr>
          <a:lstStyle/>
          <a:p>
            <a:pPr>
              <a:spcBef>
                <a:spcPts val="600"/>
              </a:spcBef>
            </a:pPr>
            <a:r>
              <a:rPr lang="en-US" altLang="en-US" dirty="0" smtClean="0"/>
              <a:t>IDPSs perform the following functions well:</a:t>
            </a:r>
          </a:p>
          <a:p>
            <a:pPr lvl="1">
              <a:spcBef>
                <a:spcPts val="600"/>
              </a:spcBef>
            </a:pPr>
            <a:r>
              <a:rPr lang="en-US" altLang="en-US" dirty="0"/>
              <a:t>Managing OS audit and logging mechanisms and data they generate</a:t>
            </a:r>
          </a:p>
          <a:p>
            <a:pPr lvl="1">
              <a:spcBef>
                <a:spcPts val="600"/>
              </a:spcBef>
            </a:pPr>
            <a:r>
              <a:rPr lang="en-US" altLang="en-US" dirty="0" smtClean="0"/>
              <a:t>Alerting appropriate staff when attacks are detected</a:t>
            </a:r>
          </a:p>
          <a:p>
            <a:pPr lvl="1">
              <a:spcBef>
                <a:spcPts val="600"/>
              </a:spcBef>
            </a:pPr>
            <a:r>
              <a:rPr lang="en-US" altLang="en-US" dirty="0" smtClean="0"/>
              <a:t>Measuring enforcement of security policies encoded in the analysis engine</a:t>
            </a:r>
          </a:p>
          <a:p>
            <a:pPr lvl="1">
              <a:spcBef>
                <a:spcPts val="600"/>
              </a:spcBef>
            </a:pPr>
            <a:r>
              <a:rPr lang="en-US" altLang="en-US" dirty="0" smtClean="0"/>
              <a:t>Providing default information on security policies</a:t>
            </a:r>
          </a:p>
          <a:p>
            <a:pPr lvl="1">
              <a:spcBef>
                <a:spcPts val="600"/>
              </a:spcBef>
            </a:pPr>
            <a:r>
              <a:rPr lang="en-US" altLang="en-US" dirty="0" smtClean="0"/>
              <a:t>Allowing non-security experts to perform important security monitoring functions</a:t>
            </a:r>
          </a:p>
        </p:txBody>
      </p:sp>
    </p:spTree>
    <p:extLst>
      <p:ext uri="{BB962C8B-B14F-4D97-AF65-F5344CB8AC3E}">
        <p14:creationId xmlns:p14="http://schemas.microsoft.com/office/powerpoint/2010/main" val="39484313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2"/>
          <p:cNvSpPr>
            <a:spLocks noGrp="1" noChangeArrowheads="1"/>
          </p:cNvSpPr>
          <p:nvPr>
            <p:ph type="title"/>
          </p:nvPr>
        </p:nvSpPr>
        <p:spPr/>
        <p:txBody>
          <a:bodyPr anchor="ctr"/>
          <a:lstStyle/>
          <a:p>
            <a:r>
              <a:rPr lang="en-US" altLang="en-US" dirty="0" smtClean="0"/>
              <a:t>Strengths and Limitations of IDPSs (3 of 4)</a:t>
            </a:r>
          </a:p>
        </p:txBody>
      </p:sp>
      <p:sp>
        <p:nvSpPr>
          <p:cNvPr id="35843" name="Content Placeholder 3"/>
          <p:cNvSpPr>
            <a:spLocks noGrp="1" noChangeArrowheads="1"/>
          </p:cNvSpPr>
          <p:nvPr>
            <p:ph idx="1"/>
          </p:nvPr>
        </p:nvSpPr>
        <p:spPr>
          <a:xfrm>
            <a:off x="228600" y="1219200"/>
            <a:ext cx="8763000" cy="4906963"/>
          </a:xfrm>
        </p:spPr>
        <p:txBody>
          <a:bodyPr>
            <a:normAutofit/>
          </a:bodyPr>
          <a:lstStyle/>
          <a:p>
            <a:pPr>
              <a:lnSpc>
                <a:spcPct val="110000"/>
              </a:lnSpc>
              <a:spcBef>
                <a:spcPts val="600"/>
              </a:spcBef>
            </a:pPr>
            <a:r>
              <a:rPr lang="en-US" altLang="en-US" dirty="0" smtClean="0"/>
              <a:t>IDPSs cannot perform the following functions:</a:t>
            </a:r>
          </a:p>
          <a:p>
            <a:pPr lvl="1">
              <a:lnSpc>
                <a:spcPct val="110000"/>
              </a:lnSpc>
              <a:spcBef>
                <a:spcPts val="600"/>
              </a:spcBef>
            </a:pPr>
            <a:r>
              <a:rPr lang="en-US" altLang="en-US" dirty="0" smtClean="0"/>
              <a:t>Compensating for weak/missing security mechanisms in protection infrastructure </a:t>
            </a:r>
          </a:p>
          <a:p>
            <a:pPr lvl="1">
              <a:lnSpc>
                <a:spcPct val="110000"/>
              </a:lnSpc>
              <a:spcBef>
                <a:spcPts val="600"/>
              </a:spcBef>
            </a:pPr>
            <a:r>
              <a:rPr lang="en-US" altLang="en-US" dirty="0" smtClean="0"/>
              <a:t>Instantaneously detecting, reporting, responding to attack when there is heavy network or processing load</a:t>
            </a:r>
          </a:p>
          <a:p>
            <a:pPr lvl="1">
              <a:lnSpc>
                <a:spcPct val="110000"/>
              </a:lnSpc>
              <a:spcBef>
                <a:spcPts val="600"/>
              </a:spcBef>
            </a:pPr>
            <a:r>
              <a:rPr lang="en-US" altLang="en-US" dirty="0" smtClean="0"/>
              <a:t>Detecting new attacks or variants of existing attacks</a:t>
            </a:r>
          </a:p>
          <a:p>
            <a:pPr lvl="1">
              <a:lnSpc>
                <a:spcPct val="110000"/>
              </a:lnSpc>
              <a:spcBef>
                <a:spcPts val="600"/>
              </a:spcBef>
            </a:pPr>
            <a:r>
              <a:rPr lang="en-US" altLang="en-US" dirty="0" smtClean="0"/>
              <a:t>Effectively responding to attacks by sophisticated attackers</a:t>
            </a:r>
          </a:p>
          <a:p>
            <a:pPr lvl="1">
              <a:lnSpc>
                <a:spcPct val="110000"/>
              </a:lnSpc>
              <a:spcBef>
                <a:spcPts val="600"/>
              </a:spcBef>
            </a:pPr>
            <a:r>
              <a:rPr lang="en-US" altLang="en-US" dirty="0" smtClean="0"/>
              <a:t>Automatically investigating attacks without human intervention</a:t>
            </a:r>
          </a:p>
        </p:txBody>
      </p:sp>
    </p:spTree>
    <p:extLst>
      <p:ext uri="{BB962C8B-B14F-4D97-AF65-F5344CB8AC3E}">
        <p14:creationId xmlns:p14="http://schemas.microsoft.com/office/powerpoint/2010/main" val="6027682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chor="ctr"/>
          <a:lstStyle/>
          <a:p>
            <a:r>
              <a:rPr lang="en-US" altLang="en-US" dirty="0" smtClean="0"/>
              <a:t>Strengths and Limitations of IDPSs (4 of 4)</a:t>
            </a:r>
          </a:p>
        </p:txBody>
      </p:sp>
      <p:sp>
        <p:nvSpPr>
          <p:cNvPr id="36867" name="Content Placeholder 2"/>
          <p:cNvSpPr>
            <a:spLocks noGrp="1"/>
          </p:cNvSpPr>
          <p:nvPr>
            <p:ph idx="1"/>
          </p:nvPr>
        </p:nvSpPr>
        <p:spPr>
          <a:xfrm>
            <a:off x="304800" y="1371600"/>
            <a:ext cx="8686799" cy="4724400"/>
          </a:xfrm>
        </p:spPr>
        <p:txBody>
          <a:bodyPr>
            <a:normAutofit/>
          </a:bodyPr>
          <a:lstStyle/>
          <a:p>
            <a:pPr>
              <a:spcBef>
                <a:spcPts val="600"/>
              </a:spcBef>
            </a:pPr>
            <a:r>
              <a:rPr lang="en-US" altLang="en-US" dirty="0" smtClean="0"/>
              <a:t>IDPSs cannot perform the following functions:</a:t>
            </a:r>
          </a:p>
          <a:p>
            <a:pPr lvl="1">
              <a:spcBef>
                <a:spcPts val="600"/>
              </a:spcBef>
            </a:pPr>
            <a:r>
              <a:rPr lang="en-US" altLang="en-US" dirty="0" smtClean="0"/>
              <a:t>Resisting attacks intended to defeat or circumvent them</a:t>
            </a:r>
          </a:p>
          <a:p>
            <a:pPr lvl="1">
              <a:spcBef>
                <a:spcPts val="600"/>
              </a:spcBef>
            </a:pPr>
            <a:r>
              <a:rPr lang="en-US" altLang="en-US" dirty="0" smtClean="0"/>
              <a:t>Compensating for problems with fidelity of information sources</a:t>
            </a:r>
          </a:p>
          <a:p>
            <a:pPr lvl="1">
              <a:spcBef>
                <a:spcPts val="600"/>
              </a:spcBef>
            </a:pPr>
            <a:r>
              <a:rPr lang="en-US" altLang="en-US" dirty="0" smtClean="0"/>
              <a:t>Dealing effectively with switched networks</a:t>
            </a:r>
          </a:p>
        </p:txBody>
      </p:sp>
    </p:spTree>
    <p:extLst>
      <p:ext uri="{BB962C8B-B14F-4D97-AF65-F5344CB8AC3E}">
        <p14:creationId xmlns:p14="http://schemas.microsoft.com/office/powerpoint/2010/main" val="19555146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4"/>
          <p:cNvSpPr>
            <a:spLocks noGrp="1" noChangeArrowheads="1"/>
          </p:cNvSpPr>
          <p:nvPr>
            <p:ph type="title"/>
          </p:nvPr>
        </p:nvSpPr>
        <p:spPr/>
        <p:txBody>
          <a:bodyPr anchor="ctr">
            <a:noAutofit/>
          </a:bodyPr>
          <a:lstStyle/>
          <a:p>
            <a:r>
              <a:rPr lang="en-US" altLang="en-US" dirty="0" smtClean="0"/>
              <a:t>Deployment and Implementation of an IDPS (1 of 8)</a:t>
            </a:r>
          </a:p>
        </p:txBody>
      </p:sp>
      <p:sp>
        <p:nvSpPr>
          <p:cNvPr id="37891" name="Content Placeholder 5"/>
          <p:cNvSpPr>
            <a:spLocks noGrp="1" noChangeArrowheads="1"/>
          </p:cNvSpPr>
          <p:nvPr>
            <p:ph idx="1"/>
          </p:nvPr>
        </p:nvSpPr>
        <p:spPr/>
        <p:txBody>
          <a:bodyPr/>
          <a:lstStyle/>
          <a:p>
            <a:pPr>
              <a:spcBef>
                <a:spcPts val="600"/>
              </a:spcBef>
            </a:pPr>
            <a:r>
              <a:rPr lang="en-US" altLang="en-US" dirty="0" smtClean="0"/>
              <a:t>An IDPS can be implemented via one of three basic control strategies:</a:t>
            </a:r>
          </a:p>
          <a:p>
            <a:pPr lvl="1">
              <a:spcBef>
                <a:spcPts val="600"/>
              </a:spcBef>
            </a:pPr>
            <a:r>
              <a:rPr lang="en-US" altLang="en-US" dirty="0" smtClean="0"/>
              <a:t>Centralized: All IDPS control functions are implemented and managed in a central location.</a:t>
            </a:r>
          </a:p>
          <a:p>
            <a:pPr lvl="1">
              <a:spcBef>
                <a:spcPts val="600"/>
              </a:spcBef>
            </a:pPr>
            <a:r>
              <a:rPr lang="en-US" altLang="en-US" dirty="0" smtClean="0"/>
              <a:t>Fully distributed: All control functions are applied at the physical location of each IDPS component.</a:t>
            </a:r>
          </a:p>
          <a:p>
            <a:pPr lvl="1">
              <a:spcBef>
                <a:spcPts val="600"/>
              </a:spcBef>
            </a:pPr>
            <a:r>
              <a:rPr lang="en-US" altLang="en-US" dirty="0" smtClean="0"/>
              <a:t>Partially distributed: Combines the  two; while individual agents can still analyze and respond to local threats, they report to a hierarchical central facility to enable organization to detect widespread attacks.</a:t>
            </a:r>
          </a:p>
        </p:txBody>
      </p:sp>
    </p:spTree>
    <p:extLst>
      <p:ext uri="{BB962C8B-B14F-4D97-AF65-F5344CB8AC3E}">
        <p14:creationId xmlns:p14="http://schemas.microsoft.com/office/powerpoint/2010/main" val="24151117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69" y="0"/>
            <a:ext cx="8032638" cy="1004011"/>
          </a:xfrm>
        </p:spPr>
        <p:txBody>
          <a:bodyPr>
            <a:noAutofit/>
          </a:bodyPr>
          <a:lstStyle/>
          <a:p>
            <a:r>
              <a:rPr lang="en-US" b="1" dirty="0"/>
              <a:t>Figure 7-5  </a:t>
            </a:r>
            <a:r>
              <a:rPr lang="en-US" dirty="0"/>
              <a:t>Centralized IDPS control</a:t>
            </a:r>
            <a:br>
              <a:rPr lang="en-US" dirty="0"/>
            </a:br>
            <a:r>
              <a:rPr lang="en-US" altLang="en-US" dirty="0" smtClean="0"/>
              <a:t>(2 </a:t>
            </a:r>
            <a:r>
              <a:rPr lang="en-US" altLang="en-US" dirty="0"/>
              <a:t>of 8)</a:t>
            </a:r>
            <a:endParaRPr lang="en-US" dirty="0"/>
          </a:p>
        </p:txBody>
      </p:sp>
      <p:pic>
        <p:nvPicPr>
          <p:cNvPr id="5" name="Picture 2" descr="A figure shows an illustration in which a rectangular box is shown. On the top of the box, a small square box is shown with a shadow image of a man inside it and labeled as, “IDS Console.” This square box is further pointed to two, in which one points to a cross mark. The cross mark is marked with five computer images. The next one from the square points to a fire shadow image. It is connected to the first cross image on the left. This fire image points to a cross that points to a cross image on the right and a fire image on the left bottom. The cross image on the right corner is pointed with a zigzag double sided arrow from the label internet. The perimeters of the box is shown with triangles. The one at the left top corner shows a man’s shadow image pointing with dotted lines to the first cross image. The second triangle shows a lens image points with dotted image to one of the computer images marked to cross image. The triangle also shows a triangle with shadow image of a man. The second cross image in the illustration points to a fire image which further points to a cross section. Three computer images are connected to this cross image. The third triangle is marked with dotted lines to this cross image. The triangle on the right top of the triangular box shows a microscope image which further points down with dotted lines to four circular plate structure. This further points down to spider net structure which finally points downwards with dotted lines to a small triangle that shows a microscope image. Below this a box, a horizontal rectangular block is shown, in which three triangles are shown. The first triangle shows an image of shadow of a man labeled as, “Network Monitoring System.” The second triangle shows an image of a lens labeled as, “Host-based Monitoring System.” The third triangle shows an image of a microscope and labeled as, “Application Monitoring System.” The overall box has the title that reads as, “Network Information Sources.” Below this a final rectangular box shows four different lines labeled differently. The first is a thick grey line labeled as, “IDS reporting links”, next to it is a black dotted line labeled as, “monitoring links.” The third line is thick grey line and a dot between it labeled as, “IDS Response Links.” The black thick line is shown at the last labeled as, “Main Network Links.”&#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9108" y="1447800"/>
            <a:ext cx="3085785" cy="3731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p:nvPr>
        </p:nvSpPr>
        <p:spPr>
          <a:xfrm>
            <a:off x="398407" y="5447298"/>
            <a:ext cx="8153400" cy="572502"/>
          </a:xfrm>
        </p:spPr>
        <p:txBody>
          <a:bodyPr>
            <a:normAutofit/>
          </a:bodyPr>
          <a:lstStyle/>
          <a:p>
            <a:pPr marL="0" indent="0">
              <a:buNone/>
            </a:pPr>
            <a:r>
              <a:rPr lang="en-US" sz="2000" i="1" dirty="0"/>
              <a:t>Source: Adapted from </a:t>
            </a:r>
            <a:r>
              <a:rPr lang="en-US" sz="2000" i="1" dirty="0" err="1"/>
              <a:t>Scarfone</a:t>
            </a:r>
            <a:r>
              <a:rPr lang="en-US" sz="2000" i="1" dirty="0"/>
              <a:t> and </a:t>
            </a:r>
            <a:r>
              <a:rPr lang="en-US" sz="2000" i="1" dirty="0" err="1"/>
              <a:t>Mell</a:t>
            </a:r>
            <a:r>
              <a:rPr lang="en-US" sz="2000" i="1" dirty="0"/>
              <a:t>, NIST SP 800-94</a:t>
            </a:r>
            <a:r>
              <a:rPr lang="en-US" sz="2000" i="1" dirty="0" smtClean="0"/>
              <a:t>.</a:t>
            </a:r>
            <a:endParaRPr lang="en-US" altLang="en-US" sz="2000" dirty="0"/>
          </a:p>
        </p:txBody>
      </p:sp>
    </p:spTree>
    <p:extLst>
      <p:ext uri="{BB962C8B-B14F-4D97-AF65-F5344CB8AC3E}">
        <p14:creationId xmlns:p14="http://schemas.microsoft.com/office/powerpoint/2010/main" val="1662552598"/>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69" y="62789"/>
            <a:ext cx="8032638" cy="1004011"/>
          </a:xfrm>
        </p:spPr>
        <p:txBody>
          <a:bodyPr>
            <a:noAutofit/>
          </a:bodyPr>
          <a:lstStyle/>
          <a:p>
            <a:r>
              <a:rPr lang="en-US" b="1" dirty="0"/>
              <a:t>Figure </a:t>
            </a:r>
            <a:r>
              <a:rPr lang="en-US" b="1" dirty="0" smtClean="0"/>
              <a:t>7-6 </a:t>
            </a:r>
            <a:r>
              <a:rPr lang="en-US" dirty="0"/>
              <a:t>Fully distributed IDPS </a:t>
            </a:r>
            <a:r>
              <a:rPr lang="en-US" dirty="0" smtClean="0"/>
              <a:t>control </a:t>
            </a:r>
            <a:r>
              <a:rPr lang="en-US" altLang="en-US" dirty="0" smtClean="0"/>
              <a:t>(3 </a:t>
            </a:r>
            <a:r>
              <a:rPr lang="en-US" altLang="en-US" dirty="0"/>
              <a:t>of 8)</a:t>
            </a:r>
            <a:endParaRPr lang="en-US" dirty="0"/>
          </a:p>
        </p:txBody>
      </p:sp>
      <p:pic>
        <p:nvPicPr>
          <p:cNvPr id="6" name="Picture 2" descr="A figure shows an illustration in which three triangles are shown one below the other. The first triangle on the top showing an image of shadow of a man pointing with dotted lines pointing to a fire image. This fire image is pointed to a cross image on the left which is connected with five computer images. The cross image is connected with a dotted line to the triangle on top. The third computer image is connected with dotted line to the second triangle that shows the image of a lens. The second triangle is pointed with an arrow to the third computer image. The fire image from first triangle is connected to another cross image on the right bottom side which is further connected to a cross image on the right and to a fire image on the left bottom. The fire image is connected a cross image that is connected to three computer images. The third triangle with an image of shadow of a man is shown. This triangle points to the fire image with an arrow and connected to the cross image with dotted lines. The third computer is connected to a small triangle with lens image with dotted lines and arrow. The cross image from the first fire image is connected to another cross image. In between this a triangle on the top with image of a microscope is pointed down to four plates and then to a spider like network and finally to a small triangle with image of a microscope. This triangle points back to spider network. The tringle on top is pointed to the cross image. The cross image is connected with a thick black line to the label internet. A block below it has three triangles with title that reads as, “network Information Sources.” The first triangle shows an image of shadow of a man labeled as, “network Monitoring System.” The second triangle shows a lens image in it labeled as, “Host-based Monitoring system.” The third triangle shows an image of a microscope. This is labeled as, “Application Monitoring System.” The last block has three symbol with labels as, “Monitoring links for black dotted lines, IDS Response links for a line with dots in grey color and main network links denoting a thick black line.”&#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371600"/>
            <a:ext cx="3295650"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p:nvPr>
        </p:nvSpPr>
        <p:spPr>
          <a:xfrm>
            <a:off x="398407" y="5447298"/>
            <a:ext cx="8153400" cy="572502"/>
          </a:xfrm>
        </p:spPr>
        <p:txBody>
          <a:bodyPr>
            <a:normAutofit/>
          </a:bodyPr>
          <a:lstStyle/>
          <a:p>
            <a:pPr marL="0" indent="0">
              <a:lnSpc>
                <a:spcPct val="100000"/>
              </a:lnSpc>
              <a:spcBef>
                <a:spcPts val="600"/>
              </a:spcBef>
              <a:buNone/>
              <a:tabLst>
                <a:tab pos="4397375" algn="l"/>
              </a:tabLst>
            </a:pPr>
            <a:r>
              <a:rPr lang="en-US" sz="2000" i="1" dirty="0"/>
              <a:t>Source: Adapted from </a:t>
            </a:r>
            <a:r>
              <a:rPr lang="en-US" sz="2000" i="1" dirty="0" err="1"/>
              <a:t>Scarfone</a:t>
            </a:r>
            <a:r>
              <a:rPr lang="en-US" sz="2000" i="1" dirty="0"/>
              <a:t> and </a:t>
            </a:r>
            <a:r>
              <a:rPr lang="en-US" sz="2000" i="1" dirty="0" err="1"/>
              <a:t>Mell</a:t>
            </a:r>
            <a:r>
              <a:rPr lang="en-US" sz="2000" i="1" dirty="0"/>
              <a:t>, NIST SP </a:t>
            </a:r>
            <a:r>
              <a:rPr lang="en-US" sz="2000" i="1" dirty="0" smtClean="0"/>
              <a:t>800-94.</a:t>
            </a:r>
            <a:endParaRPr lang="en-US" sz="2000" dirty="0"/>
          </a:p>
        </p:txBody>
      </p:sp>
    </p:spTree>
    <p:extLst>
      <p:ext uri="{BB962C8B-B14F-4D97-AF65-F5344CB8AC3E}">
        <p14:creationId xmlns:p14="http://schemas.microsoft.com/office/powerpoint/2010/main" val="4128041308"/>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69" y="62789"/>
            <a:ext cx="8032638" cy="1004011"/>
          </a:xfrm>
        </p:spPr>
        <p:txBody>
          <a:bodyPr>
            <a:noAutofit/>
          </a:bodyPr>
          <a:lstStyle/>
          <a:p>
            <a:r>
              <a:rPr lang="en-US" b="1" dirty="0"/>
              <a:t>Figure 7-7 </a:t>
            </a:r>
            <a:r>
              <a:rPr lang="en-US" dirty="0" smtClean="0"/>
              <a:t>Partially </a:t>
            </a:r>
            <a:r>
              <a:rPr lang="en-US" dirty="0"/>
              <a:t>distributed IDPS </a:t>
            </a:r>
            <a:r>
              <a:rPr lang="en-US" dirty="0" smtClean="0"/>
              <a:t>control </a:t>
            </a:r>
            <a:r>
              <a:rPr lang="en-US" altLang="en-US" dirty="0" smtClean="0"/>
              <a:t>(4 </a:t>
            </a:r>
            <a:r>
              <a:rPr lang="en-US" altLang="en-US" dirty="0"/>
              <a:t>of 8)</a:t>
            </a:r>
            <a:endParaRPr lang="en-US" dirty="0"/>
          </a:p>
        </p:txBody>
      </p:sp>
      <p:pic>
        <p:nvPicPr>
          <p:cNvPr id="7" name="Picture 2" descr="A figure shows an illustration with multiple networks. The first box on the top showing an image of shadow of a man is pointing with three dotted arrows pointing to two cross images and a fire image. The cross is connected with five computer images. The cross image is connected with a dotted line to the triangle on left top with man shadow image. The third computer image is connected with dotted line to the second triangle below it that shows the image of a lens. The fire image from the top box is connected to another cross image in the bottom, which is further connected to a cross image on the right and to a fire image on the left bottom. The fire image is connected a cross image that is connected to three computer images. The third triangle with an image of shadow of a man connects with the cross image. This triangle connects a box with shadow of a man above it. The third computer is connected to a small triangle with lens image with dotted lines. The cross image from the first box is connected to another cross image. In between this a triangle on the top with image of a microscope is pointed down to four plates and then to a spider like network and finally to a small triangle with image of a microscope. This triangle points to with other two triangles at the base of the network. The triangle on top is pointed to a small box with shadow man image again pointing to tringle on top at the right side. The cross image is connected with a thick black line to the label internet on the right side. The top box is also connected to internet. Another small network on the right top has the box with shadow man image pointing to two cross images. The first cross image is connected to four computer images. The first cross points with an arrow to the second cross image. The bow is connected with dotted lines to a triangle with shadow man image connected to another triangle with lens image. The cross image is marked with dotted lines to the tringle at right side. The fourth computer is connected with dotted lines to last triangle with lens. The second cross points to the label internet. The internet points to a box with shadow man image labeled as, “Main IDS Console.” The left side network is labeled as, “Subnet IDS Console.” The network on the right is labeled as, “Enterprise IDS Console.” A block below it has three triangles with title that reads as, “network Information Sources.” The first triangle shows an image of shadow of a man labeled as, “Network Monitoring System.” The second triangle shows a lens image in it labeled as, “Host-based Monitoring system.” The third triangle shows an image of a microscope. This is labeled as, “Application Monitoring System.” The last block has five labels as, “IDS Reporting Links, Monitoring Links, IDS Response Links, Main Network Links and IDS Master Reporting Links” with different lines.&#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247" y="1348654"/>
            <a:ext cx="3581401"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p:nvPr>
        </p:nvSpPr>
        <p:spPr>
          <a:xfrm>
            <a:off x="398407" y="5447298"/>
            <a:ext cx="8153400" cy="572502"/>
          </a:xfrm>
        </p:spPr>
        <p:txBody>
          <a:bodyPr>
            <a:normAutofit/>
          </a:bodyPr>
          <a:lstStyle/>
          <a:p>
            <a:pPr marL="0" indent="0">
              <a:lnSpc>
                <a:spcPct val="100000"/>
              </a:lnSpc>
              <a:spcBef>
                <a:spcPts val="600"/>
              </a:spcBef>
              <a:buNone/>
              <a:tabLst>
                <a:tab pos="4397375" algn="l"/>
              </a:tabLst>
            </a:pPr>
            <a:r>
              <a:rPr lang="en-US" sz="2000" i="1" dirty="0"/>
              <a:t>Source: Adapted from </a:t>
            </a:r>
            <a:r>
              <a:rPr lang="en-US" sz="2000" i="1" dirty="0" err="1"/>
              <a:t>Scarfone</a:t>
            </a:r>
            <a:r>
              <a:rPr lang="en-US" sz="2000" i="1" dirty="0"/>
              <a:t> and </a:t>
            </a:r>
            <a:r>
              <a:rPr lang="en-US" sz="2000" i="1" dirty="0" err="1"/>
              <a:t>Mell</a:t>
            </a:r>
            <a:r>
              <a:rPr lang="en-US" sz="2000" i="1" dirty="0"/>
              <a:t>, NIST SP 800-94</a:t>
            </a:r>
            <a:r>
              <a:rPr lang="en-US" sz="2000" i="1" dirty="0" smtClean="0"/>
              <a:t>.</a:t>
            </a:r>
            <a:endParaRPr lang="en-US" sz="2000" i="1" dirty="0"/>
          </a:p>
        </p:txBody>
      </p:sp>
    </p:spTree>
    <p:extLst>
      <p:ext uri="{BB962C8B-B14F-4D97-AF65-F5344CB8AC3E}">
        <p14:creationId xmlns:p14="http://schemas.microsoft.com/office/powerpoint/2010/main" val="2670636194"/>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4"/>
          <p:cNvSpPr>
            <a:spLocks noGrp="1" noChangeArrowheads="1"/>
          </p:cNvSpPr>
          <p:nvPr>
            <p:ph type="title"/>
          </p:nvPr>
        </p:nvSpPr>
        <p:spPr/>
        <p:txBody>
          <a:bodyPr anchor="ctr">
            <a:noAutofit/>
          </a:bodyPr>
          <a:lstStyle/>
          <a:p>
            <a:r>
              <a:rPr lang="en-US" altLang="en-US" dirty="0" smtClean="0"/>
              <a:t>Deployment and Implementation of an IDPS (5 of 8)</a:t>
            </a:r>
          </a:p>
        </p:txBody>
      </p:sp>
      <p:sp>
        <p:nvSpPr>
          <p:cNvPr id="41987" name="Content Placeholder 5"/>
          <p:cNvSpPr>
            <a:spLocks noGrp="1" noChangeArrowheads="1"/>
          </p:cNvSpPr>
          <p:nvPr>
            <p:ph idx="1"/>
          </p:nvPr>
        </p:nvSpPr>
        <p:spPr>
          <a:xfrm>
            <a:off x="365124" y="1295400"/>
            <a:ext cx="8550276" cy="4724400"/>
          </a:xfrm>
        </p:spPr>
        <p:txBody>
          <a:bodyPr>
            <a:normAutofit/>
          </a:bodyPr>
          <a:lstStyle/>
          <a:p>
            <a:pPr>
              <a:spcBef>
                <a:spcPts val="600"/>
              </a:spcBef>
            </a:pPr>
            <a:r>
              <a:rPr lang="en-US" altLang="en-US" dirty="0" smtClean="0"/>
              <a:t>IDPS deployment</a:t>
            </a:r>
          </a:p>
          <a:p>
            <a:pPr lvl="1">
              <a:spcBef>
                <a:spcPts val="600"/>
              </a:spcBef>
            </a:pPr>
            <a:r>
              <a:rPr lang="en-US" altLang="en-US" dirty="0" smtClean="0"/>
              <a:t>Great care must be taken when deciding where to locate components.</a:t>
            </a:r>
          </a:p>
          <a:p>
            <a:pPr lvl="1">
              <a:spcBef>
                <a:spcPts val="600"/>
              </a:spcBef>
            </a:pPr>
            <a:r>
              <a:rPr lang="en-US" altLang="en-US" dirty="0" smtClean="0"/>
              <a:t>Planners must select a deployment strategy that is based on a careful analysis of the organization’s information security requirements and causes minimal impact.</a:t>
            </a:r>
          </a:p>
          <a:p>
            <a:pPr lvl="1">
              <a:spcBef>
                <a:spcPts val="600"/>
              </a:spcBef>
            </a:pPr>
            <a:r>
              <a:rPr lang="en-US" altLang="en-US" dirty="0" smtClean="0"/>
              <a:t>NIDPS and HIDPS can be used in tandem to cover the individual systems that connect to an organization’s network and the networks themselves.</a:t>
            </a:r>
          </a:p>
        </p:txBody>
      </p:sp>
    </p:spTree>
    <p:extLst>
      <p:ext uri="{BB962C8B-B14F-4D97-AF65-F5344CB8AC3E}">
        <p14:creationId xmlns:p14="http://schemas.microsoft.com/office/powerpoint/2010/main" val="21410280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6"/>
          <p:cNvSpPr>
            <a:spLocks noGrp="1" noChangeArrowheads="1"/>
          </p:cNvSpPr>
          <p:nvPr>
            <p:ph type="title"/>
          </p:nvPr>
        </p:nvSpPr>
        <p:spPr>
          <a:xfrm>
            <a:off x="45720" y="0"/>
            <a:ext cx="9052560" cy="1143000"/>
          </a:xfrm>
        </p:spPr>
        <p:txBody>
          <a:bodyPr anchor="t">
            <a:noAutofit/>
          </a:bodyPr>
          <a:lstStyle/>
          <a:p>
            <a:r>
              <a:rPr lang="en-US" altLang="en-US" dirty="0" smtClean="0"/>
              <a:t>Deployment and Implementation of an IDPS (6 of 8)</a:t>
            </a:r>
          </a:p>
        </p:txBody>
      </p:sp>
      <p:sp>
        <p:nvSpPr>
          <p:cNvPr id="43011" name="Content Placeholder 7"/>
          <p:cNvSpPr>
            <a:spLocks noGrp="1" noChangeArrowheads="1"/>
          </p:cNvSpPr>
          <p:nvPr>
            <p:ph idx="1"/>
          </p:nvPr>
        </p:nvSpPr>
        <p:spPr>
          <a:xfrm>
            <a:off x="228600" y="1295401"/>
            <a:ext cx="8686800" cy="4724400"/>
          </a:xfrm>
        </p:spPr>
        <p:txBody>
          <a:bodyPr/>
          <a:lstStyle/>
          <a:p>
            <a:pPr>
              <a:spcBef>
                <a:spcPts val="600"/>
              </a:spcBef>
            </a:pPr>
            <a:r>
              <a:rPr lang="en-US" altLang="en-US" dirty="0" smtClean="0"/>
              <a:t>Deploying network-based IDPSs</a:t>
            </a:r>
          </a:p>
          <a:p>
            <a:pPr lvl="1">
              <a:spcBef>
                <a:spcPts val="600"/>
              </a:spcBef>
            </a:pPr>
            <a:r>
              <a:rPr lang="en-US" altLang="en-US" dirty="0" smtClean="0"/>
              <a:t>NIST recommends four locations for NIDPS sensors</a:t>
            </a:r>
          </a:p>
          <a:p>
            <a:pPr lvl="2">
              <a:spcBef>
                <a:spcPts val="600"/>
              </a:spcBef>
            </a:pPr>
            <a:r>
              <a:rPr lang="en-US" altLang="en-US" dirty="0" smtClean="0"/>
              <a:t>Location 1: Behind each external firewall, in the network DMZ </a:t>
            </a:r>
          </a:p>
          <a:p>
            <a:pPr lvl="2">
              <a:spcBef>
                <a:spcPts val="600"/>
              </a:spcBef>
            </a:pPr>
            <a:r>
              <a:rPr lang="en-US" altLang="en-US" dirty="0" smtClean="0"/>
              <a:t>Location 2: Outside an external firewall</a:t>
            </a:r>
          </a:p>
          <a:p>
            <a:pPr lvl="2">
              <a:spcBef>
                <a:spcPts val="600"/>
              </a:spcBef>
            </a:pPr>
            <a:r>
              <a:rPr lang="en-US" altLang="en-US" dirty="0" smtClean="0"/>
              <a:t>Location 3: On major network backbones</a:t>
            </a:r>
          </a:p>
          <a:p>
            <a:pPr lvl="2">
              <a:spcBef>
                <a:spcPts val="600"/>
              </a:spcBef>
            </a:pPr>
            <a:r>
              <a:rPr lang="en-US" altLang="en-US" dirty="0" smtClean="0"/>
              <a:t>Location 4: On critical subnets</a:t>
            </a:r>
          </a:p>
        </p:txBody>
      </p:sp>
    </p:spTree>
    <p:extLst>
      <p:ext uri="{BB962C8B-B14F-4D97-AF65-F5344CB8AC3E}">
        <p14:creationId xmlns:p14="http://schemas.microsoft.com/office/powerpoint/2010/main" val="40342248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69" y="62789"/>
            <a:ext cx="8032638" cy="1004011"/>
          </a:xfrm>
        </p:spPr>
        <p:txBody>
          <a:bodyPr>
            <a:noAutofit/>
          </a:bodyPr>
          <a:lstStyle/>
          <a:p>
            <a:r>
              <a:rPr lang="en-US" b="1" dirty="0"/>
              <a:t>Figure 7-8 </a:t>
            </a:r>
            <a:r>
              <a:rPr lang="en-US" dirty="0" smtClean="0"/>
              <a:t>Network </a:t>
            </a:r>
            <a:r>
              <a:rPr lang="en-US" dirty="0"/>
              <a:t>IDPS sensor </a:t>
            </a:r>
            <a:r>
              <a:rPr lang="en-US" dirty="0" smtClean="0"/>
              <a:t>locations </a:t>
            </a:r>
            <a:r>
              <a:rPr lang="en-US" altLang="en-US" dirty="0" smtClean="0"/>
              <a:t>(7 </a:t>
            </a:r>
            <a:r>
              <a:rPr lang="en-US" altLang="en-US" dirty="0"/>
              <a:t>of 8)</a:t>
            </a:r>
            <a:endParaRPr lang="en-US" dirty="0"/>
          </a:p>
        </p:txBody>
      </p:sp>
      <p:pic>
        <p:nvPicPr>
          <p:cNvPr id="6" name="Picture 5" descr="A figure shows an illustration with a network. A label internet on the right top is connected to a fire image that is connected to a cross image. The line from internet to fire image is labeled as, ‘location 2” and line from fire image to cross image labeled as, “location 1.” In-between the fire and cross image, vertically an image of four plates is connected to a spider network. The cross image is connected to two fire images on top and bottom. The fire image on top is connected to cross image which further points to four computers and another three computers below. A label of the cross section is location 3. The fir image on the bottom is connected to a cross image which further points to four computers pointing to a call symbol icon on the top. The cross image at the bottom is labeled as, “Location 4.”&#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648" y="1433201"/>
            <a:ext cx="5324268" cy="3824599"/>
          </a:xfrm>
          <a:prstGeom prst="rect">
            <a:avLst/>
          </a:prstGeom>
        </p:spPr>
      </p:pic>
      <p:sp>
        <p:nvSpPr>
          <p:cNvPr id="3" name="Content Placeholder 2"/>
          <p:cNvSpPr>
            <a:spLocks noGrp="1"/>
          </p:cNvSpPr>
          <p:nvPr>
            <p:ph sz="quarter" idx="10"/>
          </p:nvPr>
        </p:nvSpPr>
        <p:spPr>
          <a:xfrm>
            <a:off x="398407" y="5447298"/>
            <a:ext cx="8153400" cy="572502"/>
          </a:xfrm>
        </p:spPr>
        <p:txBody>
          <a:bodyPr>
            <a:normAutofit/>
          </a:bodyPr>
          <a:lstStyle/>
          <a:p>
            <a:pPr marL="0" indent="0">
              <a:lnSpc>
                <a:spcPct val="100000"/>
              </a:lnSpc>
              <a:spcBef>
                <a:spcPts val="600"/>
              </a:spcBef>
              <a:buNone/>
              <a:tabLst>
                <a:tab pos="4397375" algn="l"/>
              </a:tabLst>
            </a:pPr>
            <a:r>
              <a:rPr lang="en-US" sz="2000" i="1" dirty="0"/>
              <a:t>Source: Adapted from </a:t>
            </a:r>
            <a:r>
              <a:rPr lang="en-US" sz="2000" i="1" dirty="0" err="1"/>
              <a:t>Scarfone</a:t>
            </a:r>
            <a:r>
              <a:rPr lang="en-US" sz="2000" i="1" dirty="0"/>
              <a:t> and </a:t>
            </a:r>
            <a:r>
              <a:rPr lang="en-US" sz="2000" i="1" dirty="0" err="1"/>
              <a:t>Mell</a:t>
            </a:r>
            <a:r>
              <a:rPr lang="en-US" sz="2000" i="1" dirty="0"/>
              <a:t>, NIST SP 800-94</a:t>
            </a:r>
            <a:r>
              <a:rPr lang="en-US" sz="2000" i="1" dirty="0" smtClean="0"/>
              <a:t>.</a:t>
            </a:r>
            <a:endParaRPr lang="en-US" sz="2000" i="1" dirty="0"/>
          </a:p>
        </p:txBody>
      </p:sp>
    </p:spTree>
    <p:extLst>
      <p:ext uri="{BB962C8B-B14F-4D97-AF65-F5344CB8AC3E}">
        <p14:creationId xmlns:p14="http://schemas.microsoft.com/office/powerpoint/2010/main" val="264684997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
          <p:cNvSpPr>
            <a:spLocks noGrp="1" noChangeArrowheads="1"/>
          </p:cNvSpPr>
          <p:nvPr>
            <p:ph type="title"/>
          </p:nvPr>
        </p:nvSpPr>
        <p:spPr/>
        <p:txBody>
          <a:bodyPr anchor="ctr">
            <a:noAutofit/>
          </a:bodyPr>
          <a:lstStyle/>
          <a:p>
            <a:r>
              <a:rPr lang="en-US" altLang="en-US" dirty="0" smtClean="0"/>
              <a:t>Intrusion Detection and Prevention Systems (1 of 2)</a:t>
            </a:r>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smtClean="0"/>
              <a:t>An intrusion occurs when an attacker attempts to gain entry into or disrupt the normal operations of an organization’s information systems.</a:t>
            </a:r>
          </a:p>
          <a:p>
            <a:pPr>
              <a:spcBef>
                <a:spcPts val="600"/>
              </a:spcBef>
            </a:pPr>
            <a:r>
              <a:rPr lang="en-US" altLang="en-US" dirty="0" smtClean="0"/>
              <a:t>Intrusion prevention consists of activities that deter an intrusion.</a:t>
            </a:r>
          </a:p>
          <a:p>
            <a:pPr>
              <a:spcBef>
                <a:spcPts val="600"/>
              </a:spcBef>
            </a:pPr>
            <a:r>
              <a:rPr lang="en-US" altLang="en-US" dirty="0" smtClean="0"/>
              <a:t>Intrusion detection consists of procedures and systems that identify system intrusions.</a:t>
            </a:r>
          </a:p>
          <a:p>
            <a:pPr>
              <a:spcBef>
                <a:spcPts val="600"/>
              </a:spcBef>
            </a:pPr>
            <a:r>
              <a:rPr lang="en-US" altLang="en-US" dirty="0" smtClean="0"/>
              <a:t>Intrusion reaction encompasses actions an organization undertakes when intrusion event is detected.</a:t>
            </a:r>
          </a:p>
        </p:txBody>
      </p:sp>
    </p:spTree>
    <p:extLst>
      <p:ext uri="{BB962C8B-B14F-4D97-AF65-F5344CB8AC3E}">
        <p14:creationId xmlns:p14="http://schemas.microsoft.com/office/powerpoint/2010/main" val="29005240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2"/>
          <p:cNvSpPr>
            <a:spLocks noGrp="1" noChangeArrowheads="1"/>
          </p:cNvSpPr>
          <p:nvPr>
            <p:ph type="title"/>
          </p:nvPr>
        </p:nvSpPr>
        <p:spPr/>
        <p:txBody>
          <a:bodyPr anchor="ctr">
            <a:noAutofit/>
          </a:bodyPr>
          <a:lstStyle/>
          <a:p>
            <a:r>
              <a:rPr lang="en-US" altLang="en-US" dirty="0" smtClean="0"/>
              <a:t>Deployment and Implementation of an IDPS (8 of 8)</a:t>
            </a:r>
          </a:p>
        </p:txBody>
      </p:sp>
      <p:sp>
        <p:nvSpPr>
          <p:cNvPr id="45059" name="Content Placeholder 3"/>
          <p:cNvSpPr>
            <a:spLocks noGrp="1" noChangeArrowheads="1"/>
          </p:cNvSpPr>
          <p:nvPr>
            <p:ph idx="1"/>
          </p:nvPr>
        </p:nvSpPr>
        <p:spPr>
          <a:xfrm>
            <a:off x="228600" y="1295401"/>
            <a:ext cx="8610600" cy="4571999"/>
          </a:xfrm>
        </p:spPr>
        <p:txBody>
          <a:bodyPr/>
          <a:lstStyle/>
          <a:p>
            <a:pPr>
              <a:spcBef>
                <a:spcPts val="600"/>
              </a:spcBef>
            </a:pPr>
            <a:r>
              <a:rPr lang="en-US" altLang="en-US" dirty="0" smtClean="0"/>
              <a:t>Deploying host-based IDPSs</a:t>
            </a:r>
          </a:p>
          <a:p>
            <a:pPr lvl="1">
              <a:spcBef>
                <a:spcPts val="600"/>
              </a:spcBef>
            </a:pPr>
            <a:r>
              <a:rPr lang="en-US" altLang="en-US" dirty="0" smtClean="0"/>
              <a:t>Proper implementation of HIDPSs can be a painstaking and time-consuming task. </a:t>
            </a:r>
          </a:p>
          <a:p>
            <a:pPr lvl="1">
              <a:spcBef>
                <a:spcPts val="600"/>
              </a:spcBef>
            </a:pPr>
            <a:r>
              <a:rPr lang="en-US" altLang="en-US" dirty="0" smtClean="0"/>
              <a:t>Deployment begins with implementing most critical systems first.</a:t>
            </a:r>
          </a:p>
          <a:p>
            <a:pPr lvl="1">
              <a:spcBef>
                <a:spcPts val="600"/>
              </a:spcBef>
            </a:pPr>
            <a:r>
              <a:rPr lang="en-US" altLang="en-US" dirty="0" smtClean="0"/>
              <a:t>Installation continues until either all systems are installed or the organization reaches planned degree of coverage it will accept.</a:t>
            </a:r>
          </a:p>
        </p:txBody>
      </p:sp>
    </p:spTree>
    <p:extLst>
      <p:ext uri="{BB962C8B-B14F-4D97-AF65-F5344CB8AC3E}">
        <p14:creationId xmlns:p14="http://schemas.microsoft.com/office/powerpoint/2010/main" val="8613599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6"/>
          <p:cNvSpPr>
            <a:spLocks noGrp="1" noChangeArrowheads="1"/>
          </p:cNvSpPr>
          <p:nvPr>
            <p:ph type="title"/>
          </p:nvPr>
        </p:nvSpPr>
        <p:spPr>
          <a:xfrm>
            <a:off x="457200" y="27709"/>
            <a:ext cx="8229600" cy="1039091"/>
          </a:xfrm>
        </p:spPr>
        <p:txBody>
          <a:bodyPr anchor="ctr">
            <a:noAutofit/>
          </a:bodyPr>
          <a:lstStyle/>
          <a:p>
            <a:r>
              <a:rPr lang="en-US" altLang="en-US" dirty="0" smtClean="0"/>
              <a:t>Measuring the Effectiveness of IDPSs (1 of 2)</a:t>
            </a:r>
          </a:p>
        </p:txBody>
      </p:sp>
      <p:sp>
        <p:nvSpPr>
          <p:cNvPr id="46083" name="Content Placeholder 7"/>
          <p:cNvSpPr>
            <a:spLocks noGrp="1" noChangeArrowheads="1"/>
          </p:cNvSpPr>
          <p:nvPr>
            <p:ph idx="1"/>
          </p:nvPr>
        </p:nvSpPr>
        <p:spPr>
          <a:xfrm>
            <a:off x="365124" y="1371600"/>
            <a:ext cx="8550276" cy="4648200"/>
          </a:xfrm>
        </p:spPr>
        <p:txBody>
          <a:bodyPr>
            <a:normAutofit/>
          </a:bodyPr>
          <a:lstStyle/>
          <a:p>
            <a:pPr>
              <a:spcBef>
                <a:spcPts val="600"/>
              </a:spcBef>
            </a:pPr>
            <a:r>
              <a:rPr lang="en-US" altLang="en-US" dirty="0" smtClean="0"/>
              <a:t>IDPSs are evaluated using four dominant metrics: thresholds, blacklists and whitelists, alert settings, and code viewing and editing.</a:t>
            </a:r>
          </a:p>
          <a:p>
            <a:pPr>
              <a:spcBef>
                <a:spcPts val="600"/>
              </a:spcBef>
            </a:pPr>
            <a:r>
              <a:rPr lang="en-US" altLang="en-US" dirty="0" smtClean="0"/>
              <a:t>Evaluation of IDPS might read: At 100 Mb/s, IDPS was able to detect 97 percent of directed attacks.</a:t>
            </a:r>
          </a:p>
          <a:p>
            <a:pPr>
              <a:spcBef>
                <a:spcPts val="600"/>
              </a:spcBef>
            </a:pPr>
            <a:r>
              <a:rPr lang="en-US" altLang="en-US" dirty="0" smtClean="0"/>
              <a:t>Because developing this collection can be tedious, most IDPS vendors provide testing mechanisms to verify that the systems are performing as expected.</a:t>
            </a:r>
          </a:p>
        </p:txBody>
      </p:sp>
    </p:spTree>
    <p:extLst>
      <p:ext uri="{BB962C8B-B14F-4D97-AF65-F5344CB8AC3E}">
        <p14:creationId xmlns:p14="http://schemas.microsoft.com/office/powerpoint/2010/main" val="23032758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2"/>
          <p:cNvSpPr>
            <a:spLocks noGrp="1" noChangeArrowheads="1"/>
          </p:cNvSpPr>
          <p:nvPr>
            <p:ph type="title"/>
          </p:nvPr>
        </p:nvSpPr>
        <p:spPr>
          <a:xfrm>
            <a:off x="457200" y="27709"/>
            <a:ext cx="8229600" cy="1039091"/>
          </a:xfrm>
        </p:spPr>
        <p:txBody>
          <a:bodyPr anchor="ctr">
            <a:noAutofit/>
          </a:bodyPr>
          <a:lstStyle/>
          <a:p>
            <a:r>
              <a:rPr lang="en-US" altLang="en-US" dirty="0" smtClean="0"/>
              <a:t>Measuring the Effectiveness of IDPSs (2 of 2)</a:t>
            </a:r>
          </a:p>
        </p:txBody>
      </p:sp>
      <p:sp>
        <p:nvSpPr>
          <p:cNvPr id="47107" name="Content Placeholder 3"/>
          <p:cNvSpPr>
            <a:spLocks noGrp="1" noChangeArrowheads="1"/>
          </p:cNvSpPr>
          <p:nvPr>
            <p:ph idx="1"/>
          </p:nvPr>
        </p:nvSpPr>
        <p:spPr/>
        <p:txBody>
          <a:bodyPr/>
          <a:lstStyle/>
          <a:p>
            <a:pPr>
              <a:spcBef>
                <a:spcPts val="600"/>
              </a:spcBef>
            </a:pPr>
            <a:r>
              <a:rPr lang="en-US" altLang="en-US" dirty="0" smtClean="0"/>
              <a:t>Some of these testing processes will enable the administrator to:</a:t>
            </a:r>
          </a:p>
          <a:p>
            <a:pPr lvl="1">
              <a:spcBef>
                <a:spcPts val="600"/>
              </a:spcBef>
            </a:pPr>
            <a:r>
              <a:rPr lang="en-US" altLang="en-US" dirty="0" smtClean="0"/>
              <a:t>Record and retransmit packets from real virus or worm scan</a:t>
            </a:r>
          </a:p>
          <a:p>
            <a:pPr lvl="1">
              <a:spcBef>
                <a:spcPts val="600"/>
              </a:spcBef>
            </a:pPr>
            <a:r>
              <a:rPr lang="en-US" altLang="en-US" dirty="0" smtClean="0"/>
              <a:t>Record and retransmit packets from a real virus or worm scan with incomplete TCP/IP session connections (missing SYN packets)</a:t>
            </a:r>
          </a:p>
          <a:p>
            <a:pPr lvl="1">
              <a:spcBef>
                <a:spcPts val="600"/>
              </a:spcBef>
            </a:pPr>
            <a:r>
              <a:rPr lang="en-US" altLang="en-US" dirty="0" smtClean="0"/>
              <a:t>Conduct a real virus or worm scan against a hardened or sacrificial system</a:t>
            </a:r>
          </a:p>
          <a:p>
            <a:pPr>
              <a:spcBef>
                <a:spcPts val="600"/>
              </a:spcBef>
            </a:pPr>
            <a:r>
              <a:rPr lang="en-US" altLang="en-US" dirty="0"/>
              <a:t>Testing process should be as realistic as possible.</a:t>
            </a:r>
          </a:p>
        </p:txBody>
      </p:sp>
    </p:spTree>
    <p:extLst>
      <p:ext uri="{BB962C8B-B14F-4D97-AF65-F5344CB8AC3E}">
        <p14:creationId xmlns:p14="http://schemas.microsoft.com/office/powerpoint/2010/main" val="41694908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4"/>
          <p:cNvSpPr>
            <a:spLocks noGrp="1" noChangeArrowheads="1"/>
          </p:cNvSpPr>
          <p:nvPr>
            <p:ph type="title"/>
          </p:nvPr>
        </p:nvSpPr>
        <p:spPr/>
        <p:txBody>
          <a:bodyPr anchor="ctr">
            <a:noAutofit/>
          </a:bodyPr>
          <a:lstStyle/>
          <a:p>
            <a:r>
              <a:rPr lang="en-US" altLang="en-US" dirty="0" smtClean="0"/>
              <a:t>Honeypots, </a:t>
            </a:r>
            <a:r>
              <a:rPr lang="en-US" altLang="en-US" dirty="0" err="1" smtClean="0"/>
              <a:t>Honeynets</a:t>
            </a:r>
            <a:r>
              <a:rPr lang="en-US" altLang="en-US" dirty="0" smtClean="0"/>
              <a:t>, and Padded Cell Systems (1 of 4)</a:t>
            </a:r>
          </a:p>
        </p:txBody>
      </p:sp>
      <p:sp>
        <p:nvSpPr>
          <p:cNvPr id="48131" name="Content Placeholder 5"/>
          <p:cNvSpPr>
            <a:spLocks noGrp="1" noChangeArrowheads="1"/>
          </p:cNvSpPr>
          <p:nvPr>
            <p:ph idx="1"/>
          </p:nvPr>
        </p:nvSpPr>
        <p:spPr>
          <a:xfrm>
            <a:off x="365124" y="1295400"/>
            <a:ext cx="8474076" cy="4800600"/>
          </a:xfrm>
        </p:spPr>
        <p:txBody>
          <a:bodyPr>
            <a:normAutofit/>
          </a:bodyPr>
          <a:lstStyle/>
          <a:p>
            <a:pPr>
              <a:spcBef>
                <a:spcPts val="600"/>
              </a:spcBef>
            </a:pPr>
            <a:r>
              <a:rPr lang="en-US" altLang="en-US" dirty="0" smtClean="0"/>
              <a:t>Honeypots: decoy systems designed to lure potential attackers away from critical systems</a:t>
            </a:r>
          </a:p>
          <a:p>
            <a:pPr>
              <a:spcBef>
                <a:spcPts val="600"/>
              </a:spcBef>
            </a:pPr>
            <a:r>
              <a:rPr lang="en-US" altLang="en-US" dirty="0" err="1" smtClean="0"/>
              <a:t>Honeynets</a:t>
            </a:r>
            <a:r>
              <a:rPr lang="en-US" altLang="en-US" dirty="0" smtClean="0"/>
              <a:t>: several honeypots connected together on a network segment</a:t>
            </a:r>
          </a:p>
          <a:p>
            <a:pPr>
              <a:spcBef>
                <a:spcPts val="600"/>
              </a:spcBef>
            </a:pPr>
            <a:r>
              <a:rPr lang="en-US" altLang="en-US" dirty="0" smtClean="0"/>
              <a:t>Honeypots are designed to:</a:t>
            </a:r>
          </a:p>
          <a:p>
            <a:pPr lvl="1">
              <a:spcBef>
                <a:spcPts val="600"/>
              </a:spcBef>
            </a:pPr>
            <a:r>
              <a:rPr lang="en-US" altLang="en-US" dirty="0" smtClean="0"/>
              <a:t>Divert an attacker from accessing critical systems</a:t>
            </a:r>
          </a:p>
          <a:p>
            <a:pPr lvl="1">
              <a:spcBef>
                <a:spcPts val="600"/>
              </a:spcBef>
            </a:pPr>
            <a:r>
              <a:rPr lang="en-US" altLang="en-US" dirty="0" smtClean="0"/>
              <a:t>Collect information about the attacker’s activity</a:t>
            </a:r>
          </a:p>
          <a:p>
            <a:pPr lvl="1">
              <a:spcBef>
                <a:spcPts val="600"/>
              </a:spcBef>
            </a:pPr>
            <a:r>
              <a:rPr lang="en-US" altLang="en-US" dirty="0" smtClean="0"/>
              <a:t>Encourage the attacker to stay on a system long enough for administrators to document the event and perhaps respond</a:t>
            </a:r>
          </a:p>
        </p:txBody>
      </p:sp>
    </p:spTree>
    <p:extLst>
      <p:ext uri="{BB962C8B-B14F-4D97-AF65-F5344CB8AC3E}">
        <p14:creationId xmlns:p14="http://schemas.microsoft.com/office/powerpoint/2010/main" val="355764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2"/>
          <p:cNvSpPr>
            <a:spLocks noGrp="1" noChangeArrowheads="1"/>
          </p:cNvSpPr>
          <p:nvPr>
            <p:ph type="title"/>
          </p:nvPr>
        </p:nvSpPr>
        <p:spPr/>
        <p:txBody>
          <a:bodyPr anchor="ctr">
            <a:noAutofit/>
          </a:bodyPr>
          <a:lstStyle/>
          <a:p>
            <a:r>
              <a:rPr lang="en-US" altLang="en-US" dirty="0" smtClean="0"/>
              <a:t>Honeypots, </a:t>
            </a:r>
            <a:r>
              <a:rPr lang="en-US" altLang="en-US" dirty="0" err="1" smtClean="0"/>
              <a:t>Honeynets</a:t>
            </a:r>
            <a:r>
              <a:rPr lang="en-US" altLang="en-US" dirty="0" smtClean="0"/>
              <a:t>, and Padded Cell Systems (2 of 4)</a:t>
            </a:r>
          </a:p>
        </p:txBody>
      </p:sp>
      <p:sp>
        <p:nvSpPr>
          <p:cNvPr id="49155" name="Content Placeholder 3"/>
          <p:cNvSpPr>
            <a:spLocks noGrp="1" noChangeArrowheads="1"/>
          </p:cNvSpPr>
          <p:nvPr>
            <p:ph idx="1"/>
          </p:nvPr>
        </p:nvSpPr>
        <p:spPr>
          <a:xfrm>
            <a:off x="365125" y="1275879"/>
            <a:ext cx="8550275" cy="4820121"/>
          </a:xfrm>
        </p:spPr>
        <p:txBody>
          <a:bodyPr>
            <a:normAutofit/>
          </a:bodyPr>
          <a:lstStyle/>
          <a:p>
            <a:pPr>
              <a:spcBef>
                <a:spcPts val="600"/>
              </a:spcBef>
            </a:pPr>
            <a:r>
              <a:rPr lang="en-US" altLang="en-US" dirty="0" smtClean="0"/>
              <a:t>Padded cell system: protected honeypot that cannot be easily compromised</a:t>
            </a:r>
          </a:p>
          <a:p>
            <a:pPr>
              <a:spcBef>
                <a:spcPts val="600"/>
              </a:spcBef>
            </a:pPr>
            <a:r>
              <a:rPr lang="en-US" altLang="en-US" dirty="0" smtClean="0"/>
              <a:t>In addition to attracting attackers with tempting data, a padded cell operates in tandem with a traditional IDPS</a:t>
            </a:r>
          </a:p>
          <a:p>
            <a:pPr>
              <a:spcBef>
                <a:spcPts val="600"/>
              </a:spcBef>
            </a:pPr>
            <a:r>
              <a:rPr lang="en-US" altLang="en-US" dirty="0" smtClean="0"/>
              <a:t>When the IDPS detects the attackers, padded cell system seamlessly transfers them to a special simulated environment where they can cause no harm—hence the name padded cell</a:t>
            </a:r>
          </a:p>
        </p:txBody>
      </p:sp>
    </p:spTree>
    <p:extLst>
      <p:ext uri="{BB962C8B-B14F-4D97-AF65-F5344CB8AC3E}">
        <p14:creationId xmlns:p14="http://schemas.microsoft.com/office/powerpoint/2010/main" val="32215079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4"/>
          <p:cNvSpPr>
            <a:spLocks noGrp="1" noChangeArrowheads="1"/>
          </p:cNvSpPr>
          <p:nvPr>
            <p:ph type="title"/>
          </p:nvPr>
        </p:nvSpPr>
        <p:spPr/>
        <p:txBody>
          <a:bodyPr anchor="ctr">
            <a:noAutofit/>
          </a:bodyPr>
          <a:lstStyle/>
          <a:p>
            <a:r>
              <a:rPr lang="en-US" altLang="en-US" dirty="0" smtClean="0"/>
              <a:t>Honeypots, </a:t>
            </a:r>
            <a:r>
              <a:rPr lang="en-US" altLang="en-US" dirty="0" err="1" smtClean="0"/>
              <a:t>Honeynets</a:t>
            </a:r>
            <a:r>
              <a:rPr lang="en-US" altLang="en-US" dirty="0" smtClean="0"/>
              <a:t>, and Padded Cell Systems (3 of 4)</a:t>
            </a:r>
          </a:p>
        </p:txBody>
      </p:sp>
      <p:sp>
        <p:nvSpPr>
          <p:cNvPr id="50179" name="Content Placeholder 5"/>
          <p:cNvSpPr>
            <a:spLocks noGrp="1" noChangeArrowheads="1"/>
          </p:cNvSpPr>
          <p:nvPr>
            <p:ph idx="1"/>
          </p:nvPr>
        </p:nvSpPr>
        <p:spPr>
          <a:xfrm>
            <a:off x="365125" y="1295400"/>
            <a:ext cx="8626475" cy="4800600"/>
          </a:xfrm>
        </p:spPr>
        <p:txBody>
          <a:bodyPr>
            <a:normAutofit/>
          </a:bodyPr>
          <a:lstStyle/>
          <a:p>
            <a:pPr>
              <a:spcBef>
                <a:spcPts val="600"/>
              </a:spcBef>
            </a:pPr>
            <a:r>
              <a:rPr lang="en-US" altLang="en-US" dirty="0" smtClean="0"/>
              <a:t>Advantages</a:t>
            </a:r>
          </a:p>
          <a:p>
            <a:pPr lvl="1">
              <a:spcBef>
                <a:spcPts val="600"/>
              </a:spcBef>
            </a:pPr>
            <a:r>
              <a:rPr lang="en-US" altLang="en-US" dirty="0" smtClean="0"/>
              <a:t>Attackers can be diverted to targets they cannot damage</a:t>
            </a:r>
          </a:p>
          <a:p>
            <a:pPr lvl="1">
              <a:spcBef>
                <a:spcPts val="600"/>
              </a:spcBef>
            </a:pPr>
            <a:r>
              <a:rPr lang="en-US" altLang="en-US" dirty="0" smtClean="0"/>
              <a:t>Administrators have time to decide how to respond to an attacker</a:t>
            </a:r>
          </a:p>
          <a:p>
            <a:pPr lvl="1">
              <a:spcBef>
                <a:spcPts val="600"/>
              </a:spcBef>
            </a:pPr>
            <a:r>
              <a:rPr lang="en-US" altLang="en-US" dirty="0" smtClean="0"/>
              <a:t>Attackers’ actions can be easily and more extensively monitored, and records can be used to refine threat models and improve system protections</a:t>
            </a:r>
          </a:p>
          <a:p>
            <a:pPr lvl="1">
              <a:spcBef>
                <a:spcPts val="600"/>
              </a:spcBef>
            </a:pPr>
            <a:r>
              <a:rPr lang="en-US" altLang="en-US" dirty="0" smtClean="0"/>
              <a:t>Honeypots may be effective at catching insiders who are snooping around a network</a:t>
            </a:r>
          </a:p>
        </p:txBody>
      </p:sp>
    </p:spTree>
    <p:extLst>
      <p:ext uri="{BB962C8B-B14F-4D97-AF65-F5344CB8AC3E}">
        <p14:creationId xmlns:p14="http://schemas.microsoft.com/office/powerpoint/2010/main" val="23534774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2"/>
          <p:cNvSpPr>
            <a:spLocks noGrp="1" noChangeArrowheads="1"/>
          </p:cNvSpPr>
          <p:nvPr>
            <p:ph type="title"/>
          </p:nvPr>
        </p:nvSpPr>
        <p:spPr/>
        <p:txBody>
          <a:bodyPr anchor="ctr">
            <a:noAutofit/>
          </a:bodyPr>
          <a:lstStyle/>
          <a:p>
            <a:r>
              <a:rPr lang="en-US" altLang="en-US" dirty="0" smtClean="0"/>
              <a:t>Honeypots, </a:t>
            </a:r>
            <a:r>
              <a:rPr lang="en-US" altLang="en-US" dirty="0" err="1" smtClean="0"/>
              <a:t>Honeynets</a:t>
            </a:r>
            <a:r>
              <a:rPr lang="en-US" altLang="en-US" dirty="0" smtClean="0"/>
              <a:t>, and Padded Cell Systems (4 of 4)</a:t>
            </a:r>
          </a:p>
        </p:txBody>
      </p:sp>
      <p:sp>
        <p:nvSpPr>
          <p:cNvPr id="51203" name="Content Placeholder 3"/>
          <p:cNvSpPr>
            <a:spLocks noGrp="1" noChangeArrowheads="1"/>
          </p:cNvSpPr>
          <p:nvPr>
            <p:ph idx="1"/>
          </p:nvPr>
        </p:nvSpPr>
        <p:spPr>
          <a:xfrm>
            <a:off x="365124" y="1295400"/>
            <a:ext cx="8626476" cy="4724400"/>
          </a:xfrm>
        </p:spPr>
        <p:txBody>
          <a:bodyPr>
            <a:normAutofit/>
          </a:bodyPr>
          <a:lstStyle/>
          <a:p>
            <a:pPr>
              <a:lnSpc>
                <a:spcPct val="110000"/>
              </a:lnSpc>
              <a:spcBef>
                <a:spcPts val="600"/>
              </a:spcBef>
            </a:pPr>
            <a:r>
              <a:rPr lang="en-US" altLang="en-US" dirty="0" smtClean="0"/>
              <a:t>Disadvantages</a:t>
            </a:r>
          </a:p>
          <a:p>
            <a:pPr lvl="1">
              <a:lnSpc>
                <a:spcPct val="110000"/>
              </a:lnSpc>
              <a:spcBef>
                <a:spcPts val="600"/>
              </a:spcBef>
            </a:pPr>
            <a:r>
              <a:rPr lang="en-US" altLang="en-US" dirty="0" smtClean="0"/>
              <a:t>Legal implications of using such devices are not well understood</a:t>
            </a:r>
          </a:p>
          <a:p>
            <a:pPr lvl="1">
              <a:lnSpc>
                <a:spcPct val="110000"/>
              </a:lnSpc>
              <a:spcBef>
                <a:spcPts val="600"/>
              </a:spcBef>
            </a:pPr>
            <a:r>
              <a:rPr lang="en-US" altLang="en-US" dirty="0" smtClean="0"/>
              <a:t>Honeypots and padded cells have not yet been shown to be generally useful security technologies</a:t>
            </a:r>
          </a:p>
          <a:p>
            <a:pPr lvl="1">
              <a:lnSpc>
                <a:spcPct val="110000"/>
              </a:lnSpc>
              <a:spcBef>
                <a:spcPts val="600"/>
              </a:spcBef>
            </a:pPr>
            <a:r>
              <a:rPr lang="en-US" altLang="en-US" dirty="0" smtClean="0"/>
              <a:t>An expert attacker, once diverted into a decoy system, may become angry and launch a more aggressive attack against an organization’s systems</a:t>
            </a:r>
          </a:p>
          <a:p>
            <a:pPr lvl="1">
              <a:lnSpc>
                <a:spcPct val="110000"/>
              </a:lnSpc>
              <a:spcBef>
                <a:spcPts val="600"/>
              </a:spcBef>
            </a:pPr>
            <a:r>
              <a:rPr lang="en-US" altLang="en-US" dirty="0" smtClean="0"/>
              <a:t>Administrators and security managers need a high level of expertise to use these systems</a:t>
            </a:r>
          </a:p>
        </p:txBody>
      </p:sp>
    </p:spTree>
    <p:extLst>
      <p:ext uri="{BB962C8B-B14F-4D97-AF65-F5344CB8AC3E}">
        <p14:creationId xmlns:p14="http://schemas.microsoft.com/office/powerpoint/2010/main" val="31032322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4"/>
          <p:cNvSpPr>
            <a:spLocks noGrp="1" noChangeArrowheads="1"/>
          </p:cNvSpPr>
          <p:nvPr>
            <p:ph type="title"/>
          </p:nvPr>
        </p:nvSpPr>
        <p:spPr/>
        <p:txBody>
          <a:bodyPr anchor="ctr"/>
          <a:lstStyle/>
          <a:p>
            <a:r>
              <a:rPr lang="en-US" altLang="en-US" dirty="0" smtClean="0"/>
              <a:t>Trap-and-Trace Systems</a:t>
            </a:r>
          </a:p>
        </p:txBody>
      </p:sp>
      <p:sp>
        <p:nvSpPr>
          <p:cNvPr id="52227" name="Content Placeholder 5"/>
          <p:cNvSpPr>
            <a:spLocks noGrp="1" noChangeArrowheads="1"/>
          </p:cNvSpPr>
          <p:nvPr>
            <p:ph idx="1"/>
          </p:nvPr>
        </p:nvSpPr>
        <p:spPr>
          <a:xfrm>
            <a:off x="304800" y="1295400"/>
            <a:ext cx="8534400" cy="4800600"/>
          </a:xfrm>
        </p:spPr>
        <p:txBody>
          <a:bodyPr>
            <a:normAutofit/>
          </a:bodyPr>
          <a:lstStyle/>
          <a:p>
            <a:pPr>
              <a:spcBef>
                <a:spcPts val="600"/>
              </a:spcBef>
            </a:pPr>
            <a:r>
              <a:rPr lang="en-US" altLang="en-US" dirty="0" smtClean="0"/>
              <a:t>Use a combination of techniques to detect an intrusion and trace it back to its source.</a:t>
            </a:r>
          </a:p>
          <a:p>
            <a:pPr>
              <a:spcBef>
                <a:spcPts val="600"/>
              </a:spcBef>
            </a:pPr>
            <a:r>
              <a:rPr lang="en-US" altLang="en-US" dirty="0" smtClean="0"/>
              <a:t>Trap usually consists of a honeypot or a padded cell and alarm.</a:t>
            </a:r>
          </a:p>
          <a:p>
            <a:pPr>
              <a:spcBef>
                <a:spcPts val="600"/>
              </a:spcBef>
            </a:pPr>
            <a:r>
              <a:rPr lang="en-US" altLang="en-US" dirty="0" smtClean="0"/>
              <a:t>Legal drawbacks to trap and trace</a:t>
            </a:r>
          </a:p>
          <a:p>
            <a:pPr lvl="1">
              <a:spcBef>
                <a:spcPts val="600"/>
              </a:spcBef>
            </a:pPr>
            <a:r>
              <a:rPr lang="en-US" altLang="en-US" dirty="0" smtClean="0"/>
              <a:t>Enticement: act of attracting attention to a system by placing tantalizing information in key locations</a:t>
            </a:r>
          </a:p>
          <a:p>
            <a:pPr lvl="1">
              <a:spcBef>
                <a:spcPts val="600"/>
              </a:spcBef>
            </a:pPr>
            <a:r>
              <a:rPr lang="en-US" altLang="en-US" dirty="0" smtClean="0"/>
              <a:t>Entrapment: act of luring an individual into committing a crime to get a conviction</a:t>
            </a:r>
          </a:p>
          <a:p>
            <a:pPr lvl="1">
              <a:spcBef>
                <a:spcPts val="600"/>
              </a:spcBef>
            </a:pPr>
            <a:r>
              <a:rPr lang="en-US" altLang="en-US" dirty="0" smtClean="0"/>
              <a:t>Enticement is legal and ethical, entrapment is not</a:t>
            </a:r>
          </a:p>
        </p:txBody>
      </p:sp>
    </p:spTree>
    <p:extLst>
      <p:ext uri="{BB962C8B-B14F-4D97-AF65-F5344CB8AC3E}">
        <p14:creationId xmlns:p14="http://schemas.microsoft.com/office/powerpoint/2010/main" val="38277519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2"/>
          <p:cNvSpPr>
            <a:spLocks noGrp="1" noChangeArrowheads="1"/>
          </p:cNvSpPr>
          <p:nvPr>
            <p:ph type="title"/>
          </p:nvPr>
        </p:nvSpPr>
        <p:spPr/>
        <p:txBody>
          <a:bodyPr anchor="ctr"/>
          <a:lstStyle/>
          <a:p>
            <a:r>
              <a:rPr lang="en-US" altLang="en-US" dirty="0" smtClean="0"/>
              <a:t>Active Intrusion Prevention</a:t>
            </a:r>
          </a:p>
        </p:txBody>
      </p:sp>
      <p:sp>
        <p:nvSpPr>
          <p:cNvPr id="53251" name="Content Placeholder 3"/>
          <p:cNvSpPr>
            <a:spLocks noGrp="1" noChangeArrowheads="1"/>
          </p:cNvSpPr>
          <p:nvPr>
            <p:ph idx="1"/>
          </p:nvPr>
        </p:nvSpPr>
        <p:spPr/>
        <p:txBody>
          <a:bodyPr>
            <a:normAutofit/>
          </a:bodyPr>
          <a:lstStyle/>
          <a:p>
            <a:pPr>
              <a:spcBef>
                <a:spcPts val="600"/>
              </a:spcBef>
            </a:pPr>
            <a:r>
              <a:rPr lang="en-US" altLang="en-US" dirty="0" smtClean="0"/>
              <a:t>Some organizations implement active countermeasures. </a:t>
            </a:r>
          </a:p>
          <a:p>
            <a:pPr>
              <a:spcBef>
                <a:spcPts val="600"/>
              </a:spcBef>
            </a:pPr>
            <a:r>
              <a:rPr lang="en-US" altLang="en-US" dirty="0" smtClean="0"/>
              <a:t>One tool (</a:t>
            </a:r>
            <a:r>
              <a:rPr lang="en-US" altLang="en-US" dirty="0" err="1" smtClean="0"/>
              <a:t>LaBrea</a:t>
            </a:r>
            <a:r>
              <a:rPr lang="en-US" altLang="en-US" dirty="0" smtClean="0"/>
              <a:t>) takes up unused IP address space to pretend to be a computer and allow attackers to complete a connection request, but then holds connection open.</a:t>
            </a:r>
          </a:p>
        </p:txBody>
      </p:sp>
    </p:spTree>
    <p:extLst>
      <p:ext uri="{BB962C8B-B14F-4D97-AF65-F5344CB8AC3E}">
        <p14:creationId xmlns:p14="http://schemas.microsoft.com/office/powerpoint/2010/main" val="20057173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2"/>
          <p:cNvSpPr>
            <a:spLocks noGrp="1" noChangeArrowheads="1"/>
          </p:cNvSpPr>
          <p:nvPr>
            <p:ph type="title"/>
          </p:nvPr>
        </p:nvSpPr>
        <p:spPr/>
        <p:txBody>
          <a:bodyPr anchor="ctr"/>
          <a:lstStyle/>
          <a:p>
            <a:r>
              <a:rPr lang="en-US" altLang="en-US" dirty="0" smtClean="0"/>
              <a:t>Scanning and Analysis Tools (1 of 2)</a:t>
            </a:r>
          </a:p>
        </p:txBody>
      </p:sp>
      <p:sp>
        <p:nvSpPr>
          <p:cNvPr id="54275" name="Content Placeholder 3"/>
          <p:cNvSpPr>
            <a:spLocks noGrp="1" noChangeArrowheads="1"/>
          </p:cNvSpPr>
          <p:nvPr>
            <p:ph idx="1"/>
          </p:nvPr>
        </p:nvSpPr>
        <p:spPr>
          <a:xfrm>
            <a:off x="381000" y="1295400"/>
            <a:ext cx="8458199" cy="4724400"/>
          </a:xfrm>
        </p:spPr>
        <p:txBody>
          <a:bodyPr>
            <a:normAutofit/>
          </a:bodyPr>
          <a:lstStyle/>
          <a:p>
            <a:pPr>
              <a:spcBef>
                <a:spcPts val="600"/>
              </a:spcBef>
            </a:pPr>
            <a:r>
              <a:rPr lang="en-US" altLang="en-US" dirty="0" smtClean="0"/>
              <a:t>Scanning tools typically are used to collect information that an attacker needs to launch a successful attack.</a:t>
            </a:r>
          </a:p>
          <a:p>
            <a:pPr>
              <a:spcBef>
                <a:spcPts val="600"/>
              </a:spcBef>
            </a:pPr>
            <a:r>
              <a:rPr lang="en-US" altLang="en-US" dirty="0" smtClean="0"/>
              <a:t>Attack protocol is a logical sequence of steps or processes used by an attacker to launch an attack against a target system or network.</a:t>
            </a:r>
          </a:p>
          <a:p>
            <a:pPr>
              <a:spcBef>
                <a:spcPts val="600"/>
              </a:spcBef>
            </a:pPr>
            <a:r>
              <a:rPr lang="en-US" altLang="en-US" dirty="0" err="1" smtClean="0"/>
              <a:t>Footprinting</a:t>
            </a:r>
            <a:r>
              <a:rPr lang="en-US" altLang="en-US" dirty="0" smtClean="0"/>
              <a:t>: process of collecting publicly available information about a potential target.</a:t>
            </a:r>
          </a:p>
        </p:txBody>
      </p:sp>
    </p:spTree>
    <p:extLst>
      <p:ext uri="{BB962C8B-B14F-4D97-AF65-F5344CB8AC3E}">
        <p14:creationId xmlns:p14="http://schemas.microsoft.com/office/powerpoint/2010/main" val="3748211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p:cNvSpPr>
            <a:spLocks noGrp="1" noChangeArrowheads="1"/>
          </p:cNvSpPr>
          <p:nvPr>
            <p:ph type="title"/>
          </p:nvPr>
        </p:nvSpPr>
        <p:spPr/>
        <p:txBody>
          <a:bodyPr anchor="ctr">
            <a:noAutofit/>
          </a:bodyPr>
          <a:lstStyle/>
          <a:p>
            <a:r>
              <a:rPr lang="en-US" altLang="en-US" dirty="0" smtClean="0"/>
              <a:t>Intrusion Detection and Prevention Systems (2 of 2)</a:t>
            </a:r>
          </a:p>
        </p:txBody>
      </p:sp>
      <p:sp>
        <p:nvSpPr>
          <p:cNvPr id="13315" name="Content Placeholder 3"/>
          <p:cNvSpPr>
            <a:spLocks noGrp="1" noChangeArrowheads="1"/>
          </p:cNvSpPr>
          <p:nvPr>
            <p:ph idx="1"/>
          </p:nvPr>
        </p:nvSpPr>
        <p:spPr>
          <a:xfrm>
            <a:off x="152400" y="1295400"/>
            <a:ext cx="8839200" cy="4648200"/>
          </a:xfrm>
        </p:spPr>
        <p:txBody>
          <a:bodyPr>
            <a:noAutofit/>
          </a:bodyPr>
          <a:lstStyle/>
          <a:p>
            <a:pPr>
              <a:spcBef>
                <a:spcPts val="600"/>
              </a:spcBef>
            </a:pPr>
            <a:r>
              <a:rPr lang="en-US" altLang="en-US" dirty="0" smtClean="0"/>
              <a:t>Intrusion correction activities complete restoration of operations to a normal state and seek to identify source and method of intrusion.</a:t>
            </a:r>
          </a:p>
          <a:p>
            <a:pPr>
              <a:spcBef>
                <a:spcPts val="600"/>
              </a:spcBef>
            </a:pPr>
            <a:r>
              <a:rPr lang="en-US" altLang="en-US" dirty="0" smtClean="0"/>
              <a:t>Intrusion detection systems detect a violation of its configuration and activate alarm.</a:t>
            </a:r>
          </a:p>
          <a:p>
            <a:pPr>
              <a:spcBef>
                <a:spcPts val="600"/>
              </a:spcBef>
            </a:pPr>
            <a:r>
              <a:rPr lang="en-US" altLang="en-US" dirty="0" smtClean="0"/>
              <a:t>Many IDPSs enable administrators to configure systems to notify them directly of trouble via e-mail or pagers.</a:t>
            </a:r>
          </a:p>
          <a:p>
            <a:pPr>
              <a:spcBef>
                <a:spcPts val="600"/>
              </a:spcBef>
            </a:pPr>
            <a:r>
              <a:rPr lang="en-US" altLang="en-US" dirty="0" smtClean="0"/>
              <a:t>Systems can also be configured to notify an external security service organization of a “break-in.” </a:t>
            </a:r>
          </a:p>
        </p:txBody>
      </p:sp>
    </p:spTree>
    <p:extLst>
      <p:ext uri="{BB962C8B-B14F-4D97-AF65-F5344CB8AC3E}">
        <p14:creationId xmlns:p14="http://schemas.microsoft.com/office/powerpoint/2010/main" val="8900494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4"/>
          <p:cNvSpPr>
            <a:spLocks noGrp="1" noChangeArrowheads="1"/>
          </p:cNvSpPr>
          <p:nvPr>
            <p:ph type="title"/>
          </p:nvPr>
        </p:nvSpPr>
        <p:spPr/>
        <p:txBody>
          <a:bodyPr anchor="ctr"/>
          <a:lstStyle/>
          <a:p>
            <a:r>
              <a:rPr lang="en-US" altLang="en-US" dirty="0" smtClean="0"/>
              <a:t>Scanning and Analysis Tools (2 of 2)</a:t>
            </a:r>
          </a:p>
        </p:txBody>
      </p:sp>
      <p:sp>
        <p:nvSpPr>
          <p:cNvPr id="55299" name="Content Placeholder 5"/>
          <p:cNvSpPr>
            <a:spLocks noGrp="1" noChangeArrowheads="1"/>
          </p:cNvSpPr>
          <p:nvPr>
            <p:ph idx="1"/>
          </p:nvPr>
        </p:nvSpPr>
        <p:spPr>
          <a:xfrm>
            <a:off x="228600" y="1219200"/>
            <a:ext cx="8763000" cy="4876800"/>
          </a:xfrm>
        </p:spPr>
        <p:txBody>
          <a:bodyPr>
            <a:noAutofit/>
          </a:bodyPr>
          <a:lstStyle/>
          <a:p>
            <a:pPr>
              <a:spcBef>
                <a:spcPts val="600"/>
              </a:spcBef>
            </a:pPr>
            <a:r>
              <a:rPr lang="en-US" altLang="en-US" dirty="0" smtClean="0"/>
              <a:t>Fingerprinting: systematic survey of target organization’s Internet addresses collected during the </a:t>
            </a:r>
            <a:r>
              <a:rPr lang="en-US" altLang="en-US" dirty="0" err="1" smtClean="0"/>
              <a:t>footprinting</a:t>
            </a:r>
            <a:r>
              <a:rPr lang="en-US" altLang="en-US" dirty="0" smtClean="0"/>
              <a:t> phase to identify network services offered by hosts in that range.</a:t>
            </a:r>
          </a:p>
          <a:p>
            <a:pPr>
              <a:spcBef>
                <a:spcPts val="600"/>
              </a:spcBef>
            </a:pPr>
            <a:r>
              <a:rPr lang="en-US" altLang="en-US" dirty="0" smtClean="0"/>
              <a:t>Fingerprinting reveals useful information about the internal structure and nature of the target system or network to be attacked.</a:t>
            </a:r>
          </a:p>
          <a:p>
            <a:pPr>
              <a:spcBef>
                <a:spcPts val="600"/>
              </a:spcBef>
            </a:pPr>
            <a:r>
              <a:rPr lang="en-US" altLang="en-US" dirty="0" smtClean="0"/>
              <a:t>These tools are valuable to the network defender since they can quickly pinpoint the parts of the systems or network that need a prompt repair to close vulnerabilities.</a:t>
            </a:r>
          </a:p>
        </p:txBody>
      </p:sp>
    </p:spTree>
    <p:extLst>
      <p:ext uri="{BB962C8B-B14F-4D97-AF65-F5344CB8AC3E}">
        <p14:creationId xmlns:p14="http://schemas.microsoft.com/office/powerpoint/2010/main" val="32236560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2"/>
          <p:cNvSpPr>
            <a:spLocks noGrp="1" noChangeArrowheads="1"/>
          </p:cNvSpPr>
          <p:nvPr>
            <p:ph type="title"/>
          </p:nvPr>
        </p:nvSpPr>
        <p:spPr/>
        <p:txBody>
          <a:bodyPr anchor="ctr"/>
          <a:lstStyle/>
          <a:p>
            <a:r>
              <a:rPr lang="en-US" altLang="en-US" dirty="0" smtClean="0"/>
              <a:t>Port Scanners</a:t>
            </a:r>
          </a:p>
        </p:txBody>
      </p:sp>
      <p:sp>
        <p:nvSpPr>
          <p:cNvPr id="56323" name="Content Placeholder 3"/>
          <p:cNvSpPr>
            <a:spLocks noGrp="1" noChangeArrowheads="1"/>
          </p:cNvSpPr>
          <p:nvPr>
            <p:ph idx="1"/>
          </p:nvPr>
        </p:nvSpPr>
        <p:spPr>
          <a:xfrm>
            <a:off x="304800" y="1275879"/>
            <a:ext cx="8550276" cy="4743921"/>
          </a:xfrm>
        </p:spPr>
        <p:txBody>
          <a:bodyPr>
            <a:normAutofit/>
          </a:bodyPr>
          <a:lstStyle/>
          <a:p>
            <a:pPr>
              <a:spcBef>
                <a:spcPts val="600"/>
              </a:spcBef>
            </a:pPr>
            <a:r>
              <a:rPr lang="en-US" altLang="en-US" dirty="0" smtClean="0"/>
              <a:t>Tools used by both attackers and defenders to identify/fingerprint computers active on a network and other useful information</a:t>
            </a:r>
          </a:p>
          <a:p>
            <a:pPr>
              <a:spcBef>
                <a:spcPts val="600"/>
              </a:spcBef>
            </a:pPr>
            <a:r>
              <a:rPr lang="en-US" altLang="en-US" dirty="0" smtClean="0"/>
              <a:t>Can either perform generic scans or those for specific types of computers, protocols, or resources</a:t>
            </a:r>
          </a:p>
          <a:p>
            <a:pPr>
              <a:spcBef>
                <a:spcPts val="600"/>
              </a:spcBef>
            </a:pPr>
            <a:r>
              <a:rPr lang="en-US" altLang="en-US" dirty="0" smtClean="0"/>
              <a:t>The more specific the scanner is, the more useful its information is to attackers and defenders</a:t>
            </a:r>
          </a:p>
        </p:txBody>
      </p:sp>
    </p:spTree>
    <p:extLst>
      <p:ext uri="{BB962C8B-B14F-4D97-AF65-F5344CB8AC3E}">
        <p14:creationId xmlns:p14="http://schemas.microsoft.com/office/powerpoint/2010/main" val="34691619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69" y="62789"/>
            <a:ext cx="8032638" cy="1004011"/>
          </a:xfrm>
        </p:spPr>
        <p:txBody>
          <a:bodyPr>
            <a:noAutofit/>
          </a:bodyPr>
          <a:lstStyle/>
          <a:p>
            <a:r>
              <a:rPr lang="en-US" dirty="0"/>
              <a:t>Table 7-1 Commonly Used Port Numbers</a:t>
            </a:r>
          </a:p>
        </p:txBody>
      </p:sp>
      <p:graphicFrame>
        <p:nvGraphicFramePr>
          <p:cNvPr id="7" name="Table 6"/>
          <p:cNvGraphicFramePr>
            <a:graphicFrameLocks noGrp="1"/>
          </p:cNvGraphicFramePr>
          <p:nvPr>
            <p:extLst>
              <p:ext uri="{D42A27DB-BD31-4B8C-83A1-F6EECF244321}">
                <p14:modId xmlns:p14="http://schemas.microsoft.com/office/powerpoint/2010/main" val="610231059"/>
              </p:ext>
            </p:extLst>
          </p:nvPr>
        </p:nvGraphicFramePr>
        <p:xfrm>
          <a:off x="1600200" y="1676400"/>
          <a:ext cx="6477000" cy="3254339"/>
        </p:xfrm>
        <a:graphic>
          <a:graphicData uri="http://schemas.openxmlformats.org/drawingml/2006/table">
            <a:tbl>
              <a:tblPr firstRow="1" bandRow="1">
                <a:tableStyleId>{5940675A-B579-460E-94D1-54222C63F5DA}</a:tableStyleId>
              </a:tblPr>
              <a:tblGrid>
                <a:gridCol w="1599259"/>
                <a:gridCol w="4877741"/>
              </a:tblGrid>
              <a:tr h="303974">
                <a:tc>
                  <a:txBody>
                    <a:bodyPr/>
                    <a:lstStyle/>
                    <a:p>
                      <a:pPr algn="ctr"/>
                      <a:r>
                        <a:rPr lang="en-US" sz="1600" b="1" dirty="0" smtClean="0">
                          <a:solidFill>
                            <a:schemeClr val="bg1"/>
                          </a:solidFill>
                          <a:latin typeface="Arial" pitchFamily="34" charset="0"/>
                          <a:cs typeface="Arial" pitchFamily="34" charset="0"/>
                        </a:rPr>
                        <a:t>Port number</a:t>
                      </a:r>
                      <a:endParaRPr lang="en-US" sz="1600" b="1" dirty="0">
                        <a:solidFill>
                          <a:schemeClr val="bg1"/>
                        </a:solidFill>
                        <a:latin typeface="Arial" pitchFamily="34" charset="0"/>
                        <a:cs typeface="Arial" pitchFamily="34" charset="0"/>
                      </a:endParaRPr>
                    </a:p>
                  </a:txBody>
                  <a:tcPr>
                    <a:solidFill>
                      <a:srgbClr val="364162"/>
                    </a:solidFill>
                  </a:tcPr>
                </a:tc>
                <a:tc>
                  <a:txBody>
                    <a:bodyPr/>
                    <a:lstStyle/>
                    <a:p>
                      <a:pPr algn="ctr"/>
                      <a:r>
                        <a:rPr lang="en-US" sz="1600" b="1" dirty="0" smtClean="0">
                          <a:solidFill>
                            <a:schemeClr val="bg1"/>
                          </a:solidFill>
                          <a:latin typeface="Arial" pitchFamily="34" charset="0"/>
                          <a:cs typeface="Arial" pitchFamily="34" charset="0"/>
                        </a:rPr>
                        <a:t>Protocol</a:t>
                      </a:r>
                      <a:endParaRPr lang="en-US" sz="1600" b="1" dirty="0">
                        <a:solidFill>
                          <a:schemeClr val="bg1"/>
                        </a:solidFill>
                        <a:latin typeface="Arial" pitchFamily="34" charset="0"/>
                        <a:cs typeface="Arial" pitchFamily="34" charset="0"/>
                      </a:endParaRPr>
                    </a:p>
                  </a:txBody>
                  <a:tcPr>
                    <a:solidFill>
                      <a:srgbClr val="364162"/>
                    </a:solidFill>
                  </a:tcPr>
                </a:tc>
              </a:tr>
              <a:tr h="312645">
                <a:tc>
                  <a:txBody>
                    <a:bodyPr/>
                    <a:lstStyle/>
                    <a:p>
                      <a:pPr marL="0" indent="465138"/>
                      <a:r>
                        <a:rPr lang="en-US" sz="1600" dirty="0" smtClean="0">
                          <a:latin typeface="Arial" pitchFamily="34" charset="0"/>
                          <a:cs typeface="Arial" pitchFamily="34" charset="0"/>
                        </a:rPr>
                        <a:t>7</a:t>
                      </a:r>
                      <a:endParaRPr lang="en-US" sz="1600" dirty="0">
                        <a:latin typeface="Arial" pitchFamily="34" charset="0"/>
                        <a:cs typeface="Arial" pitchFamily="34" charset="0"/>
                      </a:endParaRPr>
                    </a:p>
                  </a:txBody>
                  <a:tcPr/>
                </a:tc>
                <a:tc>
                  <a:txBody>
                    <a:bodyPr/>
                    <a:lstStyle/>
                    <a:p>
                      <a:pPr algn="l"/>
                      <a:r>
                        <a:rPr lang="en-US" sz="1600" dirty="0" smtClean="0">
                          <a:latin typeface="Arial" pitchFamily="34" charset="0"/>
                          <a:cs typeface="Arial" pitchFamily="34" charset="0"/>
                        </a:rPr>
                        <a:t>Echo</a:t>
                      </a:r>
                      <a:endParaRPr lang="en-US" sz="1600" dirty="0">
                        <a:latin typeface="Arial" pitchFamily="34" charset="0"/>
                        <a:cs typeface="Arial" pitchFamily="34" charset="0"/>
                      </a:endParaRPr>
                    </a:p>
                  </a:txBody>
                  <a:tcPr/>
                </a:tc>
              </a:tr>
              <a:tr h="345425">
                <a:tc>
                  <a:txBody>
                    <a:bodyPr/>
                    <a:lstStyle/>
                    <a:p>
                      <a:pPr marL="0" indent="509588"/>
                      <a:r>
                        <a:rPr lang="en-US" sz="1600" dirty="0" smtClean="0">
                          <a:latin typeface="Arial" pitchFamily="34" charset="0"/>
                          <a:cs typeface="Arial" pitchFamily="34" charset="0"/>
                        </a:rPr>
                        <a:t>20</a:t>
                      </a:r>
                      <a:endParaRPr lang="en-US" sz="1600" dirty="0">
                        <a:latin typeface="Arial" pitchFamily="34" charset="0"/>
                        <a:cs typeface="Arial" pitchFamily="34" charset="0"/>
                      </a:endParaRPr>
                    </a:p>
                  </a:txBody>
                  <a:tcPr marL="0" marR="0" marT="0" marB="0" anchor="ctr"/>
                </a:tc>
                <a:tc>
                  <a:txBody>
                    <a:bodyPr/>
                    <a:lstStyle/>
                    <a:p>
                      <a:pPr marL="73025" marR="0" algn="l">
                        <a:spcBef>
                          <a:spcPts val="0"/>
                        </a:spcBef>
                        <a:spcAft>
                          <a:spcPts val="0"/>
                        </a:spcAft>
                      </a:pPr>
                      <a:r>
                        <a:rPr lang="en-US" sz="1600" b="0" dirty="0">
                          <a:solidFill>
                            <a:srgbClr val="000000"/>
                          </a:solidFill>
                          <a:effectLst/>
                          <a:latin typeface="Arial" pitchFamily="34" charset="0"/>
                          <a:ea typeface="Calibri"/>
                          <a:cs typeface="Arial" pitchFamily="34" charset="0"/>
                        </a:rPr>
                        <a:t>File Transfer [Default Data] (FTP)</a:t>
                      </a:r>
                      <a:endParaRPr lang="en-US" sz="1600" b="0" dirty="0">
                        <a:effectLst/>
                        <a:latin typeface="Arial" pitchFamily="34" charset="0"/>
                        <a:ea typeface="Calibri"/>
                        <a:cs typeface="Arial" pitchFamily="34" charset="0"/>
                      </a:endParaRPr>
                    </a:p>
                  </a:txBody>
                  <a:tcPr marL="0" marR="0" marT="0" marB="0" anchor="ctr"/>
                </a:tc>
              </a:tr>
              <a:tr h="276340">
                <a:tc>
                  <a:txBody>
                    <a:bodyPr/>
                    <a:lstStyle/>
                    <a:p>
                      <a:pPr marL="0" indent="509588"/>
                      <a:r>
                        <a:rPr lang="en-US" sz="1600" dirty="0" smtClean="0">
                          <a:latin typeface="Arial" pitchFamily="34" charset="0"/>
                          <a:cs typeface="Arial" pitchFamily="34" charset="0"/>
                        </a:rPr>
                        <a:t>21</a:t>
                      </a:r>
                      <a:endParaRPr lang="en-US" sz="1600" dirty="0">
                        <a:latin typeface="Arial" pitchFamily="34" charset="0"/>
                        <a:cs typeface="Arial" pitchFamily="34" charset="0"/>
                      </a:endParaRPr>
                    </a:p>
                  </a:txBody>
                  <a:tcPr marL="0" marR="0" marT="0" marB="0" anchor="ctr"/>
                </a:tc>
                <a:tc>
                  <a:txBody>
                    <a:bodyPr/>
                    <a:lstStyle/>
                    <a:p>
                      <a:pPr marL="73025" marR="0" algn="l">
                        <a:spcBef>
                          <a:spcPts val="0"/>
                        </a:spcBef>
                        <a:spcAft>
                          <a:spcPts val="0"/>
                        </a:spcAft>
                      </a:pPr>
                      <a:r>
                        <a:rPr lang="en-US" sz="1600" spc="30" dirty="0">
                          <a:solidFill>
                            <a:srgbClr val="000000"/>
                          </a:solidFill>
                          <a:effectLst/>
                          <a:latin typeface="Arial" pitchFamily="34" charset="0"/>
                          <a:ea typeface="Calibri"/>
                          <a:cs typeface="Arial" pitchFamily="34" charset="0"/>
                        </a:rPr>
                        <a:t>File Transfer [Control] (FTP)</a:t>
                      </a:r>
                      <a:endParaRPr lang="en-US" sz="1600" dirty="0">
                        <a:effectLst/>
                        <a:latin typeface="Arial" pitchFamily="34" charset="0"/>
                        <a:ea typeface="Calibri"/>
                        <a:cs typeface="Arial" pitchFamily="34" charset="0"/>
                      </a:endParaRPr>
                    </a:p>
                  </a:txBody>
                  <a:tcPr marL="0" marR="0" marT="0" marB="0" anchor="ctr"/>
                </a:tc>
              </a:tr>
              <a:tr h="276340">
                <a:tc>
                  <a:txBody>
                    <a:bodyPr/>
                    <a:lstStyle/>
                    <a:p>
                      <a:pPr marL="0" indent="509588"/>
                      <a:r>
                        <a:rPr lang="en-US" sz="1600" dirty="0" smtClean="0">
                          <a:latin typeface="Arial" pitchFamily="34" charset="0"/>
                          <a:cs typeface="Arial" pitchFamily="34" charset="0"/>
                        </a:rPr>
                        <a:t>23</a:t>
                      </a:r>
                      <a:endParaRPr lang="en-US" sz="1600" dirty="0">
                        <a:latin typeface="Arial" pitchFamily="34" charset="0"/>
                        <a:cs typeface="Arial" pitchFamily="34" charset="0"/>
                      </a:endParaRPr>
                    </a:p>
                  </a:txBody>
                  <a:tcPr marL="0" marR="0" marT="0" marB="0" anchor="ctr"/>
                </a:tc>
                <a:tc>
                  <a:txBody>
                    <a:bodyPr/>
                    <a:lstStyle/>
                    <a:p>
                      <a:pPr marL="73025" marR="0" algn="l">
                        <a:spcBef>
                          <a:spcPts val="0"/>
                        </a:spcBef>
                        <a:spcAft>
                          <a:spcPts val="0"/>
                        </a:spcAft>
                      </a:pPr>
                      <a:r>
                        <a:rPr lang="en-US" sz="1600" b="0" dirty="0">
                          <a:solidFill>
                            <a:srgbClr val="000000"/>
                          </a:solidFill>
                          <a:effectLst/>
                          <a:latin typeface="Arial" pitchFamily="34" charset="0"/>
                          <a:ea typeface="Calibri"/>
                          <a:cs typeface="Arial" pitchFamily="34" charset="0"/>
                        </a:rPr>
                        <a:t>Telnet</a:t>
                      </a:r>
                      <a:endParaRPr lang="en-US" sz="1600" b="0" dirty="0">
                        <a:effectLst/>
                        <a:latin typeface="Arial" pitchFamily="34" charset="0"/>
                        <a:ea typeface="Calibri"/>
                        <a:cs typeface="Arial" pitchFamily="34" charset="0"/>
                      </a:endParaRPr>
                    </a:p>
                  </a:txBody>
                  <a:tcPr marL="0" marR="0" marT="0" marB="0" anchor="ctr"/>
                </a:tc>
              </a:tr>
              <a:tr h="345425">
                <a:tc>
                  <a:txBody>
                    <a:bodyPr/>
                    <a:lstStyle/>
                    <a:p>
                      <a:pPr marL="0" indent="509588"/>
                      <a:r>
                        <a:rPr lang="en-US" sz="1600" dirty="0" smtClean="0">
                          <a:latin typeface="Arial" pitchFamily="34" charset="0"/>
                          <a:cs typeface="Arial" pitchFamily="34" charset="0"/>
                        </a:rPr>
                        <a:t>25</a:t>
                      </a:r>
                      <a:endParaRPr lang="en-US" sz="1600" dirty="0">
                        <a:latin typeface="Arial" pitchFamily="34" charset="0"/>
                        <a:cs typeface="Arial" pitchFamily="34" charset="0"/>
                      </a:endParaRPr>
                    </a:p>
                  </a:txBody>
                  <a:tcPr marL="0" marR="0" marT="0" marB="0" anchor="ctr"/>
                </a:tc>
                <a:tc>
                  <a:txBody>
                    <a:bodyPr/>
                    <a:lstStyle/>
                    <a:p>
                      <a:pPr marL="73025" marR="0" algn="l">
                        <a:spcBef>
                          <a:spcPts val="0"/>
                        </a:spcBef>
                        <a:spcAft>
                          <a:spcPts val="0"/>
                        </a:spcAft>
                      </a:pPr>
                      <a:r>
                        <a:rPr lang="en-US" sz="1600" spc="30" dirty="0">
                          <a:solidFill>
                            <a:srgbClr val="000000"/>
                          </a:solidFill>
                          <a:effectLst/>
                          <a:latin typeface="Arial" pitchFamily="34" charset="0"/>
                          <a:ea typeface="Calibri"/>
                          <a:cs typeface="Arial" pitchFamily="34" charset="0"/>
                        </a:rPr>
                        <a:t>Simple Mail Transfer Protocol (SMTP)</a:t>
                      </a:r>
                      <a:endParaRPr lang="en-US" sz="1600" dirty="0">
                        <a:effectLst/>
                        <a:latin typeface="Arial" pitchFamily="34" charset="0"/>
                        <a:ea typeface="Calibri"/>
                        <a:cs typeface="Arial" pitchFamily="34" charset="0"/>
                      </a:endParaRPr>
                    </a:p>
                  </a:txBody>
                  <a:tcPr marL="0" marR="0" marT="0" marB="0" anchor="ctr"/>
                </a:tc>
              </a:tr>
              <a:tr h="276340">
                <a:tc>
                  <a:txBody>
                    <a:bodyPr/>
                    <a:lstStyle/>
                    <a:p>
                      <a:pPr marL="0" indent="509588"/>
                      <a:r>
                        <a:rPr lang="en-US" sz="1600" dirty="0" smtClean="0">
                          <a:latin typeface="Arial" pitchFamily="34" charset="0"/>
                          <a:cs typeface="Arial" pitchFamily="34" charset="0"/>
                        </a:rPr>
                        <a:t>53</a:t>
                      </a:r>
                      <a:endParaRPr lang="en-US" sz="1600" dirty="0">
                        <a:latin typeface="Arial" pitchFamily="34" charset="0"/>
                        <a:cs typeface="Arial" pitchFamily="34" charset="0"/>
                      </a:endParaRPr>
                    </a:p>
                  </a:txBody>
                  <a:tcPr marL="0" marR="0" marT="0" marB="0" anchor="ctr"/>
                </a:tc>
                <a:tc>
                  <a:txBody>
                    <a:bodyPr/>
                    <a:lstStyle/>
                    <a:p>
                      <a:pPr marL="73025" marR="0" algn="l">
                        <a:spcBef>
                          <a:spcPts val="0"/>
                        </a:spcBef>
                        <a:spcAft>
                          <a:spcPts val="0"/>
                        </a:spcAft>
                      </a:pPr>
                      <a:r>
                        <a:rPr lang="en-US" sz="1600" b="0" spc="-20" dirty="0">
                          <a:solidFill>
                            <a:srgbClr val="000000"/>
                          </a:solidFill>
                          <a:effectLst/>
                          <a:latin typeface="Arial" pitchFamily="34" charset="0"/>
                          <a:ea typeface="Calibri"/>
                          <a:cs typeface="Arial" pitchFamily="34" charset="0"/>
                        </a:rPr>
                        <a:t>Domain Name System (DNS)</a:t>
                      </a:r>
                      <a:endParaRPr lang="en-US" sz="1600" b="0" dirty="0">
                        <a:effectLst/>
                        <a:latin typeface="Arial" pitchFamily="34" charset="0"/>
                        <a:ea typeface="Calibri"/>
                        <a:cs typeface="Arial" pitchFamily="34" charset="0"/>
                      </a:endParaRPr>
                    </a:p>
                  </a:txBody>
                  <a:tcPr marL="0" marR="0" marT="0" marB="0" anchor="ctr"/>
                </a:tc>
              </a:tr>
              <a:tr h="345425">
                <a:tc>
                  <a:txBody>
                    <a:bodyPr/>
                    <a:lstStyle/>
                    <a:p>
                      <a:pPr marL="0" indent="509588"/>
                      <a:r>
                        <a:rPr lang="en-US" sz="1600" dirty="0" smtClean="0">
                          <a:latin typeface="Arial" pitchFamily="34" charset="0"/>
                          <a:cs typeface="Arial" pitchFamily="34" charset="0"/>
                        </a:rPr>
                        <a:t>80</a:t>
                      </a:r>
                      <a:endParaRPr lang="en-US" sz="1600" dirty="0">
                        <a:latin typeface="Arial" pitchFamily="34" charset="0"/>
                        <a:cs typeface="Arial" pitchFamily="34" charset="0"/>
                      </a:endParaRPr>
                    </a:p>
                  </a:txBody>
                  <a:tcPr marL="0" marR="0" marT="0" marB="0" anchor="ctr"/>
                </a:tc>
                <a:tc>
                  <a:txBody>
                    <a:bodyPr/>
                    <a:lstStyle/>
                    <a:p>
                      <a:pPr marL="73025" marR="0" algn="l">
                        <a:spcBef>
                          <a:spcPts val="0"/>
                        </a:spcBef>
                        <a:spcAft>
                          <a:spcPts val="0"/>
                        </a:spcAft>
                      </a:pPr>
                      <a:r>
                        <a:rPr lang="en-US" sz="1600" spc="30" dirty="0">
                          <a:solidFill>
                            <a:srgbClr val="000000"/>
                          </a:solidFill>
                          <a:effectLst/>
                          <a:latin typeface="Arial" pitchFamily="34" charset="0"/>
                          <a:ea typeface="Calibri"/>
                          <a:cs typeface="Arial" pitchFamily="34" charset="0"/>
                        </a:rPr>
                        <a:t>Hypertext Transfer Protocol (HTTP)</a:t>
                      </a:r>
                      <a:endParaRPr lang="en-US" sz="1600" dirty="0">
                        <a:effectLst/>
                        <a:latin typeface="Arial" pitchFamily="34" charset="0"/>
                        <a:ea typeface="Calibri"/>
                        <a:cs typeface="Arial" pitchFamily="34" charset="0"/>
                      </a:endParaRPr>
                    </a:p>
                  </a:txBody>
                  <a:tcPr marL="0" marR="0" marT="0" marB="0" anchor="ctr"/>
                </a:tc>
              </a:tr>
              <a:tr h="442144">
                <a:tc>
                  <a:txBody>
                    <a:bodyPr/>
                    <a:lstStyle/>
                    <a:p>
                      <a:pPr marL="0" indent="509588"/>
                      <a:r>
                        <a:rPr lang="en-US" sz="1600" dirty="0" smtClean="0">
                          <a:latin typeface="Arial" pitchFamily="34" charset="0"/>
                          <a:cs typeface="Arial" pitchFamily="34" charset="0"/>
                        </a:rPr>
                        <a:t>110</a:t>
                      </a:r>
                      <a:endParaRPr lang="en-US" sz="1600" dirty="0">
                        <a:latin typeface="Arial" pitchFamily="34" charset="0"/>
                        <a:cs typeface="Arial" pitchFamily="34" charset="0"/>
                      </a:endParaRPr>
                    </a:p>
                  </a:txBody>
                  <a:tcPr marL="0" marR="0" marT="0" marB="0" anchor="ctr"/>
                </a:tc>
                <a:tc>
                  <a:txBody>
                    <a:bodyPr/>
                    <a:lstStyle/>
                    <a:p>
                      <a:pPr marL="0" marR="1379855" algn="l">
                        <a:spcBef>
                          <a:spcPts val="0"/>
                        </a:spcBef>
                        <a:spcAft>
                          <a:spcPts val="0"/>
                        </a:spcAft>
                      </a:pPr>
                      <a:r>
                        <a:rPr lang="en-US" sz="1600" b="1" spc="-20" dirty="0">
                          <a:solidFill>
                            <a:srgbClr val="000000"/>
                          </a:solidFill>
                          <a:effectLst/>
                          <a:latin typeface="Arial" pitchFamily="34" charset="0"/>
                          <a:ea typeface="Calibri"/>
                          <a:cs typeface="Arial" pitchFamily="34" charset="0"/>
                        </a:rPr>
                        <a:t> </a:t>
                      </a:r>
                      <a:r>
                        <a:rPr lang="en-US" sz="1600" b="0" spc="-20" dirty="0">
                          <a:solidFill>
                            <a:srgbClr val="000000"/>
                          </a:solidFill>
                          <a:effectLst/>
                          <a:latin typeface="Arial" pitchFamily="34" charset="0"/>
                          <a:ea typeface="Calibri"/>
                          <a:cs typeface="Arial" pitchFamily="34" charset="0"/>
                        </a:rPr>
                        <a:t>Post Office Protocol version 3 (POP3)</a:t>
                      </a:r>
                      <a:endParaRPr lang="en-US" sz="1600" b="0" dirty="0">
                        <a:effectLst/>
                        <a:latin typeface="Arial" pitchFamily="34" charset="0"/>
                        <a:ea typeface="Calibri"/>
                        <a:cs typeface="Arial" pitchFamily="34" charset="0"/>
                      </a:endParaRPr>
                    </a:p>
                  </a:txBody>
                  <a:tcPr marL="0" marR="0" marT="0" marB="0" anchor="ctr"/>
                </a:tc>
              </a:tr>
              <a:tr h="276340">
                <a:tc>
                  <a:txBody>
                    <a:bodyPr/>
                    <a:lstStyle/>
                    <a:p>
                      <a:pPr marL="0" indent="509588"/>
                      <a:r>
                        <a:rPr lang="en-US" sz="1600" dirty="0" smtClean="0">
                          <a:latin typeface="Arial" pitchFamily="34" charset="0"/>
                          <a:cs typeface="Arial" pitchFamily="34" charset="0"/>
                        </a:rPr>
                        <a:t>161</a:t>
                      </a:r>
                      <a:endParaRPr lang="en-US" sz="1600" dirty="0">
                        <a:latin typeface="Arial" pitchFamily="34" charset="0"/>
                        <a:cs typeface="Arial" pitchFamily="34" charset="0"/>
                      </a:endParaRPr>
                    </a:p>
                  </a:txBody>
                  <a:tcPr marL="0" marR="0" marT="0" marB="0"/>
                </a:tc>
                <a:tc>
                  <a:txBody>
                    <a:bodyPr/>
                    <a:lstStyle/>
                    <a:p>
                      <a:pPr marL="73025" marR="0" algn="l">
                        <a:spcBef>
                          <a:spcPts val="0"/>
                        </a:spcBef>
                        <a:spcAft>
                          <a:spcPts val="0"/>
                        </a:spcAft>
                      </a:pPr>
                      <a:r>
                        <a:rPr lang="en-US" sz="1600" spc="50" dirty="0">
                          <a:solidFill>
                            <a:srgbClr val="000000"/>
                          </a:solidFill>
                          <a:effectLst/>
                          <a:latin typeface="Arial" pitchFamily="34" charset="0"/>
                          <a:ea typeface="Calibri"/>
                          <a:cs typeface="Arial" pitchFamily="34" charset="0"/>
                        </a:rPr>
                        <a:t>Simple Network Management Protocol (SNMP)</a:t>
                      </a:r>
                      <a:endParaRPr lang="en-US" sz="1600" dirty="0">
                        <a:effectLst/>
                        <a:latin typeface="Arial" pitchFamily="34" charset="0"/>
                        <a:ea typeface="Calibri"/>
                        <a:cs typeface="Arial" pitchFamily="34" charset="0"/>
                      </a:endParaRPr>
                    </a:p>
                  </a:txBody>
                  <a:tcPr marL="0" marR="0" marT="0" marB="0"/>
                </a:tc>
              </a:tr>
            </a:tbl>
          </a:graphicData>
        </a:graphic>
      </p:graphicFrame>
    </p:spTree>
    <p:extLst>
      <p:ext uri="{BB962C8B-B14F-4D97-AF65-F5344CB8AC3E}">
        <p14:creationId xmlns:p14="http://schemas.microsoft.com/office/powerpoint/2010/main" val="1611379781"/>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2"/>
          <p:cNvSpPr>
            <a:spLocks noGrp="1" noChangeArrowheads="1"/>
          </p:cNvSpPr>
          <p:nvPr>
            <p:ph type="title"/>
          </p:nvPr>
        </p:nvSpPr>
        <p:spPr/>
        <p:txBody>
          <a:bodyPr anchor="ctr"/>
          <a:lstStyle/>
          <a:p>
            <a:r>
              <a:rPr lang="en-US" altLang="en-US" dirty="0" smtClean="0"/>
              <a:t>Firewall Analysis Tools</a:t>
            </a:r>
          </a:p>
        </p:txBody>
      </p:sp>
      <p:sp>
        <p:nvSpPr>
          <p:cNvPr id="58371" name="Content Placeholder 3"/>
          <p:cNvSpPr>
            <a:spLocks noGrp="1" noChangeArrowheads="1"/>
          </p:cNvSpPr>
          <p:nvPr>
            <p:ph idx="1"/>
          </p:nvPr>
        </p:nvSpPr>
        <p:spPr>
          <a:xfrm>
            <a:off x="304800" y="1295401"/>
            <a:ext cx="8610600" cy="4724399"/>
          </a:xfrm>
        </p:spPr>
        <p:txBody>
          <a:bodyPr>
            <a:normAutofit lnSpcReduction="10000"/>
          </a:bodyPr>
          <a:lstStyle/>
          <a:p>
            <a:pPr>
              <a:spcBef>
                <a:spcPts val="600"/>
              </a:spcBef>
            </a:pPr>
            <a:r>
              <a:rPr lang="en-US" altLang="en-US" dirty="0" smtClean="0"/>
              <a:t>Several tools automate remote discovery of firewall rules and assist the administrator/attacker in analyzing them. </a:t>
            </a:r>
          </a:p>
          <a:p>
            <a:pPr>
              <a:spcBef>
                <a:spcPts val="600"/>
              </a:spcBef>
            </a:pPr>
            <a:r>
              <a:rPr lang="en-US" altLang="en-US" dirty="0" smtClean="0"/>
              <a:t>Administrators who feel wary of using the same tools that attackers use should remember: </a:t>
            </a:r>
          </a:p>
          <a:p>
            <a:pPr lvl="1">
              <a:spcBef>
                <a:spcPts val="600"/>
              </a:spcBef>
            </a:pPr>
            <a:r>
              <a:rPr lang="en-US" altLang="en-US" dirty="0" smtClean="0"/>
              <a:t>User intent dictates how gathered information will be used.</a:t>
            </a:r>
          </a:p>
          <a:p>
            <a:pPr lvl="1">
              <a:spcBef>
                <a:spcPts val="600"/>
              </a:spcBef>
            </a:pPr>
            <a:r>
              <a:rPr lang="en-US" altLang="en-US" dirty="0" smtClean="0"/>
              <a:t>To defend a computer or network well, administrators must understand ways it can be attacked.</a:t>
            </a:r>
          </a:p>
          <a:p>
            <a:pPr>
              <a:spcBef>
                <a:spcPts val="600"/>
              </a:spcBef>
            </a:pPr>
            <a:r>
              <a:rPr lang="en-US" altLang="en-US" dirty="0" smtClean="0"/>
              <a:t>A tool that can help close an open or poorly configured firewall will help the network defender minimize risk from attack.</a:t>
            </a:r>
          </a:p>
        </p:txBody>
      </p:sp>
    </p:spTree>
    <p:extLst>
      <p:ext uri="{BB962C8B-B14F-4D97-AF65-F5344CB8AC3E}">
        <p14:creationId xmlns:p14="http://schemas.microsoft.com/office/powerpoint/2010/main" val="37167680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2"/>
          <p:cNvSpPr>
            <a:spLocks noGrp="1" noChangeArrowheads="1"/>
          </p:cNvSpPr>
          <p:nvPr>
            <p:ph type="title"/>
          </p:nvPr>
        </p:nvSpPr>
        <p:spPr/>
        <p:txBody>
          <a:bodyPr anchor="ctr"/>
          <a:lstStyle/>
          <a:p>
            <a:r>
              <a:rPr lang="en-US" altLang="en-US" dirty="0" smtClean="0"/>
              <a:t>Operating System Detection Tools </a:t>
            </a:r>
          </a:p>
        </p:txBody>
      </p:sp>
      <p:sp>
        <p:nvSpPr>
          <p:cNvPr id="59395" name="Content Placeholder 3"/>
          <p:cNvSpPr>
            <a:spLocks noGrp="1" noChangeArrowheads="1"/>
          </p:cNvSpPr>
          <p:nvPr>
            <p:ph idx="1"/>
          </p:nvPr>
        </p:nvSpPr>
        <p:spPr>
          <a:xfrm>
            <a:off x="365124" y="1371600"/>
            <a:ext cx="8550276" cy="4724400"/>
          </a:xfrm>
        </p:spPr>
        <p:txBody>
          <a:bodyPr>
            <a:normAutofit/>
          </a:bodyPr>
          <a:lstStyle/>
          <a:p>
            <a:pPr>
              <a:spcBef>
                <a:spcPts val="600"/>
              </a:spcBef>
            </a:pPr>
            <a:r>
              <a:rPr lang="en-US" altLang="en-US" dirty="0" smtClean="0"/>
              <a:t>Ability to detect a target computer’s OS is very valuable to an attacker.</a:t>
            </a:r>
          </a:p>
          <a:p>
            <a:pPr lvl="1">
              <a:spcBef>
                <a:spcPts val="600"/>
              </a:spcBef>
            </a:pPr>
            <a:r>
              <a:rPr lang="en-US" altLang="en-US" dirty="0" smtClean="0"/>
              <a:t>Once OS is known, the attacker can easily determine the vulnerabilities to which it is susceptible.</a:t>
            </a:r>
          </a:p>
          <a:p>
            <a:pPr>
              <a:spcBef>
                <a:spcPts val="600"/>
              </a:spcBef>
            </a:pPr>
            <a:r>
              <a:rPr lang="en-US" altLang="en-US" dirty="0" smtClean="0"/>
              <a:t>Many tools use networking protocols to determine a remote computer’s OS.</a:t>
            </a:r>
          </a:p>
        </p:txBody>
      </p:sp>
    </p:spTree>
    <p:extLst>
      <p:ext uri="{BB962C8B-B14F-4D97-AF65-F5344CB8AC3E}">
        <p14:creationId xmlns:p14="http://schemas.microsoft.com/office/powerpoint/2010/main" val="21476687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
          <p:cNvSpPr>
            <a:spLocks noGrp="1" noChangeArrowheads="1"/>
          </p:cNvSpPr>
          <p:nvPr>
            <p:ph type="title"/>
          </p:nvPr>
        </p:nvSpPr>
        <p:spPr/>
        <p:txBody>
          <a:bodyPr anchor="ctr"/>
          <a:lstStyle/>
          <a:p>
            <a:r>
              <a:rPr lang="en-US" altLang="en-US" dirty="0" smtClean="0"/>
              <a:t>Vulnerability Scanners</a:t>
            </a:r>
          </a:p>
        </p:txBody>
      </p:sp>
      <p:sp>
        <p:nvSpPr>
          <p:cNvPr id="60419" name="Content Placeholder 7"/>
          <p:cNvSpPr>
            <a:spLocks noGrp="1" noChangeArrowheads="1"/>
          </p:cNvSpPr>
          <p:nvPr>
            <p:ph idx="1"/>
          </p:nvPr>
        </p:nvSpPr>
        <p:spPr>
          <a:xfrm>
            <a:off x="365124" y="1295400"/>
            <a:ext cx="8550276" cy="4800600"/>
          </a:xfrm>
        </p:spPr>
        <p:txBody>
          <a:bodyPr>
            <a:normAutofit/>
          </a:bodyPr>
          <a:lstStyle/>
          <a:p>
            <a:pPr>
              <a:spcBef>
                <a:spcPts val="600"/>
              </a:spcBef>
            </a:pPr>
            <a:r>
              <a:rPr lang="en-US" altLang="en-US" dirty="0" smtClean="0"/>
              <a:t>Active vulnerability scanners examine networks for highly detailed information and initiate traffic to determine security holes.</a:t>
            </a:r>
          </a:p>
          <a:p>
            <a:pPr>
              <a:spcBef>
                <a:spcPts val="600"/>
              </a:spcBef>
            </a:pPr>
            <a:r>
              <a:rPr lang="en-US" altLang="en-US" dirty="0" smtClean="0"/>
              <a:t>Passive vulnerability scanners listen in on network and identify the vulnerable versions of both server and client software. </a:t>
            </a:r>
          </a:p>
          <a:p>
            <a:pPr>
              <a:spcBef>
                <a:spcPts val="600"/>
              </a:spcBef>
            </a:pPr>
            <a:r>
              <a:rPr lang="en-US" altLang="en-US" dirty="0" smtClean="0"/>
              <a:t>Passive vulnerability scanners have the ability to find client-side vulnerabilities that are typically not found in active scanners.</a:t>
            </a:r>
          </a:p>
        </p:txBody>
      </p:sp>
    </p:spTree>
    <p:extLst>
      <p:ext uri="{BB962C8B-B14F-4D97-AF65-F5344CB8AC3E}">
        <p14:creationId xmlns:p14="http://schemas.microsoft.com/office/powerpoint/2010/main" val="333046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4"/>
          <p:cNvSpPr>
            <a:spLocks noGrp="1" noChangeArrowheads="1"/>
          </p:cNvSpPr>
          <p:nvPr>
            <p:ph type="title"/>
          </p:nvPr>
        </p:nvSpPr>
        <p:spPr/>
        <p:txBody>
          <a:bodyPr anchor="ctr"/>
          <a:lstStyle/>
          <a:p>
            <a:r>
              <a:rPr lang="en-US" altLang="en-US" dirty="0" smtClean="0"/>
              <a:t>Packet Sniffers</a:t>
            </a:r>
          </a:p>
        </p:txBody>
      </p:sp>
      <p:sp>
        <p:nvSpPr>
          <p:cNvPr id="61443" name="Content Placeholder 5"/>
          <p:cNvSpPr>
            <a:spLocks noGrp="1" noChangeArrowheads="1"/>
          </p:cNvSpPr>
          <p:nvPr>
            <p:ph idx="1"/>
          </p:nvPr>
        </p:nvSpPr>
        <p:spPr>
          <a:xfrm>
            <a:off x="365124" y="1295400"/>
            <a:ext cx="8550275" cy="4724400"/>
          </a:xfrm>
        </p:spPr>
        <p:txBody>
          <a:bodyPr>
            <a:normAutofit lnSpcReduction="10000"/>
          </a:bodyPr>
          <a:lstStyle/>
          <a:p>
            <a:pPr>
              <a:spcBef>
                <a:spcPts val="600"/>
              </a:spcBef>
            </a:pPr>
            <a:r>
              <a:rPr lang="en-US" altLang="en-US" dirty="0" smtClean="0"/>
              <a:t>Network tool that captures copies of packets from network and analyzes them</a:t>
            </a:r>
          </a:p>
          <a:p>
            <a:pPr>
              <a:spcBef>
                <a:spcPts val="600"/>
              </a:spcBef>
            </a:pPr>
            <a:r>
              <a:rPr lang="en-US" altLang="en-US" dirty="0" smtClean="0"/>
              <a:t>Can provide network administrator with valuable information for diagnosing and resolving networking issues</a:t>
            </a:r>
          </a:p>
          <a:p>
            <a:pPr>
              <a:spcBef>
                <a:spcPts val="600"/>
              </a:spcBef>
            </a:pPr>
            <a:r>
              <a:rPr lang="en-US" altLang="en-US" dirty="0" smtClean="0"/>
              <a:t>In the wrong hands, a sniffer can be used to eavesdrop on network traffic.</a:t>
            </a:r>
          </a:p>
          <a:p>
            <a:pPr>
              <a:spcBef>
                <a:spcPts val="600"/>
              </a:spcBef>
            </a:pPr>
            <a:r>
              <a:rPr lang="en-US" altLang="en-US" dirty="0" smtClean="0"/>
              <a:t>To use packet sniffers legally, an administrator must be on a network that the organization owns, be under direct authorization of owners of the network, and have knowledge and consent of the content’s creators.</a:t>
            </a:r>
          </a:p>
        </p:txBody>
      </p:sp>
    </p:spTree>
    <p:extLst>
      <p:ext uri="{BB962C8B-B14F-4D97-AF65-F5344CB8AC3E}">
        <p14:creationId xmlns:p14="http://schemas.microsoft.com/office/powerpoint/2010/main" val="8723257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2"/>
          <p:cNvSpPr>
            <a:spLocks noGrp="1" noChangeArrowheads="1"/>
          </p:cNvSpPr>
          <p:nvPr>
            <p:ph type="title"/>
          </p:nvPr>
        </p:nvSpPr>
        <p:spPr/>
        <p:txBody>
          <a:bodyPr anchor="ctr"/>
          <a:lstStyle/>
          <a:p>
            <a:r>
              <a:rPr lang="en-US" altLang="en-US" dirty="0" smtClean="0"/>
              <a:t>Wireless Security Tools </a:t>
            </a:r>
          </a:p>
        </p:txBody>
      </p:sp>
      <p:sp>
        <p:nvSpPr>
          <p:cNvPr id="62467" name="Content Placeholder 3"/>
          <p:cNvSpPr>
            <a:spLocks noGrp="1" noChangeArrowheads="1"/>
          </p:cNvSpPr>
          <p:nvPr>
            <p:ph idx="1"/>
          </p:nvPr>
        </p:nvSpPr>
        <p:spPr/>
        <p:txBody>
          <a:bodyPr>
            <a:normAutofit/>
          </a:bodyPr>
          <a:lstStyle/>
          <a:p>
            <a:pPr>
              <a:spcBef>
                <a:spcPts val="600"/>
              </a:spcBef>
            </a:pPr>
            <a:r>
              <a:rPr lang="en-US" altLang="en-US" dirty="0" smtClean="0"/>
              <a:t>An organization that spends its time securing a wired network while ignoring wireless networks is exposing itself to a security breach.</a:t>
            </a:r>
          </a:p>
          <a:p>
            <a:pPr>
              <a:spcBef>
                <a:spcPts val="600"/>
              </a:spcBef>
            </a:pPr>
            <a:r>
              <a:rPr lang="en-US" altLang="en-US" dirty="0" smtClean="0"/>
              <a:t>Security professionals must assess the risk of wireless networks.</a:t>
            </a:r>
          </a:p>
          <a:p>
            <a:pPr>
              <a:spcBef>
                <a:spcPts val="600"/>
              </a:spcBef>
            </a:pPr>
            <a:r>
              <a:rPr lang="en-US" altLang="en-US" dirty="0" smtClean="0"/>
              <a:t>A wireless security toolkit should include the ability to sniff wireless traffic, scan wireless hosts, and assess the level of privacy or confidentiality afforded on the wireless network.</a:t>
            </a:r>
          </a:p>
        </p:txBody>
      </p:sp>
    </p:spTree>
    <p:extLst>
      <p:ext uri="{BB962C8B-B14F-4D97-AF65-F5344CB8AC3E}">
        <p14:creationId xmlns:p14="http://schemas.microsoft.com/office/powerpoint/2010/main" val="25768172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2"/>
          <p:cNvSpPr>
            <a:spLocks noGrp="1" noChangeArrowheads="1"/>
          </p:cNvSpPr>
          <p:nvPr>
            <p:ph type="title"/>
          </p:nvPr>
        </p:nvSpPr>
        <p:spPr/>
        <p:txBody>
          <a:bodyPr anchor="ctr"/>
          <a:lstStyle/>
          <a:p>
            <a:r>
              <a:rPr lang="en-US" altLang="en-US" dirty="0" smtClean="0"/>
              <a:t>Summary (1 of 2)</a:t>
            </a:r>
          </a:p>
        </p:txBody>
      </p:sp>
      <p:sp>
        <p:nvSpPr>
          <p:cNvPr id="63491" name="Content Placeholder 3"/>
          <p:cNvSpPr>
            <a:spLocks noGrp="1" noChangeArrowheads="1"/>
          </p:cNvSpPr>
          <p:nvPr>
            <p:ph idx="1"/>
          </p:nvPr>
        </p:nvSpPr>
        <p:spPr>
          <a:xfrm>
            <a:off x="228600" y="1163161"/>
            <a:ext cx="8763000" cy="5313839"/>
          </a:xfrm>
        </p:spPr>
        <p:txBody>
          <a:bodyPr>
            <a:noAutofit/>
          </a:bodyPr>
          <a:lstStyle/>
          <a:p>
            <a:pPr>
              <a:spcBef>
                <a:spcPts val="600"/>
              </a:spcBef>
            </a:pPr>
            <a:r>
              <a:rPr lang="en-US" altLang="en-US" dirty="0" smtClean="0"/>
              <a:t>Intrusion detection system (IDPS) detects violation of its configuration and activates alarm.</a:t>
            </a:r>
          </a:p>
          <a:p>
            <a:pPr>
              <a:spcBef>
                <a:spcPts val="600"/>
              </a:spcBef>
            </a:pPr>
            <a:r>
              <a:rPr lang="en-US" altLang="en-US" dirty="0" smtClean="0"/>
              <a:t>A network-based IDPS (NIDPS) monitors network traffic and then notifies the appropriate administrator when a predefined event occurs. </a:t>
            </a:r>
          </a:p>
          <a:p>
            <a:pPr>
              <a:spcBef>
                <a:spcPts val="600"/>
              </a:spcBef>
            </a:pPr>
            <a:r>
              <a:rPr lang="en-US" altLang="en-US" dirty="0" smtClean="0"/>
              <a:t>A host-based IDPS (HIDPS) resides on a particular computer or server and monitors activity on that system.</a:t>
            </a:r>
          </a:p>
          <a:p>
            <a:pPr>
              <a:spcBef>
                <a:spcPts val="600"/>
              </a:spcBef>
            </a:pPr>
            <a:r>
              <a:rPr lang="en-US" dirty="0" smtClean="0"/>
              <a:t>Signature-based IDPSs, also known as knowledge-based IDPSs, examine data traffic for patterns that match signatures—preconfigured, predetermined attack patterns. </a:t>
            </a:r>
          </a:p>
        </p:txBody>
      </p:sp>
    </p:spTree>
    <p:extLst>
      <p:ext uri="{BB962C8B-B14F-4D97-AF65-F5344CB8AC3E}">
        <p14:creationId xmlns:p14="http://schemas.microsoft.com/office/powerpoint/2010/main" val="29945059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2"/>
          <p:cNvSpPr>
            <a:spLocks noGrp="1" noChangeArrowheads="1"/>
          </p:cNvSpPr>
          <p:nvPr>
            <p:ph type="title"/>
          </p:nvPr>
        </p:nvSpPr>
        <p:spPr/>
        <p:txBody>
          <a:bodyPr anchor="ctr"/>
          <a:lstStyle/>
          <a:p>
            <a:r>
              <a:rPr lang="en-US" altLang="en-US" dirty="0" smtClean="0"/>
              <a:t>Summary (2 of 2)</a:t>
            </a:r>
          </a:p>
        </p:txBody>
      </p:sp>
      <p:sp>
        <p:nvSpPr>
          <p:cNvPr id="64515" name="Content Placeholder 3"/>
          <p:cNvSpPr>
            <a:spLocks noGrp="1" noChangeArrowheads="1"/>
          </p:cNvSpPr>
          <p:nvPr>
            <p:ph idx="1"/>
          </p:nvPr>
        </p:nvSpPr>
        <p:spPr/>
        <p:txBody>
          <a:bodyPr/>
          <a:lstStyle/>
          <a:p>
            <a:pPr>
              <a:spcBef>
                <a:spcPts val="600"/>
              </a:spcBef>
            </a:pPr>
            <a:r>
              <a:rPr lang="en-US" dirty="0"/>
              <a:t>Statistical anomaly-based IDPSs, also known as behavior-based IDPSs, collect data from normal traffic and establish a baseline. </a:t>
            </a:r>
          </a:p>
          <a:p>
            <a:pPr>
              <a:spcBef>
                <a:spcPts val="600"/>
              </a:spcBef>
            </a:pPr>
            <a:r>
              <a:rPr lang="en-US" altLang="en-US" dirty="0" smtClean="0"/>
              <a:t>Selecting IDPS products that best fit an organization’s needs is challenging and complex.</a:t>
            </a:r>
          </a:p>
          <a:p>
            <a:pPr>
              <a:spcBef>
                <a:spcPts val="600"/>
              </a:spcBef>
            </a:pPr>
            <a:r>
              <a:rPr lang="en-US" altLang="en-US" dirty="0" smtClean="0"/>
              <a:t>Honeypots are decoy systems; two variations are known as </a:t>
            </a:r>
            <a:r>
              <a:rPr lang="en-US" altLang="en-US" dirty="0" err="1" smtClean="0"/>
              <a:t>honeynets</a:t>
            </a:r>
            <a:r>
              <a:rPr lang="en-US" altLang="en-US" dirty="0" smtClean="0"/>
              <a:t> and padded cell systems.</a:t>
            </a:r>
          </a:p>
          <a:p>
            <a:pPr>
              <a:spcBef>
                <a:spcPts val="600"/>
              </a:spcBef>
            </a:pPr>
            <a:r>
              <a:rPr lang="en-US" altLang="en-US" dirty="0" smtClean="0"/>
              <a:t>Scanning and analysis tools are used to pinpoint vulnerabilities in systems, holes in security components, and unsecured aspects of a network.</a:t>
            </a:r>
          </a:p>
        </p:txBody>
      </p:sp>
    </p:spTree>
    <p:extLst>
      <p:ext uri="{BB962C8B-B14F-4D97-AF65-F5344CB8AC3E}">
        <p14:creationId xmlns:p14="http://schemas.microsoft.com/office/powerpoint/2010/main" val="3976060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noChangeArrowheads="1"/>
          </p:cNvSpPr>
          <p:nvPr>
            <p:ph type="title"/>
          </p:nvPr>
        </p:nvSpPr>
        <p:spPr/>
        <p:txBody>
          <a:bodyPr anchor="ctr"/>
          <a:lstStyle/>
          <a:p>
            <a:r>
              <a:rPr lang="en-US" altLang="en-US" dirty="0" smtClean="0"/>
              <a:t>IDPS Terminology (1 of 2)</a:t>
            </a:r>
          </a:p>
        </p:txBody>
      </p:sp>
      <p:sp>
        <p:nvSpPr>
          <p:cNvPr id="14339" name="Content Placeholder 5"/>
          <p:cNvSpPr>
            <a:spLocks noGrp="1" noChangeArrowheads="1"/>
          </p:cNvSpPr>
          <p:nvPr>
            <p:ph idx="1"/>
          </p:nvPr>
        </p:nvSpPr>
        <p:spPr>
          <a:xfrm>
            <a:off x="365125" y="1371600"/>
            <a:ext cx="8397875" cy="4495800"/>
          </a:xfrm>
        </p:spPr>
        <p:txBody>
          <a:bodyPr>
            <a:normAutofit fontScale="92500" lnSpcReduction="10000"/>
          </a:bodyPr>
          <a:lstStyle/>
          <a:p>
            <a:pPr>
              <a:lnSpc>
                <a:spcPct val="110000"/>
              </a:lnSpc>
              <a:spcBef>
                <a:spcPts val="600"/>
              </a:spcBef>
            </a:pPr>
            <a:r>
              <a:rPr lang="en-US" altLang="en-US" sz="2800" dirty="0" smtClean="0"/>
              <a:t>Alarm clustering and compaction</a:t>
            </a:r>
          </a:p>
          <a:p>
            <a:pPr>
              <a:lnSpc>
                <a:spcPct val="110000"/>
              </a:lnSpc>
              <a:spcBef>
                <a:spcPts val="600"/>
              </a:spcBef>
            </a:pPr>
            <a:r>
              <a:rPr lang="en-US" altLang="en-US" sz="2800" dirty="0" smtClean="0"/>
              <a:t>Alarm filtering</a:t>
            </a:r>
          </a:p>
          <a:p>
            <a:pPr>
              <a:lnSpc>
                <a:spcPct val="110000"/>
              </a:lnSpc>
              <a:spcBef>
                <a:spcPts val="600"/>
              </a:spcBef>
            </a:pPr>
            <a:r>
              <a:rPr lang="en-US" altLang="en-US" sz="2800" dirty="0" smtClean="0"/>
              <a:t>Alert/alarm</a:t>
            </a:r>
          </a:p>
          <a:p>
            <a:pPr>
              <a:lnSpc>
                <a:spcPct val="110000"/>
              </a:lnSpc>
              <a:spcBef>
                <a:spcPts val="600"/>
              </a:spcBef>
            </a:pPr>
            <a:r>
              <a:rPr lang="en-US" altLang="en-US" sz="2800" dirty="0" smtClean="0"/>
              <a:t>Confidence value</a:t>
            </a:r>
          </a:p>
          <a:p>
            <a:pPr>
              <a:lnSpc>
                <a:spcPct val="110000"/>
              </a:lnSpc>
              <a:spcBef>
                <a:spcPts val="600"/>
              </a:spcBef>
            </a:pPr>
            <a:r>
              <a:rPr lang="en-US" altLang="en-US" sz="2800" dirty="0" smtClean="0"/>
              <a:t>Evasion</a:t>
            </a:r>
          </a:p>
          <a:p>
            <a:pPr>
              <a:lnSpc>
                <a:spcPct val="110000"/>
              </a:lnSpc>
              <a:spcBef>
                <a:spcPts val="600"/>
              </a:spcBef>
            </a:pPr>
            <a:r>
              <a:rPr lang="en-US" altLang="en-US" sz="2800" dirty="0" smtClean="0"/>
              <a:t>False attack stimulus </a:t>
            </a:r>
          </a:p>
          <a:p>
            <a:pPr>
              <a:lnSpc>
                <a:spcPct val="110000"/>
              </a:lnSpc>
              <a:spcBef>
                <a:spcPts val="600"/>
              </a:spcBef>
            </a:pPr>
            <a:r>
              <a:rPr lang="en-US" altLang="en-US" sz="2800" dirty="0"/>
              <a:t>False negative </a:t>
            </a:r>
          </a:p>
          <a:p>
            <a:pPr>
              <a:lnSpc>
                <a:spcPct val="110000"/>
              </a:lnSpc>
              <a:spcBef>
                <a:spcPts val="600"/>
              </a:spcBef>
            </a:pPr>
            <a:r>
              <a:rPr lang="en-US" altLang="en-US" sz="2800" dirty="0" smtClean="0"/>
              <a:t>False positive</a:t>
            </a:r>
          </a:p>
          <a:p>
            <a:pPr>
              <a:lnSpc>
                <a:spcPct val="110000"/>
              </a:lnSpc>
              <a:spcBef>
                <a:spcPts val="600"/>
              </a:spcBef>
            </a:pPr>
            <a:r>
              <a:rPr lang="en-US" altLang="en-US" sz="2800" dirty="0" smtClean="0"/>
              <a:t>Noise </a:t>
            </a:r>
          </a:p>
        </p:txBody>
      </p:sp>
    </p:spTree>
    <p:extLst>
      <p:ext uri="{BB962C8B-B14F-4D97-AF65-F5344CB8AC3E}">
        <p14:creationId xmlns:p14="http://schemas.microsoft.com/office/powerpoint/2010/main" val="687942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noChangeArrowheads="1"/>
          </p:cNvSpPr>
          <p:nvPr>
            <p:ph type="title"/>
          </p:nvPr>
        </p:nvSpPr>
        <p:spPr/>
        <p:txBody>
          <a:bodyPr anchor="ctr"/>
          <a:lstStyle/>
          <a:p>
            <a:r>
              <a:rPr lang="en-US" altLang="en-US" dirty="0" smtClean="0"/>
              <a:t>IDPS Terminology (2 of 2)</a:t>
            </a:r>
          </a:p>
        </p:txBody>
      </p:sp>
      <p:sp>
        <p:nvSpPr>
          <p:cNvPr id="14339" name="Content Placeholder 5"/>
          <p:cNvSpPr>
            <a:spLocks noGrp="1" noChangeArrowheads="1"/>
          </p:cNvSpPr>
          <p:nvPr>
            <p:ph idx="1"/>
          </p:nvPr>
        </p:nvSpPr>
        <p:spPr>
          <a:xfrm>
            <a:off x="365125" y="1447800"/>
            <a:ext cx="8093075" cy="4267200"/>
          </a:xfrm>
        </p:spPr>
        <p:txBody>
          <a:bodyPr>
            <a:normAutofit/>
          </a:bodyPr>
          <a:lstStyle/>
          <a:p>
            <a:pPr>
              <a:spcBef>
                <a:spcPts val="600"/>
              </a:spcBef>
            </a:pPr>
            <a:r>
              <a:rPr lang="en-US" altLang="en-US" dirty="0" smtClean="0"/>
              <a:t>Site </a:t>
            </a:r>
            <a:r>
              <a:rPr lang="en-US" altLang="en-US" dirty="0"/>
              <a:t>policy</a:t>
            </a:r>
          </a:p>
          <a:p>
            <a:pPr>
              <a:spcBef>
                <a:spcPts val="600"/>
              </a:spcBef>
            </a:pPr>
            <a:r>
              <a:rPr lang="en-US" altLang="en-US" dirty="0"/>
              <a:t>Site policy awareness</a:t>
            </a:r>
          </a:p>
          <a:p>
            <a:pPr>
              <a:spcBef>
                <a:spcPts val="600"/>
              </a:spcBef>
            </a:pPr>
            <a:r>
              <a:rPr lang="en-US" altLang="en-US" dirty="0"/>
              <a:t>True attack stimulus</a:t>
            </a:r>
          </a:p>
          <a:p>
            <a:pPr>
              <a:spcBef>
                <a:spcPts val="600"/>
              </a:spcBef>
            </a:pPr>
            <a:r>
              <a:rPr lang="en-US" altLang="en-US" dirty="0" smtClean="0"/>
              <a:t>Tuning</a:t>
            </a:r>
            <a:endParaRPr lang="en-US" altLang="en-US" dirty="0"/>
          </a:p>
        </p:txBody>
      </p:sp>
    </p:spTree>
    <p:extLst>
      <p:ext uri="{BB962C8B-B14F-4D97-AF65-F5344CB8AC3E}">
        <p14:creationId xmlns:p14="http://schemas.microsoft.com/office/powerpoint/2010/main" val="37803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noChangeArrowheads="1"/>
          </p:cNvSpPr>
          <p:nvPr>
            <p:ph type="title"/>
          </p:nvPr>
        </p:nvSpPr>
        <p:spPr/>
        <p:txBody>
          <a:bodyPr anchor="ctr"/>
          <a:lstStyle/>
          <a:p>
            <a:r>
              <a:rPr lang="en-US" altLang="en-US" dirty="0" smtClean="0"/>
              <a:t>Why Use an IDPS?</a:t>
            </a:r>
          </a:p>
        </p:txBody>
      </p:sp>
      <p:sp>
        <p:nvSpPr>
          <p:cNvPr id="15363" name="Content Placeholder 5"/>
          <p:cNvSpPr>
            <a:spLocks noGrp="1" noChangeArrowheads="1"/>
          </p:cNvSpPr>
          <p:nvPr>
            <p:ph idx="1"/>
          </p:nvPr>
        </p:nvSpPr>
        <p:spPr>
          <a:xfrm>
            <a:off x="288924" y="1219200"/>
            <a:ext cx="8626476" cy="4876800"/>
          </a:xfrm>
        </p:spPr>
        <p:txBody>
          <a:bodyPr>
            <a:normAutofit fontScale="92500" lnSpcReduction="10000"/>
          </a:bodyPr>
          <a:lstStyle/>
          <a:p>
            <a:pPr>
              <a:lnSpc>
                <a:spcPct val="110000"/>
              </a:lnSpc>
              <a:spcBef>
                <a:spcPts val="600"/>
              </a:spcBef>
            </a:pPr>
            <a:r>
              <a:rPr lang="en-US" altLang="en-US" sz="2800" dirty="0" smtClean="0"/>
              <a:t>Intrusion detection:</a:t>
            </a:r>
          </a:p>
          <a:p>
            <a:pPr lvl="1">
              <a:lnSpc>
                <a:spcPct val="110000"/>
              </a:lnSpc>
              <a:spcBef>
                <a:spcPts val="600"/>
              </a:spcBef>
            </a:pPr>
            <a:r>
              <a:rPr lang="en-US" altLang="en-US" sz="2600" dirty="0" smtClean="0"/>
              <a:t>Primary purpose to identify and report an intrusion</a:t>
            </a:r>
          </a:p>
          <a:p>
            <a:pPr lvl="1">
              <a:lnSpc>
                <a:spcPct val="110000"/>
              </a:lnSpc>
              <a:spcBef>
                <a:spcPts val="600"/>
              </a:spcBef>
            </a:pPr>
            <a:r>
              <a:rPr lang="en-US" altLang="en-US" sz="2600" dirty="0" smtClean="0"/>
              <a:t>Can quickly contain an attack and prevent/mitigate the loss or damage</a:t>
            </a:r>
          </a:p>
          <a:p>
            <a:pPr lvl="1">
              <a:lnSpc>
                <a:spcPct val="110000"/>
              </a:lnSpc>
              <a:spcBef>
                <a:spcPts val="600"/>
              </a:spcBef>
            </a:pPr>
            <a:r>
              <a:rPr lang="en-US" altLang="en-US" sz="2600" dirty="0" smtClean="0"/>
              <a:t>Detect and deal with preambles to attacks</a:t>
            </a:r>
          </a:p>
          <a:p>
            <a:pPr>
              <a:lnSpc>
                <a:spcPct val="110000"/>
              </a:lnSpc>
              <a:spcBef>
                <a:spcPts val="600"/>
              </a:spcBef>
            </a:pPr>
            <a:r>
              <a:rPr lang="en-US" altLang="en-US" sz="2800" dirty="0"/>
              <a:t>Data collection allows the organization to examine what happened after an intrusion and why.</a:t>
            </a:r>
          </a:p>
          <a:p>
            <a:pPr>
              <a:lnSpc>
                <a:spcPct val="110000"/>
              </a:lnSpc>
              <a:spcBef>
                <a:spcPts val="600"/>
              </a:spcBef>
            </a:pPr>
            <a:r>
              <a:rPr lang="en-US" altLang="en-US" sz="2800" dirty="0"/>
              <a:t>Serves as a deterrent by increasing the fear of detection.</a:t>
            </a:r>
          </a:p>
          <a:p>
            <a:pPr>
              <a:lnSpc>
                <a:spcPct val="110000"/>
              </a:lnSpc>
              <a:spcBef>
                <a:spcPts val="600"/>
              </a:spcBef>
            </a:pPr>
            <a:r>
              <a:rPr lang="en-US" altLang="en-US" sz="2800" dirty="0"/>
              <a:t>Can help management with quality assurance and continuous improvement.</a:t>
            </a:r>
          </a:p>
        </p:txBody>
      </p:sp>
    </p:spTree>
    <p:extLst>
      <p:ext uri="{BB962C8B-B14F-4D97-AF65-F5344CB8AC3E}">
        <p14:creationId xmlns:p14="http://schemas.microsoft.com/office/powerpoint/2010/main" val="4201595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noChangeArrowheads="1"/>
          </p:cNvSpPr>
          <p:nvPr>
            <p:ph type="title"/>
          </p:nvPr>
        </p:nvSpPr>
        <p:spPr/>
        <p:txBody>
          <a:bodyPr anchor="ctr"/>
          <a:lstStyle/>
          <a:p>
            <a:r>
              <a:rPr lang="en-US" altLang="en-US" dirty="0" smtClean="0"/>
              <a:t>Types of IDPSs (1 of 12)</a:t>
            </a:r>
          </a:p>
        </p:txBody>
      </p:sp>
      <p:sp>
        <p:nvSpPr>
          <p:cNvPr id="16387" name="Content Placeholder 3"/>
          <p:cNvSpPr>
            <a:spLocks noGrp="1" noChangeArrowheads="1"/>
          </p:cNvSpPr>
          <p:nvPr>
            <p:ph idx="1"/>
          </p:nvPr>
        </p:nvSpPr>
        <p:spPr>
          <a:xfrm>
            <a:off x="228600" y="1295400"/>
            <a:ext cx="8626476" cy="4724400"/>
          </a:xfrm>
        </p:spPr>
        <p:txBody>
          <a:bodyPr>
            <a:normAutofit/>
          </a:bodyPr>
          <a:lstStyle/>
          <a:p>
            <a:pPr>
              <a:spcBef>
                <a:spcPts val="600"/>
              </a:spcBef>
            </a:pPr>
            <a:r>
              <a:rPr lang="en-US" altLang="en-US" dirty="0" smtClean="0"/>
              <a:t>IDPSs operate as network-based or host-based systems.</a:t>
            </a:r>
          </a:p>
          <a:p>
            <a:pPr>
              <a:spcBef>
                <a:spcPts val="600"/>
              </a:spcBef>
            </a:pPr>
            <a:r>
              <a:rPr lang="en-US" altLang="en-US" dirty="0" smtClean="0"/>
              <a:t>Network-based IDPS is focused on protecting network information assets.</a:t>
            </a:r>
          </a:p>
          <a:p>
            <a:pPr lvl="1">
              <a:spcBef>
                <a:spcPts val="600"/>
              </a:spcBef>
            </a:pPr>
            <a:r>
              <a:rPr lang="en-US" altLang="en-US" dirty="0" smtClean="0"/>
              <a:t>Wireless IDPS focuses on wireless networks</a:t>
            </a:r>
          </a:p>
          <a:p>
            <a:pPr lvl="1">
              <a:spcBef>
                <a:spcPts val="600"/>
              </a:spcBef>
            </a:pPr>
            <a:r>
              <a:rPr lang="en-US" altLang="en-US" dirty="0" smtClean="0"/>
              <a:t>Network behavior analysis IDPS examines traffic flow on a network in an attempt to recognize abnormal patterns</a:t>
            </a:r>
          </a:p>
        </p:txBody>
      </p:sp>
    </p:spTree>
    <p:extLst>
      <p:ext uri="{BB962C8B-B14F-4D97-AF65-F5344CB8AC3E}">
        <p14:creationId xmlns:p14="http://schemas.microsoft.com/office/powerpoint/2010/main" val="686813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S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5605</TotalTime>
  <Words>6549</Words>
  <Application>Microsoft Office PowerPoint</Application>
  <PresentationFormat>On-screen Show (4:3)</PresentationFormat>
  <Paragraphs>646</Paragraphs>
  <Slides>59</Slides>
  <Notes>50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Sample</vt:lpstr>
      <vt:lpstr>Principles of Information Security</vt:lpstr>
      <vt:lpstr>Learning Objectives</vt:lpstr>
      <vt:lpstr>Introduction</vt:lpstr>
      <vt:lpstr>Intrusion Detection and Prevention Systems (1 of 2)</vt:lpstr>
      <vt:lpstr>Intrusion Detection and Prevention Systems (2 of 2)</vt:lpstr>
      <vt:lpstr>IDPS Terminology (1 of 2)</vt:lpstr>
      <vt:lpstr>IDPS Terminology (2 of 2)</vt:lpstr>
      <vt:lpstr>Why Use an IDPS?</vt:lpstr>
      <vt:lpstr>Types of IDPSs (1 of 12)</vt:lpstr>
      <vt:lpstr>Figure 7-1 The cyberattack and kill chain (2 of 12)</vt:lpstr>
      <vt:lpstr>Figure 7-2 Intrusion detection and prevention systems (3 of 12)</vt:lpstr>
      <vt:lpstr>Types of IDPSs (4 of 12)</vt:lpstr>
      <vt:lpstr>Types of IDPSs (5 of 12)</vt:lpstr>
      <vt:lpstr>Types of IDPSs (6 of 12)</vt:lpstr>
      <vt:lpstr>Types of IDPSs (7 of 12)</vt:lpstr>
      <vt:lpstr>Types of IDPSs (8 of 12)</vt:lpstr>
      <vt:lpstr>Types of IDPSs (9 of 12)</vt:lpstr>
      <vt:lpstr>Types of IDPSs (10 of 12) </vt:lpstr>
      <vt:lpstr>Types of IDPSs (11 of 12) </vt:lpstr>
      <vt:lpstr>Types of IDPSs (12 of 12) </vt:lpstr>
      <vt:lpstr>IDPS Detection Methods (1 of 4)</vt:lpstr>
      <vt:lpstr>IDPS Detection Methods (2 of 4)</vt:lpstr>
      <vt:lpstr>IDPS Detection Methods (3 of 4)</vt:lpstr>
      <vt:lpstr>IDPS Detection Methods (4 of 4)</vt:lpstr>
      <vt:lpstr>IDPS Response Behavior (1 of 2)</vt:lpstr>
      <vt:lpstr>IDPS Response Behavior (2 of 2)</vt:lpstr>
      <vt:lpstr>Selecting IDPS Approaches and Products (1 of 2)</vt:lpstr>
      <vt:lpstr>Selecting IDPS Approaches and Products  (2 of 2)</vt:lpstr>
      <vt:lpstr>Strengths and Limitations of IDPSs (1 of 4)</vt:lpstr>
      <vt:lpstr>Strengths and Limitations of IDPSs (2 of 4)</vt:lpstr>
      <vt:lpstr>Strengths and Limitations of IDPSs (3 of 4)</vt:lpstr>
      <vt:lpstr>Strengths and Limitations of IDPSs (4 of 4)</vt:lpstr>
      <vt:lpstr>Deployment and Implementation of an IDPS (1 of 8)</vt:lpstr>
      <vt:lpstr>Figure 7-5  Centralized IDPS control (2 of 8)</vt:lpstr>
      <vt:lpstr>Figure 7-6 Fully distributed IDPS control (3 of 8)</vt:lpstr>
      <vt:lpstr>Figure 7-7 Partially distributed IDPS control (4 of 8)</vt:lpstr>
      <vt:lpstr>Deployment and Implementation of an IDPS (5 of 8)</vt:lpstr>
      <vt:lpstr>Deployment and Implementation of an IDPS (6 of 8)</vt:lpstr>
      <vt:lpstr>Figure 7-8 Network IDPS sensor locations (7 of 8)</vt:lpstr>
      <vt:lpstr>Deployment and Implementation of an IDPS (8 of 8)</vt:lpstr>
      <vt:lpstr>Measuring the Effectiveness of IDPSs (1 of 2)</vt:lpstr>
      <vt:lpstr>Measuring the Effectiveness of IDPSs (2 of 2)</vt:lpstr>
      <vt:lpstr>Honeypots, Honeynets, and Padded Cell Systems (1 of 4)</vt:lpstr>
      <vt:lpstr>Honeypots, Honeynets, and Padded Cell Systems (2 of 4)</vt:lpstr>
      <vt:lpstr>Honeypots, Honeynets, and Padded Cell Systems (3 of 4)</vt:lpstr>
      <vt:lpstr>Honeypots, Honeynets, and Padded Cell Systems (4 of 4)</vt:lpstr>
      <vt:lpstr>Trap-and-Trace Systems</vt:lpstr>
      <vt:lpstr>Active Intrusion Prevention</vt:lpstr>
      <vt:lpstr>Scanning and Analysis Tools (1 of 2)</vt:lpstr>
      <vt:lpstr>Scanning and Analysis Tools (2 of 2)</vt:lpstr>
      <vt:lpstr>Port Scanners</vt:lpstr>
      <vt:lpstr>Table 7-1 Commonly Used Port Numbers</vt:lpstr>
      <vt:lpstr>Firewall Analysis Tools</vt:lpstr>
      <vt:lpstr>Operating System Detection Tools </vt:lpstr>
      <vt:lpstr>Vulnerability Scanners</vt:lpstr>
      <vt:lpstr>Packet Sniffers</vt:lpstr>
      <vt:lpstr>Wireless Security Tools </vt:lpstr>
      <vt:lpstr>Summary (1 of 2)</vt:lpstr>
      <vt:lpstr>Summary (2 of 2)</vt:lpstr>
    </vt:vector>
  </TitlesOfParts>
  <Company>Course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Security Technology: Intrusion Detection and Prevention Systems, and Other Security Tools</dc:title>
  <dc:creator>Whitman</dc:creator>
  <cp:lastModifiedBy>CD</cp:lastModifiedBy>
  <cp:revision>372</cp:revision>
  <cp:lastPrinted>2010-11-12T17:54:40Z</cp:lastPrinted>
  <dcterms:created xsi:type="dcterms:W3CDTF">2007-02-15T20:50:52Z</dcterms:created>
  <dcterms:modified xsi:type="dcterms:W3CDTF">2017-03-20T16:44:19Z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