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8" r:id="rId1"/>
  </p:sldMasterIdLst>
  <p:notesMasterIdLst>
    <p:notesMasterId r:id="rId55"/>
  </p:notesMasterIdLst>
  <p:handoutMasterIdLst>
    <p:handoutMasterId r:id="rId56"/>
  </p:handoutMasterIdLst>
  <p:sldIdLst>
    <p:sldId id="311" r:id="rId2"/>
    <p:sldId id="259" r:id="rId3"/>
    <p:sldId id="260" r:id="rId4"/>
    <p:sldId id="261" r:id="rId5"/>
    <p:sldId id="312" r:id="rId6"/>
    <p:sldId id="355" r:id="rId7"/>
    <p:sldId id="313" r:id="rId8"/>
    <p:sldId id="314" r:id="rId9"/>
    <p:sldId id="315" r:id="rId10"/>
    <p:sldId id="316" r:id="rId11"/>
    <p:sldId id="317" r:id="rId12"/>
    <p:sldId id="318" r:id="rId13"/>
    <p:sldId id="356" r:id="rId14"/>
    <p:sldId id="320" r:id="rId15"/>
    <p:sldId id="319" r:id="rId16"/>
    <p:sldId id="321" r:id="rId17"/>
    <p:sldId id="322" r:id="rId18"/>
    <p:sldId id="323" r:id="rId19"/>
    <p:sldId id="324" r:id="rId20"/>
    <p:sldId id="326" r:id="rId21"/>
    <p:sldId id="325" r:id="rId22"/>
    <p:sldId id="327" r:id="rId23"/>
    <p:sldId id="328" r:id="rId24"/>
    <p:sldId id="329" r:id="rId25"/>
    <p:sldId id="330" r:id="rId26"/>
    <p:sldId id="357" r:id="rId27"/>
    <p:sldId id="359" r:id="rId28"/>
    <p:sldId id="331" r:id="rId29"/>
    <p:sldId id="332" r:id="rId30"/>
    <p:sldId id="333" r:id="rId31"/>
    <p:sldId id="334" r:id="rId32"/>
    <p:sldId id="335" r:id="rId33"/>
    <p:sldId id="336" r:id="rId34"/>
    <p:sldId id="337" r:id="rId35"/>
    <p:sldId id="338" r:id="rId36"/>
    <p:sldId id="358" r:id="rId37"/>
    <p:sldId id="339" r:id="rId38"/>
    <p:sldId id="340" r:id="rId39"/>
    <p:sldId id="341" r:id="rId40"/>
    <p:sldId id="342" r:id="rId41"/>
    <p:sldId id="346" r:id="rId42"/>
    <p:sldId id="343" r:id="rId43"/>
    <p:sldId id="344" r:id="rId44"/>
    <p:sldId id="345" r:id="rId45"/>
    <p:sldId id="347" r:id="rId46"/>
    <p:sldId id="348" r:id="rId47"/>
    <p:sldId id="350" r:id="rId48"/>
    <p:sldId id="349" r:id="rId49"/>
    <p:sldId id="351" r:id="rId50"/>
    <p:sldId id="352" r:id="rId51"/>
    <p:sldId id="353" r:id="rId52"/>
    <p:sldId id="354" r:id="rId53"/>
    <p:sldId id="360" r:id="rId54"/>
  </p:sldIdLst>
  <p:sldSz cx="9144000" cy="6858000" type="screen4x3"/>
  <p:notesSz cx="9372600" cy="70866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4162"/>
    <a:srgbClr val="CFCFCF"/>
    <a:srgbClr val="DDDDDD"/>
    <a:srgbClr val="B2B2B2"/>
    <a:srgbClr val="C0C0C0"/>
    <a:srgbClr val="1B70A5"/>
    <a:srgbClr val="FFFFFF"/>
    <a:srgbClr val="96CDEE"/>
    <a:srgbClr val="0F3F5D"/>
    <a:srgbClr val="0177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47" autoAdjust="0"/>
    <p:restoredTop sz="98046" autoAdjust="0"/>
  </p:normalViewPr>
  <p:slideViewPr>
    <p:cSldViewPr>
      <p:cViewPr varScale="1">
        <p:scale>
          <a:sx n="68" d="100"/>
          <a:sy n="68" d="100"/>
        </p:scale>
        <p:origin x="-148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3/20/2017</a:t>
            </a:fld>
            <a:endParaRPr lang="en-US"/>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3/20/2017</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2</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85000" lnSpcReduction="10000"/>
          </a:bodyPr>
          <a:lstStyle/>
          <a:p>
            <a:pPr eaLnBrk="1" hangingPunct="1">
              <a:defRPr/>
            </a:pPr>
            <a:r>
              <a:rPr lang="en-US" altLang="en-US" b="1" dirty="0" smtClean="0">
                <a:latin typeface="Times New Roman" pitchFamily="18" charset="0"/>
              </a:rPr>
              <a:t>Learning Objectives</a:t>
            </a:r>
          </a:p>
          <a:p>
            <a:pPr marL="362480" indent="-362480">
              <a:spcBef>
                <a:spcPct val="20000"/>
              </a:spcBef>
              <a:buFontTx/>
              <a:buChar char="•"/>
              <a:defRPr/>
            </a:pPr>
            <a:r>
              <a:rPr lang="en-US" altLang="en-US" sz="2700" kern="0" dirty="0" smtClean="0">
                <a:solidFill>
                  <a:srgbClr val="222222"/>
                </a:solidFill>
                <a:latin typeface="Arial"/>
              </a:rPr>
              <a:t>Upon completion of this material, you should be able to:</a:t>
            </a:r>
          </a:p>
          <a:p>
            <a:pPr marL="785372" lvl="1" indent="-302066">
              <a:spcBef>
                <a:spcPct val="20000"/>
              </a:spcBef>
              <a:buFontTx/>
              <a:buChar char="–"/>
              <a:defRPr/>
            </a:pPr>
            <a:r>
              <a:rPr lang="en-US" altLang="en-US" sz="2500" kern="0" dirty="0" smtClean="0">
                <a:solidFill>
                  <a:srgbClr val="222222"/>
                </a:solidFill>
                <a:latin typeface="Arial"/>
              </a:rPr>
              <a:t>Chronicle the most significant events and discoveries in the history of cryptology</a:t>
            </a:r>
          </a:p>
          <a:p>
            <a:pPr marL="785372" lvl="1" indent="-302066">
              <a:spcBef>
                <a:spcPct val="20000"/>
              </a:spcBef>
              <a:buFontTx/>
              <a:buChar char="–"/>
              <a:defRPr/>
            </a:pPr>
            <a:r>
              <a:rPr lang="en-US" altLang="en-US" sz="2500" kern="0" dirty="0" smtClean="0">
                <a:solidFill>
                  <a:srgbClr val="222222"/>
                </a:solidFill>
                <a:latin typeface="Arial"/>
              </a:rPr>
              <a:t>Explain the basic principles of cryptography</a:t>
            </a:r>
          </a:p>
          <a:p>
            <a:pPr marL="785372" lvl="1" indent="-302066">
              <a:spcBef>
                <a:spcPct val="20000"/>
              </a:spcBef>
              <a:buFontTx/>
              <a:buChar char="–"/>
              <a:defRPr/>
            </a:pPr>
            <a:r>
              <a:rPr lang="en-US" altLang="en-US" sz="2500" kern="0" dirty="0" smtClean="0">
                <a:solidFill>
                  <a:srgbClr val="222222"/>
                </a:solidFill>
                <a:latin typeface="Arial"/>
              </a:rPr>
              <a:t>Describe the operating principles of the most popular cryptographic tools</a:t>
            </a:r>
          </a:p>
          <a:p>
            <a:pPr marL="785372" lvl="1" indent="-302066">
              <a:spcBef>
                <a:spcPct val="20000"/>
              </a:spcBef>
              <a:buFontTx/>
              <a:buChar char="–"/>
              <a:defRPr/>
            </a:pPr>
            <a:r>
              <a:rPr lang="en-US" altLang="en-US" sz="2500" kern="0" dirty="0" smtClean="0">
                <a:solidFill>
                  <a:srgbClr val="222222"/>
                </a:solidFill>
                <a:latin typeface="Arial"/>
              </a:rPr>
              <a:t>List and explicate the major protocols used for secure communications</a:t>
            </a:r>
          </a:p>
        </p:txBody>
      </p:sp>
    </p:spTree>
    <p:extLst>
      <p:ext uri="{BB962C8B-B14F-4D97-AF65-F5344CB8AC3E}">
        <p14:creationId xmlns:p14="http://schemas.microsoft.com/office/powerpoint/2010/main" val="3960411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1" dirty="0" smtClean="0"/>
              <a:t>Book-Based Ciphers</a:t>
            </a:r>
          </a:p>
          <a:p>
            <a:pPr marL="362480" indent="-362480">
              <a:spcBef>
                <a:spcPct val="20000"/>
              </a:spcBef>
              <a:buFontTx/>
              <a:buChar char="•"/>
              <a:defRPr/>
            </a:pPr>
            <a:r>
              <a:rPr lang="en-US" altLang="en-US" sz="1200" kern="0" dirty="0" smtClean="0">
                <a:solidFill>
                  <a:srgbClr val="222222"/>
                </a:solidFill>
                <a:latin typeface="Arial"/>
              </a:rPr>
              <a:t>Uses text in book as key to decrypt a message</a:t>
            </a:r>
          </a:p>
          <a:p>
            <a:pPr marL="362480" indent="-362480">
              <a:spcBef>
                <a:spcPct val="20000"/>
              </a:spcBef>
              <a:buFontTx/>
              <a:buChar char="•"/>
              <a:defRPr/>
            </a:pPr>
            <a:r>
              <a:rPr lang="en-US" altLang="en-US" sz="1200" kern="0" dirty="0" smtClean="0">
                <a:solidFill>
                  <a:srgbClr val="222222"/>
                </a:solidFill>
                <a:latin typeface="Arial"/>
              </a:rPr>
              <a:t>Book cipher: ciphertext consists of list of codes representing page, line, and word numbers of plaintext word</a:t>
            </a:r>
          </a:p>
          <a:p>
            <a:pPr marL="362480" indent="-362480">
              <a:spcBef>
                <a:spcPct val="20000"/>
              </a:spcBef>
              <a:buFontTx/>
              <a:buChar char="•"/>
              <a:defRPr/>
            </a:pPr>
            <a:r>
              <a:rPr lang="en-US" altLang="en-US" sz="1200" kern="0" dirty="0" smtClean="0">
                <a:solidFill>
                  <a:srgbClr val="222222"/>
                </a:solidFill>
                <a:latin typeface="Arial"/>
              </a:rPr>
              <a:t>Running key cipher: uses a book for passing key to cipher similar to Vigenère cipher; sender provides encrypted message with sequence of numbers from predetermined book to be indicator block</a:t>
            </a:r>
          </a:p>
          <a:p>
            <a:pPr marL="362480" indent="-362480">
              <a:spcBef>
                <a:spcPct val="20000"/>
              </a:spcBef>
              <a:buFontTx/>
              <a:buChar char="•"/>
              <a:defRPr/>
            </a:pPr>
            <a:r>
              <a:rPr lang="en-US" sz="1200" kern="0" dirty="0" smtClean="0">
                <a:solidFill>
                  <a:srgbClr val="222222"/>
                </a:solidFill>
                <a:latin typeface="Arial"/>
              </a:rPr>
              <a:t>Template Cipher: involves use of hidden message in book, letter, or other message; requires page with specific number of holes cut into it.</a:t>
            </a:r>
          </a:p>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15</a:t>
            </a:fld>
            <a:endParaRPr lang="en-US" dirty="0"/>
          </a:p>
        </p:txBody>
      </p:sp>
    </p:spTree>
    <p:extLst>
      <p:ext uri="{BB962C8B-B14F-4D97-AF65-F5344CB8AC3E}">
        <p14:creationId xmlns:p14="http://schemas.microsoft.com/office/powerpoint/2010/main" val="2026444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eaLnBrk="1" hangingPunct="1">
              <a:defRPr/>
            </a:pPr>
            <a:r>
              <a:rPr lang="en-US" altLang="en-US" b="1" dirty="0" smtClean="0">
                <a:latin typeface="Times New Roman" pitchFamily="18" charset="0"/>
              </a:rPr>
              <a:t>Hash Functions</a:t>
            </a:r>
          </a:p>
          <a:p>
            <a:pPr marL="362480" indent="-362480">
              <a:spcBef>
                <a:spcPct val="20000"/>
              </a:spcBef>
              <a:buFontTx/>
              <a:buChar char="•"/>
              <a:defRPr/>
            </a:pPr>
            <a:r>
              <a:rPr lang="en-US" altLang="en-US" sz="2700" kern="0" dirty="0" smtClean="0">
                <a:solidFill>
                  <a:srgbClr val="222222"/>
                </a:solidFill>
                <a:latin typeface="Arial"/>
              </a:rPr>
              <a:t>Mathematical algorithms used to confirm specific message identity and that no content has changed</a:t>
            </a:r>
          </a:p>
          <a:p>
            <a:pPr marL="362480" indent="-362480">
              <a:spcBef>
                <a:spcPct val="20000"/>
              </a:spcBef>
              <a:buFontTx/>
              <a:buChar char="•"/>
              <a:defRPr/>
            </a:pPr>
            <a:r>
              <a:rPr lang="en-US" altLang="en-US" sz="2700" kern="0" dirty="0" smtClean="0">
                <a:solidFill>
                  <a:srgbClr val="222222"/>
                </a:solidFill>
                <a:latin typeface="Arial"/>
              </a:rPr>
              <a:t>Hash algorithms: public functions that create hash value </a:t>
            </a:r>
          </a:p>
          <a:p>
            <a:pPr marL="362480" indent="-362480">
              <a:spcBef>
                <a:spcPct val="20000"/>
              </a:spcBef>
              <a:buFontTx/>
              <a:buChar char="•"/>
              <a:defRPr/>
            </a:pPr>
            <a:r>
              <a:rPr lang="en-US" altLang="en-US" sz="2700" kern="0" dirty="0" smtClean="0">
                <a:solidFill>
                  <a:srgbClr val="222222"/>
                </a:solidFill>
                <a:latin typeface="Arial"/>
              </a:rPr>
              <a:t>Use of keys not required</a:t>
            </a:r>
          </a:p>
          <a:p>
            <a:pPr marL="785372" lvl="1" indent="-302066">
              <a:spcBef>
                <a:spcPct val="20000"/>
              </a:spcBef>
              <a:buFontTx/>
              <a:buChar char="–"/>
              <a:defRPr/>
            </a:pPr>
            <a:r>
              <a:rPr lang="en-US" altLang="en-US" sz="2500" kern="0" dirty="0" smtClean="0">
                <a:solidFill>
                  <a:srgbClr val="222222"/>
                </a:solidFill>
                <a:latin typeface="Arial"/>
              </a:rPr>
              <a:t>Message authentication code (MAC), however, may be attached to a message</a:t>
            </a:r>
          </a:p>
          <a:p>
            <a:pPr marL="362480" indent="-362480">
              <a:spcBef>
                <a:spcPct val="20000"/>
              </a:spcBef>
              <a:buFontTx/>
              <a:buChar char="•"/>
              <a:defRPr/>
            </a:pPr>
            <a:r>
              <a:rPr lang="en-US" altLang="en-US" sz="2700" kern="0" dirty="0" smtClean="0">
                <a:solidFill>
                  <a:srgbClr val="222222"/>
                </a:solidFill>
                <a:latin typeface="Arial"/>
              </a:rPr>
              <a:t>Used in password verification systems to confirm identity of user</a:t>
            </a:r>
          </a:p>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16</a:t>
            </a:fld>
            <a:endParaRPr lang="en-US" dirty="0"/>
          </a:p>
        </p:txBody>
      </p:sp>
    </p:spTree>
    <p:extLst>
      <p:ext uri="{BB962C8B-B14F-4D97-AF65-F5344CB8AC3E}">
        <p14:creationId xmlns:p14="http://schemas.microsoft.com/office/powerpoint/2010/main" val="2723809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eaLnBrk="1" hangingPunct="1">
              <a:defRPr/>
            </a:pPr>
            <a:r>
              <a:rPr lang="en-US" altLang="en-US" b="1" dirty="0" smtClean="0">
                <a:latin typeface="Times New Roman" pitchFamily="18" charset="0"/>
              </a:rPr>
              <a:t>Cryptographic Algorithms</a:t>
            </a:r>
          </a:p>
          <a:p>
            <a:pPr marL="362480" indent="-362480">
              <a:spcBef>
                <a:spcPct val="20000"/>
              </a:spcBef>
              <a:buFontTx/>
              <a:buChar char="•"/>
              <a:defRPr/>
            </a:pPr>
            <a:r>
              <a:rPr lang="en-US" altLang="en-US" sz="2700" kern="0" dirty="0" smtClean="0">
                <a:solidFill>
                  <a:srgbClr val="222222"/>
                </a:solidFill>
                <a:latin typeface="Arial"/>
              </a:rPr>
              <a:t>Often grouped into two broad categories, symmetric and asymmetric</a:t>
            </a:r>
          </a:p>
          <a:p>
            <a:pPr marL="785372" lvl="1" indent="-302066">
              <a:spcBef>
                <a:spcPct val="20000"/>
              </a:spcBef>
              <a:buFontTx/>
              <a:buChar char="–"/>
              <a:defRPr/>
            </a:pPr>
            <a:r>
              <a:rPr lang="en-US" altLang="en-US" sz="2500" kern="0" dirty="0" smtClean="0">
                <a:solidFill>
                  <a:srgbClr val="222222"/>
                </a:solidFill>
                <a:latin typeface="Arial"/>
              </a:rPr>
              <a:t>Today’s popular cryptosystems use combination of both symmetric and asymmetric algorithms</a:t>
            </a:r>
          </a:p>
          <a:p>
            <a:pPr marL="362480" indent="-362480">
              <a:spcBef>
                <a:spcPct val="20000"/>
              </a:spcBef>
              <a:buFontTx/>
              <a:buChar char="•"/>
              <a:defRPr/>
            </a:pPr>
            <a:r>
              <a:rPr lang="en-US" altLang="en-US" sz="2700" kern="0" dirty="0" smtClean="0">
                <a:solidFill>
                  <a:srgbClr val="222222"/>
                </a:solidFill>
                <a:latin typeface="Arial"/>
              </a:rPr>
              <a:t>Symmetric and asymmetric algorithms distinguished by types of keys used for encryption and decryption operations</a:t>
            </a:r>
          </a:p>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18</a:t>
            </a:fld>
            <a:endParaRPr lang="en-US" dirty="0"/>
          </a:p>
        </p:txBody>
      </p:sp>
    </p:spTree>
    <p:extLst>
      <p:ext uri="{BB962C8B-B14F-4D97-AF65-F5344CB8AC3E}">
        <p14:creationId xmlns:p14="http://schemas.microsoft.com/office/powerpoint/2010/main" val="3504751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b="1" dirty="0" smtClean="0">
                <a:latin typeface="Times New Roman" panose="02020603050405020304" pitchFamily="18" charset="0"/>
              </a:rPr>
              <a:t>Symmetric Encryption</a:t>
            </a:r>
          </a:p>
          <a:p>
            <a:pPr eaLnBrk="1" hangingPunct="1"/>
            <a:r>
              <a:rPr lang="en-US" altLang="en-US" dirty="0" smtClean="0">
                <a:latin typeface="Times New Roman" panose="02020603050405020304" pitchFamily="18" charset="0"/>
              </a:rPr>
              <a:t>Symmetric encryption indicates that the same key, also known as a secret key, is used to conduct both the encryption and decryption of the message.  </a:t>
            </a:r>
          </a:p>
          <a:p>
            <a:pPr eaLnBrk="1" hangingPunct="1"/>
            <a:r>
              <a:rPr lang="en-US" altLang="en-US" dirty="0" smtClean="0">
                <a:latin typeface="Times New Roman" panose="02020603050405020304" pitchFamily="18" charset="0"/>
              </a:rPr>
              <a:t>Symmetric encryption methods can be extremely efficient, requiring minimal processing to either encrypt or decrypt the message.  </a:t>
            </a:r>
          </a:p>
          <a:p>
            <a:pPr eaLnBrk="1" hangingPunct="1"/>
            <a:r>
              <a:rPr lang="en-US" altLang="en-US" dirty="0" smtClean="0">
                <a:latin typeface="Times New Roman" panose="02020603050405020304" pitchFamily="18" charset="0"/>
              </a:rPr>
              <a:t>The problem is that both the sender and the receiver must own the encryption key. </a:t>
            </a:r>
          </a:p>
          <a:p>
            <a:pPr eaLnBrk="1" hangingPunct="1"/>
            <a:r>
              <a:rPr lang="en-US" altLang="en-US" dirty="0" smtClean="0">
                <a:latin typeface="Times New Roman" panose="02020603050405020304" pitchFamily="18" charset="0"/>
              </a:rPr>
              <a:t>If either copy of the key is compromised, an intermediate can decrypt and read the messages. </a:t>
            </a:r>
          </a:p>
          <a:p>
            <a:pPr eaLnBrk="1" hangingPunct="1"/>
            <a:r>
              <a:rPr lang="en-US" altLang="en-US" dirty="0" smtClean="0">
                <a:latin typeface="Times New Roman" panose="02020603050405020304" pitchFamily="18" charset="0"/>
              </a:rPr>
              <a:t>One of the challenges of symmetric key encryption is getting a copy of the key to the receiver, a process that must be conducted out-of-band to avoid interception. </a:t>
            </a:r>
          </a:p>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19</a:t>
            </a:fld>
            <a:endParaRPr lang="en-US" dirty="0"/>
          </a:p>
        </p:txBody>
      </p:sp>
    </p:spTree>
    <p:extLst>
      <p:ext uri="{BB962C8B-B14F-4D97-AF65-F5344CB8AC3E}">
        <p14:creationId xmlns:p14="http://schemas.microsoft.com/office/powerpoint/2010/main" val="3507995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eaLnBrk="1" hangingPunct="1">
              <a:defRPr/>
            </a:pPr>
            <a:r>
              <a:rPr lang="en-US" altLang="en-US" b="1" dirty="0" smtClean="0">
                <a:latin typeface="Times New Roman" pitchFamily="18" charset="0"/>
              </a:rPr>
              <a:t>Symmetric Encryption</a:t>
            </a:r>
          </a:p>
          <a:p>
            <a:pPr marL="362480" indent="-362480">
              <a:spcBef>
                <a:spcPct val="20000"/>
              </a:spcBef>
              <a:buFontTx/>
              <a:buChar char="•"/>
              <a:defRPr/>
            </a:pPr>
            <a:r>
              <a:rPr lang="en-US" altLang="en-US" sz="2700" kern="0" dirty="0" smtClean="0">
                <a:solidFill>
                  <a:srgbClr val="222222"/>
                </a:solidFill>
                <a:latin typeface="Arial"/>
              </a:rPr>
              <a:t>Data Encryption Standard (DES): one of most popular symmetric encryption cryptosystems</a:t>
            </a:r>
          </a:p>
          <a:p>
            <a:pPr marL="785372" lvl="1" indent="-302066">
              <a:spcBef>
                <a:spcPct val="20000"/>
              </a:spcBef>
              <a:buFontTx/>
              <a:buChar char="–"/>
              <a:defRPr/>
            </a:pPr>
            <a:r>
              <a:rPr lang="en-US" altLang="en-US" sz="2500" kern="0" dirty="0" smtClean="0">
                <a:solidFill>
                  <a:srgbClr val="222222"/>
                </a:solidFill>
                <a:latin typeface="Arial"/>
              </a:rPr>
              <a:t>64-bit block size; 56-bit key</a:t>
            </a:r>
          </a:p>
          <a:p>
            <a:pPr marL="785372" lvl="1" indent="-302066">
              <a:spcBef>
                <a:spcPct val="20000"/>
              </a:spcBef>
              <a:buFontTx/>
              <a:buChar char="–"/>
              <a:defRPr/>
            </a:pPr>
            <a:r>
              <a:rPr lang="en-US" altLang="en-US" sz="2500" kern="0" dirty="0" smtClean="0">
                <a:solidFill>
                  <a:srgbClr val="222222"/>
                </a:solidFill>
                <a:latin typeface="Arial"/>
              </a:rPr>
              <a:t>Adopted by NIST in 1976 as federal standard for encrypting non-classified information</a:t>
            </a:r>
          </a:p>
          <a:p>
            <a:pPr marL="362480" indent="-362480">
              <a:spcBef>
                <a:spcPct val="20000"/>
              </a:spcBef>
              <a:buFontTx/>
              <a:buChar char="•"/>
              <a:defRPr/>
            </a:pPr>
            <a:r>
              <a:rPr lang="en-US" altLang="en-US" sz="2700" kern="0" dirty="0" smtClean="0">
                <a:solidFill>
                  <a:srgbClr val="222222"/>
                </a:solidFill>
                <a:latin typeface="Arial"/>
              </a:rPr>
              <a:t>Triple DES (3DES): created to provide security far beyond DES</a:t>
            </a:r>
          </a:p>
          <a:p>
            <a:pPr marL="362480" indent="-362480">
              <a:spcBef>
                <a:spcPct val="20000"/>
              </a:spcBef>
              <a:buFontTx/>
              <a:buChar char="•"/>
              <a:defRPr/>
            </a:pPr>
            <a:r>
              <a:rPr lang="en-US" altLang="en-US" sz="2700" kern="0" dirty="0" smtClean="0">
                <a:solidFill>
                  <a:srgbClr val="222222"/>
                </a:solidFill>
                <a:latin typeface="Arial"/>
              </a:rPr>
              <a:t>Advanced Encryption Standard (AES): developed to replace both DES and 3DES</a:t>
            </a:r>
          </a:p>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20</a:t>
            </a:fld>
            <a:endParaRPr lang="en-US" dirty="0"/>
          </a:p>
        </p:txBody>
      </p:sp>
    </p:spTree>
    <p:extLst>
      <p:ext uri="{BB962C8B-B14F-4D97-AF65-F5344CB8AC3E}">
        <p14:creationId xmlns:p14="http://schemas.microsoft.com/office/powerpoint/2010/main" val="4170837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eaLnBrk="1" hangingPunct="1">
              <a:defRPr/>
            </a:pPr>
            <a:r>
              <a:rPr lang="en-US" altLang="en-US" b="1" dirty="0" smtClean="0">
                <a:latin typeface="Times New Roman" pitchFamily="18" charset="0"/>
              </a:rPr>
              <a:t>Asymmetric Encryption</a:t>
            </a:r>
          </a:p>
          <a:p>
            <a:pPr marL="362480" indent="-362480">
              <a:spcBef>
                <a:spcPct val="20000"/>
              </a:spcBef>
              <a:buFontTx/>
              <a:buChar char="•"/>
              <a:defRPr/>
            </a:pPr>
            <a:r>
              <a:rPr lang="en-US" altLang="en-US" sz="2700" kern="0" dirty="0" smtClean="0">
                <a:solidFill>
                  <a:srgbClr val="222222"/>
                </a:solidFill>
                <a:latin typeface="Arial"/>
              </a:rPr>
              <a:t>Also known as public-key encryption</a:t>
            </a:r>
          </a:p>
          <a:p>
            <a:pPr marL="362480" indent="-362480">
              <a:spcBef>
                <a:spcPct val="20000"/>
              </a:spcBef>
              <a:buFontTx/>
              <a:buChar char="•"/>
              <a:defRPr/>
            </a:pPr>
            <a:r>
              <a:rPr lang="en-US" altLang="en-US" sz="2700" kern="0" dirty="0" smtClean="0">
                <a:solidFill>
                  <a:srgbClr val="222222"/>
                </a:solidFill>
                <a:latin typeface="Arial"/>
              </a:rPr>
              <a:t>Uses two different but related keys</a:t>
            </a:r>
          </a:p>
          <a:p>
            <a:pPr marL="785372" lvl="1" indent="-302066">
              <a:spcBef>
                <a:spcPct val="20000"/>
              </a:spcBef>
              <a:buFontTx/>
              <a:buChar char="–"/>
              <a:defRPr/>
            </a:pPr>
            <a:r>
              <a:rPr lang="en-US" altLang="en-US" sz="2500" kern="0" dirty="0" smtClean="0">
                <a:solidFill>
                  <a:srgbClr val="222222"/>
                </a:solidFill>
                <a:latin typeface="Arial"/>
              </a:rPr>
              <a:t>Either key can encrypt or decrypt message</a:t>
            </a:r>
          </a:p>
          <a:p>
            <a:pPr marL="785372" lvl="1" indent="-302066">
              <a:spcBef>
                <a:spcPct val="20000"/>
              </a:spcBef>
              <a:buFontTx/>
              <a:buChar char="–"/>
              <a:defRPr/>
            </a:pPr>
            <a:r>
              <a:rPr lang="en-US" altLang="en-US" sz="2500" kern="0" dirty="0" smtClean="0">
                <a:solidFill>
                  <a:srgbClr val="222222"/>
                </a:solidFill>
                <a:latin typeface="Arial"/>
              </a:rPr>
              <a:t>If Key A encrypts message, only Key B can decrypt</a:t>
            </a:r>
          </a:p>
          <a:p>
            <a:pPr marL="785372" lvl="1" indent="-302066">
              <a:spcBef>
                <a:spcPct val="20000"/>
              </a:spcBef>
              <a:buFontTx/>
              <a:buChar char="–"/>
              <a:defRPr/>
            </a:pPr>
            <a:r>
              <a:rPr lang="en-US" altLang="en-US" sz="2500" kern="0" dirty="0" smtClean="0">
                <a:solidFill>
                  <a:srgbClr val="222222"/>
                </a:solidFill>
                <a:latin typeface="Arial"/>
              </a:rPr>
              <a:t>Greatest value when one key serves as private key and the other serves as public key</a:t>
            </a:r>
          </a:p>
          <a:p>
            <a:pPr marL="362480" indent="-362480">
              <a:spcBef>
                <a:spcPct val="20000"/>
              </a:spcBef>
              <a:buFontTx/>
              <a:buChar char="•"/>
              <a:defRPr/>
            </a:pPr>
            <a:r>
              <a:rPr lang="en-US" altLang="en-US" sz="2700" kern="0" dirty="0" smtClean="0">
                <a:solidFill>
                  <a:srgbClr val="222222"/>
                </a:solidFill>
                <a:latin typeface="Arial"/>
              </a:rPr>
              <a:t>RSA algorithm was first public-key encryption algorithm developed/published for commercial use</a:t>
            </a:r>
          </a:p>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22</a:t>
            </a:fld>
            <a:endParaRPr lang="en-US" dirty="0"/>
          </a:p>
        </p:txBody>
      </p:sp>
    </p:spTree>
    <p:extLst>
      <p:ext uri="{BB962C8B-B14F-4D97-AF65-F5344CB8AC3E}">
        <p14:creationId xmlns:p14="http://schemas.microsoft.com/office/powerpoint/2010/main" val="3399030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altLang="en-US" b="1" dirty="0" smtClean="0">
                <a:latin typeface="Times New Roman" pitchFamily="18" charset="0"/>
              </a:rPr>
              <a:t>Encryption Key Size</a:t>
            </a:r>
          </a:p>
          <a:p>
            <a:pPr marL="362480" indent="-362480">
              <a:spcBef>
                <a:spcPct val="20000"/>
              </a:spcBef>
              <a:buFontTx/>
              <a:buChar char="•"/>
              <a:defRPr/>
            </a:pPr>
            <a:r>
              <a:rPr lang="en-US" altLang="en-US" sz="1200" kern="0" dirty="0" smtClean="0">
                <a:solidFill>
                  <a:srgbClr val="222222"/>
                </a:solidFill>
                <a:latin typeface="Arial"/>
              </a:rPr>
              <a:t>When deploying ciphers, size of cryptovariable or key is very important</a:t>
            </a:r>
          </a:p>
          <a:p>
            <a:pPr marL="362480" indent="-362480">
              <a:spcBef>
                <a:spcPct val="20000"/>
              </a:spcBef>
              <a:buFontTx/>
              <a:buChar char="•"/>
              <a:defRPr/>
            </a:pPr>
            <a:r>
              <a:rPr lang="en-US" altLang="en-US" sz="1200" kern="0" dirty="0" smtClean="0">
                <a:solidFill>
                  <a:srgbClr val="222222"/>
                </a:solidFill>
                <a:latin typeface="Arial"/>
              </a:rPr>
              <a:t>Strength of many encryption applications and cryptosystems measured by key size</a:t>
            </a:r>
          </a:p>
          <a:p>
            <a:pPr marL="362480" indent="-362480">
              <a:spcBef>
                <a:spcPct val="20000"/>
              </a:spcBef>
              <a:buFontTx/>
              <a:buChar char="•"/>
              <a:defRPr/>
            </a:pPr>
            <a:r>
              <a:rPr lang="en-US" altLang="en-US" sz="1200" kern="0" dirty="0" smtClean="0">
                <a:solidFill>
                  <a:srgbClr val="222222"/>
                </a:solidFill>
                <a:latin typeface="Arial"/>
              </a:rPr>
              <a:t>For cryptosystems, security of encrypted data is not dependent on keeping encrypting algorithm secret</a:t>
            </a:r>
          </a:p>
          <a:p>
            <a:pPr marL="362480" indent="-362480">
              <a:spcBef>
                <a:spcPct val="20000"/>
              </a:spcBef>
              <a:buFontTx/>
              <a:buChar char="•"/>
              <a:defRPr/>
            </a:pPr>
            <a:r>
              <a:rPr lang="en-US" altLang="en-US" sz="1200" kern="0" dirty="0" smtClean="0">
                <a:solidFill>
                  <a:srgbClr val="222222"/>
                </a:solidFill>
                <a:latin typeface="Arial"/>
              </a:rPr>
              <a:t>Cryptosystem security depends on keeping some or all of elements of </a:t>
            </a:r>
            <a:r>
              <a:rPr lang="en-US" altLang="en-US" sz="1200" kern="0" dirty="0" err="1" smtClean="0">
                <a:solidFill>
                  <a:srgbClr val="222222"/>
                </a:solidFill>
                <a:latin typeface="Arial"/>
              </a:rPr>
              <a:t>cryptovariable</a:t>
            </a:r>
            <a:r>
              <a:rPr lang="en-US" altLang="en-US" sz="1200" kern="0" dirty="0" smtClean="0">
                <a:solidFill>
                  <a:srgbClr val="222222"/>
                </a:solidFill>
                <a:latin typeface="Arial"/>
              </a:rPr>
              <a:t>(s) or key(s) secret</a:t>
            </a:r>
          </a:p>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24</a:t>
            </a:fld>
            <a:endParaRPr lang="en-US" dirty="0"/>
          </a:p>
        </p:txBody>
      </p:sp>
    </p:spTree>
    <p:extLst>
      <p:ext uri="{BB962C8B-B14F-4D97-AF65-F5344CB8AC3E}">
        <p14:creationId xmlns:p14="http://schemas.microsoft.com/office/powerpoint/2010/main" val="22346098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defRPr/>
            </a:pPr>
            <a:r>
              <a:rPr lang="en-US" b="1" dirty="0" smtClean="0"/>
              <a:t>Cryptographic Tools</a:t>
            </a:r>
          </a:p>
          <a:p>
            <a:pPr marL="362480" indent="-362480">
              <a:spcBef>
                <a:spcPct val="20000"/>
              </a:spcBef>
              <a:buFontTx/>
              <a:buChar char="•"/>
              <a:defRPr/>
            </a:pPr>
            <a:r>
              <a:rPr lang="en-US" altLang="en-US" sz="2700" kern="0" dirty="0" smtClean="0">
                <a:solidFill>
                  <a:srgbClr val="222222"/>
                </a:solidFill>
                <a:latin typeface="Arial"/>
              </a:rPr>
              <a:t>Potential areas of use include:</a:t>
            </a:r>
          </a:p>
          <a:p>
            <a:pPr marL="785372" lvl="1" indent="-302066">
              <a:spcBef>
                <a:spcPct val="20000"/>
              </a:spcBef>
              <a:buFontTx/>
              <a:buChar char="–"/>
              <a:defRPr/>
            </a:pPr>
            <a:r>
              <a:rPr lang="en-US" altLang="en-US" sz="2500" kern="0" dirty="0" smtClean="0">
                <a:solidFill>
                  <a:srgbClr val="222222"/>
                </a:solidFill>
                <a:latin typeface="Arial"/>
              </a:rPr>
              <a:t>Ability to conceal the contents of sensitive messages </a:t>
            </a:r>
          </a:p>
          <a:p>
            <a:pPr marL="785372" lvl="1" indent="-302066">
              <a:spcBef>
                <a:spcPct val="20000"/>
              </a:spcBef>
              <a:buFontTx/>
              <a:buChar char="–"/>
              <a:defRPr/>
            </a:pPr>
            <a:r>
              <a:rPr lang="en-US" altLang="en-US" sz="2500" kern="0" dirty="0" smtClean="0">
                <a:solidFill>
                  <a:srgbClr val="222222"/>
                </a:solidFill>
                <a:latin typeface="Arial"/>
              </a:rPr>
              <a:t>Verify the contents of messages and the identities of their senders</a:t>
            </a:r>
          </a:p>
          <a:p>
            <a:pPr marL="362480" indent="-362480">
              <a:spcBef>
                <a:spcPct val="20000"/>
              </a:spcBef>
              <a:buFontTx/>
              <a:buChar char="•"/>
              <a:defRPr/>
            </a:pPr>
            <a:r>
              <a:rPr lang="en-US" altLang="en-US" sz="2700" kern="0" dirty="0" smtClean="0">
                <a:solidFill>
                  <a:srgbClr val="222222"/>
                </a:solidFill>
                <a:latin typeface="Arial"/>
              </a:rPr>
              <a:t>Tools must embody cryptographic capabilities so that they can be applied to the everyday world of computing</a:t>
            </a:r>
          </a:p>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28</a:t>
            </a:fld>
            <a:endParaRPr lang="en-US" dirty="0"/>
          </a:p>
        </p:txBody>
      </p:sp>
    </p:spTree>
    <p:extLst>
      <p:ext uri="{BB962C8B-B14F-4D97-AF65-F5344CB8AC3E}">
        <p14:creationId xmlns:p14="http://schemas.microsoft.com/office/powerpoint/2010/main" val="25208885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eaLnBrk="1" hangingPunct="1">
              <a:defRPr/>
            </a:pPr>
            <a:r>
              <a:rPr lang="en-US" altLang="en-US" b="1" dirty="0" smtClean="0">
                <a:latin typeface="Times New Roman" pitchFamily="18" charset="0"/>
              </a:rPr>
              <a:t>PKI</a:t>
            </a:r>
          </a:p>
          <a:p>
            <a:pPr marL="362480" indent="-362480">
              <a:spcBef>
                <a:spcPct val="20000"/>
              </a:spcBef>
              <a:buFontTx/>
              <a:buChar char="•"/>
              <a:defRPr/>
            </a:pPr>
            <a:r>
              <a:rPr lang="en-US" altLang="en-US" sz="2700" kern="0" dirty="0" smtClean="0">
                <a:solidFill>
                  <a:srgbClr val="222222"/>
                </a:solidFill>
                <a:latin typeface="Arial"/>
              </a:rPr>
              <a:t>Integrated system of software, encryption methodologies, protocols, legal agreements, and third-party services enabling users to communicate securely</a:t>
            </a:r>
          </a:p>
          <a:p>
            <a:pPr marL="362480" indent="-362480">
              <a:spcBef>
                <a:spcPct val="20000"/>
              </a:spcBef>
              <a:buFontTx/>
              <a:buChar char="•"/>
              <a:defRPr/>
            </a:pPr>
            <a:r>
              <a:rPr lang="en-US" altLang="en-US" sz="2700" kern="0" dirty="0" smtClean="0">
                <a:solidFill>
                  <a:srgbClr val="222222"/>
                </a:solidFill>
                <a:latin typeface="Arial"/>
              </a:rPr>
              <a:t>PKI systems based on public-key cryptosystems</a:t>
            </a:r>
          </a:p>
          <a:p>
            <a:pPr marL="362480" indent="-362480">
              <a:spcBef>
                <a:spcPct val="20000"/>
              </a:spcBef>
              <a:buFontTx/>
              <a:buChar char="•"/>
              <a:defRPr/>
            </a:pPr>
            <a:r>
              <a:rPr lang="en-US" altLang="en-US" sz="2700" kern="0" dirty="0" smtClean="0">
                <a:solidFill>
                  <a:srgbClr val="222222"/>
                </a:solidFill>
                <a:latin typeface="Arial"/>
              </a:rPr>
              <a:t>PKI protects information assets in several ways: </a:t>
            </a:r>
          </a:p>
          <a:p>
            <a:pPr marL="785372" lvl="1" indent="-302066">
              <a:spcBef>
                <a:spcPct val="20000"/>
              </a:spcBef>
              <a:buFontTx/>
              <a:buChar char="–"/>
              <a:defRPr/>
            </a:pPr>
            <a:r>
              <a:rPr lang="en-US" altLang="en-US" sz="2500" kern="0" dirty="0" smtClean="0">
                <a:solidFill>
                  <a:srgbClr val="222222"/>
                </a:solidFill>
                <a:latin typeface="Arial"/>
              </a:rPr>
              <a:t>Authentication</a:t>
            </a:r>
          </a:p>
          <a:p>
            <a:pPr marL="785372" lvl="1" indent="-302066">
              <a:spcBef>
                <a:spcPct val="20000"/>
              </a:spcBef>
              <a:buFontTx/>
              <a:buChar char="–"/>
              <a:defRPr/>
            </a:pPr>
            <a:r>
              <a:rPr lang="en-US" altLang="en-US" sz="2500" kern="0" dirty="0" smtClean="0">
                <a:solidFill>
                  <a:srgbClr val="222222"/>
                </a:solidFill>
                <a:latin typeface="Arial"/>
              </a:rPr>
              <a:t>Integrity</a:t>
            </a:r>
          </a:p>
          <a:p>
            <a:pPr marL="785372" lvl="1" indent="-302066">
              <a:spcBef>
                <a:spcPct val="20000"/>
              </a:spcBef>
              <a:buFontTx/>
              <a:buChar char="–"/>
              <a:defRPr/>
            </a:pPr>
            <a:r>
              <a:rPr lang="en-US" altLang="en-US" sz="2500" kern="0" dirty="0" smtClean="0">
                <a:solidFill>
                  <a:srgbClr val="222222"/>
                </a:solidFill>
                <a:latin typeface="Arial"/>
              </a:rPr>
              <a:t>Privacy</a:t>
            </a:r>
          </a:p>
          <a:p>
            <a:pPr marL="785372" lvl="1" indent="-302066">
              <a:spcBef>
                <a:spcPct val="20000"/>
              </a:spcBef>
              <a:buFontTx/>
              <a:buChar char="–"/>
              <a:defRPr/>
            </a:pPr>
            <a:r>
              <a:rPr lang="en-US" altLang="en-US" sz="2500" kern="0" dirty="0" smtClean="0">
                <a:solidFill>
                  <a:srgbClr val="222222"/>
                </a:solidFill>
                <a:latin typeface="Arial"/>
              </a:rPr>
              <a:t>Authorization</a:t>
            </a:r>
          </a:p>
          <a:p>
            <a:pPr marL="785372" lvl="1" indent="-302066">
              <a:spcBef>
                <a:spcPct val="20000"/>
              </a:spcBef>
              <a:buFontTx/>
              <a:buChar char="–"/>
              <a:defRPr/>
            </a:pPr>
            <a:r>
              <a:rPr lang="en-US" altLang="en-US" sz="2500" kern="0" dirty="0" smtClean="0">
                <a:solidFill>
                  <a:srgbClr val="222222"/>
                </a:solidFill>
                <a:latin typeface="Arial"/>
              </a:rPr>
              <a:t>Nonrepudiation</a:t>
            </a:r>
          </a:p>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29</a:t>
            </a:fld>
            <a:endParaRPr lang="en-US" dirty="0"/>
          </a:p>
        </p:txBody>
      </p:sp>
    </p:spTree>
    <p:extLst>
      <p:ext uri="{BB962C8B-B14F-4D97-AF65-F5344CB8AC3E}">
        <p14:creationId xmlns:p14="http://schemas.microsoft.com/office/powerpoint/2010/main" val="10296780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eaLnBrk="1" hangingPunct="1">
              <a:defRPr/>
            </a:pPr>
            <a:r>
              <a:rPr lang="en-US" altLang="en-US" b="1" dirty="0" smtClean="0">
                <a:latin typeface="Times New Roman" pitchFamily="18" charset="0"/>
              </a:rPr>
              <a:t>PKI </a:t>
            </a:r>
          </a:p>
          <a:p>
            <a:pPr marL="362480" indent="-362480">
              <a:spcBef>
                <a:spcPct val="20000"/>
              </a:spcBef>
              <a:buFontTx/>
              <a:buChar char="•"/>
              <a:defRPr/>
            </a:pPr>
            <a:r>
              <a:rPr lang="en-US" altLang="en-US" sz="2700" kern="0" dirty="0" smtClean="0">
                <a:solidFill>
                  <a:srgbClr val="222222"/>
                </a:solidFill>
                <a:latin typeface="Arial"/>
              </a:rPr>
              <a:t>Typical PKI solution protects the transmission and reception of secure information by integrating:</a:t>
            </a:r>
          </a:p>
          <a:p>
            <a:pPr marL="785372" lvl="1" indent="-302066">
              <a:spcBef>
                <a:spcPct val="20000"/>
              </a:spcBef>
              <a:buFontTx/>
              <a:buChar char="–"/>
              <a:defRPr/>
            </a:pPr>
            <a:r>
              <a:rPr lang="en-US" altLang="en-US" sz="2500" kern="0" dirty="0" smtClean="0">
                <a:solidFill>
                  <a:srgbClr val="222222"/>
                </a:solidFill>
                <a:latin typeface="Arial"/>
              </a:rPr>
              <a:t>A certificate authority (CA)</a:t>
            </a:r>
          </a:p>
          <a:p>
            <a:pPr marL="785372" lvl="1" indent="-302066">
              <a:spcBef>
                <a:spcPct val="20000"/>
              </a:spcBef>
              <a:buFontTx/>
              <a:buChar char="–"/>
              <a:defRPr/>
            </a:pPr>
            <a:r>
              <a:rPr lang="en-US" altLang="en-US" sz="2500" kern="0" dirty="0" smtClean="0">
                <a:solidFill>
                  <a:srgbClr val="222222"/>
                </a:solidFill>
                <a:latin typeface="Arial"/>
              </a:rPr>
              <a:t>A registration authority (RA)</a:t>
            </a:r>
          </a:p>
          <a:p>
            <a:pPr marL="785372" lvl="1" indent="-302066">
              <a:spcBef>
                <a:spcPct val="20000"/>
              </a:spcBef>
              <a:buFontTx/>
              <a:buChar char="–"/>
              <a:defRPr/>
            </a:pPr>
            <a:r>
              <a:rPr lang="en-US" altLang="en-US" sz="2500" kern="0" dirty="0" smtClean="0">
                <a:solidFill>
                  <a:srgbClr val="222222"/>
                </a:solidFill>
                <a:latin typeface="Arial"/>
              </a:rPr>
              <a:t>Certificate directories</a:t>
            </a:r>
          </a:p>
          <a:p>
            <a:pPr marL="785372" lvl="1" indent="-302066">
              <a:spcBef>
                <a:spcPct val="20000"/>
              </a:spcBef>
              <a:buFontTx/>
              <a:buChar char="–"/>
              <a:defRPr/>
            </a:pPr>
            <a:r>
              <a:rPr lang="en-US" altLang="en-US" sz="2500" kern="0" dirty="0" smtClean="0">
                <a:solidFill>
                  <a:srgbClr val="222222"/>
                </a:solidFill>
                <a:latin typeface="Arial"/>
              </a:rPr>
              <a:t>Management protocols</a:t>
            </a:r>
          </a:p>
          <a:p>
            <a:pPr marL="785372" lvl="1" indent="-302066">
              <a:spcBef>
                <a:spcPct val="20000"/>
              </a:spcBef>
              <a:buFontTx/>
              <a:buChar char="–"/>
              <a:defRPr/>
            </a:pPr>
            <a:r>
              <a:rPr lang="en-US" altLang="en-US" sz="2500" kern="0" dirty="0" smtClean="0">
                <a:solidFill>
                  <a:srgbClr val="222222"/>
                </a:solidFill>
                <a:latin typeface="Arial"/>
              </a:rPr>
              <a:t>Policies and procedures</a:t>
            </a:r>
          </a:p>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30</a:t>
            </a:fld>
            <a:endParaRPr lang="en-US" dirty="0"/>
          </a:p>
        </p:txBody>
      </p:sp>
    </p:spTree>
    <p:extLst>
      <p:ext uri="{BB962C8B-B14F-4D97-AF65-F5344CB8AC3E}">
        <p14:creationId xmlns:p14="http://schemas.microsoft.com/office/powerpoint/2010/main" val="2517014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B21398B2-3FAB-4F05-8F34-87483C508B5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3</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5363"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5300" name="Text Box 2"/>
          <p:cNvSpPr>
            <a:spLocks noGrp="1" noChangeArrowheads="1"/>
          </p:cNvSpPr>
          <p:nvPr>
            <p:ph type="body"/>
          </p:nvPr>
        </p:nvSpPr>
        <p:spPr>
          <a:xfrm>
            <a:off x="974725" y="4560888"/>
            <a:ext cx="5365750" cy="4319587"/>
          </a:xfrm>
        </p:spPr>
        <p:txBody>
          <a:bodyPr>
            <a:normAutofit fontScale="92500" lnSpcReduction="20000"/>
          </a:bodyPr>
          <a:lstStyle/>
          <a:p>
            <a:pPr eaLnBrk="1" hangingPunct="1">
              <a:defRPr/>
            </a:pPr>
            <a:r>
              <a:rPr lang="en-US" altLang="en-US" b="1" dirty="0" smtClean="0">
                <a:latin typeface="Times New Roman" pitchFamily="18" charset="0"/>
              </a:rPr>
              <a:t>Introduction</a:t>
            </a:r>
          </a:p>
          <a:p>
            <a:pPr marL="362480" indent="-362480">
              <a:spcBef>
                <a:spcPct val="20000"/>
              </a:spcBef>
              <a:buFontTx/>
              <a:buChar char="•"/>
              <a:defRPr/>
            </a:pPr>
            <a:r>
              <a:rPr lang="en-US" altLang="en-US" sz="1200" kern="0" dirty="0" smtClean="0">
                <a:solidFill>
                  <a:srgbClr val="222222"/>
                </a:solidFill>
                <a:latin typeface="Arial"/>
              </a:rPr>
              <a:t>Cryptology: science of encryption; encompasses cryptography and cryptanalysis</a:t>
            </a:r>
          </a:p>
          <a:p>
            <a:pPr marL="362480" indent="-362480">
              <a:spcBef>
                <a:spcPct val="20000"/>
              </a:spcBef>
              <a:buFontTx/>
              <a:buChar char="•"/>
              <a:defRPr/>
            </a:pPr>
            <a:r>
              <a:rPr lang="en-US" altLang="en-US" sz="1200" kern="0" dirty="0" smtClean="0">
                <a:solidFill>
                  <a:srgbClr val="222222"/>
                </a:solidFill>
                <a:latin typeface="Arial"/>
              </a:rPr>
              <a:t>Cryptography involves making and using codes to secure messages</a:t>
            </a:r>
          </a:p>
          <a:p>
            <a:pPr marL="362480" indent="-362480">
              <a:spcBef>
                <a:spcPct val="20000"/>
              </a:spcBef>
              <a:buFontTx/>
              <a:buChar char="•"/>
              <a:defRPr/>
            </a:pPr>
            <a:r>
              <a:rPr lang="en-US" altLang="en-US" sz="1200" kern="0" dirty="0" smtClean="0">
                <a:solidFill>
                  <a:srgbClr val="222222"/>
                </a:solidFill>
                <a:latin typeface="Arial"/>
              </a:rPr>
              <a:t>Cryptanalysis involves cracking or breaking encrypted messages back into their unencrypted origins</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dirty="0" smtClean="0">
                <a:ea typeface="Lucida Sans Unicode" pitchFamily="34" charset="0"/>
                <a:cs typeface="Lucida Sans Unicode" pitchFamily="34" charset="0"/>
              </a:rPr>
              <a:t>. </a:t>
            </a:r>
          </a:p>
        </p:txBody>
      </p:sp>
    </p:spTree>
    <p:extLst>
      <p:ext uri="{BB962C8B-B14F-4D97-AF65-F5344CB8AC3E}">
        <p14:creationId xmlns:p14="http://schemas.microsoft.com/office/powerpoint/2010/main" val="18414517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altLang="en-US" b="1" dirty="0" smtClean="0">
                <a:latin typeface="Times New Roman" pitchFamily="18" charset="0"/>
              </a:rPr>
              <a:t>Digital Signatures</a:t>
            </a:r>
          </a:p>
          <a:p>
            <a:pPr marL="362480" indent="-362480">
              <a:spcBef>
                <a:spcPct val="20000"/>
              </a:spcBef>
              <a:buFontTx/>
              <a:buChar char="•"/>
              <a:defRPr/>
            </a:pPr>
            <a:r>
              <a:rPr lang="en-US" altLang="en-US" sz="1200" kern="0" dirty="0" smtClean="0">
                <a:solidFill>
                  <a:srgbClr val="222222"/>
                </a:solidFill>
                <a:latin typeface="Arial"/>
              </a:rPr>
              <a:t>Created in response to rising need to verify information transferred via electronic systems</a:t>
            </a:r>
          </a:p>
          <a:p>
            <a:pPr marL="362480" indent="-362480">
              <a:spcBef>
                <a:spcPct val="20000"/>
              </a:spcBef>
              <a:buFontTx/>
              <a:buChar char="•"/>
              <a:defRPr/>
            </a:pPr>
            <a:r>
              <a:rPr lang="en-US" altLang="en-US" sz="1200" kern="0" dirty="0" smtClean="0">
                <a:solidFill>
                  <a:srgbClr val="222222"/>
                </a:solidFill>
                <a:latin typeface="Arial"/>
              </a:rPr>
              <a:t>Asymmetric encryption processes used to create digital signatures</a:t>
            </a:r>
          </a:p>
          <a:p>
            <a:pPr marL="362480" indent="-362480">
              <a:spcBef>
                <a:spcPct val="20000"/>
              </a:spcBef>
              <a:buFontTx/>
              <a:buChar char="•"/>
              <a:defRPr/>
            </a:pPr>
            <a:r>
              <a:rPr lang="en-US" altLang="en-US" sz="1200" kern="0" dirty="0" smtClean="0">
                <a:solidFill>
                  <a:srgbClr val="222222"/>
                </a:solidFill>
                <a:latin typeface="Arial"/>
              </a:rPr>
              <a:t>Nonrepudiation: the process that verifies the message was sent by the sender and thus cannot be refuted</a:t>
            </a:r>
          </a:p>
          <a:p>
            <a:pPr marL="362480" indent="-362480">
              <a:spcBef>
                <a:spcPct val="20000"/>
              </a:spcBef>
              <a:buFontTx/>
              <a:buChar char="•"/>
              <a:defRPr/>
            </a:pPr>
            <a:r>
              <a:rPr lang="en-US" altLang="en-US" sz="1200" kern="0" dirty="0" smtClean="0">
                <a:solidFill>
                  <a:srgbClr val="222222"/>
                </a:solidFill>
                <a:latin typeface="Arial"/>
              </a:rPr>
              <a:t>Digital Signature Standard (DSS)</a:t>
            </a:r>
          </a:p>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31</a:t>
            </a:fld>
            <a:endParaRPr lang="en-US" dirty="0"/>
          </a:p>
        </p:txBody>
      </p:sp>
    </p:spTree>
    <p:extLst>
      <p:ext uri="{BB962C8B-B14F-4D97-AF65-F5344CB8AC3E}">
        <p14:creationId xmlns:p14="http://schemas.microsoft.com/office/powerpoint/2010/main" val="33657044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eaLnBrk="1" hangingPunct="1">
              <a:defRPr/>
            </a:pPr>
            <a:r>
              <a:rPr lang="en-US" altLang="en-US" b="1" dirty="0" smtClean="0">
                <a:latin typeface="Times New Roman" pitchFamily="18" charset="0"/>
              </a:rPr>
              <a:t>Hybrid Cryptography Systems</a:t>
            </a:r>
          </a:p>
          <a:p>
            <a:pPr marL="362480" indent="-362480">
              <a:spcBef>
                <a:spcPct val="20000"/>
              </a:spcBef>
              <a:buFontTx/>
              <a:buChar char="•"/>
              <a:defRPr/>
            </a:pPr>
            <a:r>
              <a:rPr lang="en-US" altLang="en-US" sz="2700" kern="0" dirty="0" smtClean="0">
                <a:solidFill>
                  <a:srgbClr val="222222"/>
                </a:solidFill>
                <a:latin typeface="Arial"/>
              </a:rPr>
              <a:t>Except with digital certificates, pure asymmetric key encryption not widely used </a:t>
            </a:r>
          </a:p>
          <a:p>
            <a:pPr marL="362480" indent="-362480">
              <a:spcBef>
                <a:spcPct val="20000"/>
              </a:spcBef>
              <a:buFontTx/>
              <a:buChar char="•"/>
              <a:defRPr/>
            </a:pPr>
            <a:r>
              <a:rPr lang="en-US" altLang="en-US" sz="2700" kern="0" dirty="0" smtClean="0">
                <a:solidFill>
                  <a:srgbClr val="222222"/>
                </a:solidFill>
                <a:latin typeface="Arial"/>
              </a:rPr>
              <a:t>Asymmetric encryption more often used with symmetric key encryption, as part of a hybrid system</a:t>
            </a:r>
          </a:p>
          <a:p>
            <a:pPr marL="362480" indent="-362480">
              <a:spcBef>
                <a:spcPct val="20000"/>
              </a:spcBef>
              <a:buFontTx/>
              <a:buChar char="•"/>
              <a:defRPr/>
            </a:pPr>
            <a:r>
              <a:rPr lang="en-US" altLang="en-US" sz="2700" kern="0" dirty="0" err="1" smtClean="0">
                <a:solidFill>
                  <a:srgbClr val="222222"/>
                </a:solidFill>
                <a:latin typeface="Arial"/>
              </a:rPr>
              <a:t>Diffie</a:t>
            </a:r>
            <a:r>
              <a:rPr lang="en-US" altLang="en-US" sz="2700" kern="0" dirty="0" smtClean="0">
                <a:solidFill>
                  <a:srgbClr val="222222"/>
                </a:solidFill>
                <a:latin typeface="Arial"/>
              </a:rPr>
              <a:t>-Hellman Key Exchange method: </a:t>
            </a:r>
          </a:p>
          <a:p>
            <a:pPr marL="785372" lvl="1" indent="-302066">
              <a:spcBef>
                <a:spcPct val="20000"/>
              </a:spcBef>
              <a:buFontTx/>
              <a:buChar char="–"/>
              <a:defRPr/>
            </a:pPr>
            <a:r>
              <a:rPr lang="en-US" altLang="en-US" sz="2500" kern="0" dirty="0" smtClean="0">
                <a:solidFill>
                  <a:srgbClr val="222222"/>
                </a:solidFill>
                <a:latin typeface="Arial"/>
              </a:rPr>
              <a:t>Most common hybrid system</a:t>
            </a:r>
          </a:p>
          <a:p>
            <a:pPr marL="785372" lvl="1" indent="-302066">
              <a:spcBef>
                <a:spcPct val="20000"/>
              </a:spcBef>
              <a:buFontTx/>
              <a:buChar char="–"/>
              <a:defRPr/>
            </a:pPr>
            <a:r>
              <a:rPr lang="en-US" altLang="en-US" sz="2500" kern="0" dirty="0" smtClean="0">
                <a:solidFill>
                  <a:srgbClr val="222222"/>
                </a:solidFill>
                <a:latin typeface="Arial"/>
              </a:rPr>
              <a:t>Provides foundation for subsequent developments in public-key encryption</a:t>
            </a:r>
          </a:p>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37</a:t>
            </a:fld>
            <a:endParaRPr lang="en-US" dirty="0"/>
          </a:p>
        </p:txBody>
      </p:sp>
    </p:spTree>
    <p:extLst>
      <p:ext uri="{BB962C8B-B14F-4D97-AF65-F5344CB8AC3E}">
        <p14:creationId xmlns:p14="http://schemas.microsoft.com/office/powerpoint/2010/main" val="13058781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altLang="en-US" b="1" dirty="0" smtClean="0">
                <a:latin typeface="Times New Roman" pitchFamily="18" charset="0"/>
              </a:rPr>
              <a:t>Steganography</a:t>
            </a:r>
          </a:p>
          <a:p>
            <a:pPr marL="362480" indent="-362480">
              <a:spcBef>
                <a:spcPct val="20000"/>
              </a:spcBef>
              <a:buFontTx/>
              <a:buChar char="•"/>
              <a:defRPr/>
            </a:pPr>
            <a:r>
              <a:rPr lang="en-US" altLang="en-US" sz="1200" kern="0" dirty="0" smtClean="0">
                <a:solidFill>
                  <a:srgbClr val="222222"/>
                </a:solidFill>
                <a:latin typeface="Arial"/>
              </a:rPr>
              <a:t>“Art of secret writing”</a:t>
            </a:r>
          </a:p>
          <a:p>
            <a:pPr marL="362480" indent="-362480">
              <a:spcBef>
                <a:spcPct val="20000"/>
              </a:spcBef>
              <a:buFontTx/>
              <a:buChar char="•"/>
              <a:defRPr/>
            </a:pPr>
            <a:r>
              <a:rPr lang="en-US" altLang="en-US" sz="1200" kern="0" dirty="0" smtClean="0">
                <a:solidFill>
                  <a:srgbClr val="222222"/>
                </a:solidFill>
                <a:latin typeface="Arial"/>
              </a:rPr>
              <a:t>Has been used for centuries</a:t>
            </a:r>
          </a:p>
          <a:p>
            <a:pPr marL="362480" indent="-362480">
              <a:spcBef>
                <a:spcPct val="20000"/>
              </a:spcBef>
              <a:buFontTx/>
              <a:buChar char="•"/>
              <a:defRPr/>
            </a:pPr>
            <a:r>
              <a:rPr lang="en-US" altLang="en-US" sz="1200" kern="0" dirty="0" smtClean="0">
                <a:solidFill>
                  <a:srgbClr val="222222"/>
                </a:solidFill>
                <a:latin typeface="Arial"/>
              </a:rPr>
              <a:t>Most popular modern version hides information within files that contain digital pictures or other images</a:t>
            </a:r>
          </a:p>
          <a:p>
            <a:pPr marL="362480" indent="-362480">
              <a:spcBef>
                <a:spcPct val="20000"/>
              </a:spcBef>
              <a:buFontTx/>
              <a:buChar char="•"/>
              <a:defRPr/>
            </a:pPr>
            <a:r>
              <a:rPr lang="en-US" altLang="en-US" sz="1200" kern="0" dirty="0" smtClean="0">
                <a:solidFill>
                  <a:srgbClr val="222222"/>
                </a:solidFill>
                <a:latin typeface="Arial"/>
              </a:rPr>
              <a:t>Some applications hide messages in .bmp, .wav, .mp3, and .au files, as well as in unused space on CDs and DVDs</a:t>
            </a:r>
          </a:p>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39</a:t>
            </a:fld>
            <a:endParaRPr lang="en-US" dirty="0"/>
          </a:p>
        </p:txBody>
      </p:sp>
    </p:spTree>
    <p:extLst>
      <p:ext uri="{BB962C8B-B14F-4D97-AF65-F5344CB8AC3E}">
        <p14:creationId xmlns:p14="http://schemas.microsoft.com/office/powerpoint/2010/main" val="27069983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1" dirty="0" smtClean="0"/>
              <a:t>Protocols for Secure Communications</a:t>
            </a:r>
          </a:p>
          <a:p>
            <a:pPr marL="362480" indent="-362480">
              <a:spcBef>
                <a:spcPct val="20000"/>
              </a:spcBef>
              <a:buFontTx/>
              <a:buChar char="•"/>
              <a:defRPr/>
            </a:pPr>
            <a:r>
              <a:rPr lang="en-US" altLang="en-US" sz="1200" kern="0" dirty="0" smtClean="0">
                <a:solidFill>
                  <a:srgbClr val="222222"/>
                </a:solidFill>
                <a:latin typeface="Arial"/>
              </a:rPr>
              <a:t>Most of the software currently used to protect the confidentiality of information are not true cryptosystems</a:t>
            </a:r>
          </a:p>
          <a:p>
            <a:pPr marL="362480" indent="-362480">
              <a:spcBef>
                <a:spcPct val="20000"/>
              </a:spcBef>
              <a:buFontTx/>
              <a:buChar char="•"/>
              <a:defRPr/>
            </a:pPr>
            <a:r>
              <a:rPr lang="en-US" altLang="en-US" sz="1200" kern="0" dirty="0" smtClean="0">
                <a:solidFill>
                  <a:srgbClr val="222222"/>
                </a:solidFill>
                <a:latin typeface="Arial"/>
              </a:rPr>
              <a:t>They are applications to which cryptographic protocols have been added</a:t>
            </a:r>
          </a:p>
          <a:p>
            <a:pPr marL="362480" indent="-362480">
              <a:spcBef>
                <a:spcPct val="20000"/>
              </a:spcBef>
              <a:buFontTx/>
              <a:buChar char="•"/>
              <a:defRPr/>
            </a:pPr>
            <a:r>
              <a:rPr lang="en-US" altLang="en-US" sz="1200" kern="0" dirty="0" smtClean="0">
                <a:solidFill>
                  <a:srgbClr val="222222"/>
                </a:solidFill>
                <a:latin typeface="Arial"/>
              </a:rPr>
              <a:t>Particularly true of Internet protocols</a:t>
            </a:r>
          </a:p>
          <a:p>
            <a:pPr marL="362480" indent="-362480">
              <a:spcBef>
                <a:spcPct val="20000"/>
              </a:spcBef>
              <a:buFontTx/>
              <a:buChar char="•"/>
              <a:defRPr/>
            </a:pPr>
            <a:r>
              <a:rPr lang="en-US" altLang="en-US" sz="1200" kern="0" dirty="0" smtClean="0">
                <a:solidFill>
                  <a:srgbClr val="222222"/>
                </a:solidFill>
                <a:latin typeface="Arial"/>
              </a:rPr>
              <a:t>As the number of threats to the Internet grew, so did the need for additional security measures</a:t>
            </a:r>
          </a:p>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40</a:t>
            </a:fld>
            <a:endParaRPr lang="en-US" dirty="0"/>
          </a:p>
        </p:txBody>
      </p:sp>
    </p:spTree>
    <p:extLst>
      <p:ext uri="{BB962C8B-B14F-4D97-AF65-F5344CB8AC3E}">
        <p14:creationId xmlns:p14="http://schemas.microsoft.com/office/powerpoint/2010/main" val="11764777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eaLnBrk="1" hangingPunct="1">
              <a:defRPr/>
            </a:pPr>
            <a:r>
              <a:rPr lang="en-US" altLang="en-US" b="1" dirty="0" smtClean="0">
                <a:latin typeface="Times New Roman" pitchFamily="18" charset="0"/>
              </a:rPr>
              <a:t>Securing Internet Communication with S-HTTP and SSL</a:t>
            </a:r>
          </a:p>
          <a:p>
            <a:pPr marL="362480" indent="-362480">
              <a:spcBef>
                <a:spcPct val="20000"/>
              </a:spcBef>
              <a:buFontTx/>
              <a:buChar char="•"/>
              <a:defRPr/>
            </a:pPr>
            <a:r>
              <a:rPr lang="en-US" altLang="en-US" sz="2700" kern="0" dirty="0" smtClean="0">
                <a:solidFill>
                  <a:srgbClr val="222222"/>
                </a:solidFill>
                <a:latin typeface="Arial"/>
              </a:rPr>
              <a:t>Secure Sockets Layer (SSL) protocol: uses public key encryption to secure channel over public Internet</a:t>
            </a:r>
          </a:p>
          <a:p>
            <a:pPr marL="362480" indent="-362480">
              <a:spcBef>
                <a:spcPct val="20000"/>
              </a:spcBef>
              <a:buFontTx/>
              <a:buChar char="•"/>
              <a:defRPr/>
            </a:pPr>
            <a:r>
              <a:rPr lang="en-US" altLang="en-US" sz="2700" kern="0" dirty="0" smtClean="0">
                <a:solidFill>
                  <a:srgbClr val="222222"/>
                </a:solidFill>
                <a:latin typeface="Arial"/>
              </a:rPr>
              <a:t>Secure Hypertext Transfer Protocol (S-HTTP): extended version of Hypertext Transfer Protocol; provides for encryption of individual messages between client and server across Internet</a:t>
            </a:r>
          </a:p>
          <a:p>
            <a:pPr marL="362480" indent="-362480">
              <a:spcBef>
                <a:spcPct val="20000"/>
              </a:spcBef>
              <a:buFontTx/>
              <a:buChar char="•"/>
              <a:defRPr/>
            </a:pPr>
            <a:r>
              <a:rPr lang="en-US" altLang="en-US" sz="2700" kern="0" dirty="0" smtClean="0">
                <a:solidFill>
                  <a:srgbClr val="222222"/>
                </a:solidFill>
                <a:latin typeface="Arial"/>
              </a:rPr>
              <a:t>S-HTTP is the application of SSL over HTTP</a:t>
            </a:r>
          </a:p>
          <a:p>
            <a:pPr marL="785372" lvl="1" indent="-302066">
              <a:spcBef>
                <a:spcPct val="20000"/>
              </a:spcBef>
              <a:buFontTx/>
              <a:buChar char="–"/>
              <a:defRPr/>
            </a:pPr>
            <a:r>
              <a:rPr lang="en-US" altLang="en-US" sz="2500" kern="0" dirty="0" smtClean="0">
                <a:solidFill>
                  <a:srgbClr val="222222"/>
                </a:solidFill>
                <a:latin typeface="Arial"/>
              </a:rPr>
              <a:t>Allows encryption of information passing between computers through protected and secure virtual connection</a:t>
            </a:r>
          </a:p>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41</a:t>
            </a:fld>
            <a:endParaRPr lang="en-US" dirty="0"/>
          </a:p>
        </p:txBody>
      </p:sp>
    </p:spTree>
    <p:extLst>
      <p:ext uri="{BB962C8B-B14F-4D97-AF65-F5344CB8AC3E}">
        <p14:creationId xmlns:p14="http://schemas.microsoft.com/office/powerpoint/2010/main" val="20487655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eaLnBrk="1" hangingPunct="1">
              <a:defRPr/>
            </a:pPr>
            <a:r>
              <a:rPr lang="en-US" altLang="en-US" b="1" dirty="0" smtClean="0">
                <a:latin typeface="Times New Roman" pitchFamily="18" charset="0"/>
              </a:rPr>
              <a:t>Securing E-mail</a:t>
            </a:r>
          </a:p>
          <a:p>
            <a:pPr eaLnBrk="1" hangingPunct="1">
              <a:defRPr/>
            </a:pPr>
            <a:r>
              <a:rPr lang="en-US" altLang="en-US" dirty="0" smtClean="0">
                <a:latin typeface="Times New Roman" pitchFamily="18" charset="0"/>
              </a:rPr>
              <a:t>A number of encryption cryptosystems have been adapted in an attempt to inject some degree of security into e-mail, a notoriously unsecured medium.  </a:t>
            </a:r>
          </a:p>
          <a:p>
            <a:pPr eaLnBrk="1" hangingPunct="1">
              <a:defRPr/>
            </a:pPr>
            <a:r>
              <a:rPr lang="en-US" altLang="en-US" dirty="0" smtClean="0">
                <a:latin typeface="Times New Roman" pitchFamily="18" charset="0"/>
              </a:rPr>
              <a:t>S/MIME builds on the Multipurpose Internet Mail Extensions (MIME) encoding format by adding encryption and authentication through digital signatures based on public key cryptosystems.  </a:t>
            </a:r>
          </a:p>
          <a:p>
            <a:pPr eaLnBrk="1" hangingPunct="1">
              <a:defRPr/>
            </a:pPr>
            <a:r>
              <a:rPr lang="en-US" altLang="en-US" dirty="0" smtClean="0">
                <a:latin typeface="Times New Roman" pitchFamily="18" charset="0"/>
              </a:rPr>
              <a:t>Privacy Enhanced Mail (PEM) was proposed by the Internet Engineering Task Force (IETF) as a standard to function with the public-key cryptosystems. </a:t>
            </a:r>
          </a:p>
          <a:p>
            <a:pPr eaLnBrk="1" hangingPunct="1">
              <a:defRPr/>
            </a:pPr>
            <a:r>
              <a:rPr lang="en-US" altLang="en-US" dirty="0" smtClean="0">
                <a:latin typeface="Times New Roman" pitchFamily="18" charset="0"/>
              </a:rPr>
              <a:t>PEM uses 3DES symmetric key encryption and RSA for key exchanges and digital signatures.  </a:t>
            </a:r>
          </a:p>
          <a:p>
            <a:pPr eaLnBrk="1" hangingPunct="1">
              <a:defRPr/>
            </a:pPr>
            <a:r>
              <a:rPr lang="en-US" altLang="en-US" dirty="0" smtClean="0">
                <a:latin typeface="Times New Roman" pitchFamily="18" charset="0"/>
              </a:rPr>
              <a:t>Pretty Good Privacy (PGP) was developed by Phil Zimmerman and uses the IDEA Cipher, a 128-bit symmetric key block encryption algorithm with 64-bit blocks for message encoding.  </a:t>
            </a:r>
          </a:p>
          <a:p>
            <a:pPr eaLnBrk="1" hangingPunct="1">
              <a:defRPr/>
            </a:pPr>
            <a:r>
              <a:rPr lang="en-US" altLang="en-US" dirty="0" smtClean="0">
                <a:latin typeface="Times New Roman" pitchFamily="18" charset="0"/>
              </a:rPr>
              <a:t>IDEA performs eight rounds on 16-bit sub-blocks using algebraic calculations.  </a:t>
            </a:r>
          </a:p>
          <a:p>
            <a:pPr eaLnBrk="1" hangingPunct="1">
              <a:defRPr/>
            </a:pPr>
            <a:r>
              <a:rPr lang="en-US" altLang="en-US" dirty="0" smtClean="0">
                <a:latin typeface="Times New Roman" pitchFamily="18" charset="0"/>
              </a:rPr>
              <a:t>PGP also uses RSA for symmetric key exchange and for digital signatures.  </a:t>
            </a:r>
          </a:p>
          <a:p>
            <a:pPr marL="362480" indent="-362480">
              <a:spcBef>
                <a:spcPct val="20000"/>
              </a:spcBef>
              <a:buFontTx/>
              <a:buChar char="•"/>
              <a:defRPr/>
            </a:pPr>
            <a:r>
              <a:rPr lang="en-US" altLang="en-US" sz="2700" kern="0" dirty="0" smtClean="0">
                <a:solidFill>
                  <a:srgbClr val="222222"/>
                </a:solidFill>
                <a:latin typeface="Arial"/>
              </a:rPr>
              <a:t>Secure Multipurpose Internet Mail Extensions (S/MIME): builds on Multipurpose Internet Mail Extensions (MIME) encoding format and uses digital signatures based on public-key cryptosystems</a:t>
            </a:r>
          </a:p>
          <a:p>
            <a:pPr marL="362480" indent="-362480">
              <a:spcBef>
                <a:spcPct val="20000"/>
              </a:spcBef>
              <a:buFontTx/>
              <a:buChar char="•"/>
              <a:defRPr/>
            </a:pPr>
            <a:r>
              <a:rPr lang="en-US" altLang="en-US" sz="2700" kern="0" dirty="0" smtClean="0">
                <a:solidFill>
                  <a:srgbClr val="222222"/>
                </a:solidFill>
                <a:latin typeface="Arial"/>
              </a:rPr>
              <a:t>Privacy Enhanced Mail (PEM): proposed as standard to use </a:t>
            </a:r>
            <a:r>
              <a:rPr lang="en-US" sz="2700" kern="0" dirty="0" smtClean="0">
                <a:solidFill>
                  <a:srgbClr val="222222"/>
                </a:solidFill>
                <a:latin typeface="Arial"/>
              </a:rPr>
              <a:t>3DES symmetric key encryption and RSA for key exchanges and digital signatures</a:t>
            </a:r>
            <a:endParaRPr lang="en-US" altLang="en-US" sz="2700" kern="0" dirty="0" smtClean="0">
              <a:solidFill>
                <a:srgbClr val="222222"/>
              </a:solidFill>
              <a:latin typeface="Arial"/>
            </a:endParaRPr>
          </a:p>
          <a:p>
            <a:pPr marL="362480" indent="-362480">
              <a:spcBef>
                <a:spcPct val="20000"/>
              </a:spcBef>
              <a:buFontTx/>
              <a:buChar char="•"/>
              <a:defRPr/>
            </a:pPr>
            <a:r>
              <a:rPr lang="en-US" altLang="en-US" sz="2700" kern="0" dirty="0" smtClean="0">
                <a:solidFill>
                  <a:srgbClr val="222222"/>
                </a:solidFill>
                <a:latin typeface="Arial"/>
              </a:rPr>
              <a:t>Pretty Good Privacy (PGP): uses IDEA Cipher for message encoding</a:t>
            </a:r>
          </a:p>
          <a:p>
            <a:pPr eaLnBrk="1" hangingPunct="1">
              <a:defRPr/>
            </a:pPr>
            <a:endParaRPr lang="en-US" altLang="en-US" dirty="0" smtClean="0">
              <a:latin typeface="Times New Roman" pitchFamily="18" charset="0"/>
            </a:endParaRPr>
          </a:p>
          <a:p>
            <a:pPr eaLnBrk="1" hangingPunct="1">
              <a:defRPr/>
            </a:pPr>
            <a:endParaRPr lang="en-US" altLang="en-US" dirty="0" smtClean="0">
              <a:latin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42</a:t>
            </a:fld>
            <a:endParaRPr lang="en-US" dirty="0"/>
          </a:p>
        </p:txBody>
      </p:sp>
    </p:spTree>
    <p:extLst>
      <p:ext uri="{BB962C8B-B14F-4D97-AF65-F5344CB8AC3E}">
        <p14:creationId xmlns:p14="http://schemas.microsoft.com/office/powerpoint/2010/main" val="19357854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altLang="en-US" b="1" dirty="0" smtClean="0">
                <a:latin typeface="Times New Roman" pitchFamily="18" charset="0"/>
              </a:rPr>
              <a:t>Securing Web Transactions with SET, SSL, and S-HTTP</a:t>
            </a:r>
          </a:p>
          <a:p>
            <a:pPr marL="362480" indent="-362480">
              <a:spcBef>
                <a:spcPct val="20000"/>
              </a:spcBef>
              <a:buFontTx/>
              <a:buChar char="•"/>
              <a:defRPr/>
            </a:pPr>
            <a:r>
              <a:rPr lang="en-US" altLang="en-US" sz="1200" kern="0" dirty="0" smtClean="0">
                <a:solidFill>
                  <a:srgbClr val="222222"/>
                </a:solidFill>
                <a:latin typeface="Arial"/>
              </a:rPr>
              <a:t>Secure Electronic Transactions (SET): developed by MasterCard and VISA in 1997 to protect against electronic payment fraud</a:t>
            </a:r>
          </a:p>
          <a:p>
            <a:pPr marL="362480" indent="-362480">
              <a:spcBef>
                <a:spcPct val="20000"/>
              </a:spcBef>
              <a:buFontTx/>
              <a:buChar char="•"/>
              <a:defRPr/>
            </a:pPr>
            <a:r>
              <a:rPr lang="en-US" altLang="en-US" sz="1200" kern="0" dirty="0" smtClean="0">
                <a:solidFill>
                  <a:srgbClr val="222222"/>
                </a:solidFill>
                <a:latin typeface="Arial"/>
              </a:rPr>
              <a:t>Uses DES to encrypt credit card information transfers</a:t>
            </a:r>
          </a:p>
          <a:p>
            <a:pPr marL="362480" indent="-362480">
              <a:spcBef>
                <a:spcPct val="20000"/>
              </a:spcBef>
              <a:buFontTx/>
              <a:buChar char="•"/>
              <a:defRPr/>
            </a:pPr>
            <a:r>
              <a:rPr lang="en-US" altLang="en-US" sz="1200" kern="0" dirty="0" smtClean="0">
                <a:solidFill>
                  <a:srgbClr val="222222"/>
                </a:solidFill>
                <a:latin typeface="Arial"/>
              </a:rPr>
              <a:t>Provides security for both Internet-based credit card transactions and credit card swipe systems in retail stores</a:t>
            </a:r>
          </a:p>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43</a:t>
            </a:fld>
            <a:endParaRPr lang="en-US" dirty="0"/>
          </a:p>
        </p:txBody>
      </p:sp>
    </p:spTree>
    <p:extLst>
      <p:ext uri="{BB962C8B-B14F-4D97-AF65-F5344CB8AC3E}">
        <p14:creationId xmlns:p14="http://schemas.microsoft.com/office/powerpoint/2010/main" val="285369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eaLnBrk="1" hangingPunct="1">
              <a:defRPr/>
            </a:pPr>
            <a:r>
              <a:rPr lang="en-US" altLang="en-US" b="1" dirty="0" smtClean="0">
                <a:latin typeface="Times New Roman" pitchFamily="18" charset="0"/>
              </a:rPr>
              <a:t>PGP</a:t>
            </a:r>
          </a:p>
          <a:p>
            <a:pPr marL="362480" indent="-362480">
              <a:spcBef>
                <a:spcPct val="20000"/>
              </a:spcBef>
              <a:buFontTx/>
              <a:buChar char="•"/>
              <a:defRPr/>
            </a:pPr>
            <a:r>
              <a:rPr lang="en-US" altLang="en-US" sz="2700" kern="0" dirty="0" smtClean="0">
                <a:solidFill>
                  <a:srgbClr val="222222"/>
                </a:solidFill>
                <a:latin typeface="Arial"/>
              </a:rPr>
              <a:t>Pretty Good Privacy (PGP): hybrid cryptosystem designed in 1991 by Phil Zimmermann</a:t>
            </a:r>
          </a:p>
          <a:p>
            <a:pPr marL="785372" lvl="1" indent="-302066">
              <a:spcBef>
                <a:spcPct val="20000"/>
              </a:spcBef>
              <a:buFontTx/>
              <a:buChar char="–"/>
              <a:defRPr/>
            </a:pPr>
            <a:r>
              <a:rPr lang="en-US" altLang="en-US" sz="2500" kern="0" dirty="0" smtClean="0">
                <a:solidFill>
                  <a:srgbClr val="222222"/>
                </a:solidFill>
                <a:latin typeface="Arial"/>
              </a:rPr>
              <a:t>Combined best available cryptographic algorithms to become open source de facto standard for encryption and authentication of e-mail and file storage applications</a:t>
            </a:r>
          </a:p>
          <a:p>
            <a:pPr marL="785372" lvl="1" indent="-302066">
              <a:spcBef>
                <a:spcPct val="20000"/>
              </a:spcBef>
              <a:buFontTx/>
              <a:buChar char="–"/>
              <a:defRPr/>
            </a:pPr>
            <a:r>
              <a:rPr lang="en-US" altLang="en-US" sz="2500" kern="0" dirty="0" smtClean="0">
                <a:solidFill>
                  <a:srgbClr val="222222"/>
                </a:solidFill>
                <a:latin typeface="Arial"/>
              </a:rPr>
              <a:t>Freeware and low-cost commercial PGP versions are available for many platforms</a:t>
            </a:r>
          </a:p>
          <a:p>
            <a:pPr marL="785372" lvl="1" indent="-302066">
              <a:spcBef>
                <a:spcPct val="20000"/>
              </a:spcBef>
              <a:buFontTx/>
              <a:buChar char="–"/>
              <a:defRPr/>
            </a:pPr>
            <a:r>
              <a:rPr lang="en-US" altLang="en-US" sz="2500" kern="0" dirty="0" smtClean="0">
                <a:solidFill>
                  <a:srgbClr val="222222"/>
                </a:solidFill>
                <a:latin typeface="Arial"/>
              </a:rPr>
              <a:t>PGP security solution provides six services: authentication by digital signatures; message encryption; compression; e-mail compatibility; segmentation; key management</a:t>
            </a:r>
          </a:p>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47</a:t>
            </a:fld>
            <a:endParaRPr lang="en-US" dirty="0"/>
          </a:p>
        </p:txBody>
      </p:sp>
    </p:spTree>
    <p:extLst>
      <p:ext uri="{BB962C8B-B14F-4D97-AF65-F5344CB8AC3E}">
        <p14:creationId xmlns:p14="http://schemas.microsoft.com/office/powerpoint/2010/main" val="1388099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01356CA7-4256-4267-98BD-DE115A71F0C0}" type="slidenum">
              <a:rPr lang="en-GB" altLang="en-US">
                <a:solidFill>
                  <a:srgbClr val="000000"/>
                </a:solidFill>
                <a:latin typeface="Times New Roman" panose="02020603050405020304" pitchFamily="18" charset="0"/>
                <a:cs typeface="Lucida Sans Unicode" panose="020B0602030504020204" pitchFamily="34" charset="0"/>
              </a:rPr>
              <a:pPr eaLnBrk="1" hangingPunct="1"/>
              <a:t>4</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7411"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6324" name="Text Box 2"/>
          <p:cNvSpPr>
            <a:spLocks noGrp="1" noChangeArrowheads="1"/>
          </p:cNvSpPr>
          <p:nvPr>
            <p:ph type="body"/>
          </p:nvPr>
        </p:nvSpPr>
        <p:spPr>
          <a:xfrm>
            <a:off x="974725" y="4560888"/>
            <a:ext cx="5365750" cy="4319587"/>
          </a:xfrm>
        </p:spPr>
        <p:txBody>
          <a:bodyPr>
            <a:normAutofit fontScale="92500"/>
          </a:bodyPr>
          <a:lstStyle/>
          <a:p>
            <a:pPr eaLnBrk="1" hangingPunct="1">
              <a:defRPr/>
            </a:pPr>
            <a:r>
              <a:rPr lang="en-US" altLang="en-US" b="1" dirty="0" smtClean="0">
                <a:latin typeface="Times New Roman" pitchFamily="18" charset="0"/>
              </a:rPr>
              <a:t>Foundations of Cryptology</a:t>
            </a:r>
          </a:p>
          <a:p>
            <a:pPr marL="362480" indent="-362480">
              <a:spcBef>
                <a:spcPct val="20000"/>
              </a:spcBef>
              <a:buFontTx/>
              <a:buChar char="•"/>
              <a:defRPr/>
            </a:pPr>
            <a:r>
              <a:rPr lang="en-US" altLang="en-US" sz="1200" kern="0" dirty="0" smtClean="0">
                <a:solidFill>
                  <a:srgbClr val="222222"/>
                </a:solidFill>
                <a:latin typeface="Arial"/>
              </a:rPr>
              <a:t>Cryptology has an extensive and multicultural history</a:t>
            </a:r>
          </a:p>
          <a:p>
            <a:pPr marL="362480" indent="-362480">
              <a:spcBef>
                <a:spcPct val="20000"/>
              </a:spcBef>
              <a:buFontTx/>
              <a:buChar char="•"/>
              <a:defRPr/>
            </a:pPr>
            <a:r>
              <a:rPr lang="en-US" altLang="en-US" sz="1200" kern="0" dirty="0" smtClean="0">
                <a:solidFill>
                  <a:srgbClr val="222222"/>
                </a:solidFill>
                <a:latin typeface="Arial"/>
              </a:rPr>
              <a:t>All popular Web browsers use built-in encryption features for secure e-commerce applications</a:t>
            </a:r>
          </a:p>
          <a:p>
            <a:pPr marL="362480" indent="-362480">
              <a:spcBef>
                <a:spcPct val="20000"/>
              </a:spcBef>
              <a:buFontTx/>
              <a:buChar char="•"/>
              <a:defRPr/>
            </a:pPr>
            <a:r>
              <a:rPr lang="en-US" altLang="en-US" sz="1200" kern="0" dirty="0" smtClean="0">
                <a:solidFill>
                  <a:srgbClr val="222222"/>
                </a:solidFill>
                <a:latin typeface="Arial"/>
              </a:rPr>
              <a:t>Restrictions on the export of cryptosystems began after WWII</a:t>
            </a:r>
          </a:p>
          <a:p>
            <a:pPr eaLnBrk="1" hangingPunct="1">
              <a:lnSpc>
                <a:spcPct val="90000"/>
              </a:lnSpc>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altLang="en-US" dirty="0" smtClean="0">
              <a:ea typeface="Lucida Sans Unicode" pitchFamily="34" charset="0"/>
              <a:cs typeface="Lucida Sans Unicode" pitchFamily="34" charset="0"/>
            </a:endParaRPr>
          </a:p>
        </p:txBody>
      </p:sp>
    </p:spTree>
    <p:extLst>
      <p:ext uri="{BB962C8B-B14F-4D97-AF65-F5344CB8AC3E}">
        <p14:creationId xmlns:p14="http://schemas.microsoft.com/office/powerpoint/2010/main" val="4198219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altLang="en-US" b="1" dirty="0" smtClean="0">
                <a:latin typeface="Times New Roman" pitchFamily="18" charset="0"/>
              </a:rPr>
              <a:t>Foundations of Cryptology</a:t>
            </a:r>
          </a:p>
          <a:p>
            <a:pPr marL="362480" indent="-362480">
              <a:spcBef>
                <a:spcPct val="20000"/>
              </a:spcBef>
              <a:buFontTx/>
              <a:buChar char="•"/>
              <a:defRPr/>
            </a:pPr>
            <a:r>
              <a:rPr lang="en-US" altLang="en-US" sz="1200" kern="0" dirty="0" smtClean="0">
                <a:solidFill>
                  <a:srgbClr val="222222"/>
                </a:solidFill>
                <a:latin typeface="Arial"/>
              </a:rPr>
              <a:t>Cryptology has an extensive and multicultural history</a:t>
            </a:r>
          </a:p>
          <a:p>
            <a:pPr marL="362480" indent="-362480">
              <a:spcBef>
                <a:spcPct val="20000"/>
              </a:spcBef>
              <a:buFontTx/>
              <a:buChar char="•"/>
              <a:defRPr/>
            </a:pPr>
            <a:r>
              <a:rPr lang="en-US" altLang="en-US" sz="1200" kern="0" dirty="0" smtClean="0">
                <a:solidFill>
                  <a:srgbClr val="222222"/>
                </a:solidFill>
                <a:latin typeface="Arial"/>
              </a:rPr>
              <a:t>All popular Web browsers use built-in encryption features for secure e-commerce applications</a:t>
            </a:r>
          </a:p>
          <a:p>
            <a:pPr marL="362480" indent="-362480">
              <a:spcBef>
                <a:spcPct val="20000"/>
              </a:spcBef>
              <a:buFontTx/>
              <a:buChar char="•"/>
              <a:defRPr/>
            </a:pPr>
            <a:r>
              <a:rPr lang="en-US" altLang="en-US" sz="1200" kern="0" dirty="0" smtClean="0">
                <a:solidFill>
                  <a:srgbClr val="222222"/>
                </a:solidFill>
                <a:latin typeface="Arial"/>
              </a:rPr>
              <a:t>Restrictions on the export of cryptosystems began after WWII</a:t>
            </a:r>
          </a:p>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a:t>
            </a:fld>
            <a:endParaRPr lang="en-US" dirty="0"/>
          </a:p>
        </p:txBody>
      </p:sp>
    </p:spTree>
    <p:extLst>
      <p:ext uri="{BB962C8B-B14F-4D97-AF65-F5344CB8AC3E}">
        <p14:creationId xmlns:p14="http://schemas.microsoft.com/office/powerpoint/2010/main" val="380610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altLang="en-US" b="1" dirty="0" smtClean="0">
                <a:latin typeface="Times New Roman" pitchFamily="18" charset="0"/>
              </a:rPr>
              <a:t>Cipher Methods</a:t>
            </a:r>
          </a:p>
          <a:p>
            <a:pPr marL="362480" indent="-362480">
              <a:spcBef>
                <a:spcPct val="20000"/>
              </a:spcBef>
              <a:buFontTx/>
              <a:buChar char="•"/>
              <a:defRPr/>
            </a:pPr>
            <a:r>
              <a:rPr lang="en-US" altLang="en-US" sz="1200" kern="0" dirty="0" smtClean="0">
                <a:solidFill>
                  <a:srgbClr val="222222"/>
                </a:solidFill>
                <a:latin typeface="Arial"/>
              </a:rPr>
              <a:t>Plaintext can be encrypted through bit stream or block cipher method</a:t>
            </a:r>
          </a:p>
          <a:p>
            <a:pPr marL="362480" indent="-362480">
              <a:spcBef>
                <a:spcPct val="20000"/>
              </a:spcBef>
              <a:buFontTx/>
              <a:buChar char="•"/>
              <a:defRPr/>
            </a:pPr>
            <a:r>
              <a:rPr lang="en-US" altLang="en-US" sz="1200" kern="0" dirty="0" smtClean="0">
                <a:solidFill>
                  <a:srgbClr val="222222"/>
                </a:solidFill>
                <a:latin typeface="Arial"/>
              </a:rPr>
              <a:t>Bit stream: each plaintext bit transformed into cipher bit one bit at a time</a:t>
            </a:r>
          </a:p>
          <a:p>
            <a:pPr marL="362480" indent="-362480">
              <a:spcBef>
                <a:spcPct val="20000"/>
              </a:spcBef>
              <a:buFontTx/>
              <a:buChar char="•"/>
              <a:defRPr/>
            </a:pPr>
            <a:r>
              <a:rPr lang="en-US" altLang="en-US" sz="1200" kern="0" dirty="0" smtClean="0">
                <a:solidFill>
                  <a:srgbClr val="222222"/>
                </a:solidFill>
                <a:latin typeface="Arial"/>
              </a:rPr>
              <a:t>Block cipher: message divided into blocks (e.g., sets of 8- or 16-bit blocks) and each is transformed into encrypted block of cipher bits using algorithm and key</a:t>
            </a:r>
          </a:p>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7</a:t>
            </a:fld>
            <a:endParaRPr lang="en-US" dirty="0"/>
          </a:p>
        </p:txBody>
      </p:sp>
    </p:spTree>
    <p:extLst>
      <p:ext uri="{BB962C8B-B14F-4D97-AF65-F5344CB8AC3E}">
        <p14:creationId xmlns:p14="http://schemas.microsoft.com/office/powerpoint/2010/main" val="3596381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altLang="en-US" b="1" dirty="0" smtClean="0">
                <a:latin typeface="Times New Roman" pitchFamily="18" charset="0"/>
              </a:rPr>
              <a:t>Substitution Cipher</a:t>
            </a:r>
          </a:p>
          <a:p>
            <a:pPr marL="362480" indent="-362480">
              <a:spcBef>
                <a:spcPct val="20000"/>
              </a:spcBef>
              <a:buFontTx/>
              <a:buChar char="•"/>
              <a:defRPr/>
            </a:pPr>
            <a:r>
              <a:rPr lang="en-US" altLang="en-US" sz="1200" kern="0" dirty="0" smtClean="0">
                <a:solidFill>
                  <a:srgbClr val="222222"/>
                </a:solidFill>
                <a:latin typeface="Arial"/>
              </a:rPr>
              <a:t>Exchanges one value for another</a:t>
            </a:r>
          </a:p>
          <a:p>
            <a:pPr marL="362480" indent="-362480">
              <a:spcBef>
                <a:spcPct val="20000"/>
              </a:spcBef>
              <a:buFontTx/>
              <a:buChar char="•"/>
              <a:defRPr/>
            </a:pPr>
            <a:r>
              <a:rPr lang="en-US" altLang="en-US" sz="1200" kern="0" dirty="0" smtClean="0">
                <a:solidFill>
                  <a:srgbClr val="222222"/>
                </a:solidFill>
                <a:latin typeface="Arial"/>
              </a:rPr>
              <a:t>Monoalphabetic substitution: uses only one alphabet during encryption process</a:t>
            </a:r>
          </a:p>
          <a:p>
            <a:pPr marL="362480" indent="-362480">
              <a:spcBef>
                <a:spcPct val="20000"/>
              </a:spcBef>
              <a:buFontTx/>
              <a:buChar char="•"/>
              <a:defRPr/>
            </a:pPr>
            <a:r>
              <a:rPr lang="en-US" altLang="en-US" sz="1200" kern="0" dirty="0" smtClean="0">
                <a:solidFill>
                  <a:srgbClr val="222222"/>
                </a:solidFill>
                <a:latin typeface="Arial"/>
              </a:rPr>
              <a:t>Polyalphabetic substitution: more advanced; uses two or more alphabets</a:t>
            </a:r>
          </a:p>
          <a:p>
            <a:pPr marL="362480" indent="-362480">
              <a:spcBef>
                <a:spcPct val="20000"/>
              </a:spcBef>
              <a:buFontTx/>
              <a:buChar char="•"/>
              <a:defRPr/>
            </a:pPr>
            <a:r>
              <a:rPr lang="en-US" altLang="en-US" sz="1200" kern="0" dirty="0" smtClean="0">
                <a:solidFill>
                  <a:srgbClr val="222222"/>
                </a:solidFill>
                <a:latin typeface="Arial"/>
              </a:rPr>
              <a:t>Vigenère cipher: advanced substitution cipher that uses simple polyalphabetic code; made up of 26 distinct cipher alphabets</a:t>
            </a:r>
          </a:p>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8</a:t>
            </a:fld>
            <a:endParaRPr lang="en-US" dirty="0"/>
          </a:p>
        </p:txBody>
      </p:sp>
    </p:spTree>
    <p:extLst>
      <p:ext uri="{BB962C8B-B14F-4D97-AF65-F5344CB8AC3E}">
        <p14:creationId xmlns:p14="http://schemas.microsoft.com/office/powerpoint/2010/main" val="466400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eaLnBrk="1" hangingPunct="1">
              <a:defRPr/>
            </a:pPr>
            <a:r>
              <a:rPr lang="en-US" altLang="en-US" b="1" dirty="0" smtClean="0">
                <a:latin typeface="Times New Roman" pitchFamily="18" charset="0"/>
              </a:rPr>
              <a:t>Transposition Cipher Method</a:t>
            </a:r>
          </a:p>
          <a:p>
            <a:pPr marL="362480" indent="-362480">
              <a:spcBef>
                <a:spcPct val="20000"/>
              </a:spcBef>
              <a:buFontTx/>
              <a:buChar char="•"/>
              <a:defRPr/>
            </a:pPr>
            <a:r>
              <a:rPr lang="en-US" altLang="en-US" sz="2700" kern="0" dirty="0" smtClean="0">
                <a:solidFill>
                  <a:srgbClr val="222222"/>
                </a:solidFill>
                <a:latin typeface="Arial"/>
              </a:rPr>
              <a:t>Simple to understand, but if properly used, produces ciphertext that is difficult to decipher</a:t>
            </a:r>
          </a:p>
          <a:p>
            <a:pPr marL="362480" indent="-362480">
              <a:spcBef>
                <a:spcPct val="20000"/>
              </a:spcBef>
              <a:buFontTx/>
              <a:buChar char="•"/>
              <a:defRPr/>
            </a:pPr>
            <a:r>
              <a:rPr lang="en-US" altLang="en-US" sz="2700" kern="0" dirty="0" smtClean="0">
                <a:solidFill>
                  <a:srgbClr val="222222"/>
                </a:solidFill>
                <a:latin typeface="Arial"/>
              </a:rPr>
              <a:t>Rearranges values within a block to create ciphertext</a:t>
            </a:r>
          </a:p>
          <a:p>
            <a:pPr marL="362480" indent="-362480">
              <a:spcBef>
                <a:spcPct val="20000"/>
              </a:spcBef>
              <a:buFontTx/>
              <a:buChar char="•"/>
              <a:defRPr/>
            </a:pPr>
            <a:r>
              <a:rPr lang="en-US" altLang="en-US" sz="2700" kern="0" dirty="0" smtClean="0">
                <a:solidFill>
                  <a:srgbClr val="222222"/>
                </a:solidFill>
                <a:latin typeface="Arial"/>
              </a:rPr>
              <a:t>Can be done at the bit level or at the byte (character) level</a:t>
            </a:r>
          </a:p>
          <a:p>
            <a:pPr marL="362480" indent="-362480">
              <a:spcBef>
                <a:spcPct val="20000"/>
              </a:spcBef>
              <a:buFontTx/>
              <a:buChar char="•"/>
              <a:defRPr/>
            </a:pPr>
            <a:r>
              <a:rPr lang="en-US" altLang="en-US" sz="2700" kern="0" dirty="0" smtClean="0">
                <a:solidFill>
                  <a:srgbClr val="222222"/>
                </a:solidFill>
                <a:latin typeface="Arial"/>
              </a:rPr>
              <a:t>To make the encryption even stronger, the keys and block sizes can be increased to 128 bits or more</a:t>
            </a:r>
          </a:p>
          <a:p>
            <a:pPr marL="785372" lvl="1" indent="-302066">
              <a:spcBef>
                <a:spcPct val="20000"/>
              </a:spcBef>
              <a:buFontTx/>
              <a:buChar char="–"/>
              <a:defRPr/>
            </a:pPr>
            <a:r>
              <a:rPr lang="en-US" altLang="en-US" sz="2500" kern="0" dirty="0" smtClean="0">
                <a:solidFill>
                  <a:srgbClr val="222222"/>
                </a:solidFill>
                <a:latin typeface="Arial"/>
              </a:rPr>
              <a:t>Uses block padding method to facilitate algorithm</a:t>
            </a:r>
          </a:p>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10</a:t>
            </a:fld>
            <a:endParaRPr lang="en-US" dirty="0"/>
          </a:p>
        </p:txBody>
      </p:sp>
    </p:spTree>
    <p:extLst>
      <p:ext uri="{BB962C8B-B14F-4D97-AF65-F5344CB8AC3E}">
        <p14:creationId xmlns:p14="http://schemas.microsoft.com/office/powerpoint/2010/main" val="2405653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a:defRPr/>
            </a:pPr>
            <a:r>
              <a:rPr lang="en-US" b="1" dirty="0" smtClean="0"/>
              <a:t>Exclusive OR (XOR)</a:t>
            </a:r>
          </a:p>
          <a:p>
            <a:pPr marL="362480" indent="-362480">
              <a:spcBef>
                <a:spcPct val="20000"/>
              </a:spcBef>
              <a:buFontTx/>
              <a:buChar char="•"/>
              <a:defRPr/>
            </a:pPr>
            <a:r>
              <a:rPr lang="en-US" altLang="en-US" sz="2700" kern="0" dirty="0" smtClean="0">
                <a:solidFill>
                  <a:srgbClr val="222222"/>
                </a:solidFill>
                <a:latin typeface="Arial"/>
              </a:rPr>
              <a:t>Function of Boolean algebra; two bits are compared and binary result generated</a:t>
            </a:r>
          </a:p>
          <a:p>
            <a:pPr marL="785372" lvl="1" indent="-302066">
              <a:spcBef>
                <a:spcPct val="20000"/>
              </a:spcBef>
              <a:buFontTx/>
              <a:buChar char="–"/>
              <a:defRPr/>
            </a:pPr>
            <a:r>
              <a:rPr lang="en-US" altLang="en-US" sz="2500" kern="0" dirty="0" smtClean="0">
                <a:solidFill>
                  <a:srgbClr val="222222"/>
                </a:solidFill>
                <a:latin typeface="Arial"/>
              </a:rPr>
              <a:t>If two bits are identical, result is binary 0</a:t>
            </a:r>
          </a:p>
          <a:p>
            <a:pPr marL="785372" lvl="1" indent="-302066">
              <a:spcBef>
                <a:spcPct val="20000"/>
              </a:spcBef>
              <a:buFontTx/>
              <a:buChar char="–"/>
              <a:defRPr/>
            </a:pPr>
            <a:r>
              <a:rPr lang="en-US" altLang="en-US" sz="2500" kern="0" dirty="0" smtClean="0">
                <a:solidFill>
                  <a:srgbClr val="222222"/>
                </a:solidFill>
                <a:latin typeface="Arial"/>
              </a:rPr>
              <a:t>If two bits not identical, result is binary 1</a:t>
            </a:r>
          </a:p>
          <a:p>
            <a:pPr marL="362480" indent="-362480">
              <a:spcBef>
                <a:spcPct val="20000"/>
              </a:spcBef>
              <a:buFontTx/>
              <a:buChar char="•"/>
              <a:defRPr/>
            </a:pPr>
            <a:r>
              <a:rPr lang="en-US" altLang="en-US" sz="2700" kern="0" dirty="0" smtClean="0">
                <a:solidFill>
                  <a:srgbClr val="222222"/>
                </a:solidFill>
                <a:latin typeface="Arial"/>
              </a:rPr>
              <a:t>Very simple to implement and simple to break; should not be used by itself when organization is transmitting/storing sensitive data</a:t>
            </a:r>
          </a:p>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11</a:t>
            </a:fld>
            <a:endParaRPr lang="en-US" dirty="0"/>
          </a:p>
        </p:txBody>
      </p:sp>
    </p:spTree>
    <p:extLst>
      <p:ext uri="{BB962C8B-B14F-4D97-AF65-F5344CB8AC3E}">
        <p14:creationId xmlns:p14="http://schemas.microsoft.com/office/powerpoint/2010/main" val="2130062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eaLnBrk="1" hangingPunct="1">
              <a:defRPr/>
            </a:pPr>
            <a:r>
              <a:rPr lang="en-US" altLang="en-US" b="1" dirty="0" smtClean="0">
                <a:latin typeface="Times New Roman" pitchFamily="18" charset="0"/>
              </a:rPr>
              <a:t>Vernam Cipher</a:t>
            </a:r>
          </a:p>
          <a:p>
            <a:pPr marL="362480" indent="-362480">
              <a:spcBef>
                <a:spcPct val="20000"/>
              </a:spcBef>
              <a:buFontTx/>
              <a:buChar char="•"/>
              <a:defRPr/>
            </a:pPr>
            <a:r>
              <a:rPr lang="en-US" altLang="en-US" sz="2700" kern="0" dirty="0" smtClean="0">
                <a:solidFill>
                  <a:srgbClr val="222222"/>
                </a:solidFill>
                <a:latin typeface="Arial"/>
              </a:rPr>
              <a:t>Developed at AT&amp;T Bell Labs</a:t>
            </a:r>
          </a:p>
          <a:p>
            <a:pPr marL="362480" indent="-362480">
              <a:spcBef>
                <a:spcPct val="20000"/>
              </a:spcBef>
              <a:buFontTx/>
              <a:buChar char="•"/>
              <a:defRPr/>
            </a:pPr>
            <a:r>
              <a:rPr lang="en-US" altLang="en-US" sz="2700" kern="0" dirty="0" smtClean="0">
                <a:solidFill>
                  <a:srgbClr val="222222"/>
                </a:solidFill>
                <a:latin typeface="Arial"/>
              </a:rPr>
              <a:t>Uses set of characters once per encryption process</a:t>
            </a:r>
          </a:p>
          <a:p>
            <a:pPr marL="362480" indent="-362480">
              <a:spcBef>
                <a:spcPct val="20000"/>
              </a:spcBef>
              <a:buFontTx/>
              <a:buChar char="•"/>
              <a:defRPr/>
            </a:pPr>
            <a:r>
              <a:rPr lang="en-US" altLang="en-US" sz="2700" kern="0" dirty="0" smtClean="0">
                <a:solidFill>
                  <a:srgbClr val="222222"/>
                </a:solidFill>
                <a:latin typeface="Arial"/>
              </a:rPr>
              <a:t>To perform: </a:t>
            </a:r>
          </a:p>
          <a:p>
            <a:pPr marL="785372" lvl="1" indent="-302066">
              <a:spcBef>
                <a:spcPct val="20000"/>
              </a:spcBef>
              <a:buFontTx/>
              <a:buChar char="–"/>
              <a:defRPr/>
            </a:pPr>
            <a:r>
              <a:rPr lang="en-US" altLang="en-US" sz="2500" kern="0" dirty="0" smtClean="0">
                <a:solidFill>
                  <a:srgbClr val="222222"/>
                </a:solidFill>
                <a:latin typeface="Arial"/>
              </a:rPr>
              <a:t>The pad values are added to numeric values that represent the plaintext that needs to be encrypted</a:t>
            </a:r>
          </a:p>
          <a:p>
            <a:pPr marL="785372" lvl="1" indent="-302066">
              <a:spcBef>
                <a:spcPct val="20000"/>
              </a:spcBef>
              <a:buFontTx/>
              <a:buChar char="–"/>
              <a:defRPr/>
            </a:pPr>
            <a:r>
              <a:rPr lang="en-US" altLang="en-US" sz="2500" kern="0" dirty="0" smtClean="0">
                <a:solidFill>
                  <a:srgbClr val="222222"/>
                </a:solidFill>
                <a:latin typeface="Arial"/>
              </a:rPr>
              <a:t>Each character of the plaintext is turned into a number and a pad value for that position is added</a:t>
            </a:r>
          </a:p>
          <a:p>
            <a:pPr marL="785372" lvl="1" indent="-302066">
              <a:spcBef>
                <a:spcPct val="20000"/>
              </a:spcBef>
              <a:buFontTx/>
              <a:buChar char="–"/>
              <a:defRPr/>
            </a:pPr>
            <a:r>
              <a:rPr lang="en-US" altLang="en-US" sz="2500" kern="0" dirty="0" smtClean="0">
                <a:solidFill>
                  <a:srgbClr val="222222"/>
                </a:solidFill>
                <a:latin typeface="Arial"/>
              </a:rPr>
              <a:t>The resulting sum for that character is then converted back to a ciphertext letter for transmission</a:t>
            </a:r>
          </a:p>
          <a:p>
            <a:pPr marL="785372" lvl="1" indent="-302066">
              <a:spcBef>
                <a:spcPct val="20000"/>
              </a:spcBef>
              <a:buFontTx/>
              <a:buChar char="–"/>
              <a:defRPr/>
            </a:pPr>
            <a:r>
              <a:rPr lang="en-US" altLang="en-US" sz="2500" kern="0" dirty="0" smtClean="0">
                <a:solidFill>
                  <a:srgbClr val="222222"/>
                </a:solidFill>
                <a:latin typeface="Arial"/>
              </a:rPr>
              <a:t>If the sum of the two values exceeds 26, then 26 is subtracted from the total</a:t>
            </a:r>
          </a:p>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14</a:t>
            </a:fld>
            <a:endParaRPr lang="en-US" dirty="0"/>
          </a:p>
        </p:txBody>
      </p:sp>
    </p:spTree>
    <p:extLst>
      <p:ext uri="{BB962C8B-B14F-4D97-AF65-F5344CB8AC3E}">
        <p14:creationId xmlns:p14="http://schemas.microsoft.com/office/powerpoint/2010/main" val="2168024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6" name="Rectangle 15"/>
          <p:cNvSpPr/>
          <p:nvPr/>
        </p:nvSpPr>
        <p:spPr bwMode="white">
          <a:xfrm>
            <a:off x="0" y="0"/>
            <a:ext cx="9144000" cy="1371600"/>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p:cNvSpPr>
            <a:spLocks noGrp="1"/>
          </p:cNvSpPr>
          <p:nvPr>
            <p:ph type="title"/>
          </p:nvPr>
        </p:nvSpPr>
        <p:spPr>
          <a:xfrm>
            <a:off x="457200" y="228600"/>
            <a:ext cx="8229600" cy="622828"/>
          </a:xfrm>
        </p:spPr>
        <p:txBody>
          <a:bodyPr anchor="t">
            <a:noAutofit/>
          </a:bodyPr>
          <a:lstStyle>
            <a:lvl1pPr>
              <a:defRPr sz="3600">
                <a:latin typeface="Arial" pitchFamily="34" charset="0"/>
                <a:ea typeface="Verdana" pitchFamily="34" charset="0"/>
                <a:cs typeface="Arial" pitchFamily="34" charset="0"/>
              </a:defRPr>
            </a:lvl1pPr>
          </a:lstStyle>
          <a:p>
            <a:r>
              <a:rPr lang="en-US" smtClean="0"/>
              <a:t>Click to edit Master title style</a:t>
            </a:r>
            <a:endParaRPr lang="en-US" dirty="0"/>
          </a:p>
        </p:txBody>
      </p:sp>
      <p:sp>
        <p:nvSpPr>
          <p:cNvPr id="7" name="Conten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400">
                <a:solidFill>
                  <a:schemeClr val="bg1"/>
                </a:solidFill>
                <a:latin typeface="Arial" pitchFamily="34" charset="0"/>
                <a:ea typeface="Verdana" pitchFamily="34" charset="0"/>
                <a:cs typeface="Arial" pitchFamily="34" charset="0"/>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4400" baseline="0">
                <a:latin typeface="Arial" pitchFamily="34" charset="0"/>
                <a:ea typeface="Verdana" pitchFamily="34" charset="0"/>
                <a:cs typeface="Arial" pitchFamily="34" charset="0"/>
              </a:defRPr>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800">
                <a:latin typeface="Arial" pitchFamily="34" charset="0"/>
                <a:ea typeface="Verdana" pitchFamily="34" charset="0"/>
                <a:cs typeface="Arial" pitchFamily="34" charset="0"/>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2" name="Rectangle 11"/>
          <p:cNvSpPr/>
          <p:nvPr userDrawn="1"/>
        </p:nvSpPr>
        <p:spPr bwMode="white">
          <a:xfrm>
            <a:off x="-7938" y="6248400"/>
            <a:ext cx="9161464" cy="629874"/>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4774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 y="27709"/>
            <a:ext cx="9052560" cy="1039091"/>
          </a:xfrm>
        </p:spPr>
        <p:txBody>
          <a:bodyPr>
            <a:normAutofit/>
          </a:bodyPr>
          <a:lstStyle>
            <a:lvl1pPr algn="ctr">
              <a:defRPr sz="3600">
                <a:latin typeface="Arial" pitchFamily="34" charset="0"/>
                <a:ea typeface="Verdana"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rgbClr val="364162"/>
              </a:buClr>
              <a:buSzPct val="100000"/>
              <a:defRPr/>
            </a:lvl1pPr>
            <a:lvl2pPr>
              <a:buClr>
                <a:srgbClr val="364162"/>
              </a:buClr>
              <a:defRPr/>
            </a:lvl2pPr>
            <a:lvl3pPr marL="1143000" indent="-228600">
              <a:buClr>
                <a:srgbClr val="364162"/>
              </a:buClr>
              <a:buFont typeface="Wingdings" pitchFamily="2" charset="2"/>
              <a:buChar char="§"/>
              <a:defRPr/>
            </a:lvl3pPr>
            <a:lvl4pPr marL="1600200" indent="-228600">
              <a:buClr>
                <a:srgbClr val="364162"/>
              </a:buClr>
              <a:buFont typeface="Courier New" pitchFamily="49" charset="0"/>
              <a:buChar char="o"/>
              <a:defRPr/>
            </a:lvl4pPr>
            <a:lvl5pPr>
              <a:buClr>
                <a:srgbClr val="364162"/>
              </a:buCl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16661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igure + Caption Layout">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10" name="Title 1"/>
          <p:cNvSpPr>
            <a:spLocks noGrp="1"/>
          </p:cNvSpPr>
          <p:nvPr>
            <p:ph type="title"/>
          </p:nvPr>
        </p:nvSpPr>
        <p:spPr>
          <a:xfrm>
            <a:off x="519169" y="357626"/>
            <a:ext cx="8032638" cy="1004011"/>
          </a:xfrm>
        </p:spPr>
        <p:txBody>
          <a:bodyPr>
            <a:normAutofit/>
          </a:bodyPr>
          <a:lstStyle>
            <a:lvl1pPr algn="ctr">
              <a:defRPr sz="3600" b="0">
                <a:solidFill>
                  <a:schemeClr val="tx1"/>
                </a:solidFill>
              </a:defRPr>
            </a:lvl1pPr>
          </a:lstStyle>
          <a:p>
            <a:r>
              <a:rPr lang="en-US" smtClean="0"/>
              <a:t>Click to edit Master title style</a:t>
            </a:r>
            <a:endParaRPr lang="en-US" dirty="0"/>
          </a:p>
        </p:txBody>
      </p:sp>
      <p:sp>
        <p:nvSpPr>
          <p:cNvPr id="6" name="Rectangle 5"/>
          <p:cNvSpPr/>
          <p:nvPr/>
        </p:nvSpPr>
        <p:spPr bwMode="white">
          <a:xfrm>
            <a:off x="-7937" y="6248400"/>
            <a:ext cx="9151937" cy="617539"/>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Content Placeholder 3"/>
          <p:cNvSpPr>
            <a:spLocks noGrp="1"/>
          </p:cNvSpPr>
          <p:nvPr>
            <p:ph sz="quarter" idx="10"/>
          </p:nvPr>
        </p:nvSpPr>
        <p:spPr>
          <a:xfrm>
            <a:off x="491331" y="5181600"/>
            <a:ext cx="8153400" cy="838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pyright" descr="Pearson: Copyright 2015, 2012, 2009"/>
          <p:cNvSpPr txBox="1">
            <a:spLocks noChangeArrowheads="1"/>
          </p:cNvSpPr>
          <p:nvPr userDrawn="1"/>
        </p:nvSpPr>
        <p:spPr bwMode="auto">
          <a:xfrm>
            <a:off x="1478450" y="6270381"/>
            <a:ext cx="7589350" cy="582256"/>
          </a:xfrm>
          <a:prstGeom prst="rect">
            <a:avLst/>
          </a:prstGeom>
          <a:solidFill>
            <a:srgbClr val="364162"/>
          </a:solid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smtClean="0">
                <a:solidFill>
                  <a:schemeClr val="bg1"/>
                </a:solidFill>
                <a:ea typeface="ＭＳ Ｐゴシック" charset="-128"/>
              </a:rPr>
              <a:t>Copyright </a:t>
            </a:r>
            <a:r>
              <a:rPr lang="en-US" sz="1200" dirty="0" smtClean="0">
                <a:solidFill>
                  <a:schemeClr val="bg1"/>
                </a:solidFill>
              </a:rPr>
              <a:t>© 2018 Cengage. May not be copied, scanned, or duplicated, in whole or in part, except for use as permitted in a license distributed with a certain product or service or otherwise on a password-protected website for classroom use.</a:t>
            </a:r>
          </a:p>
        </p:txBody>
      </p:sp>
      <p:pic>
        <p:nvPicPr>
          <p:cNvPr id="8" name="Picture 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6345959"/>
            <a:ext cx="1316182" cy="435841"/>
          </a:xfrm>
          <a:prstGeom prst="rect">
            <a:avLst/>
          </a:prstGeom>
          <a:solidFill>
            <a:srgbClr val="364162"/>
          </a:solidFill>
          <a:ln>
            <a:noFill/>
          </a:ln>
          <a:extLst/>
        </p:spPr>
      </p:pic>
    </p:spTree>
    <p:extLst>
      <p:ext uri="{BB962C8B-B14F-4D97-AF65-F5344CB8AC3E}">
        <p14:creationId xmlns:p14="http://schemas.microsoft.com/office/powerpoint/2010/main" val="1683887321"/>
      </p:ext>
    </p:extLst>
  </p:cSld>
  <p:clrMapOvr>
    <a:masterClrMapping/>
  </p:clrMapOvr>
  <p:transition spd="slow"/>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white">
          <a:xfrm>
            <a:off x="-7938" y="6324600"/>
            <a:ext cx="9161464" cy="629874"/>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pyright" descr="Pearson: Copyright 2015, 2012, 2009"/>
          <p:cNvSpPr txBox="1">
            <a:spLocks noChangeArrowheads="1"/>
          </p:cNvSpPr>
          <p:nvPr/>
        </p:nvSpPr>
        <p:spPr bwMode="auto">
          <a:xfrm>
            <a:off x="1388395" y="6394712"/>
            <a:ext cx="7714039" cy="504445"/>
          </a:xfrm>
          <a:prstGeom prst="rect">
            <a:avLst/>
          </a:prstGeom>
          <a:solidFill>
            <a:srgbClr val="364162"/>
          </a:solid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smtClean="0">
                <a:solidFill>
                  <a:schemeClr val="bg1"/>
                </a:solidFill>
                <a:ea typeface="ＭＳ Ｐゴシック" charset="-128"/>
              </a:rPr>
              <a:t>Copyright </a:t>
            </a:r>
            <a:r>
              <a:rPr lang="en-US" sz="1200" dirty="0" smtClean="0">
                <a:solidFill>
                  <a:schemeClr val="bg1"/>
                </a:solidFill>
              </a:rPr>
              <a:t>© 2018 Cengage. May not be copied, scanned, or duplicated, in whole or in part, except for use as permitted in a license distributed with a certain product or service or otherwise on a password-protected website for classroom use.</a:t>
            </a:r>
          </a:p>
        </p:txBody>
      </p:sp>
      <p:pic>
        <p:nvPicPr>
          <p:cNvPr id="9"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422159"/>
            <a:ext cx="1316182" cy="435841"/>
          </a:xfrm>
          <a:prstGeom prst="rect">
            <a:avLst/>
          </a:prstGeom>
          <a:solidFill>
            <a:srgbClr val="364162"/>
          </a:solidFill>
          <a:ln>
            <a:noFill/>
          </a:ln>
          <a:extLst/>
        </p:spPr>
      </p:pic>
    </p:spTree>
    <p:extLst>
      <p:ext uri="{BB962C8B-B14F-4D97-AF65-F5344CB8AC3E}">
        <p14:creationId xmlns:p14="http://schemas.microsoft.com/office/powerpoint/2010/main" val="4204895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6" name="Picture 5" descr="Rules_Single_A.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pic>
        <p:nvPicPr>
          <p:cNvPr id="4" name="Picture 3"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6"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8"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7" name="Footer Placeholder 6"/>
          <p:cNvSpPr>
            <a:spLocks noGrp="1"/>
          </p:cNvSpPr>
          <p:nvPr>
            <p:ph type="ftr" sz="quarter" idx="10"/>
          </p:nvPr>
        </p:nvSpPr>
        <p:spPr>
          <a:xfrm>
            <a:off x="1597682" y="6578465"/>
            <a:ext cx="6781693" cy="244535"/>
          </a:xfrm>
          <a:prstGeom prst="rect">
            <a:avLst/>
          </a:prstGeo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7" name="Picture 16"/>
          <p:cNvPicPr>
            <a:picLocks noChangeAspect="1"/>
          </p:cNvPicPr>
          <p:nvPr userDrawn="1"/>
        </p:nvPicPr>
        <p:blipFill>
          <a:blip r:embed="rId9"/>
          <a:stretch>
            <a:fillRect/>
          </a:stretch>
        </p:blipFill>
        <p:spPr>
          <a:xfrm>
            <a:off x="118720" y="6363035"/>
            <a:ext cx="1400289" cy="430858"/>
          </a:xfrm>
          <a:prstGeom prst="rect">
            <a:avLst/>
          </a:prstGeom>
        </p:spPr>
      </p:pic>
    </p:spTree>
    <p:extLst>
      <p:ext uri="{BB962C8B-B14F-4D97-AF65-F5344CB8AC3E}">
        <p14:creationId xmlns:p14="http://schemas.microsoft.com/office/powerpoint/2010/main" val="23625454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type="title"/>
          </p:nvPr>
        </p:nvSpPr>
        <p:spPr>
          <a:xfrm>
            <a:off x="457200" y="27709"/>
            <a:ext cx="8229600" cy="1039091"/>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Content Placeholder 2"/>
          <p:cNvSpPr>
            <a:spLocks noGrp="1"/>
          </p:cNvSpPr>
          <p:nvPr>
            <p:ph type="body" idx="1"/>
          </p:nvPr>
        </p:nvSpPr>
        <p:spPr>
          <a:xfrm>
            <a:off x="228600" y="1295400"/>
            <a:ext cx="8763000" cy="48307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bwMode="white">
          <a:xfrm>
            <a:off x="0" y="0"/>
            <a:ext cx="9144000" cy="1133554"/>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bwMode="white">
          <a:xfrm>
            <a:off x="-7938" y="6248400"/>
            <a:ext cx="9161464" cy="629874"/>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pyright" descr="Pearson: Copyright 2015, 2012, 2009"/>
          <p:cNvSpPr txBox="1">
            <a:spLocks noChangeArrowheads="1"/>
          </p:cNvSpPr>
          <p:nvPr/>
        </p:nvSpPr>
        <p:spPr bwMode="auto">
          <a:xfrm>
            <a:off x="1478450" y="6270381"/>
            <a:ext cx="7589350" cy="582256"/>
          </a:xfrm>
          <a:prstGeom prst="rect">
            <a:avLst/>
          </a:prstGeom>
          <a:solidFill>
            <a:srgbClr val="364162"/>
          </a:solid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smtClean="0">
                <a:solidFill>
                  <a:schemeClr val="bg1"/>
                </a:solidFill>
                <a:ea typeface="ＭＳ Ｐゴシック" charset="-128"/>
              </a:rPr>
              <a:t>Copyright </a:t>
            </a:r>
            <a:r>
              <a:rPr lang="en-US" sz="1200" dirty="0" smtClean="0">
                <a:solidFill>
                  <a:schemeClr val="bg1"/>
                </a:solidFill>
              </a:rPr>
              <a:t>© 2018 Cengage. May not be copied, scanned, or duplicated, in whole or in part, except for use as permitted in a license distributed with a certain product or service or otherwise on a password-protected website for classroom use.</a:t>
            </a:r>
          </a:p>
        </p:txBody>
      </p:sp>
      <p:pic>
        <p:nvPicPr>
          <p:cNvPr id="9" name="Picture 4"/>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6345959"/>
            <a:ext cx="1316182" cy="435841"/>
          </a:xfrm>
          <a:prstGeom prst="rect">
            <a:avLst/>
          </a:prstGeom>
          <a:solidFill>
            <a:srgbClr val="364162"/>
          </a:solidFill>
          <a:ln>
            <a:noFill/>
          </a:ln>
          <a:extLst/>
        </p:spPr>
      </p:pic>
      <p:sp>
        <p:nvSpPr>
          <p:cNvPr id="11" name="Rectangle 5"/>
          <p:cNvSpPr>
            <a:spLocks noGrp="1" noChangeArrowheads="1"/>
          </p:cNvSpPr>
          <p:nvPr>
            <p:ph type="title"/>
          </p:nvPr>
        </p:nvSpPr>
        <p:spPr bwMode="auto">
          <a:xfrm>
            <a:off x="76200" y="38100"/>
            <a:ext cx="8915400" cy="104156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dirty="0" smtClean="0"/>
          </a:p>
        </p:txBody>
      </p:sp>
    </p:spTree>
    <p:extLst>
      <p:ext uri="{BB962C8B-B14F-4D97-AF65-F5344CB8AC3E}">
        <p14:creationId xmlns:p14="http://schemas.microsoft.com/office/powerpoint/2010/main" val="788930147"/>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Lst>
  <p:hf hdr="0" ftr="0" dt="0"/>
  <p:txStyles>
    <p:titleStyle>
      <a:lvl1pPr algn="ctr" defTabSz="914400" rtl="0" eaLnBrk="1" latinLnBrk="0" hangingPunct="1">
        <a:spcBef>
          <a:spcPct val="0"/>
        </a:spcBef>
        <a:buNone/>
        <a:defRPr sz="36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364162"/>
        </a:buClr>
        <a:buFont typeface="Arial" pitchFamily="34" charset="0"/>
        <a:buChar char="•"/>
        <a:defRPr sz="2600" kern="1200">
          <a:solidFill>
            <a:schemeClr val="tx1"/>
          </a:solidFill>
          <a:latin typeface="Arial" pitchFamily="34" charset="0"/>
          <a:ea typeface="Verdana" pitchFamily="34" charset="0"/>
          <a:cs typeface="Arial" pitchFamily="34" charset="0"/>
        </a:defRPr>
      </a:lvl1pPr>
      <a:lvl2pPr marL="742950" indent="-285750" algn="l" defTabSz="914400" rtl="0" eaLnBrk="1" latinLnBrk="0" hangingPunct="1">
        <a:spcBef>
          <a:spcPct val="20000"/>
        </a:spcBef>
        <a:buClr>
          <a:srgbClr val="364162"/>
        </a:buClr>
        <a:buFont typeface="Arial" pitchFamily="34" charset="0"/>
        <a:buChar char="–"/>
        <a:defRPr sz="2400" kern="1200">
          <a:solidFill>
            <a:schemeClr val="tx1"/>
          </a:solidFill>
          <a:latin typeface="Arial" pitchFamily="34" charset="0"/>
          <a:ea typeface="Verdana" pitchFamily="34" charset="0"/>
          <a:cs typeface="Arial" pitchFamily="34" charset="0"/>
        </a:defRPr>
      </a:lvl2pPr>
      <a:lvl3pPr marL="1143000" indent="-228600" algn="l" defTabSz="914400" rtl="0" eaLnBrk="1" latinLnBrk="0" hangingPunct="1">
        <a:spcBef>
          <a:spcPct val="20000"/>
        </a:spcBef>
        <a:buClr>
          <a:srgbClr val="364162"/>
        </a:buClr>
        <a:buFont typeface="Wingdings" pitchFamily="2" charset="2"/>
        <a:buChar char="§"/>
        <a:defRPr sz="2200" kern="1200">
          <a:solidFill>
            <a:schemeClr val="tx1"/>
          </a:solidFill>
          <a:latin typeface="Arial" pitchFamily="34" charset="0"/>
          <a:ea typeface="Verdana" pitchFamily="34" charset="0"/>
          <a:cs typeface="Arial" pitchFamily="34" charset="0"/>
        </a:defRPr>
      </a:lvl3pPr>
      <a:lvl4pPr marL="1600200" indent="-228600" algn="l" defTabSz="914400" rtl="0" eaLnBrk="1" latinLnBrk="0" hangingPunct="1">
        <a:spcBef>
          <a:spcPct val="20000"/>
        </a:spcBef>
        <a:buClr>
          <a:srgbClr val="364162"/>
        </a:buClr>
        <a:buFont typeface="Courier New" pitchFamily="49" charset="0"/>
        <a:buChar char="o"/>
        <a:defRPr sz="2000" kern="1200">
          <a:solidFill>
            <a:schemeClr val="tx1"/>
          </a:solidFill>
          <a:latin typeface="Arial" pitchFamily="34" charset="0"/>
          <a:ea typeface="Verdana" pitchFamily="34" charset="0"/>
          <a:cs typeface="Arial" pitchFamily="34" charset="0"/>
        </a:defRPr>
      </a:lvl4pPr>
      <a:lvl5pPr marL="2057400" indent="-228600" algn="l" defTabSz="914400" rtl="0" eaLnBrk="1" latinLnBrk="0" hangingPunct="1">
        <a:spcBef>
          <a:spcPct val="20000"/>
        </a:spcBef>
        <a:buClr>
          <a:srgbClr val="364162"/>
        </a:buClr>
        <a:buFont typeface="Arial" pitchFamily="34" charset="0"/>
        <a:buChar char="»"/>
        <a:defRPr sz="2000"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497" y="76200"/>
            <a:ext cx="9029700" cy="692727"/>
          </a:xfrm>
        </p:spPr>
        <p:txBody>
          <a:bodyPr/>
          <a:lstStyle/>
          <a:p>
            <a:pPr algn="l"/>
            <a:r>
              <a:rPr lang="en-US" altLang="en-US" dirty="0"/>
              <a:t>Principles of Information Security</a:t>
            </a:r>
            <a:endParaRPr lang="en-US" dirty="0"/>
          </a:p>
        </p:txBody>
      </p:sp>
      <p:sp>
        <p:nvSpPr>
          <p:cNvPr id="5" name="Text Placeholder 4"/>
          <p:cNvSpPr>
            <a:spLocks noGrp="1"/>
          </p:cNvSpPr>
          <p:nvPr>
            <p:ph type="body" sz="quarter" idx="13"/>
          </p:nvPr>
        </p:nvSpPr>
        <p:spPr>
          <a:xfrm>
            <a:off x="38100" y="816430"/>
            <a:ext cx="9105900" cy="478970"/>
          </a:xfrm>
        </p:spPr>
        <p:txBody>
          <a:bodyPr/>
          <a:lstStyle/>
          <a:p>
            <a:r>
              <a:rPr lang="en-US" dirty="0"/>
              <a:t>Sixth Edition</a:t>
            </a:r>
          </a:p>
        </p:txBody>
      </p:sp>
      <p:sp>
        <p:nvSpPr>
          <p:cNvPr id="6" name="Text Placeholder 5"/>
          <p:cNvSpPr>
            <a:spLocks noGrp="1"/>
          </p:cNvSpPr>
          <p:nvPr>
            <p:ph type="body" sz="quarter" idx="14"/>
          </p:nvPr>
        </p:nvSpPr>
        <p:spPr>
          <a:xfrm>
            <a:off x="4495800" y="2970296"/>
            <a:ext cx="4267200" cy="1603209"/>
          </a:xfrm>
        </p:spPr>
        <p:txBody>
          <a:bodyPr/>
          <a:lstStyle/>
          <a:p>
            <a:pPr algn="ctr"/>
            <a:r>
              <a:rPr lang="en-US" sz="4000" b="1" dirty="0" smtClean="0"/>
              <a:t>Chapter 8</a:t>
            </a:r>
          </a:p>
          <a:p>
            <a:pPr algn="ctr"/>
            <a:r>
              <a:rPr lang="en-US" sz="4000" dirty="0" smtClean="0"/>
              <a:t>Cryptography</a:t>
            </a:r>
          </a:p>
        </p:txBody>
      </p:sp>
      <p:pic>
        <p:nvPicPr>
          <p:cNvPr id="1026" name="Picture 2" descr="Book cover reads book name, title, edition number, and name of the author as follows: &quot;Information Security,&quot; &quot;Principles of Information Security,&quot; “Sixth Edition,&quot; and &quot;Michael E. Whitman&quot; and  &quot;Herbert J. Mattord.&quot; A photo on the cover page shows a screenshot with the close up view of digital co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1470356"/>
            <a:ext cx="3332305" cy="4701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Placeholder 6"/>
          <p:cNvSpPr>
            <a:spLocks noGrp="1"/>
          </p:cNvSpPr>
          <p:nvPr>
            <p:ph type="body" sz="quarter" idx="15"/>
          </p:nvPr>
        </p:nvSpPr>
        <p:spPr>
          <a:xfrm>
            <a:off x="1435100" y="6261658"/>
            <a:ext cx="7696200" cy="604230"/>
          </a:xfrm>
        </p:spPr>
        <p:txBody>
          <a:bodyPr/>
          <a:lstStyle/>
          <a:p>
            <a:pPr lvl="0" algn="ctr" eaLnBrk="0" fontAlgn="base" hangingPunct="0">
              <a:spcBef>
                <a:spcPct val="0"/>
              </a:spcBef>
              <a:spcAft>
                <a:spcPct val="0"/>
              </a:spcAft>
              <a:buClrTx/>
              <a:defRPr/>
            </a:pPr>
            <a:r>
              <a:rPr lang="en-US" sz="1200" dirty="0">
                <a:solidFill>
                  <a:schemeClr val="bg1"/>
                </a:solidFill>
                <a:ea typeface="ＭＳ Ｐゴシック" charset="-128"/>
              </a:rPr>
              <a:t>Copyright </a:t>
            </a:r>
            <a:r>
              <a:rPr lang="en-US" sz="1200" dirty="0">
                <a:solidFill>
                  <a:schemeClr val="bg1"/>
                </a:solidFill>
              </a:rPr>
              <a:t>© 2018 Cengage. May not be copied, scanned, or duplicated, in whole or in part, except for use as permitted in a license distributed with a certain product or service or otherwise on a password-protected website for classroom use.</a:t>
            </a:r>
          </a:p>
        </p:txBody>
      </p:sp>
      <p:pic>
        <p:nvPicPr>
          <p:cNvPr id="8" name="Picture 4" descr="Cengage logo"/>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45959"/>
            <a:ext cx="1316182" cy="435841"/>
          </a:xfrm>
          <a:prstGeom prst="rect">
            <a:avLst/>
          </a:prstGeom>
          <a:solidFill>
            <a:srgbClr val="364162"/>
          </a:solidFill>
          <a:ln>
            <a:noFill/>
          </a:ln>
          <a:extLst/>
        </p:spPr>
      </p:pic>
    </p:spTree>
    <p:extLst>
      <p:ext uri="{BB962C8B-B14F-4D97-AF65-F5344CB8AC3E}">
        <p14:creationId xmlns:p14="http://schemas.microsoft.com/office/powerpoint/2010/main" val="1100577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Transposition Cipher</a:t>
            </a:r>
            <a:endParaRPr lang="en-US" dirty="0"/>
          </a:p>
        </p:txBody>
      </p:sp>
      <p:sp>
        <p:nvSpPr>
          <p:cNvPr id="5" name="Content Placeholder 4"/>
          <p:cNvSpPr>
            <a:spLocks noGrp="1"/>
          </p:cNvSpPr>
          <p:nvPr>
            <p:ph idx="1"/>
          </p:nvPr>
        </p:nvSpPr>
        <p:spPr/>
        <p:txBody>
          <a:bodyPr/>
          <a:lstStyle/>
          <a:p>
            <a:r>
              <a:rPr lang="en-US" altLang="en-US" dirty="0"/>
              <a:t>Also known as a permutation cipher; involves simply rearranging the values within a block based on an established pattern.</a:t>
            </a:r>
          </a:p>
          <a:p>
            <a:r>
              <a:rPr lang="en-US" altLang="en-US" dirty="0"/>
              <a:t>Can be done at the bit level or at the byte (character) level.</a:t>
            </a:r>
          </a:p>
          <a:p>
            <a:r>
              <a:rPr lang="en-US" altLang="en-US" dirty="0"/>
              <a:t>To make the encryption even stronger, the keys and block sizes can be increased to 128 bits or more.</a:t>
            </a:r>
          </a:p>
        </p:txBody>
      </p:sp>
    </p:spTree>
    <p:extLst>
      <p:ext uri="{BB962C8B-B14F-4D97-AF65-F5344CB8AC3E}">
        <p14:creationId xmlns:p14="http://schemas.microsoft.com/office/powerpoint/2010/main" val="3657740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Exclusive OR (XOR)</a:t>
            </a:r>
            <a:endParaRPr lang="en-US" dirty="0"/>
          </a:p>
        </p:txBody>
      </p:sp>
      <p:sp>
        <p:nvSpPr>
          <p:cNvPr id="3" name="Content Placeholder 2"/>
          <p:cNvSpPr>
            <a:spLocks noGrp="1"/>
          </p:cNvSpPr>
          <p:nvPr>
            <p:ph idx="1"/>
          </p:nvPr>
        </p:nvSpPr>
        <p:spPr/>
        <p:txBody>
          <a:bodyPr/>
          <a:lstStyle/>
          <a:p>
            <a:r>
              <a:rPr lang="en-US" altLang="en-US" dirty="0"/>
              <a:t>A function within Boolean algebra used as an encryption function in which two bits are compared.</a:t>
            </a:r>
          </a:p>
          <a:p>
            <a:pPr lvl="1"/>
            <a:r>
              <a:rPr lang="en-US" altLang="en-US" dirty="0"/>
              <a:t>If the two bits are identical, the result is a binary 0.</a:t>
            </a:r>
          </a:p>
          <a:p>
            <a:pPr lvl="1"/>
            <a:r>
              <a:rPr lang="en-US" altLang="en-US" dirty="0"/>
              <a:t>If the two bits are not identical, the result is a binary 1.</a:t>
            </a:r>
          </a:p>
          <a:p>
            <a:r>
              <a:rPr lang="en-US" altLang="en-US" dirty="0"/>
              <a:t>Very simple to implement and simple to break; should not be used by itself when organization is transmitting/storing sensitive data.</a:t>
            </a:r>
          </a:p>
        </p:txBody>
      </p:sp>
    </p:spTree>
    <p:extLst>
      <p:ext uri="{BB962C8B-B14F-4D97-AF65-F5344CB8AC3E}">
        <p14:creationId xmlns:p14="http://schemas.microsoft.com/office/powerpoint/2010/main" val="3570506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12172" y="381000"/>
            <a:ext cx="8243454" cy="838200"/>
          </a:xfrm>
        </p:spPr>
        <p:txBody>
          <a:bodyPr/>
          <a:lstStyle/>
          <a:p>
            <a:r>
              <a:rPr lang="en-US" dirty="0" smtClean="0"/>
              <a:t>Table 8-3 XOR Table</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936541667"/>
              </p:ext>
            </p:extLst>
          </p:nvPr>
        </p:nvGraphicFramePr>
        <p:xfrm>
          <a:off x="838200" y="1600200"/>
          <a:ext cx="7239000" cy="3886200"/>
        </p:xfrm>
        <a:graphic>
          <a:graphicData uri="http://schemas.openxmlformats.org/drawingml/2006/table">
            <a:tbl>
              <a:tblPr firstRow="1" bandRow="1">
                <a:tableStyleId>{5940675A-B579-460E-94D1-54222C63F5DA}</a:tableStyleId>
              </a:tblPr>
              <a:tblGrid>
                <a:gridCol w="2152135"/>
                <a:gridCol w="2445608"/>
                <a:gridCol w="2641257"/>
              </a:tblGrid>
              <a:tr h="777240">
                <a:tc>
                  <a:txBody>
                    <a:bodyPr/>
                    <a:lstStyle/>
                    <a:p>
                      <a:pPr algn="ctr"/>
                      <a:r>
                        <a:rPr lang="en-US" sz="1800" b="1" dirty="0" smtClean="0">
                          <a:solidFill>
                            <a:schemeClr val="bg1"/>
                          </a:solidFill>
                          <a:latin typeface="Arial" pitchFamily="34" charset="0"/>
                          <a:cs typeface="Arial" pitchFamily="34" charset="0"/>
                        </a:rPr>
                        <a:t>First bit</a:t>
                      </a:r>
                      <a:endParaRPr lang="en-US" sz="18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800" b="1" dirty="0" smtClean="0">
                          <a:solidFill>
                            <a:schemeClr val="bg1"/>
                          </a:solidFill>
                          <a:latin typeface="Arial" pitchFamily="34" charset="0"/>
                          <a:cs typeface="Arial" pitchFamily="34" charset="0"/>
                        </a:rPr>
                        <a:t>Second bit</a:t>
                      </a:r>
                      <a:endParaRPr lang="en-US" sz="18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800" b="1" dirty="0" smtClean="0">
                          <a:solidFill>
                            <a:schemeClr val="bg1"/>
                          </a:solidFill>
                          <a:latin typeface="Arial" pitchFamily="34" charset="0"/>
                          <a:cs typeface="Arial" pitchFamily="34" charset="0"/>
                        </a:rPr>
                        <a:t>result</a:t>
                      </a:r>
                      <a:endParaRPr lang="en-US" sz="1800" b="1" dirty="0">
                        <a:solidFill>
                          <a:schemeClr val="bg1"/>
                        </a:solidFill>
                        <a:latin typeface="Arial" pitchFamily="34" charset="0"/>
                        <a:cs typeface="Arial" pitchFamily="34" charset="0"/>
                      </a:endParaRPr>
                    </a:p>
                  </a:txBody>
                  <a:tcPr anchor="ctr">
                    <a:solidFill>
                      <a:srgbClr val="364162"/>
                    </a:solidFill>
                  </a:tcPr>
                </a:tc>
              </a:tr>
              <a:tr h="777240">
                <a:tc>
                  <a:txBody>
                    <a:bodyPr/>
                    <a:lstStyle/>
                    <a:p>
                      <a:pPr algn="ctr"/>
                      <a:r>
                        <a:rPr lang="en-US" sz="1800" dirty="0" smtClean="0">
                          <a:latin typeface="Arial" pitchFamily="34" charset="0"/>
                          <a:cs typeface="Arial" pitchFamily="34" charset="0"/>
                        </a:rPr>
                        <a:t>0</a:t>
                      </a:r>
                      <a:endParaRPr lang="en-US" sz="1800" dirty="0">
                        <a:latin typeface="Arial" pitchFamily="34" charset="0"/>
                        <a:cs typeface="Arial" pitchFamily="34" charset="0"/>
                      </a:endParaRPr>
                    </a:p>
                  </a:txBody>
                  <a:tcPr anchor="ctr"/>
                </a:tc>
                <a:tc>
                  <a:txBody>
                    <a:bodyPr/>
                    <a:lstStyle/>
                    <a:p>
                      <a:pPr algn="ctr"/>
                      <a:r>
                        <a:rPr lang="en-US" sz="1800" dirty="0" smtClean="0">
                          <a:latin typeface="Arial" pitchFamily="34" charset="0"/>
                          <a:cs typeface="Arial" pitchFamily="34" charset="0"/>
                        </a:rPr>
                        <a:t>0</a:t>
                      </a:r>
                      <a:endParaRPr lang="en-US" sz="1800" dirty="0">
                        <a:latin typeface="Arial" pitchFamily="34" charset="0"/>
                        <a:cs typeface="Arial" pitchFamily="34" charset="0"/>
                      </a:endParaRPr>
                    </a:p>
                  </a:txBody>
                  <a:tcPr anchor="ctr"/>
                </a:tc>
                <a:tc>
                  <a:txBody>
                    <a:bodyPr/>
                    <a:lstStyle/>
                    <a:p>
                      <a:pPr algn="ctr"/>
                      <a:r>
                        <a:rPr lang="en-US" sz="1800" dirty="0" smtClean="0">
                          <a:latin typeface="Arial" pitchFamily="34" charset="0"/>
                          <a:cs typeface="Arial" pitchFamily="34" charset="0"/>
                        </a:rPr>
                        <a:t>0</a:t>
                      </a:r>
                      <a:endParaRPr lang="en-US" sz="1800" dirty="0">
                        <a:latin typeface="Arial" pitchFamily="34" charset="0"/>
                        <a:cs typeface="Arial" pitchFamily="34" charset="0"/>
                      </a:endParaRPr>
                    </a:p>
                  </a:txBody>
                  <a:tcPr anchor="ctr"/>
                </a:tc>
              </a:tr>
              <a:tr h="777240">
                <a:tc>
                  <a:txBody>
                    <a:bodyPr/>
                    <a:lstStyle/>
                    <a:p>
                      <a:pPr algn="ctr"/>
                      <a:r>
                        <a:rPr lang="en-US" sz="1800" dirty="0" smtClean="0">
                          <a:latin typeface="Arial" pitchFamily="34" charset="0"/>
                          <a:cs typeface="Arial" pitchFamily="34" charset="0"/>
                        </a:rPr>
                        <a:t>0</a:t>
                      </a:r>
                      <a:endParaRPr lang="en-US" sz="1800" dirty="0">
                        <a:latin typeface="Arial" pitchFamily="34" charset="0"/>
                        <a:cs typeface="Arial" pitchFamily="34" charset="0"/>
                      </a:endParaRPr>
                    </a:p>
                  </a:txBody>
                  <a:tcPr anchor="ctr"/>
                </a:tc>
                <a:tc>
                  <a:txBody>
                    <a:bodyPr/>
                    <a:lstStyle/>
                    <a:p>
                      <a:pPr algn="ctr"/>
                      <a:r>
                        <a:rPr lang="en-US" sz="1800" dirty="0" smtClean="0">
                          <a:latin typeface="Arial" pitchFamily="34" charset="0"/>
                          <a:cs typeface="Arial" pitchFamily="34" charset="0"/>
                        </a:rPr>
                        <a:t>1</a:t>
                      </a:r>
                      <a:endParaRPr lang="en-US" sz="1800" dirty="0">
                        <a:latin typeface="Arial" pitchFamily="34" charset="0"/>
                        <a:cs typeface="Arial" pitchFamily="34" charset="0"/>
                      </a:endParaRPr>
                    </a:p>
                  </a:txBody>
                  <a:tcPr anchor="ctr"/>
                </a:tc>
                <a:tc>
                  <a:txBody>
                    <a:bodyPr/>
                    <a:lstStyle/>
                    <a:p>
                      <a:pPr algn="ctr"/>
                      <a:r>
                        <a:rPr lang="en-US" sz="1800" dirty="0" smtClean="0">
                          <a:latin typeface="Arial" pitchFamily="34" charset="0"/>
                          <a:cs typeface="Arial" pitchFamily="34" charset="0"/>
                        </a:rPr>
                        <a:t>1</a:t>
                      </a:r>
                      <a:endParaRPr lang="en-US" sz="1800" dirty="0">
                        <a:latin typeface="Arial" pitchFamily="34" charset="0"/>
                        <a:cs typeface="Arial" pitchFamily="34" charset="0"/>
                      </a:endParaRPr>
                    </a:p>
                  </a:txBody>
                  <a:tcPr anchor="ctr"/>
                </a:tc>
              </a:tr>
              <a:tr h="777240">
                <a:tc>
                  <a:txBody>
                    <a:bodyPr/>
                    <a:lstStyle/>
                    <a:p>
                      <a:pPr algn="ctr"/>
                      <a:r>
                        <a:rPr lang="en-US" sz="1800" dirty="0" smtClean="0">
                          <a:latin typeface="Arial" pitchFamily="34" charset="0"/>
                          <a:cs typeface="Arial" pitchFamily="34" charset="0"/>
                        </a:rPr>
                        <a:t>1</a:t>
                      </a:r>
                      <a:endParaRPr lang="en-US" sz="1800" dirty="0">
                        <a:latin typeface="Arial" pitchFamily="34" charset="0"/>
                        <a:cs typeface="Arial" pitchFamily="34" charset="0"/>
                      </a:endParaRPr>
                    </a:p>
                  </a:txBody>
                  <a:tcPr anchor="ctr"/>
                </a:tc>
                <a:tc>
                  <a:txBody>
                    <a:bodyPr/>
                    <a:lstStyle/>
                    <a:p>
                      <a:pPr algn="ctr"/>
                      <a:r>
                        <a:rPr lang="en-US" sz="1800" dirty="0" smtClean="0">
                          <a:latin typeface="Arial" pitchFamily="34" charset="0"/>
                          <a:cs typeface="Arial" pitchFamily="34" charset="0"/>
                        </a:rPr>
                        <a:t>0</a:t>
                      </a:r>
                      <a:endParaRPr lang="en-US" sz="1800" dirty="0">
                        <a:latin typeface="Arial" pitchFamily="34" charset="0"/>
                        <a:cs typeface="Arial" pitchFamily="34" charset="0"/>
                      </a:endParaRPr>
                    </a:p>
                  </a:txBody>
                  <a:tcPr anchor="ctr"/>
                </a:tc>
                <a:tc>
                  <a:txBody>
                    <a:bodyPr/>
                    <a:lstStyle/>
                    <a:p>
                      <a:pPr algn="ctr"/>
                      <a:r>
                        <a:rPr lang="en-US" sz="1800" dirty="0" smtClean="0">
                          <a:latin typeface="Arial" pitchFamily="34" charset="0"/>
                          <a:cs typeface="Arial" pitchFamily="34" charset="0"/>
                        </a:rPr>
                        <a:t>1</a:t>
                      </a:r>
                      <a:endParaRPr lang="en-US" sz="1800" dirty="0">
                        <a:latin typeface="Arial" pitchFamily="34" charset="0"/>
                        <a:cs typeface="Arial" pitchFamily="34" charset="0"/>
                      </a:endParaRPr>
                    </a:p>
                  </a:txBody>
                  <a:tcPr anchor="ctr"/>
                </a:tc>
              </a:tr>
              <a:tr h="777240">
                <a:tc>
                  <a:txBody>
                    <a:bodyPr/>
                    <a:lstStyle/>
                    <a:p>
                      <a:pPr algn="ctr"/>
                      <a:r>
                        <a:rPr lang="en-US" sz="1800" dirty="0" smtClean="0">
                          <a:latin typeface="Arial" pitchFamily="34" charset="0"/>
                          <a:cs typeface="Arial" pitchFamily="34" charset="0"/>
                        </a:rPr>
                        <a:t>1</a:t>
                      </a:r>
                      <a:endParaRPr lang="en-US" sz="1800" dirty="0">
                        <a:latin typeface="Arial" pitchFamily="34" charset="0"/>
                        <a:cs typeface="Arial" pitchFamily="34" charset="0"/>
                      </a:endParaRPr>
                    </a:p>
                  </a:txBody>
                  <a:tcPr anchor="ctr"/>
                </a:tc>
                <a:tc>
                  <a:txBody>
                    <a:bodyPr/>
                    <a:lstStyle/>
                    <a:p>
                      <a:pPr algn="ctr"/>
                      <a:r>
                        <a:rPr lang="en-US" sz="1800" dirty="0" smtClean="0">
                          <a:latin typeface="Arial" pitchFamily="34" charset="0"/>
                          <a:cs typeface="Arial" pitchFamily="34" charset="0"/>
                        </a:rPr>
                        <a:t>1</a:t>
                      </a:r>
                      <a:endParaRPr lang="en-US" sz="1800" dirty="0">
                        <a:latin typeface="Arial" pitchFamily="34" charset="0"/>
                        <a:cs typeface="Arial" pitchFamily="34" charset="0"/>
                      </a:endParaRPr>
                    </a:p>
                  </a:txBody>
                  <a:tcPr anchor="ctr"/>
                </a:tc>
                <a:tc>
                  <a:txBody>
                    <a:bodyPr/>
                    <a:lstStyle/>
                    <a:p>
                      <a:pPr algn="ctr"/>
                      <a:r>
                        <a:rPr lang="en-US" sz="1800" dirty="0" smtClean="0">
                          <a:latin typeface="Arial" pitchFamily="34" charset="0"/>
                          <a:cs typeface="Arial" pitchFamily="34" charset="0"/>
                        </a:rPr>
                        <a:t>0</a:t>
                      </a:r>
                      <a:endParaRPr lang="en-US" sz="1800" dirty="0">
                        <a:latin typeface="Arial" pitchFamily="34" charset="0"/>
                        <a:cs typeface="Arial" pitchFamily="34" charset="0"/>
                      </a:endParaRPr>
                    </a:p>
                  </a:txBody>
                  <a:tcPr anchor="ctr"/>
                </a:tc>
              </a:tr>
            </a:tbl>
          </a:graphicData>
        </a:graphic>
      </p:graphicFrame>
    </p:spTree>
    <p:extLst>
      <p:ext uri="{BB962C8B-B14F-4D97-AF65-F5344CB8AC3E}">
        <p14:creationId xmlns:p14="http://schemas.microsoft.com/office/powerpoint/2010/main" val="3031205983"/>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7" y="291389"/>
            <a:ext cx="8312727" cy="1004011"/>
          </a:xfrm>
        </p:spPr>
        <p:txBody>
          <a:bodyPr/>
          <a:lstStyle/>
          <a:p>
            <a:r>
              <a:rPr lang="en-US" dirty="0"/>
              <a:t>Table </a:t>
            </a:r>
            <a:r>
              <a:rPr lang="en-US" dirty="0" smtClean="0"/>
              <a:t>8-3  Example XOR Encryption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314071587"/>
              </p:ext>
            </p:extLst>
          </p:nvPr>
        </p:nvGraphicFramePr>
        <p:xfrm>
          <a:off x="533400" y="2057400"/>
          <a:ext cx="8305800" cy="3581400"/>
        </p:xfrm>
        <a:graphic>
          <a:graphicData uri="http://schemas.openxmlformats.org/drawingml/2006/table">
            <a:tbl>
              <a:tblPr firstRow="1" bandRow="1">
                <a:tableStyleId>{5940675A-B579-460E-94D1-54222C63F5DA}</a:tableStyleId>
              </a:tblPr>
              <a:tblGrid>
                <a:gridCol w="3322320"/>
                <a:gridCol w="4983480"/>
              </a:tblGrid>
              <a:tr h="895350">
                <a:tc>
                  <a:txBody>
                    <a:bodyPr/>
                    <a:lstStyle/>
                    <a:p>
                      <a:pPr algn="ctr"/>
                      <a:r>
                        <a:rPr lang="en-US" sz="1800" b="1" dirty="0" smtClean="0">
                          <a:solidFill>
                            <a:schemeClr val="bg1"/>
                          </a:solidFill>
                          <a:latin typeface="Arial" pitchFamily="34" charset="0"/>
                          <a:cs typeface="Arial" pitchFamily="34" charset="0"/>
                        </a:rPr>
                        <a:t>Text value</a:t>
                      </a:r>
                      <a:endParaRPr lang="en-US" sz="18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800" b="1" dirty="0" smtClean="0">
                          <a:solidFill>
                            <a:schemeClr val="bg1"/>
                          </a:solidFill>
                          <a:latin typeface="Arial" pitchFamily="34" charset="0"/>
                          <a:cs typeface="Arial" pitchFamily="34" charset="0"/>
                        </a:rPr>
                        <a:t>Binary value</a:t>
                      </a:r>
                      <a:endParaRPr lang="en-US" sz="1800" b="1" dirty="0">
                        <a:solidFill>
                          <a:schemeClr val="bg1"/>
                        </a:solidFill>
                        <a:latin typeface="Arial" pitchFamily="34" charset="0"/>
                        <a:cs typeface="Arial" pitchFamily="34" charset="0"/>
                      </a:endParaRPr>
                    </a:p>
                  </a:txBody>
                  <a:tcPr anchor="ctr">
                    <a:solidFill>
                      <a:srgbClr val="364162"/>
                    </a:solidFill>
                  </a:tcPr>
                </a:tc>
              </a:tr>
              <a:tr h="895350">
                <a:tc>
                  <a:txBody>
                    <a:bodyPr/>
                    <a:lstStyle/>
                    <a:p>
                      <a:pPr algn="ctr"/>
                      <a:r>
                        <a:rPr lang="en-US" sz="1800" dirty="0" smtClean="0">
                          <a:latin typeface="Arial" pitchFamily="34" charset="0"/>
                          <a:cs typeface="Arial" pitchFamily="34" charset="0"/>
                        </a:rPr>
                        <a:t>CAT as bits</a:t>
                      </a:r>
                      <a:endParaRPr lang="en-US" sz="1800" dirty="0">
                        <a:latin typeface="Arial" pitchFamily="34" charset="0"/>
                        <a:cs typeface="Arial" pitchFamily="34" charset="0"/>
                      </a:endParaRPr>
                    </a:p>
                  </a:txBody>
                  <a:tcPr anchor="ctr"/>
                </a:tc>
                <a:tc>
                  <a:txBody>
                    <a:bodyPr/>
                    <a:lstStyle/>
                    <a:p>
                      <a:pPr algn="ctr"/>
                      <a:r>
                        <a:rPr lang="en-US" sz="1800" dirty="0" smtClean="0">
                          <a:latin typeface="Arial" pitchFamily="34" charset="0"/>
                          <a:cs typeface="Arial" pitchFamily="34" charset="0"/>
                        </a:rPr>
                        <a:t>0</a:t>
                      </a:r>
                      <a:r>
                        <a:rPr lang="en-US" sz="1800" baseline="0" dirty="0" smtClean="0">
                          <a:latin typeface="Arial" pitchFamily="34" charset="0"/>
                          <a:cs typeface="Arial" pitchFamily="34" charset="0"/>
                        </a:rPr>
                        <a:t> 1 0 0 0 0 1 1 0 1 0 0 0 0 0 1 0 1 0 1 0 1 0 0 </a:t>
                      </a:r>
                      <a:endParaRPr lang="en-US" sz="1800" dirty="0">
                        <a:latin typeface="Arial" pitchFamily="34" charset="0"/>
                        <a:cs typeface="Arial" pitchFamily="34" charset="0"/>
                      </a:endParaRPr>
                    </a:p>
                  </a:txBody>
                  <a:tcPr anchor="ctr"/>
                </a:tc>
              </a:tr>
              <a:tr h="895350">
                <a:tc>
                  <a:txBody>
                    <a:bodyPr/>
                    <a:lstStyle/>
                    <a:p>
                      <a:pPr algn="ctr"/>
                      <a:r>
                        <a:rPr lang="en-US" sz="1800" dirty="0" smtClean="0">
                          <a:latin typeface="Arial" pitchFamily="34" charset="0"/>
                          <a:cs typeface="Arial" pitchFamily="34" charset="0"/>
                        </a:rPr>
                        <a:t>VVV as key</a:t>
                      </a:r>
                      <a:endParaRPr lang="en-US" sz="1800" dirty="0">
                        <a:latin typeface="Arial" pitchFamily="34" charset="0"/>
                        <a:cs typeface="Arial" pitchFamily="34" charset="0"/>
                      </a:endParaRPr>
                    </a:p>
                  </a:txBody>
                  <a:tcPr anchor="ctr"/>
                </a:tc>
                <a:tc>
                  <a:txBody>
                    <a:bodyPr/>
                    <a:lstStyle/>
                    <a:p>
                      <a:pPr algn="ctr"/>
                      <a:r>
                        <a:rPr lang="en-US" sz="1800" dirty="0" smtClean="0">
                          <a:latin typeface="Arial" pitchFamily="34" charset="0"/>
                          <a:cs typeface="Arial" pitchFamily="34" charset="0"/>
                        </a:rPr>
                        <a:t>0 1 0 1 0 1 1</a:t>
                      </a:r>
                      <a:r>
                        <a:rPr lang="en-US" sz="1800" baseline="0" dirty="0" smtClean="0">
                          <a:latin typeface="Arial" pitchFamily="34" charset="0"/>
                          <a:cs typeface="Arial" pitchFamily="34" charset="0"/>
                        </a:rPr>
                        <a:t> 0 0 1 0 1 0 1 1 0 0 1 0 1 0 1 1 0</a:t>
                      </a:r>
                      <a:endParaRPr lang="en-US" sz="1800" dirty="0">
                        <a:latin typeface="Arial" pitchFamily="34" charset="0"/>
                        <a:cs typeface="Arial" pitchFamily="34" charset="0"/>
                      </a:endParaRPr>
                    </a:p>
                  </a:txBody>
                  <a:tcPr anchor="ctr"/>
                </a:tc>
              </a:tr>
              <a:tr h="895350">
                <a:tc>
                  <a:txBody>
                    <a:bodyPr/>
                    <a:lstStyle/>
                    <a:p>
                      <a:pPr algn="ctr"/>
                      <a:r>
                        <a:rPr lang="en-US" sz="1800" dirty="0" smtClean="0">
                          <a:latin typeface="Arial" pitchFamily="34" charset="0"/>
                          <a:cs typeface="Arial" pitchFamily="34" charset="0"/>
                        </a:rPr>
                        <a:t>Cipher</a:t>
                      </a:r>
                      <a:endParaRPr lang="en-US" sz="1800" dirty="0">
                        <a:latin typeface="Arial" pitchFamily="34" charset="0"/>
                        <a:cs typeface="Arial" pitchFamily="34" charset="0"/>
                      </a:endParaRPr>
                    </a:p>
                  </a:txBody>
                  <a:tcPr anchor="ctr"/>
                </a:tc>
                <a:tc>
                  <a:txBody>
                    <a:bodyPr/>
                    <a:lstStyle/>
                    <a:p>
                      <a:pPr algn="ctr"/>
                      <a:r>
                        <a:rPr lang="en-US" sz="1800" dirty="0" smtClean="0">
                          <a:latin typeface="Arial" pitchFamily="34" charset="0"/>
                          <a:cs typeface="Arial" pitchFamily="34" charset="0"/>
                        </a:rPr>
                        <a:t>0 0</a:t>
                      </a:r>
                      <a:r>
                        <a:rPr lang="en-US" sz="1800" baseline="0" dirty="0" smtClean="0">
                          <a:latin typeface="Arial" pitchFamily="34" charset="0"/>
                          <a:cs typeface="Arial" pitchFamily="34" charset="0"/>
                        </a:rPr>
                        <a:t> 0 1 0 1 0 1 0 0 0 1 0 1 1 1 0 0 0 0 0 0 1 0</a:t>
                      </a:r>
                      <a:endParaRPr lang="en-US" sz="1800" dirty="0">
                        <a:latin typeface="Arial" pitchFamily="34" charset="0"/>
                        <a:cs typeface="Arial" pitchFamily="34" charset="0"/>
                      </a:endParaRPr>
                    </a:p>
                  </a:txBody>
                  <a:tcPr anchor="ctr"/>
                </a:tc>
              </a:tr>
            </a:tbl>
          </a:graphicData>
        </a:graphic>
      </p:graphicFrame>
    </p:spTree>
    <p:extLst>
      <p:ext uri="{BB962C8B-B14F-4D97-AF65-F5344CB8AC3E}">
        <p14:creationId xmlns:p14="http://schemas.microsoft.com/office/powerpoint/2010/main" val="3028374699"/>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Vernam Cipher</a:t>
            </a:r>
            <a:endParaRPr lang="en-US" dirty="0"/>
          </a:p>
        </p:txBody>
      </p:sp>
      <p:sp>
        <p:nvSpPr>
          <p:cNvPr id="3" name="Content Placeholder 2"/>
          <p:cNvSpPr>
            <a:spLocks noGrp="1"/>
          </p:cNvSpPr>
          <p:nvPr>
            <p:ph idx="1"/>
          </p:nvPr>
        </p:nvSpPr>
        <p:spPr/>
        <p:txBody>
          <a:bodyPr>
            <a:normAutofit fontScale="92500" lnSpcReduction="10000"/>
          </a:bodyPr>
          <a:lstStyle/>
          <a:p>
            <a:r>
              <a:rPr lang="en-US" altLang="en-US" dirty="0"/>
              <a:t>A cryptographic technique developed at AT&amp;T and known as the “one-time pad.” </a:t>
            </a:r>
          </a:p>
          <a:p>
            <a:r>
              <a:rPr lang="en-US" altLang="en-US" dirty="0"/>
              <a:t>This cipher uses a set of characters for encryption operations only one time and then discards it.</a:t>
            </a:r>
          </a:p>
          <a:p>
            <a:r>
              <a:rPr lang="en-US" altLang="en-US" dirty="0"/>
              <a:t>To perform: </a:t>
            </a:r>
          </a:p>
          <a:p>
            <a:pPr lvl="1"/>
            <a:r>
              <a:rPr lang="en-US" altLang="en-US" dirty="0"/>
              <a:t>The pad values are added to numeric values that represent the plaintext that needs to be encrypted</a:t>
            </a:r>
          </a:p>
          <a:p>
            <a:pPr lvl="1"/>
            <a:r>
              <a:rPr lang="en-US" altLang="en-US" dirty="0"/>
              <a:t>Each character of the plaintext is turned into a number and a pad value for that position is added</a:t>
            </a:r>
          </a:p>
          <a:p>
            <a:pPr lvl="1"/>
            <a:r>
              <a:rPr lang="en-US" altLang="en-US" dirty="0"/>
              <a:t>The resulting sum for that character is then converted back to a ciphertext letter for transmission</a:t>
            </a:r>
          </a:p>
          <a:p>
            <a:pPr lvl="1"/>
            <a:r>
              <a:rPr lang="en-US" altLang="en-US" dirty="0"/>
              <a:t>If the sum of the two values exceeds 26, then 26 is subtracted from the </a:t>
            </a:r>
            <a:r>
              <a:rPr lang="en-US" altLang="en-US" dirty="0" smtClean="0"/>
              <a:t>total</a:t>
            </a:r>
            <a:endParaRPr lang="en-US" altLang="en-US" dirty="0"/>
          </a:p>
        </p:txBody>
      </p:sp>
    </p:spTree>
    <p:extLst>
      <p:ext uri="{BB962C8B-B14F-4D97-AF65-F5344CB8AC3E}">
        <p14:creationId xmlns:p14="http://schemas.microsoft.com/office/powerpoint/2010/main" val="2470872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Book-Based Ciphers</a:t>
            </a:r>
            <a:endParaRPr lang="en-US" dirty="0"/>
          </a:p>
        </p:txBody>
      </p:sp>
      <p:sp>
        <p:nvSpPr>
          <p:cNvPr id="3" name="Content Placeholder 2"/>
          <p:cNvSpPr>
            <a:spLocks noGrp="1"/>
          </p:cNvSpPr>
          <p:nvPr>
            <p:ph idx="1"/>
          </p:nvPr>
        </p:nvSpPr>
        <p:spPr/>
        <p:txBody>
          <a:bodyPr/>
          <a:lstStyle/>
          <a:p>
            <a:pPr>
              <a:lnSpc>
                <a:spcPct val="90000"/>
              </a:lnSpc>
            </a:pPr>
            <a:r>
              <a:rPr lang="en-US" altLang="en-US" dirty="0"/>
              <a:t>Uses text from a predetermined book as a key to decrypt a message.</a:t>
            </a:r>
          </a:p>
          <a:p>
            <a:pPr>
              <a:lnSpc>
                <a:spcPct val="90000"/>
              </a:lnSpc>
            </a:pPr>
            <a:r>
              <a:rPr lang="en-US" altLang="en-US" dirty="0"/>
              <a:t>Book cipher: ciphertext consists of a list of codes representing page, line, and word numbers of plaintext word.</a:t>
            </a:r>
          </a:p>
          <a:p>
            <a:pPr>
              <a:lnSpc>
                <a:spcPct val="90000"/>
              </a:lnSpc>
            </a:pPr>
            <a:r>
              <a:rPr lang="en-US" altLang="en-US" dirty="0"/>
              <a:t>Running key cipher: uses a book for passing the key to cipher similar to Vigenère cipher; sender provides encrypted message with sequence of numbers from predetermined book to be used as an indicator block.</a:t>
            </a:r>
          </a:p>
          <a:p>
            <a:pPr>
              <a:lnSpc>
                <a:spcPct val="90000"/>
              </a:lnSpc>
            </a:pPr>
            <a:r>
              <a:rPr lang="en-US" altLang="en-US" dirty="0"/>
              <a:t>Template cipher: involves use of hidden message in book, letter, or other message; requires page with specific number of holes cut into it</a:t>
            </a:r>
            <a:r>
              <a:rPr lang="en-US" altLang="en-US" dirty="0" smtClean="0"/>
              <a:t>.</a:t>
            </a:r>
            <a:endParaRPr lang="en-US" altLang="en-US" dirty="0"/>
          </a:p>
        </p:txBody>
      </p:sp>
    </p:spTree>
    <p:extLst>
      <p:ext uri="{BB962C8B-B14F-4D97-AF65-F5344CB8AC3E}">
        <p14:creationId xmlns:p14="http://schemas.microsoft.com/office/powerpoint/2010/main" val="1665176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Hash Functions</a:t>
            </a:r>
            <a:endParaRPr lang="en-US" dirty="0"/>
          </a:p>
        </p:txBody>
      </p:sp>
      <p:sp>
        <p:nvSpPr>
          <p:cNvPr id="3" name="Content Placeholder 2"/>
          <p:cNvSpPr>
            <a:spLocks noGrp="1"/>
          </p:cNvSpPr>
          <p:nvPr>
            <p:ph idx="1"/>
          </p:nvPr>
        </p:nvSpPr>
        <p:spPr/>
        <p:txBody>
          <a:bodyPr/>
          <a:lstStyle/>
          <a:p>
            <a:r>
              <a:rPr lang="en-US" altLang="en-US" dirty="0"/>
              <a:t>Mathematical algorithms that create a message summary or digest to confirm message identity and integrity</a:t>
            </a:r>
          </a:p>
          <a:p>
            <a:r>
              <a:rPr lang="en-US" altLang="en-US" dirty="0"/>
              <a:t>Convert variable-length messages into a single fixed-length value</a:t>
            </a:r>
          </a:p>
          <a:p>
            <a:r>
              <a:rPr lang="en-US" altLang="en-US" dirty="0"/>
              <a:t>Message authentication code (MAC) may be attached to a message</a:t>
            </a:r>
          </a:p>
          <a:p>
            <a:r>
              <a:rPr lang="en-US" altLang="en-US" dirty="0"/>
              <a:t>Used in password verification systems to store passwords and confirm the identity of the user</a:t>
            </a:r>
          </a:p>
        </p:txBody>
      </p:sp>
    </p:spTree>
    <p:extLst>
      <p:ext uri="{BB962C8B-B14F-4D97-AF65-F5344CB8AC3E}">
        <p14:creationId xmlns:p14="http://schemas.microsoft.com/office/powerpoint/2010/main" val="3316088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871"/>
            <a:ext cx="9144000" cy="1004011"/>
          </a:xfrm>
        </p:spPr>
        <p:txBody>
          <a:bodyPr>
            <a:normAutofit/>
          </a:bodyPr>
          <a:lstStyle/>
          <a:p>
            <a:pPr marL="0" indent="0">
              <a:lnSpc>
                <a:spcPct val="100000"/>
              </a:lnSpc>
              <a:spcBef>
                <a:spcPts val="0"/>
              </a:spcBef>
              <a:tabLst>
                <a:tab pos="4397375" algn="l"/>
              </a:tabLst>
            </a:pPr>
            <a:r>
              <a:rPr lang="en-US" b="1" dirty="0">
                <a:solidFill>
                  <a:schemeClr val="tx1"/>
                </a:solidFill>
              </a:rPr>
              <a:t>Figure 8-4  </a:t>
            </a:r>
            <a:r>
              <a:rPr lang="en-US" dirty="0">
                <a:solidFill>
                  <a:schemeClr val="tx1"/>
                </a:solidFill>
              </a:rPr>
              <a:t>Various hash values</a:t>
            </a:r>
          </a:p>
        </p:txBody>
      </p:sp>
      <p:pic>
        <p:nvPicPr>
          <p:cNvPr id="5" name="Picture 4" descr="A figure shows a screenshot of Hashcalc. Data format is shown with a selection option and dropdown. The option data is shown with a box below. On the right top there are minimum, maximum and close tabs. At the right bottom, there are buttons, calculate, close and help.&#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3526" y="1234059"/>
            <a:ext cx="6916949" cy="4219339"/>
          </a:xfrm>
          <a:prstGeom prst="rect">
            <a:avLst/>
          </a:prstGeom>
        </p:spPr>
      </p:pic>
      <p:sp>
        <p:nvSpPr>
          <p:cNvPr id="4" name="Content Placeholder 3"/>
          <p:cNvSpPr>
            <a:spLocks noGrp="1"/>
          </p:cNvSpPr>
          <p:nvPr>
            <p:ph sz="quarter" idx="10"/>
          </p:nvPr>
        </p:nvSpPr>
        <p:spPr>
          <a:xfrm>
            <a:off x="609600" y="5715000"/>
            <a:ext cx="7827818" cy="473142"/>
          </a:xfrm>
        </p:spPr>
        <p:txBody>
          <a:bodyPr>
            <a:normAutofit/>
          </a:bodyPr>
          <a:lstStyle/>
          <a:p>
            <a:pPr marL="0" indent="0">
              <a:lnSpc>
                <a:spcPct val="100000"/>
              </a:lnSpc>
              <a:spcBef>
                <a:spcPts val="0"/>
              </a:spcBef>
              <a:buNone/>
              <a:tabLst>
                <a:tab pos="4397375" algn="l"/>
              </a:tabLst>
            </a:pPr>
            <a:r>
              <a:rPr lang="en-US" sz="2000" i="1" dirty="0"/>
              <a:t>Source: SlavaSoft HashCalc.</a:t>
            </a:r>
          </a:p>
        </p:txBody>
      </p:sp>
    </p:spTree>
    <p:extLst>
      <p:ext uri="{BB962C8B-B14F-4D97-AF65-F5344CB8AC3E}">
        <p14:creationId xmlns:p14="http://schemas.microsoft.com/office/powerpoint/2010/main" val="1351276292"/>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Cryptographic Algorithms</a:t>
            </a:r>
            <a:endParaRPr lang="en-US" dirty="0"/>
          </a:p>
        </p:txBody>
      </p:sp>
      <p:sp>
        <p:nvSpPr>
          <p:cNvPr id="5" name="Content Placeholder 4"/>
          <p:cNvSpPr>
            <a:spLocks noGrp="1"/>
          </p:cNvSpPr>
          <p:nvPr>
            <p:ph idx="1"/>
          </p:nvPr>
        </p:nvSpPr>
        <p:spPr/>
        <p:txBody>
          <a:bodyPr/>
          <a:lstStyle/>
          <a:p>
            <a:r>
              <a:rPr lang="en-US" altLang="en-US" dirty="0"/>
              <a:t>Often grouped into two broad categories, symmetric and asymmetric.</a:t>
            </a:r>
          </a:p>
          <a:p>
            <a:r>
              <a:rPr lang="en-US" altLang="en-US" dirty="0"/>
              <a:t>Today’s popular cryptosystems use a combination of both symmetric and asymmetric algorithms.</a:t>
            </a:r>
          </a:p>
          <a:p>
            <a:r>
              <a:rPr lang="en-US" altLang="en-US" dirty="0"/>
              <a:t>Symmetric and asymmetric algorithms are distinguished by the types of keys used for encryption and decryption operations.</a:t>
            </a:r>
          </a:p>
        </p:txBody>
      </p:sp>
    </p:spTree>
    <p:extLst>
      <p:ext uri="{BB962C8B-B14F-4D97-AF65-F5344CB8AC3E}">
        <p14:creationId xmlns:p14="http://schemas.microsoft.com/office/powerpoint/2010/main" val="1964368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Symmetric </a:t>
            </a:r>
            <a:r>
              <a:rPr lang="en-US" altLang="en-US" dirty="0" smtClean="0"/>
              <a:t>Encryption (1 of 2)</a:t>
            </a:r>
            <a:endParaRPr lang="en-US" dirty="0"/>
          </a:p>
        </p:txBody>
      </p:sp>
      <p:sp>
        <p:nvSpPr>
          <p:cNvPr id="3" name="Content Placeholder 2"/>
          <p:cNvSpPr>
            <a:spLocks noGrp="1"/>
          </p:cNvSpPr>
          <p:nvPr>
            <p:ph idx="1"/>
          </p:nvPr>
        </p:nvSpPr>
        <p:spPr/>
        <p:txBody>
          <a:bodyPr/>
          <a:lstStyle/>
          <a:p>
            <a:r>
              <a:rPr lang="en-US" altLang="en-US" dirty="0"/>
              <a:t>A cryptographic method in which the same algorithm and “secret” are used both to  encipher and decipher the message; also known as private-key encryption.</a:t>
            </a:r>
          </a:p>
          <a:p>
            <a:r>
              <a:rPr lang="en-US" altLang="en-US" dirty="0"/>
              <a:t>Can be programmed into fast computing algorithms and executed quickly.</a:t>
            </a:r>
          </a:p>
          <a:p>
            <a:r>
              <a:rPr lang="en-US" altLang="en-US" dirty="0"/>
              <a:t>Both sender and receiver must possess the same secret key.</a:t>
            </a:r>
          </a:p>
          <a:p>
            <a:r>
              <a:rPr lang="en-US" altLang="en-US" dirty="0"/>
              <a:t>If either copy of the key is compromised, an intermediate can decrypt and read messages without sender/receiver knowledge</a:t>
            </a:r>
            <a:r>
              <a:rPr lang="en-US" altLang="en-US" dirty="0" smtClean="0"/>
              <a:t>.</a:t>
            </a:r>
            <a:endParaRPr lang="en-US" altLang="en-US" dirty="0"/>
          </a:p>
        </p:txBody>
      </p:sp>
    </p:spTree>
    <p:extLst>
      <p:ext uri="{BB962C8B-B14F-4D97-AF65-F5344CB8AC3E}">
        <p14:creationId xmlns:p14="http://schemas.microsoft.com/office/powerpoint/2010/main" val="508103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p:txBody>
          <a:bodyPr/>
          <a:lstStyle/>
          <a:p>
            <a:r>
              <a:rPr lang="en-GB" altLang="en-US" dirty="0" smtClean="0"/>
              <a:t>Learning Objectives</a:t>
            </a:r>
          </a:p>
        </p:txBody>
      </p:sp>
      <p:sp>
        <p:nvSpPr>
          <p:cNvPr id="12291" name="Content Placeholder 5"/>
          <p:cNvSpPr>
            <a:spLocks noGrp="1" noChangeArrowheads="1"/>
          </p:cNvSpPr>
          <p:nvPr>
            <p:ph idx="1"/>
          </p:nvPr>
        </p:nvSpPr>
        <p:spPr/>
        <p:txBody>
          <a:bodyPr/>
          <a:lstStyle/>
          <a:p>
            <a:r>
              <a:rPr lang="en-US" altLang="en-US" dirty="0"/>
              <a:t>Upon completion of this material, you should be able to:</a:t>
            </a:r>
          </a:p>
          <a:p>
            <a:pPr lvl="1"/>
            <a:r>
              <a:rPr lang="en-US" altLang="en-US" dirty="0"/>
              <a:t>Chronicle the most significant events and discoveries in the history of cryptology</a:t>
            </a:r>
          </a:p>
          <a:p>
            <a:pPr lvl="1"/>
            <a:r>
              <a:rPr lang="en-US" altLang="en-US" dirty="0"/>
              <a:t>Explain the basic principles of cryptography</a:t>
            </a:r>
          </a:p>
          <a:p>
            <a:pPr lvl="1"/>
            <a:r>
              <a:rPr lang="en-US" altLang="en-US" dirty="0"/>
              <a:t>Describe the operating principles of the most popular cryptographic tools</a:t>
            </a:r>
          </a:p>
          <a:p>
            <a:pPr lvl="1"/>
            <a:r>
              <a:rPr lang="en-US" altLang="en-US" dirty="0"/>
              <a:t>List and explain the major protocols used for secure communications</a:t>
            </a:r>
          </a:p>
        </p:txBody>
      </p:sp>
    </p:spTree>
    <p:extLst>
      <p:ext uri="{BB962C8B-B14F-4D97-AF65-F5344CB8AC3E}">
        <p14:creationId xmlns:p14="http://schemas.microsoft.com/office/powerpoint/2010/main" val="342647656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Symmetric Encryption </a:t>
            </a:r>
            <a:r>
              <a:rPr lang="en-US" altLang="en-US" dirty="0"/>
              <a:t>Encryption</a:t>
            </a:r>
            <a:r>
              <a:rPr lang="en-US" altLang="en-US" dirty="0"/>
              <a:t> </a:t>
            </a:r>
            <a:r>
              <a:rPr lang="en-US" altLang="en-US" dirty="0" smtClean="0"/>
              <a:t>(2 </a:t>
            </a:r>
            <a:r>
              <a:rPr lang="en-US" altLang="en-US" dirty="0"/>
              <a:t>of 2)</a:t>
            </a:r>
            <a:endParaRPr lang="en-US" dirty="0"/>
          </a:p>
        </p:txBody>
      </p:sp>
      <p:sp>
        <p:nvSpPr>
          <p:cNvPr id="5" name="Content Placeholder 4"/>
          <p:cNvSpPr>
            <a:spLocks noGrp="1"/>
          </p:cNvSpPr>
          <p:nvPr>
            <p:ph idx="1"/>
          </p:nvPr>
        </p:nvSpPr>
        <p:spPr/>
        <p:txBody>
          <a:bodyPr/>
          <a:lstStyle/>
          <a:p>
            <a:r>
              <a:rPr lang="en-US" altLang="en-US" dirty="0"/>
              <a:t>Data Encryption Standard (DES): one of the most popular symmetric encryption cryptosystems.</a:t>
            </a:r>
          </a:p>
          <a:p>
            <a:pPr lvl="1"/>
            <a:r>
              <a:rPr lang="en-US" altLang="en-US" dirty="0"/>
              <a:t>64-bit block size; 56-bit key</a:t>
            </a:r>
          </a:p>
          <a:p>
            <a:r>
              <a:rPr lang="en-US" altLang="en-US" dirty="0"/>
              <a:t>Triple DES (3DES): created to provide security far beyond DES.</a:t>
            </a:r>
          </a:p>
          <a:p>
            <a:pPr marL="228600" lvl="1">
              <a:spcBef>
                <a:spcPts val="1000"/>
              </a:spcBef>
            </a:pPr>
            <a:r>
              <a:rPr lang="en-US" altLang="en-US" dirty="0"/>
              <a:t>Advanced Encryption Standard (AES): developed to replace both DES and 3DES</a:t>
            </a:r>
          </a:p>
          <a:p>
            <a:pPr marL="685800" lvl="2">
              <a:spcBef>
                <a:spcPts val="1000"/>
              </a:spcBef>
            </a:pPr>
            <a:r>
              <a:rPr lang="en-US" altLang="en-US" dirty="0"/>
              <a:t>Adopted by NIST in November 2001 as the federal standard for encrypting non-classified information</a:t>
            </a:r>
          </a:p>
        </p:txBody>
      </p:sp>
    </p:spTree>
    <p:extLst>
      <p:ext uri="{BB962C8B-B14F-4D97-AF65-F5344CB8AC3E}">
        <p14:creationId xmlns:p14="http://schemas.microsoft.com/office/powerpoint/2010/main" val="877252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5636" y="367589"/>
            <a:ext cx="8312726" cy="1004011"/>
          </a:xfrm>
        </p:spPr>
        <p:txBody>
          <a:bodyPr>
            <a:noAutofit/>
          </a:bodyPr>
          <a:lstStyle/>
          <a:p>
            <a:r>
              <a:rPr lang="en-US" b="1" dirty="0"/>
              <a:t>Figure 8-5  </a:t>
            </a:r>
            <a:r>
              <a:rPr lang="en-US" dirty="0"/>
              <a:t>Example of symmetric </a:t>
            </a:r>
            <a:r>
              <a:rPr lang="en-US" dirty="0" smtClean="0"/>
              <a:t>encryption</a:t>
            </a:r>
            <a:endParaRPr lang="en-US" dirty="0"/>
          </a:p>
        </p:txBody>
      </p:sp>
      <p:pic>
        <p:nvPicPr>
          <p:cNvPr id="1026" name="Picture 2" descr="A figure shows an illustration of a woman working in front of a computer marked to a box at the center. The box is named as, “Private courier” with a key image. It is then connected to a man working in front of a computer. An arrow is shown below the box towards righ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0841" y="1819275"/>
            <a:ext cx="4886325"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sz="quarter" idx="10"/>
          </p:nvPr>
        </p:nvSpPr>
        <p:spPr>
          <a:xfrm>
            <a:off x="914400" y="3362325"/>
            <a:ext cx="7696200" cy="981075"/>
          </a:xfrm>
        </p:spPr>
        <p:txBody>
          <a:bodyPr>
            <a:normAutofit/>
          </a:bodyPr>
          <a:lstStyle/>
          <a:p>
            <a:pPr marL="0" indent="0">
              <a:buNone/>
            </a:pPr>
            <a:r>
              <a:rPr lang="en-US" sz="1800" dirty="0" smtClean="0"/>
              <a:t>Rachel at ABC corp. generates a secret key. She must somehow get it to Alex at XYZ corp. out of band. Once Alex has it, Rachel can use it to encrypt messages, and Alex can use it to decrypt and read them.</a:t>
            </a:r>
            <a:endParaRPr lang="en-US" sz="1800" dirty="0"/>
          </a:p>
        </p:txBody>
      </p:sp>
      <p:pic>
        <p:nvPicPr>
          <p:cNvPr id="1027" name="Picture 3" descr="A figure shows three blocks that are next to each other. The first is named as, “The deal is a “go.”” With a key image and the text below this block reads as, “Secret key A encrypts message.” This block points with an arrow to the next block at the right. The second block is named as, “2LW0^M$AC6&gt;1!” and the text below the block reads as, “The corresponding cipher text is transmitted.” This further points to the third block named as, “The deal is a “go.”” With a key image in it and the text below this block reads as, “Secret key A decrypts mess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325" y="4438650"/>
            <a:ext cx="4714875"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5525003"/>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Asymmetric Encryption</a:t>
            </a:r>
            <a:endParaRPr lang="en-US" dirty="0"/>
          </a:p>
        </p:txBody>
      </p:sp>
      <p:sp>
        <p:nvSpPr>
          <p:cNvPr id="3" name="Content Placeholder 2"/>
          <p:cNvSpPr>
            <a:spLocks noGrp="1"/>
          </p:cNvSpPr>
          <p:nvPr>
            <p:ph idx="1"/>
          </p:nvPr>
        </p:nvSpPr>
        <p:spPr/>
        <p:txBody>
          <a:bodyPr>
            <a:normAutofit fontScale="92500" lnSpcReduction="20000"/>
          </a:bodyPr>
          <a:lstStyle/>
          <a:p>
            <a:r>
              <a:rPr lang="en-US" altLang="en-US" dirty="0"/>
              <a:t>A cryptographic method that incorporates mathematical operations involving two different keys (commonly known as the public key and the private key) to encipher or decipher a message. </a:t>
            </a:r>
          </a:p>
          <a:p>
            <a:r>
              <a:rPr lang="en-US" altLang="en-US" dirty="0"/>
              <a:t>Either key can be used to encrypt a message, but then the other key is required to decrypt it.</a:t>
            </a:r>
          </a:p>
          <a:p>
            <a:r>
              <a:rPr lang="en-US" altLang="en-US" dirty="0"/>
              <a:t>Also known as public-key encryption.</a:t>
            </a:r>
          </a:p>
          <a:p>
            <a:r>
              <a:rPr lang="en-US" altLang="en-US" dirty="0"/>
              <a:t>Uses two different but mathematically related keys</a:t>
            </a:r>
          </a:p>
          <a:p>
            <a:pPr lvl="1"/>
            <a:r>
              <a:rPr lang="en-US" altLang="en-US" dirty="0"/>
              <a:t>Either key can encrypt or decrypt a message</a:t>
            </a:r>
          </a:p>
          <a:p>
            <a:pPr lvl="1"/>
            <a:r>
              <a:rPr lang="en-US" altLang="en-US" dirty="0"/>
              <a:t>If Key A encrypts a message, only Key B can decrypt</a:t>
            </a:r>
          </a:p>
          <a:p>
            <a:pPr lvl="1"/>
            <a:r>
              <a:rPr lang="en-US" altLang="en-US" dirty="0"/>
              <a:t>Greatest value when one key serves as a private key and the other serves as a public key</a:t>
            </a:r>
          </a:p>
          <a:p>
            <a:r>
              <a:rPr lang="en-US" altLang="en-US" dirty="0"/>
              <a:t>RSA algorithm was the first public-key encryption algorithm developed/published for commercial use.</a:t>
            </a:r>
          </a:p>
        </p:txBody>
      </p:sp>
    </p:spTree>
    <p:extLst>
      <p:ext uri="{BB962C8B-B14F-4D97-AF65-F5344CB8AC3E}">
        <p14:creationId xmlns:p14="http://schemas.microsoft.com/office/powerpoint/2010/main" val="3351374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12727" cy="1295400"/>
          </a:xfrm>
        </p:spPr>
        <p:txBody>
          <a:bodyPr>
            <a:noAutofit/>
          </a:bodyPr>
          <a:lstStyle/>
          <a:p>
            <a:pPr marL="0" indent="0">
              <a:lnSpc>
                <a:spcPct val="100000"/>
              </a:lnSpc>
              <a:spcBef>
                <a:spcPts val="0"/>
              </a:spcBef>
              <a:tabLst>
                <a:tab pos="4397375" algn="l"/>
              </a:tabLst>
            </a:pPr>
            <a:r>
              <a:rPr lang="en-US" b="1" dirty="0" smtClean="0">
                <a:solidFill>
                  <a:schemeClr val="tx1"/>
                </a:solidFill>
              </a:rPr>
              <a:t>Figure </a:t>
            </a:r>
            <a:r>
              <a:rPr lang="en-US" b="1" dirty="0">
                <a:solidFill>
                  <a:schemeClr val="tx1"/>
                </a:solidFill>
              </a:rPr>
              <a:t>8-6  </a:t>
            </a:r>
            <a:r>
              <a:rPr lang="en-US" dirty="0">
                <a:solidFill>
                  <a:schemeClr val="tx1"/>
                </a:solidFill>
              </a:rPr>
              <a:t>Example of asymmetric encryption</a:t>
            </a:r>
            <a:endParaRPr lang="en-US" baseline="30000" dirty="0">
              <a:solidFill>
                <a:schemeClr val="tx1"/>
              </a:solidFill>
            </a:endParaRPr>
          </a:p>
        </p:txBody>
      </p:sp>
      <p:pic>
        <p:nvPicPr>
          <p:cNvPr id="2050" name="Picture 2" descr="A figure shows an illustration in which a woman working in a computer marked to a hollow cylinder with an arrow that has a key image and a text that reads as, “Public key repository.” The cylinder points to an image of a man working in a computer with an arrow.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524000"/>
            <a:ext cx="5267325"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7"/>
          <p:cNvSpPr>
            <a:spLocks noGrp="1"/>
          </p:cNvSpPr>
          <p:nvPr>
            <p:ph sz="quarter" idx="10"/>
          </p:nvPr>
        </p:nvSpPr>
        <p:spPr>
          <a:xfrm>
            <a:off x="838200" y="3124201"/>
            <a:ext cx="7467600" cy="1295400"/>
          </a:xfrm>
        </p:spPr>
        <p:txBody>
          <a:bodyPr>
            <a:noAutofit/>
          </a:bodyPr>
          <a:lstStyle/>
          <a:p>
            <a:pPr marL="0" indent="0">
              <a:buNone/>
            </a:pPr>
            <a:r>
              <a:rPr lang="en-US" sz="1600" dirty="0" smtClean="0"/>
              <a:t>Alex at XYZ corp. wants to send a message to Rachel at ABC corp. Rachel stores her public key where it can be accessed by anyone. Alex retrieves Rachel’s key  and uses it to create ciphertext that can be decrypted only by Rachel’s private key, which only she has. To respond, Rachel gets Alex’s public key to encrypt her message.</a:t>
            </a:r>
            <a:endParaRPr lang="en-US" sz="1600" dirty="0"/>
          </a:p>
        </p:txBody>
      </p:sp>
      <p:pic>
        <p:nvPicPr>
          <p:cNvPr id="2051" name="Picture 3" descr="A figure shows three blocks are illustrated, in which the first one on the right is named as, “Sounds great! Thanks.” With an image of a key in it. The text below reads as, “Public key B encrypts message.” It points to the second block named as, “LLQ03&amp;M1MQY&gt;_wu#”, below which the etxt reads as, “Corresponding cipher text is transmitted.” It is then pointed with an arrow to the block on the left side. It is named as, “Sounds great! Thanks.” With a key image in it. The text below reads as, “Private Key B decrypts message.”&#10;&#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4495801"/>
            <a:ext cx="5210175"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9386303"/>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Encryption Key Size</a:t>
            </a:r>
            <a:endParaRPr lang="en-US" dirty="0"/>
          </a:p>
        </p:txBody>
      </p:sp>
      <p:sp>
        <p:nvSpPr>
          <p:cNvPr id="3" name="Content Placeholder 2"/>
          <p:cNvSpPr>
            <a:spLocks noGrp="1"/>
          </p:cNvSpPr>
          <p:nvPr>
            <p:ph idx="1"/>
          </p:nvPr>
        </p:nvSpPr>
        <p:spPr/>
        <p:txBody>
          <a:bodyPr/>
          <a:lstStyle/>
          <a:p>
            <a:r>
              <a:rPr lang="en-US" altLang="en-US" dirty="0"/>
              <a:t>When deploying ciphers, the size of the cryptovariable or key is very important.</a:t>
            </a:r>
          </a:p>
          <a:p>
            <a:r>
              <a:rPr lang="en-US" altLang="en-US" dirty="0"/>
              <a:t>The strength of many encryption applications and cryptosystems is measured by key size.</a:t>
            </a:r>
          </a:p>
          <a:p>
            <a:r>
              <a:rPr lang="en-US" altLang="en-US" dirty="0"/>
              <a:t>For cryptosystems, the security of encrypted data is not dependent on keeping the encrypting algorithm secret.</a:t>
            </a:r>
          </a:p>
          <a:p>
            <a:r>
              <a:rPr lang="en-US" altLang="en-US" dirty="0"/>
              <a:t>Cryptosystem security depends on keeping some or all of elements of cryptovariable(s) or key(s) secret.</a:t>
            </a:r>
          </a:p>
        </p:txBody>
      </p:sp>
    </p:spTree>
    <p:extLst>
      <p:ext uri="{BB962C8B-B14F-4D97-AF65-F5344CB8AC3E}">
        <p14:creationId xmlns:p14="http://schemas.microsoft.com/office/powerpoint/2010/main" val="1670618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5637" y="381000"/>
            <a:ext cx="8312727" cy="762000"/>
          </a:xfrm>
        </p:spPr>
        <p:txBody>
          <a:bodyPr/>
          <a:lstStyle/>
          <a:p>
            <a:r>
              <a:rPr lang="en-US" dirty="0"/>
              <a:t>Table </a:t>
            </a:r>
            <a:r>
              <a:rPr lang="en-US" dirty="0" smtClean="0"/>
              <a:t>8-5 Encryption key power (1 of </a:t>
            </a:r>
            <a:r>
              <a:rPr lang="en-US" dirty="0" smtClean="0"/>
              <a:t>3)</a:t>
            </a:r>
            <a:endParaRPr lang="en-US" dirty="0"/>
          </a:p>
        </p:txBody>
      </p:sp>
      <p:sp>
        <p:nvSpPr>
          <p:cNvPr id="5" name="Content Placeholder 4"/>
          <p:cNvSpPr>
            <a:spLocks noGrp="1"/>
          </p:cNvSpPr>
          <p:nvPr>
            <p:ph sz="quarter" idx="10"/>
          </p:nvPr>
        </p:nvSpPr>
        <p:spPr>
          <a:xfrm>
            <a:off x="228600" y="1455420"/>
            <a:ext cx="8763000" cy="1592580"/>
          </a:xfrm>
        </p:spPr>
        <p:txBody>
          <a:bodyPr>
            <a:noAutofit/>
          </a:bodyPr>
          <a:lstStyle/>
          <a:p>
            <a:r>
              <a:rPr lang="en-US" sz="1600" dirty="0" smtClean="0"/>
              <a:t>It is estimated that to crack an encryption key using a brute force attack, a computer needs to perform a maximum of 2^k operations (2k guesses), where k is the number of bits in the key. In reality, the average estimated time to crack is half that time.</a:t>
            </a:r>
          </a:p>
          <a:p>
            <a:r>
              <a:rPr lang="en-US" sz="1600" dirty="0" smtClean="0"/>
              <a:t>The estimated average time to crack is based on a 2015-era PC with an Intel i7-6700k Quad core CPU performing 207.23 Dhrystone GIPS (billion instructions per second) at 4.0 GHz** </a:t>
            </a:r>
            <a:endParaRPr lang="en-US" sz="1600" dirty="0"/>
          </a:p>
        </p:txBody>
      </p:sp>
      <p:graphicFrame>
        <p:nvGraphicFramePr>
          <p:cNvPr id="2" name="Table 1"/>
          <p:cNvGraphicFramePr>
            <a:graphicFrameLocks noGrp="1"/>
          </p:cNvGraphicFramePr>
          <p:nvPr>
            <p:extLst>
              <p:ext uri="{D42A27DB-BD31-4B8C-83A1-F6EECF244321}">
                <p14:modId xmlns:p14="http://schemas.microsoft.com/office/powerpoint/2010/main" val="1862172312"/>
              </p:ext>
            </p:extLst>
          </p:nvPr>
        </p:nvGraphicFramePr>
        <p:xfrm>
          <a:off x="332936" y="3525520"/>
          <a:ext cx="8458200" cy="2341880"/>
        </p:xfrm>
        <a:graphic>
          <a:graphicData uri="http://schemas.openxmlformats.org/drawingml/2006/table">
            <a:tbl>
              <a:tblPr firstRow="1" bandRow="1">
                <a:tableStyleId>{5940675A-B579-460E-94D1-54222C63F5DA}</a:tableStyleId>
              </a:tblPr>
              <a:tblGrid>
                <a:gridCol w="1447800"/>
                <a:gridCol w="2209800"/>
                <a:gridCol w="2209800"/>
                <a:gridCol w="2590800"/>
              </a:tblGrid>
              <a:tr h="513080">
                <a:tc>
                  <a:txBody>
                    <a:bodyPr/>
                    <a:lstStyle/>
                    <a:p>
                      <a:pPr algn="ctr"/>
                      <a:r>
                        <a:rPr lang="en-US" sz="1200" b="1" i="0" u="none" strike="noStrike" kern="1200" baseline="0" dirty="0" smtClean="0">
                          <a:solidFill>
                            <a:schemeClr val="bg1"/>
                          </a:solidFill>
                          <a:latin typeface="Arial" pitchFamily="34" charset="0"/>
                          <a:ea typeface="+mn-ea"/>
                          <a:cs typeface="Arial" pitchFamily="34" charset="0"/>
                        </a:rPr>
                        <a:t>Key Length</a:t>
                      </a:r>
                    </a:p>
                    <a:p>
                      <a:pPr algn="ctr"/>
                      <a:r>
                        <a:rPr lang="en-US" sz="1200" b="1" i="0" u="none" strike="noStrike" kern="1200" baseline="0" dirty="0" smtClean="0">
                          <a:solidFill>
                            <a:schemeClr val="bg1"/>
                          </a:solidFill>
                          <a:latin typeface="Arial" pitchFamily="34" charset="0"/>
                          <a:ea typeface="+mn-ea"/>
                          <a:cs typeface="Arial" pitchFamily="34" charset="0"/>
                        </a:rPr>
                        <a:t>(Bits)</a:t>
                      </a:r>
                      <a:endParaRPr lang="en-US" sz="12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200" b="1" i="0" u="none" strike="noStrike" kern="1200" baseline="0" dirty="0" smtClean="0">
                          <a:solidFill>
                            <a:schemeClr val="bg1"/>
                          </a:solidFill>
                          <a:latin typeface="Arial" pitchFamily="34" charset="0"/>
                          <a:ea typeface="+mn-ea"/>
                          <a:cs typeface="Arial" pitchFamily="34" charset="0"/>
                        </a:rPr>
                        <a:t>Maximum Number of</a:t>
                      </a:r>
                    </a:p>
                    <a:p>
                      <a:pPr algn="ctr"/>
                      <a:r>
                        <a:rPr lang="en-US" sz="1200" b="1" i="0" u="none" strike="noStrike" kern="1200" baseline="0" dirty="0" smtClean="0">
                          <a:solidFill>
                            <a:schemeClr val="bg1"/>
                          </a:solidFill>
                          <a:latin typeface="Arial" pitchFamily="34" charset="0"/>
                          <a:ea typeface="+mn-ea"/>
                          <a:cs typeface="Arial" pitchFamily="34" charset="0"/>
                        </a:rPr>
                        <a:t>Operations (Guesses)</a:t>
                      </a:r>
                      <a:endParaRPr lang="en-US" sz="12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200" b="1" i="0" u="none" strike="noStrike" kern="1200" baseline="0" dirty="0" smtClean="0">
                          <a:solidFill>
                            <a:schemeClr val="bg1"/>
                          </a:solidFill>
                          <a:latin typeface="Arial" pitchFamily="34" charset="0"/>
                          <a:ea typeface="+mn-ea"/>
                          <a:cs typeface="Arial" pitchFamily="34" charset="0"/>
                        </a:rPr>
                        <a:t>Maximum Time to Crack</a:t>
                      </a:r>
                      <a:endParaRPr lang="en-US" sz="12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200" b="1" i="0" u="none" strike="noStrike" kern="1200" baseline="0" dirty="0" smtClean="0">
                          <a:solidFill>
                            <a:schemeClr val="bg1"/>
                          </a:solidFill>
                          <a:latin typeface="Arial" pitchFamily="34" charset="0"/>
                          <a:ea typeface="+mn-ea"/>
                          <a:cs typeface="Arial" pitchFamily="34" charset="0"/>
                        </a:rPr>
                        <a:t>Estimated Average</a:t>
                      </a:r>
                    </a:p>
                    <a:p>
                      <a:pPr algn="ctr"/>
                      <a:r>
                        <a:rPr lang="en-US" sz="1200" b="1" i="0" u="none" strike="noStrike" kern="1200" baseline="0" dirty="0" smtClean="0">
                          <a:solidFill>
                            <a:schemeClr val="bg1"/>
                          </a:solidFill>
                          <a:latin typeface="Arial" pitchFamily="34" charset="0"/>
                          <a:ea typeface="+mn-ea"/>
                          <a:cs typeface="Arial" pitchFamily="34" charset="0"/>
                        </a:rPr>
                        <a:t>Time to Crack</a:t>
                      </a:r>
                      <a:endParaRPr lang="en-US" sz="1200" b="1" dirty="0">
                        <a:solidFill>
                          <a:schemeClr val="bg1"/>
                        </a:solidFill>
                        <a:latin typeface="Arial" pitchFamily="34" charset="0"/>
                        <a:cs typeface="Arial" pitchFamily="34" charset="0"/>
                      </a:endParaRPr>
                    </a:p>
                  </a:txBody>
                  <a:tcPr anchor="ctr">
                    <a:solidFill>
                      <a:srgbClr val="364162"/>
                    </a:solidFill>
                  </a:tcPr>
                </a:tc>
              </a:tr>
              <a:tr h="137159">
                <a:tc>
                  <a:txBody>
                    <a:bodyPr/>
                    <a:lstStyle/>
                    <a:p>
                      <a:pPr algn="ctr"/>
                      <a:r>
                        <a:rPr lang="en-US" sz="1200" b="0" i="0" u="none" strike="noStrike" kern="1200" baseline="0" dirty="0" smtClean="0">
                          <a:solidFill>
                            <a:schemeClr val="tx1"/>
                          </a:solidFill>
                          <a:latin typeface="Arial" pitchFamily="34" charset="0"/>
                          <a:ea typeface="+mn-ea"/>
                          <a:cs typeface="Arial" pitchFamily="34" charset="0"/>
                        </a:rPr>
                        <a:t>16</a:t>
                      </a:r>
                      <a:endParaRPr lang="en-US" sz="1200" dirty="0">
                        <a:latin typeface="Arial" pitchFamily="34" charset="0"/>
                        <a:cs typeface="Arial" pitchFamily="34" charset="0"/>
                      </a:endParaRPr>
                    </a:p>
                  </a:txBody>
                  <a:tcPr anchor="ctr"/>
                </a:tc>
                <a:tc>
                  <a:txBody>
                    <a:bodyPr/>
                    <a:lstStyle/>
                    <a:p>
                      <a:pPr algn="ctr"/>
                      <a:r>
                        <a:rPr lang="en-US" sz="1200" b="0" i="0" u="none" strike="noStrike" kern="1200" baseline="0" dirty="0" smtClean="0">
                          <a:solidFill>
                            <a:schemeClr val="tx1"/>
                          </a:solidFill>
                          <a:latin typeface="Arial" pitchFamily="34" charset="0"/>
                          <a:ea typeface="+mn-ea"/>
                          <a:cs typeface="Arial" pitchFamily="34" charset="0"/>
                        </a:rPr>
                        <a:t>65,536</a:t>
                      </a:r>
                      <a:endParaRPr lang="en-US" sz="1200" dirty="0">
                        <a:latin typeface="Arial" pitchFamily="34" charset="0"/>
                        <a:cs typeface="Arial" pitchFamily="34" charset="0"/>
                      </a:endParaRPr>
                    </a:p>
                  </a:txBody>
                  <a:tcPr anchor="ctr"/>
                </a:tc>
                <a:tc>
                  <a:txBody>
                    <a:bodyPr/>
                    <a:lstStyle/>
                    <a:p>
                      <a:pPr algn="ctr"/>
                      <a:r>
                        <a:rPr lang="en-US" sz="1200" b="0" i="0" u="none" strike="noStrike" kern="1200" baseline="0" dirty="0" smtClean="0">
                          <a:solidFill>
                            <a:schemeClr val="tx1"/>
                          </a:solidFill>
                          <a:latin typeface="Arial" pitchFamily="34" charset="0"/>
                          <a:ea typeface="+mn-ea"/>
                          <a:cs typeface="Arial" pitchFamily="34" charset="0"/>
                        </a:rPr>
                        <a:t>0.0000003 seconds</a:t>
                      </a:r>
                      <a:endParaRPr lang="en-US" sz="1200" dirty="0">
                        <a:latin typeface="Arial" pitchFamily="34" charset="0"/>
                        <a:cs typeface="Arial" pitchFamily="34" charset="0"/>
                      </a:endParaRPr>
                    </a:p>
                  </a:txBody>
                  <a:tcPr anchor="ctr"/>
                </a:tc>
                <a:tc>
                  <a:txBody>
                    <a:bodyPr/>
                    <a:lstStyle/>
                    <a:p>
                      <a:pPr algn="ctr"/>
                      <a:r>
                        <a:rPr lang="en-US" sz="1200" b="0" i="0" u="none" strike="noStrike" kern="1200" baseline="0" dirty="0" smtClean="0">
                          <a:solidFill>
                            <a:schemeClr val="tx1"/>
                          </a:solidFill>
                          <a:latin typeface="Arial" pitchFamily="34" charset="0"/>
                          <a:ea typeface="+mn-ea"/>
                          <a:cs typeface="Arial" pitchFamily="34" charset="0"/>
                        </a:rPr>
                        <a:t>0.00000016 seconds</a:t>
                      </a:r>
                      <a:endParaRPr lang="en-US" sz="1200" dirty="0">
                        <a:latin typeface="Arial" pitchFamily="34" charset="0"/>
                        <a:cs typeface="Arial" pitchFamily="34" charset="0"/>
                      </a:endParaRPr>
                    </a:p>
                  </a:txBody>
                  <a:tcPr anchor="ctr"/>
                </a:tc>
              </a:tr>
              <a:tr h="218439">
                <a:tc>
                  <a:txBody>
                    <a:bodyPr/>
                    <a:lstStyle/>
                    <a:p>
                      <a:pPr algn="ctr"/>
                      <a:r>
                        <a:rPr lang="en-US" sz="1200" b="0" i="0" u="none" strike="noStrike" kern="1200" baseline="0" dirty="0" smtClean="0">
                          <a:solidFill>
                            <a:schemeClr val="tx1"/>
                          </a:solidFill>
                          <a:latin typeface="Arial" pitchFamily="34" charset="0"/>
                          <a:ea typeface="+mn-ea"/>
                          <a:cs typeface="Arial" pitchFamily="34" charset="0"/>
                        </a:rPr>
                        <a:t>24</a:t>
                      </a:r>
                      <a:endParaRPr lang="en-US" sz="1200" dirty="0">
                        <a:latin typeface="Arial" pitchFamily="34" charset="0"/>
                        <a:cs typeface="Arial" pitchFamily="34" charset="0"/>
                      </a:endParaRPr>
                    </a:p>
                  </a:txBody>
                  <a:tcPr anchor="ctr"/>
                </a:tc>
                <a:tc>
                  <a:txBody>
                    <a:bodyPr/>
                    <a:lstStyle/>
                    <a:p>
                      <a:pPr algn="ctr"/>
                      <a:r>
                        <a:rPr lang="en-US" sz="1200" b="0" i="0" u="none" strike="noStrike" kern="1200" baseline="0" dirty="0" smtClean="0">
                          <a:solidFill>
                            <a:schemeClr val="tx1"/>
                          </a:solidFill>
                          <a:latin typeface="Arial" pitchFamily="34" charset="0"/>
                          <a:ea typeface="+mn-ea"/>
                          <a:cs typeface="Arial" pitchFamily="34" charset="0"/>
                        </a:rPr>
                        <a:t>16,777,216</a:t>
                      </a:r>
                      <a:endParaRPr lang="en-US" sz="1200" dirty="0">
                        <a:latin typeface="Arial" pitchFamily="34" charset="0"/>
                        <a:cs typeface="Arial" pitchFamily="34" charset="0"/>
                      </a:endParaRPr>
                    </a:p>
                  </a:txBody>
                  <a:tcPr anchor="ctr"/>
                </a:tc>
                <a:tc>
                  <a:txBody>
                    <a:bodyPr/>
                    <a:lstStyle/>
                    <a:p>
                      <a:pPr algn="ctr"/>
                      <a:r>
                        <a:rPr lang="en-US" sz="1200" b="0" i="0" u="none" strike="noStrike" kern="1200" baseline="0" dirty="0" smtClean="0">
                          <a:solidFill>
                            <a:schemeClr val="tx1"/>
                          </a:solidFill>
                          <a:latin typeface="Arial" pitchFamily="34" charset="0"/>
                          <a:ea typeface="+mn-ea"/>
                          <a:cs typeface="Arial" pitchFamily="34" charset="0"/>
                        </a:rPr>
                        <a:t>0.00008 seconds</a:t>
                      </a:r>
                      <a:endParaRPr lang="en-US" sz="1200" dirty="0">
                        <a:latin typeface="Arial" pitchFamily="34" charset="0"/>
                        <a:cs typeface="Arial" pitchFamily="34" charset="0"/>
                      </a:endParaRPr>
                    </a:p>
                  </a:txBody>
                  <a:tcPr anchor="ctr"/>
                </a:tc>
                <a:tc>
                  <a:txBody>
                    <a:bodyPr/>
                    <a:lstStyle/>
                    <a:p>
                      <a:pPr algn="ctr"/>
                      <a:r>
                        <a:rPr lang="en-US" sz="1200" b="0" i="0" u="none" strike="noStrike" kern="1200" baseline="0" dirty="0" smtClean="0">
                          <a:solidFill>
                            <a:schemeClr val="tx1"/>
                          </a:solidFill>
                          <a:latin typeface="Arial" pitchFamily="34" charset="0"/>
                          <a:ea typeface="+mn-ea"/>
                          <a:cs typeface="Arial" pitchFamily="34" charset="0"/>
                        </a:rPr>
                        <a:t>0.00004 seconds</a:t>
                      </a:r>
                      <a:endParaRPr lang="en-US" sz="1200" dirty="0">
                        <a:latin typeface="Arial" pitchFamily="34" charset="0"/>
                        <a:cs typeface="Arial" pitchFamily="34" charset="0"/>
                      </a:endParaRPr>
                    </a:p>
                  </a:txBody>
                  <a:tcPr anchor="ctr"/>
                </a:tc>
              </a:tr>
              <a:tr h="137159">
                <a:tc>
                  <a:txBody>
                    <a:bodyPr/>
                    <a:lstStyle/>
                    <a:p>
                      <a:pPr algn="ctr"/>
                      <a:r>
                        <a:rPr lang="en-US" sz="1200" b="0" i="0" u="none" strike="noStrike" kern="1200" baseline="0" dirty="0" smtClean="0">
                          <a:solidFill>
                            <a:schemeClr val="tx1"/>
                          </a:solidFill>
                          <a:latin typeface="Arial" pitchFamily="34" charset="0"/>
                          <a:ea typeface="+mn-ea"/>
                          <a:cs typeface="Arial" pitchFamily="34" charset="0"/>
                        </a:rPr>
                        <a:t>32</a:t>
                      </a:r>
                      <a:endParaRPr lang="en-US" sz="1200" dirty="0">
                        <a:latin typeface="Arial" pitchFamily="34" charset="0"/>
                        <a:cs typeface="Arial" pitchFamily="34" charset="0"/>
                      </a:endParaRPr>
                    </a:p>
                  </a:txBody>
                  <a:tcPr anchor="ctr"/>
                </a:tc>
                <a:tc>
                  <a:txBody>
                    <a:bodyPr/>
                    <a:lstStyle/>
                    <a:p>
                      <a:pPr algn="ctr"/>
                      <a:r>
                        <a:rPr lang="en-US" sz="1200" b="0" i="0" u="none" strike="noStrike" kern="1200" baseline="0" dirty="0" smtClean="0">
                          <a:solidFill>
                            <a:schemeClr val="tx1"/>
                          </a:solidFill>
                          <a:latin typeface="Arial" pitchFamily="34" charset="0"/>
                          <a:ea typeface="+mn-ea"/>
                          <a:cs typeface="Arial" pitchFamily="34" charset="0"/>
                        </a:rPr>
                        <a:t>4,294,967,296</a:t>
                      </a:r>
                      <a:endParaRPr lang="en-US" sz="1200" dirty="0">
                        <a:latin typeface="Arial" pitchFamily="34" charset="0"/>
                        <a:cs typeface="Arial" pitchFamily="34" charset="0"/>
                      </a:endParaRPr>
                    </a:p>
                  </a:txBody>
                  <a:tcPr anchor="ctr"/>
                </a:tc>
                <a:tc>
                  <a:txBody>
                    <a:bodyPr/>
                    <a:lstStyle/>
                    <a:p>
                      <a:pPr algn="ctr"/>
                      <a:r>
                        <a:rPr lang="en-US" sz="1200" b="0" i="0" u="none" strike="noStrike" kern="1200" baseline="0" dirty="0" smtClean="0">
                          <a:solidFill>
                            <a:schemeClr val="tx1"/>
                          </a:solidFill>
                          <a:latin typeface="Arial" pitchFamily="34" charset="0"/>
                          <a:ea typeface="+mn-ea"/>
                          <a:cs typeface="Arial" pitchFamily="34" charset="0"/>
                        </a:rPr>
                        <a:t>0.02 seconds</a:t>
                      </a:r>
                      <a:endParaRPr lang="en-US" sz="1200" dirty="0">
                        <a:latin typeface="Arial" pitchFamily="34" charset="0"/>
                        <a:cs typeface="Arial" pitchFamily="34" charset="0"/>
                      </a:endParaRPr>
                    </a:p>
                  </a:txBody>
                  <a:tcPr anchor="ctr"/>
                </a:tc>
                <a:tc>
                  <a:txBody>
                    <a:bodyPr/>
                    <a:lstStyle/>
                    <a:p>
                      <a:pPr algn="ctr"/>
                      <a:r>
                        <a:rPr lang="en-US" sz="1200" b="0" i="0" u="none" strike="noStrike" kern="1200" baseline="0" dirty="0" smtClean="0">
                          <a:solidFill>
                            <a:schemeClr val="tx1"/>
                          </a:solidFill>
                          <a:latin typeface="Arial" pitchFamily="34" charset="0"/>
                          <a:ea typeface="+mn-ea"/>
                          <a:cs typeface="Arial" pitchFamily="34" charset="0"/>
                        </a:rPr>
                        <a:t>0.01 seconds</a:t>
                      </a:r>
                      <a:endParaRPr lang="en-US" sz="1200" dirty="0">
                        <a:latin typeface="Arial" pitchFamily="34" charset="0"/>
                        <a:cs typeface="Arial" pitchFamily="34" charset="0"/>
                      </a:endParaRPr>
                    </a:p>
                  </a:txBody>
                  <a:tcPr anchor="ctr"/>
                </a:tc>
              </a:tr>
              <a:tr h="121919">
                <a:tc>
                  <a:txBody>
                    <a:bodyPr/>
                    <a:lstStyle/>
                    <a:p>
                      <a:pPr algn="ctr"/>
                      <a:r>
                        <a:rPr lang="en-US" sz="1200" b="0" i="0" u="none" strike="noStrike" kern="1200" baseline="0" dirty="0" smtClean="0">
                          <a:solidFill>
                            <a:schemeClr val="tx1"/>
                          </a:solidFill>
                          <a:latin typeface="Arial" pitchFamily="34" charset="0"/>
                          <a:ea typeface="+mn-ea"/>
                          <a:cs typeface="Arial" pitchFamily="34" charset="0"/>
                        </a:rPr>
                        <a:t>56</a:t>
                      </a:r>
                      <a:endParaRPr lang="en-US" sz="1200" dirty="0">
                        <a:latin typeface="Arial" pitchFamily="34" charset="0"/>
                        <a:cs typeface="Arial" pitchFamily="34" charset="0"/>
                      </a:endParaRPr>
                    </a:p>
                  </a:txBody>
                  <a:tcPr anchor="ctr"/>
                </a:tc>
                <a:tc>
                  <a:txBody>
                    <a:bodyPr/>
                    <a:lstStyle/>
                    <a:p>
                      <a:pPr algn="ctr"/>
                      <a:r>
                        <a:rPr lang="en-US" sz="1200" b="0" i="0" u="none" strike="noStrike" kern="1200" baseline="0" dirty="0" smtClean="0">
                          <a:solidFill>
                            <a:schemeClr val="tx1"/>
                          </a:solidFill>
                          <a:latin typeface="Arial" pitchFamily="34" charset="0"/>
                          <a:ea typeface="+mn-ea"/>
                          <a:cs typeface="Arial" pitchFamily="34" charset="0"/>
                        </a:rPr>
                        <a:t>7.E+16</a:t>
                      </a:r>
                      <a:endParaRPr lang="en-US" sz="1200" dirty="0">
                        <a:latin typeface="Arial" pitchFamily="34" charset="0"/>
                        <a:cs typeface="Arial" pitchFamily="34" charset="0"/>
                      </a:endParaRPr>
                    </a:p>
                  </a:txBody>
                  <a:tcPr anchor="ctr"/>
                </a:tc>
                <a:tc>
                  <a:txBody>
                    <a:bodyPr/>
                    <a:lstStyle/>
                    <a:p>
                      <a:pPr algn="ctr"/>
                      <a:r>
                        <a:rPr lang="en-US" sz="1200" b="0" i="0" u="none" strike="noStrike" kern="1200" baseline="0" dirty="0" smtClean="0">
                          <a:solidFill>
                            <a:schemeClr val="tx1"/>
                          </a:solidFill>
                          <a:latin typeface="Arial" pitchFamily="34" charset="0"/>
                          <a:ea typeface="+mn-ea"/>
                          <a:cs typeface="Arial" pitchFamily="34" charset="0"/>
                        </a:rPr>
                        <a:t>4.02 days</a:t>
                      </a:r>
                      <a:endParaRPr lang="en-US" sz="1200" dirty="0">
                        <a:latin typeface="Arial" pitchFamily="34" charset="0"/>
                        <a:cs typeface="Arial" pitchFamily="34" charset="0"/>
                      </a:endParaRPr>
                    </a:p>
                  </a:txBody>
                  <a:tcPr anchor="ctr"/>
                </a:tc>
                <a:tc>
                  <a:txBody>
                    <a:bodyPr/>
                    <a:lstStyle/>
                    <a:p>
                      <a:pPr algn="ctr"/>
                      <a:r>
                        <a:rPr lang="en-US" sz="1200" b="0" i="0" u="none" strike="noStrike" kern="1200" baseline="0" dirty="0" smtClean="0">
                          <a:solidFill>
                            <a:schemeClr val="tx1"/>
                          </a:solidFill>
                          <a:latin typeface="Arial" pitchFamily="34" charset="0"/>
                          <a:ea typeface="+mn-ea"/>
                          <a:cs typeface="Arial" pitchFamily="34" charset="0"/>
                        </a:rPr>
                        <a:t>2.01 days</a:t>
                      </a:r>
                      <a:endParaRPr lang="en-US" sz="1200" dirty="0">
                        <a:latin typeface="Arial" pitchFamily="34" charset="0"/>
                        <a:cs typeface="Arial" pitchFamily="34" charset="0"/>
                      </a:endParaRPr>
                    </a:p>
                  </a:txBody>
                  <a:tcPr anchor="ctr"/>
                </a:tc>
              </a:tr>
              <a:tr h="172719">
                <a:tc>
                  <a:txBody>
                    <a:bodyPr/>
                    <a:lstStyle/>
                    <a:p>
                      <a:pPr algn="ctr"/>
                      <a:r>
                        <a:rPr lang="en-US" sz="1200" b="0" i="0" u="none" strike="noStrike" kern="1200" baseline="0" dirty="0" smtClean="0">
                          <a:solidFill>
                            <a:schemeClr val="tx1"/>
                          </a:solidFill>
                          <a:latin typeface="Arial" pitchFamily="34" charset="0"/>
                          <a:ea typeface="+mn-ea"/>
                          <a:cs typeface="Arial" pitchFamily="34" charset="0"/>
                        </a:rPr>
                        <a:t>64</a:t>
                      </a:r>
                      <a:endParaRPr lang="en-US" sz="1200" dirty="0">
                        <a:latin typeface="Arial" pitchFamily="34" charset="0"/>
                        <a:cs typeface="Arial" pitchFamily="34" charset="0"/>
                      </a:endParaRPr>
                    </a:p>
                  </a:txBody>
                  <a:tcPr anchor="ctr"/>
                </a:tc>
                <a:tc>
                  <a:txBody>
                    <a:bodyPr/>
                    <a:lstStyle/>
                    <a:p>
                      <a:pPr algn="ctr"/>
                      <a:r>
                        <a:rPr lang="en-US" sz="1200" b="0" i="0" u="none" strike="noStrike" kern="1200" baseline="0" dirty="0" smtClean="0">
                          <a:solidFill>
                            <a:schemeClr val="tx1"/>
                          </a:solidFill>
                          <a:latin typeface="Arial" pitchFamily="34" charset="0"/>
                          <a:ea typeface="+mn-ea"/>
                          <a:cs typeface="Arial" pitchFamily="34" charset="0"/>
                        </a:rPr>
                        <a:t>2.E+19</a:t>
                      </a:r>
                      <a:endParaRPr lang="en-US" sz="1200" dirty="0">
                        <a:latin typeface="Arial" pitchFamily="34" charset="0"/>
                        <a:cs typeface="Arial" pitchFamily="34" charset="0"/>
                      </a:endParaRPr>
                    </a:p>
                  </a:txBody>
                  <a:tcPr anchor="ctr"/>
                </a:tc>
                <a:tc>
                  <a:txBody>
                    <a:bodyPr/>
                    <a:lstStyle/>
                    <a:p>
                      <a:pPr algn="ctr"/>
                      <a:r>
                        <a:rPr lang="en-US" sz="1200" b="0" i="0" u="none" strike="noStrike" kern="1200" baseline="0" dirty="0" smtClean="0">
                          <a:solidFill>
                            <a:schemeClr val="tx1"/>
                          </a:solidFill>
                          <a:latin typeface="Arial" pitchFamily="34" charset="0"/>
                          <a:ea typeface="+mn-ea"/>
                          <a:cs typeface="Arial" pitchFamily="34" charset="0"/>
                        </a:rPr>
                        <a:t>42.93 years</a:t>
                      </a:r>
                      <a:endParaRPr lang="en-US" sz="1200" dirty="0">
                        <a:latin typeface="Arial" pitchFamily="34" charset="0"/>
                        <a:cs typeface="Arial" pitchFamily="34" charset="0"/>
                      </a:endParaRPr>
                    </a:p>
                  </a:txBody>
                  <a:tcPr anchor="ctr"/>
                </a:tc>
                <a:tc>
                  <a:txBody>
                    <a:bodyPr/>
                    <a:lstStyle/>
                    <a:p>
                      <a:pPr algn="ctr"/>
                      <a:r>
                        <a:rPr lang="en-US" sz="1200" b="0" i="0" u="none" strike="noStrike" kern="1200" baseline="0" dirty="0" smtClean="0">
                          <a:solidFill>
                            <a:schemeClr val="tx1"/>
                          </a:solidFill>
                          <a:latin typeface="Arial" pitchFamily="34" charset="0"/>
                          <a:ea typeface="+mn-ea"/>
                          <a:cs typeface="Arial" pitchFamily="34" charset="0"/>
                        </a:rPr>
                        <a:t>21.47 years</a:t>
                      </a:r>
                      <a:endParaRPr lang="en-US" sz="1200" dirty="0">
                        <a:latin typeface="Arial" pitchFamily="34" charset="0"/>
                        <a:cs typeface="Arial" pitchFamily="34" charset="0"/>
                      </a:endParaRPr>
                    </a:p>
                  </a:txBody>
                  <a:tcPr anchor="ctr"/>
                </a:tc>
              </a:tr>
              <a:tr h="320040">
                <a:tc>
                  <a:txBody>
                    <a:bodyPr/>
                    <a:lstStyle/>
                    <a:p>
                      <a:pPr algn="ctr"/>
                      <a:r>
                        <a:rPr lang="en-US" sz="1200" b="0" i="0" u="none" strike="noStrike" kern="1200" baseline="0" dirty="0" smtClean="0">
                          <a:solidFill>
                            <a:schemeClr val="tx1"/>
                          </a:solidFill>
                          <a:latin typeface="Arial" pitchFamily="34" charset="0"/>
                          <a:ea typeface="+mn-ea"/>
                          <a:cs typeface="Arial" pitchFamily="34" charset="0"/>
                        </a:rPr>
                        <a:t>128</a:t>
                      </a:r>
                      <a:endParaRPr lang="en-US" sz="1200" dirty="0">
                        <a:latin typeface="Arial" pitchFamily="34" charset="0"/>
                        <a:cs typeface="Arial" pitchFamily="34" charset="0"/>
                      </a:endParaRPr>
                    </a:p>
                  </a:txBody>
                  <a:tcPr anchor="ctr"/>
                </a:tc>
                <a:tc>
                  <a:txBody>
                    <a:bodyPr/>
                    <a:lstStyle/>
                    <a:p>
                      <a:pPr algn="ctr"/>
                      <a:r>
                        <a:rPr lang="en-US" sz="1200" b="0" i="0" u="none" strike="noStrike" kern="1200" baseline="0" dirty="0" smtClean="0">
                          <a:solidFill>
                            <a:schemeClr val="tx1"/>
                          </a:solidFill>
                          <a:latin typeface="Arial" pitchFamily="34" charset="0"/>
                          <a:ea typeface="+mn-ea"/>
                          <a:cs typeface="Arial" pitchFamily="34" charset="0"/>
                        </a:rPr>
                        <a:t>3.E+38</a:t>
                      </a:r>
                      <a:endParaRPr lang="en-US" sz="1200" dirty="0">
                        <a:latin typeface="Arial" pitchFamily="34" charset="0"/>
                        <a:cs typeface="Arial" pitchFamily="34" charset="0"/>
                      </a:endParaRPr>
                    </a:p>
                  </a:txBody>
                  <a:tcPr anchor="ctr"/>
                </a:tc>
                <a:tc>
                  <a:txBody>
                    <a:bodyPr/>
                    <a:lstStyle/>
                    <a:p>
                      <a:pPr algn="ctr"/>
                      <a:r>
                        <a:rPr lang="en-US" sz="1200" b="0" i="0" u="none" strike="noStrike" kern="1200" baseline="0" dirty="0" smtClean="0">
                          <a:solidFill>
                            <a:schemeClr val="tx1"/>
                          </a:solidFill>
                          <a:latin typeface="Arial" pitchFamily="34" charset="0"/>
                          <a:ea typeface="+mn-ea"/>
                          <a:cs typeface="Arial" pitchFamily="34" charset="0"/>
                        </a:rPr>
                        <a:t>19,005,227,625,557,100,</a:t>
                      </a:r>
                    </a:p>
                    <a:p>
                      <a:pPr algn="ctr"/>
                      <a:r>
                        <a:rPr lang="en-US" sz="1200" b="0" i="0" u="none" strike="noStrike" kern="1200" baseline="0" dirty="0" smtClean="0">
                          <a:solidFill>
                            <a:schemeClr val="tx1"/>
                          </a:solidFill>
                          <a:latin typeface="Arial" pitchFamily="34" charset="0"/>
                          <a:ea typeface="+mn-ea"/>
                          <a:cs typeface="Arial" pitchFamily="34" charset="0"/>
                        </a:rPr>
                        <a:t>000,000 years</a:t>
                      </a:r>
                      <a:endParaRPr lang="en-US" sz="1200" dirty="0">
                        <a:latin typeface="Arial" pitchFamily="34" charset="0"/>
                        <a:cs typeface="Arial" pitchFamily="34" charset="0"/>
                      </a:endParaRPr>
                    </a:p>
                  </a:txBody>
                  <a:tcPr anchor="ctr"/>
                </a:tc>
                <a:tc>
                  <a:txBody>
                    <a:bodyPr/>
                    <a:lstStyle/>
                    <a:p>
                      <a:pPr algn="ctr"/>
                      <a:r>
                        <a:rPr lang="en-US" sz="1200" b="0" i="0" u="none" strike="noStrike" kern="1200" baseline="0" dirty="0" smtClean="0">
                          <a:solidFill>
                            <a:schemeClr val="tx1"/>
                          </a:solidFill>
                          <a:latin typeface="Arial" pitchFamily="34" charset="0"/>
                          <a:ea typeface="+mn-ea"/>
                          <a:cs typeface="Arial" pitchFamily="34" charset="0"/>
                        </a:rPr>
                        <a:t>9,502,613,812,778,540,</a:t>
                      </a:r>
                    </a:p>
                    <a:p>
                      <a:pPr algn="ctr"/>
                      <a:r>
                        <a:rPr lang="en-US" sz="1200" b="0" i="0" u="none" strike="noStrike" kern="1200" baseline="0" dirty="0" smtClean="0">
                          <a:solidFill>
                            <a:schemeClr val="tx1"/>
                          </a:solidFill>
                          <a:latin typeface="Arial" pitchFamily="34" charset="0"/>
                          <a:ea typeface="+mn-ea"/>
                          <a:cs typeface="Arial" pitchFamily="34" charset="0"/>
                        </a:rPr>
                        <a:t>000,000 years</a:t>
                      </a:r>
                      <a:endParaRPr lang="en-US" sz="1200" dirty="0">
                        <a:latin typeface="Arial" pitchFamily="34" charset="0"/>
                        <a:cs typeface="Arial" pitchFamily="34" charset="0"/>
                      </a:endParaRPr>
                    </a:p>
                  </a:txBody>
                  <a:tcPr anchor="ctr"/>
                </a:tc>
              </a:tr>
            </a:tbl>
          </a:graphicData>
        </a:graphic>
      </p:graphicFrame>
    </p:spTree>
    <p:extLst>
      <p:ext uri="{BB962C8B-B14F-4D97-AF65-F5344CB8AC3E}">
        <p14:creationId xmlns:p14="http://schemas.microsoft.com/office/powerpoint/2010/main" val="2880256980"/>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67500"/>
            <a:ext cx="8991600" cy="912800"/>
          </a:xfrm>
        </p:spPr>
        <p:txBody>
          <a:bodyPr/>
          <a:lstStyle/>
          <a:p>
            <a:r>
              <a:rPr lang="en-US" dirty="0"/>
              <a:t>Table 8-5 Encryption key </a:t>
            </a:r>
            <a:r>
              <a:rPr lang="en-US" dirty="0" smtClean="0"/>
              <a:t>power (2 </a:t>
            </a:r>
            <a:r>
              <a:rPr lang="en-US" dirty="0"/>
              <a:t>of </a:t>
            </a:r>
            <a:r>
              <a:rPr lang="en-US" dirty="0" smtClean="0"/>
              <a:t>3)</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209460359"/>
              </p:ext>
            </p:extLst>
          </p:nvPr>
        </p:nvGraphicFramePr>
        <p:xfrm>
          <a:off x="304800" y="1767840"/>
          <a:ext cx="8610600" cy="3566160"/>
        </p:xfrm>
        <a:graphic>
          <a:graphicData uri="http://schemas.openxmlformats.org/drawingml/2006/table">
            <a:tbl>
              <a:tblPr firstRow="1" bandRow="1">
                <a:tableStyleId>{5940675A-B579-460E-94D1-54222C63F5DA}</a:tableStyleId>
              </a:tblPr>
              <a:tblGrid>
                <a:gridCol w="762000"/>
                <a:gridCol w="1676400"/>
                <a:gridCol w="2781301"/>
                <a:gridCol w="3390899"/>
              </a:tblGrid>
              <a:tr h="685800">
                <a:tc>
                  <a:txBody>
                    <a:bodyPr/>
                    <a:lstStyle/>
                    <a:p>
                      <a:pPr algn="ctr"/>
                      <a:r>
                        <a:rPr lang="en-US" sz="1200" b="1" i="0" u="none" strike="noStrike" kern="1200" baseline="0" dirty="0" smtClean="0">
                          <a:solidFill>
                            <a:schemeClr val="bg1"/>
                          </a:solidFill>
                          <a:latin typeface="Arial" pitchFamily="34" charset="0"/>
                          <a:ea typeface="+mn-ea"/>
                          <a:cs typeface="Arial" pitchFamily="34" charset="0"/>
                        </a:rPr>
                        <a:t>Key Length</a:t>
                      </a:r>
                    </a:p>
                    <a:p>
                      <a:pPr algn="ctr"/>
                      <a:r>
                        <a:rPr lang="en-US" sz="1200" b="1" i="0" u="none" strike="noStrike" kern="1200" baseline="0" dirty="0" smtClean="0">
                          <a:solidFill>
                            <a:schemeClr val="bg1"/>
                          </a:solidFill>
                          <a:latin typeface="Arial" pitchFamily="34" charset="0"/>
                          <a:ea typeface="+mn-ea"/>
                          <a:cs typeface="Arial" pitchFamily="34" charset="0"/>
                        </a:rPr>
                        <a:t>(Bits)</a:t>
                      </a:r>
                      <a:endParaRPr lang="en-US" sz="12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200" b="1" i="0" u="none" strike="noStrike" kern="1200" baseline="0" dirty="0" smtClean="0">
                          <a:solidFill>
                            <a:schemeClr val="bg1"/>
                          </a:solidFill>
                          <a:latin typeface="Arial" pitchFamily="34" charset="0"/>
                          <a:ea typeface="+mn-ea"/>
                          <a:cs typeface="Arial" pitchFamily="34" charset="0"/>
                        </a:rPr>
                        <a:t>Maximum Number of</a:t>
                      </a:r>
                    </a:p>
                    <a:p>
                      <a:pPr algn="ctr"/>
                      <a:r>
                        <a:rPr lang="en-US" sz="1200" b="1" i="0" u="none" strike="noStrike" kern="1200" baseline="0" dirty="0" smtClean="0">
                          <a:solidFill>
                            <a:schemeClr val="bg1"/>
                          </a:solidFill>
                          <a:latin typeface="Arial" pitchFamily="34" charset="0"/>
                          <a:ea typeface="+mn-ea"/>
                          <a:cs typeface="Arial" pitchFamily="34" charset="0"/>
                        </a:rPr>
                        <a:t>Operations (Guesses)</a:t>
                      </a:r>
                      <a:endParaRPr lang="en-US" sz="12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200" b="1" i="0" u="none" strike="noStrike" kern="1200" baseline="0" dirty="0" smtClean="0">
                          <a:solidFill>
                            <a:schemeClr val="bg1"/>
                          </a:solidFill>
                          <a:latin typeface="Arial" pitchFamily="34" charset="0"/>
                          <a:ea typeface="+mn-ea"/>
                          <a:cs typeface="Arial" pitchFamily="34" charset="0"/>
                        </a:rPr>
                        <a:t>Maximum Time to Crack</a:t>
                      </a:r>
                      <a:endParaRPr lang="en-US" sz="12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200" b="1" i="0" u="none" strike="noStrike" kern="1200" baseline="0" dirty="0" smtClean="0">
                          <a:solidFill>
                            <a:schemeClr val="bg1"/>
                          </a:solidFill>
                          <a:latin typeface="Arial" pitchFamily="34" charset="0"/>
                          <a:ea typeface="+mn-ea"/>
                          <a:cs typeface="Arial" pitchFamily="34" charset="0"/>
                        </a:rPr>
                        <a:t>Estimated Average</a:t>
                      </a:r>
                    </a:p>
                    <a:p>
                      <a:pPr algn="ctr"/>
                      <a:r>
                        <a:rPr lang="en-US" sz="1200" b="1" i="0" u="none" strike="noStrike" kern="1200" baseline="0" dirty="0" smtClean="0">
                          <a:solidFill>
                            <a:schemeClr val="bg1"/>
                          </a:solidFill>
                          <a:latin typeface="Arial" pitchFamily="34" charset="0"/>
                          <a:ea typeface="+mn-ea"/>
                          <a:cs typeface="Arial" pitchFamily="34" charset="0"/>
                        </a:rPr>
                        <a:t>Time to Crack</a:t>
                      </a:r>
                      <a:endParaRPr lang="en-US" sz="1200" b="1" dirty="0">
                        <a:solidFill>
                          <a:schemeClr val="bg1"/>
                        </a:solidFill>
                        <a:latin typeface="Arial" pitchFamily="34" charset="0"/>
                        <a:cs typeface="Arial" pitchFamily="34" charset="0"/>
                      </a:endParaRPr>
                    </a:p>
                  </a:txBody>
                  <a:tcPr anchor="ctr">
                    <a:solidFill>
                      <a:srgbClr val="364162"/>
                    </a:solidFill>
                  </a:tcPr>
                </a:tc>
              </a:tr>
              <a:tr h="914399">
                <a:tc>
                  <a:txBody>
                    <a:bodyPr/>
                    <a:lstStyle/>
                    <a:p>
                      <a:pPr algn="ctr"/>
                      <a:r>
                        <a:rPr lang="en-US" sz="1200" b="0" i="0" u="none" strike="noStrike" kern="1200" baseline="0" dirty="0" smtClean="0">
                          <a:solidFill>
                            <a:schemeClr val="tx1"/>
                          </a:solidFill>
                          <a:latin typeface="Arial" pitchFamily="34" charset="0"/>
                          <a:ea typeface="+mn-ea"/>
                          <a:cs typeface="Arial" pitchFamily="34" charset="0"/>
                        </a:rPr>
                        <a:t>256</a:t>
                      </a:r>
                      <a:endParaRPr lang="en-US" sz="1200" dirty="0">
                        <a:latin typeface="Arial" pitchFamily="34" charset="0"/>
                        <a:cs typeface="Arial" pitchFamily="34" charset="0"/>
                      </a:endParaRPr>
                    </a:p>
                  </a:txBody>
                  <a:tcPr anchor="ctr"/>
                </a:tc>
                <a:tc>
                  <a:txBody>
                    <a:bodyPr/>
                    <a:lstStyle/>
                    <a:p>
                      <a:pPr algn="ctr"/>
                      <a:r>
                        <a:rPr lang="en-US" sz="1200" b="0" i="0" u="none" strike="noStrike" kern="1200" baseline="0" dirty="0" smtClean="0">
                          <a:solidFill>
                            <a:schemeClr val="tx1"/>
                          </a:solidFill>
                          <a:latin typeface="Arial" pitchFamily="34" charset="0"/>
                          <a:ea typeface="+mn-ea"/>
                          <a:cs typeface="Arial" pitchFamily="34" charset="0"/>
                        </a:rPr>
                        <a:t>1.E+77</a:t>
                      </a:r>
                      <a:endParaRPr lang="en-US" sz="1200" dirty="0">
                        <a:latin typeface="Arial" pitchFamily="34" charset="0"/>
                        <a:cs typeface="Arial" pitchFamily="34" charset="0"/>
                      </a:endParaRPr>
                    </a:p>
                  </a:txBody>
                  <a:tcPr anchor="ctr"/>
                </a:tc>
                <a:tc>
                  <a:txBody>
                    <a:bodyPr/>
                    <a:lstStyle/>
                    <a:p>
                      <a:pPr algn="l"/>
                      <a:r>
                        <a:rPr lang="en-US" sz="1200" b="0" i="0" u="none" strike="noStrike" kern="1200" baseline="0" dirty="0" smtClean="0">
                          <a:solidFill>
                            <a:schemeClr val="tx1"/>
                          </a:solidFill>
                          <a:latin typeface="Arial" pitchFamily="34" charset="0"/>
                          <a:ea typeface="+mn-ea"/>
                          <a:cs typeface="Arial" pitchFamily="34" charset="0"/>
                        </a:rPr>
                        <a:t>6,467,143,840,295,770,</a:t>
                      </a:r>
                    </a:p>
                    <a:p>
                      <a:pPr algn="l"/>
                      <a:r>
                        <a:rPr lang="en-US" sz="1200" b="0" i="0" u="none" strike="noStrike" kern="1200" baseline="0" dirty="0" smtClean="0">
                          <a:solidFill>
                            <a:schemeClr val="tx1"/>
                          </a:solidFill>
                          <a:latin typeface="Arial" pitchFamily="34" charset="0"/>
                          <a:ea typeface="+mn-ea"/>
                          <a:cs typeface="Arial" pitchFamily="34" charset="0"/>
                        </a:rPr>
                        <a:t>000,000,000,000,000,</a:t>
                      </a:r>
                    </a:p>
                    <a:p>
                      <a:pPr algn="l"/>
                      <a:r>
                        <a:rPr lang="en-US" sz="1200" b="0" i="0" u="none" strike="noStrike" kern="1200" baseline="0" dirty="0" smtClean="0">
                          <a:solidFill>
                            <a:schemeClr val="tx1"/>
                          </a:solidFill>
                          <a:latin typeface="Arial" pitchFamily="34" charset="0"/>
                          <a:ea typeface="+mn-ea"/>
                          <a:cs typeface="Arial" pitchFamily="34" charset="0"/>
                        </a:rPr>
                        <a:t>000,000,000,000,000,</a:t>
                      </a:r>
                    </a:p>
                    <a:p>
                      <a:pPr algn="l"/>
                      <a:r>
                        <a:rPr lang="en-US" sz="1200" b="0" i="0" u="none" strike="noStrike" kern="1200" baseline="0" dirty="0" smtClean="0">
                          <a:solidFill>
                            <a:schemeClr val="tx1"/>
                          </a:solidFill>
                          <a:latin typeface="Arial" pitchFamily="34" charset="0"/>
                          <a:ea typeface="+mn-ea"/>
                          <a:cs typeface="Arial" pitchFamily="34" charset="0"/>
                        </a:rPr>
                        <a:t>000,000,000,000,000 years</a:t>
                      </a:r>
                      <a:endParaRPr lang="en-US" sz="1200" dirty="0">
                        <a:latin typeface="Arial" pitchFamily="34" charset="0"/>
                        <a:cs typeface="Arial" pitchFamily="34" charset="0"/>
                      </a:endParaRPr>
                    </a:p>
                  </a:txBody>
                  <a:tcPr anchor="ctr"/>
                </a:tc>
                <a:tc>
                  <a:txBody>
                    <a:bodyPr/>
                    <a:lstStyle/>
                    <a:p>
                      <a:pPr algn="l"/>
                      <a:r>
                        <a:rPr lang="en-US" sz="1200" b="0" i="0" u="none" strike="noStrike" kern="1200" baseline="0" dirty="0" smtClean="0">
                          <a:solidFill>
                            <a:schemeClr val="tx1"/>
                          </a:solidFill>
                          <a:latin typeface="Arial" pitchFamily="34" charset="0"/>
                          <a:ea typeface="+mn-ea"/>
                          <a:cs typeface="Arial" pitchFamily="34" charset="0"/>
                        </a:rPr>
                        <a:t>3,233,</a:t>
                      </a:r>
                    </a:p>
                    <a:p>
                      <a:pPr algn="l"/>
                      <a:r>
                        <a:rPr lang="en-US" sz="1200" b="0" i="0" u="none" strike="noStrike" kern="1200" baseline="0" dirty="0" smtClean="0">
                          <a:solidFill>
                            <a:schemeClr val="tx1"/>
                          </a:solidFill>
                          <a:latin typeface="Arial" pitchFamily="34" charset="0"/>
                          <a:ea typeface="+mn-ea"/>
                          <a:cs typeface="Arial" pitchFamily="34" charset="0"/>
                        </a:rPr>
                        <a:t>571,920,147,890,000,</a:t>
                      </a:r>
                    </a:p>
                    <a:p>
                      <a:pPr algn="l"/>
                      <a:r>
                        <a:rPr lang="en-US" sz="1200" b="0" i="0" u="none" strike="noStrike" kern="1200" baseline="0" dirty="0" smtClean="0">
                          <a:solidFill>
                            <a:schemeClr val="tx1"/>
                          </a:solidFill>
                          <a:latin typeface="Arial" pitchFamily="34" charset="0"/>
                          <a:ea typeface="+mn-ea"/>
                          <a:cs typeface="Arial" pitchFamily="34" charset="0"/>
                        </a:rPr>
                        <a:t>000,000,000,000,000,</a:t>
                      </a:r>
                    </a:p>
                    <a:p>
                      <a:pPr algn="l"/>
                      <a:r>
                        <a:rPr lang="en-US" sz="1200" b="0" i="0" u="none" strike="noStrike" kern="1200" baseline="0" dirty="0" smtClean="0">
                          <a:solidFill>
                            <a:schemeClr val="tx1"/>
                          </a:solidFill>
                          <a:latin typeface="Arial" pitchFamily="34" charset="0"/>
                          <a:ea typeface="+mn-ea"/>
                          <a:cs typeface="Arial" pitchFamily="34" charset="0"/>
                        </a:rPr>
                        <a:t>000,000,000,000,000,</a:t>
                      </a:r>
                    </a:p>
                    <a:p>
                      <a:pPr algn="l"/>
                      <a:r>
                        <a:rPr lang="en-US" sz="1200" b="0" i="0" u="none" strike="noStrike" kern="1200" baseline="0" dirty="0" smtClean="0">
                          <a:solidFill>
                            <a:schemeClr val="tx1"/>
                          </a:solidFill>
                          <a:latin typeface="Arial" pitchFamily="34" charset="0"/>
                          <a:ea typeface="+mn-ea"/>
                          <a:cs typeface="Arial" pitchFamily="34" charset="0"/>
                        </a:rPr>
                        <a:t>000,000,000,000 years</a:t>
                      </a:r>
                      <a:endParaRPr lang="en-US" sz="1200" dirty="0">
                        <a:latin typeface="Arial" pitchFamily="34" charset="0"/>
                        <a:cs typeface="Arial" pitchFamily="34" charset="0"/>
                      </a:endParaRPr>
                    </a:p>
                  </a:txBody>
                  <a:tcPr anchor="ctr"/>
                </a:tc>
              </a:tr>
              <a:tr h="1623060">
                <a:tc>
                  <a:txBody>
                    <a:bodyPr/>
                    <a:lstStyle/>
                    <a:p>
                      <a:pPr algn="ctr"/>
                      <a:r>
                        <a:rPr lang="en-US" sz="1200" b="0" i="0" u="none" strike="noStrike" kern="1200" baseline="0" dirty="0" smtClean="0">
                          <a:solidFill>
                            <a:schemeClr val="tx1"/>
                          </a:solidFill>
                          <a:latin typeface="Arial" pitchFamily="34" charset="0"/>
                          <a:ea typeface="+mn-ea"/>
                          <a:cs typeface="Arial" pitchFamily="34" charset="0"/>
                        </a:rPr>
                        <a:t>512</a:t>
                      </a:r>
                      <a:endParaRPr lang="en-US" sz="1200" dirty="0">
                        <a:latin typeface="Arial" pitchFamily="34" charset="0"/>
                        <a:cs typeface="Arial" pitchFamily="34" charset="0"/>
                      </a:endParaRPr>
                    </a:p>
                  </a:txBody>
                  <a:tcPr anchor="ctr"/>
                </a:tc>
                <a:tc>
                  <a:txBody>
                    <a:bodyPr/>
                    <a:lstStyle/>
                    <a:p>
                      <a:pPr algn="ctr"/>
                      <a:r>
                        <a:rPr lang="en-US" sz="1200" b="0" i="0" u="none" strike="noStrike" kern="1200" baseline="0" dirty="0" smtClean="0">
                          <a:solidFill>
                            <a:schemeClr val="tx1"/>
                          </a:solidFill>
                          <a:latin typeface="Arial" pitchFamily="34" charset="0"/>
                          <a:ea typeface="+mn-ea"/>
                          <a:cs typeface="Arial" pitchFamily="34" charset="0"/>
                        </a:rPr>
                        <a:t>1.E+154</a:t>
                      </a:r>
                      <a:endParaRPr lang="en-US" sz="1200" dirty="0">
                        <a:latin typeface="Arial" pitchFamily="34" charset="0"/>
                        <a:cs typeface="Arial" pitchFamily="34" charset="0"/>
                      </a:endParaRPr>
                    </a:p>
                  </a:txBody>
                  <a:tcPr anchor="ctr"/>
                </a:tc>
                <a:tc>
                  <a:txBody>
                    <a:bodyPr/>
                    <a:lstStyle/>
                    <a:p>
                      <a:pPr algn="l"/>
                      <a:r>
                        <a:rPr lang="en-US" sz="1200" b="0" i="0" u="none" strike="noStrike" kern="1200" baseline="0" dirty="0" smtClean="0">
                          <a:solidFill>
                            <a:schemeClr val="tx1"/>
                          </a:solidFill>
                          <a:latin typeface="Arial" pitchFamily="34" charset="0"/>
                          <a:ea typeface="+mn-ea"/>
                          <a:cs typeface="Arial" pitchFamily="34" charset="0"/>
                        </a:rPr>
                        <a:t>748,844,096,</a:t>
                      </a:r>
                    </a:p>
                    <a:p>
                      <a:pPr algn="l"/>
                      <a:r>
                        <a:rPr lang="en-US" sz="1200" b="0" i="0" u="none" strike="noStrike" kern="1200" baseline="0" dirty="0" smtClean="0">
                          <a:solidFill>
                            <a:schemeClr val="tx1"/>
                          </a:solidFill>
                          <a:latin typeface="Arial" pitchFamily="34" charset="0"/>
                          <a:ea typeface="+mn-ea"/>
                          <a:cs typeface="Arial" pitchFamily="34" charset="0"/>
                        </a:rPr>
                        <a:t>666,088,000,000,000,000,</a:t>
                      </a:r>
                    </a:p>
                    <a:p>
                      <a:pPr algn="l"/>
                      <a:r>
                        <a:rPr lang="en-US" sz="1200" b="0" i="0" u="none" strike="noStrike" kern="1200" baseline="0" dirty="0" smtClean="0">
                          <a:solidFill>
                            <a:schemeClr val="tx1"/>
                          </a:solidFill>
                          <a:latin typeface="Arial" pitchFamily="34" charset="0"/>
                          <a:ea typeface="+mn-ea"/>
                          <a:cs typeface="Arial" pitchFamily="34" charset="0"/>
                        </a:rPr>
                        <a:t>000,000,000,000,000,000,</a:t>
                      </a:r>
                    </a:p>
                    <a:p>
                      <a:pPr algn="l"/>
                      <a:r>
                        <a:rPr lang="en-US" sz="1200" b="0" i="0" u="none" strike="noStrike" kern="1200" baseline="0" dirty="0" smtClean="0">
                          <a:solidFill>
                            <a:schemeClr val="tx1"/>
                          </a:solidFill>
                          <a:latin typeface="Arial" pitchFamily="34" charset="0"/>
                          <a:ea typeface="+mn-ea"/>
                          <a:cs typeface="Arial" pitchFamily="34" charset="0"/>
                        </a:rPr>
                        <a:t>000,000,000,000,000,000,</a:t>
                      </a:r>
                    </a:p>
                    <a:p>
                      <a:pPr algn="l"/>
                      <a:r>
                        <a:rPr lang="en-US" sz="1200" b="0" i="0" u="none" strike="noStrike" kern="1200" baseline="0" dirty="0" smtClean="0">
                          <a:solidFill>
                            <a:schemeClr val="tx1"/>
                          </a:solidFill>
                          <a:latin typeface="Arial" pitchFamily="34" charset="0"/>
                          <a:ea typeface="+mn-ea"/>
                          <a:cs typeface="Arial" pitchFamily="34" charset="0"/>
                        </a:rPr>
                        <a:t>000,000,000,000,000,000,</a:t>
                      </a:r>
                    </a:p>
                    <a:p>
                      <a:pPr algn="l"/>
                      <a:r>
                        <a:rPr lang="en-US" sz="1200" b="0" i="0" u="none" strike="noStrike" kern="1200" baseline="0" dirty="0" smtClean="0">
                          <a:solidFill>
                            <a:schemeClr val="tx1"/>
                          </a:solidFill>
                          <a:latin typeface="Arial" pitchFamily="34" charset="0"/>
                          <a:ea typeface="+mn-ea"/>
                          <a:cs typeface="Arial" pitchFamily="34" charset="0"/>
                        </a:rPr>
                        <a:t>000,000,000,000,000,000,</a:t>
                      </a:r>
                    </a:p>
                    <a:p>
                      <a:pPr algn="l"/>
                      <a:r>
                        <a:rPr lang="en-US" sz="1200" b="0" i="0" u="none" strike="noStrike" kern="1200" baseline="0" dirty="0" smtClean="0">
                          <a:solidFill>
                            <a:schemeClr val="tx1"/>
                          </a:solidFill>
                          <a:latin typeface="Arial" pitchFamily="34" charset="0"/>
                          <a:ea typeface="+mn-ea"/>
                          <a:cs typeface="Arial" pitchFamily="34" charset="0"/>
                        </a:rPr>
                        <a:t>000,000,000,000,000,000,</a:t>
                      </a:r>
                    </a:p>
                    <a:p>
                      <a:pPr algn="l"/>
                      <a:r>
                        <a:rPr lang="en-US" sz="1200" b="0" i="0" u="none" strike="noStrike" kern="1200" baseline="0" dirty="0" smtClean="0">
                          <a:solidFill>
                            <a:schemeClr val="tx1"/>
                          </a:solidFill>
                          <a:latin typeface="Arial" pitchFamily="34" charset="0"/>
                          <a:ea typeface="+mn-ea"/>
                          <a:cs typeface="Arial" pitchFamily="34" charset="0"/>
                        </a:rPr>
                        <a:t>000,000,000,000,000,000,</a:t>
                      </a:r>
                    </a:p>
                    <a:p>
                      <a:pPr algn="l"/>
                      <a:r>
                        <a:rPr lang="en-US" sz="1200" b="0" i="0" u="none" strike="noStrike" kern="1200" baseline="0" dirty="0" smtClean="0">
                          <a:solidFill>
                            <a:schemeClr val="tx1"/>
                          </a:solidFill>
                          <a:latin typeface="Arial" pitchFamily="34" charset="0"/>
                          <a:ea typeface="+mn-ea"/>
                          <a:cs typeface="Arial" pitchFamily="34" charset="0"/>
                        </a:rPr>
                        <a:t>000 years</a:t>
                      </a:r>
                      <a:endParaRPr lang="en-US" sz="1200" dirty="0">
                        <a:latin typeface="Arial" pitchFamily="34" charset="0"/>
                        <a:cs typeface="Arial" pitchFamily="34" charset="0"/>
                      </a:endParaRPr>
                    </a:p>
                  </a:txBody>
                  <a:tcPr anchor="ctr"/>
                </a:tc>
                <a:tc>
                  <a:txBody>
                    <a:bodyPr/>
                    <a:lstStyle/>
                    <a:p>
                      <a:pPr algn="l"/>
                      <a:r>
                        <a:rPr lang="en-US" sz="1200" b="0" i="0" u="none" strike="noStrike" kern="1200" baseline="0" dirty="0" smtClean="0">
                          <a:solidFill>
                            <a:schemeClr val="tx1"/>
                          </a:solidFill>
                          <a:latin typeface="Arial" pitchFamily="34" charset="0"/>
                          <a:ea typeface="+mn-ea"/>
                          <a:cs typeface="Arial" pitchFamily="34" charset="0"/>
                        </a:rPr>
                        <a:t>374,422,048,</a:t>
                      </a:r>
                    </a:p>
                    <a:p>
                      <a:pPr algn="l"/>
                      <a:r>
                        <a:rPr lang="en-US" sz="1200" b="0" i="0" u="none" strike="noStrike" kern="1200" baseline="0" dirty="0" smtClean="0">
                          <a:solidFill>
                            <a:schemeClr val="tx1"/>
                          </a:solidFill>
                          <a:latin typeface="Arial" pitchFamily="34" charset="0"/>
                          <a:ea typeface="+mn-ea"/>
                          <a:cs typeface="Arial" pitchFamily="34" charset="0"/>
                        </a:rPr>
                        <a:t>333,044,000,000,000,000,</a:t>
                      </a:r>
                    </a:p>
                    <a:p>
                      <a:pPr algn="l"/>
                      <a:r>
                        <a:rPr lang="en-US" sz="1200" b="0" i="0" u="none" strike="noStrike" kern="1200" baseline="0" dirty="0" smtClean="0">
                          <a:solidFill>
                            <a:schemeClr val="tx1"/>
                          </a:solidFill>
                          <a:latin typeface="Arial" pitchFamily="34" charset="0"/>
                          <a:ea typeface="+mn-ea"/>
                          <a:cs typeface="Arial" pitchFamily="34" charset="0"/>
                        </a:rPr>
                        <a:t>000,000,000,000,000,000,</a:t>
                      </a:r>
                    </a:p>
                    <a:p>
                      <a:pPr algn="l"/>
                      <a:r>
                        <a:rPr lang="en-US" sz="1200" b="0" i="0" u="none" strike="noStrike" kern="1200" baseline="0" dirty="0" smtClean="0">
                          <a:solidFill>
                            <a:schemeClr val="tx1"/>
                          </a:solidFill>
                          <a:latin typeface="Arial" pitchFamily="34" charset="0"/>
                          <a:ea typeface="+mn-ea"/>
                          <a:cs typeface="Arial" pitchFamily="34" charset="0"/>
                        </a:rPr>
                        <a:t>000,000,000,000,000,000,</a:t>
                      </a:r>
                    </a:p>
                    <a:p>
                      <a:pPr algn="l"/>
                      <a:r>
                        <a:rPr lang="en-US" sz="1200" b="0" i="0" u="none" strike="noStrike" kern="1200" baseline="0" dirty="0" smtClean="0">
                          <a:solidFill>
                            <a:schemeClr val="tx1"/>
                          </a:solidFill>
                          <a:latin typeface="Arial" pitchFamily="34" charset="0"/>
                          <a:ea typeface="+mn-ea"/>
                          <a:cs typeface="Arial" pitchFamily="34" charset="0"/>
                        </a:rPr>
                        <a:t>000,000,000,000,000,000,</a:t>
                      </a:r>
                    </a:p>
                    <a:p>
                      <a:pPr algn="l"/>
                      <a:r>
                        <a:rPr lang="en-US" sz="1200" b="0" i="0" u="none" strike="noStrike" kern="1200" baseline="0" dirty="0" smtClean="0">
                          <a:solidFill>
                            <a:schemeClr val="tx1"/>
                          </a:solidFill>
                          <a:latin typeface="Arial" pitchFamily="34" charset="0"/>
                          <a:ea typeface="+mn-ea"/>
                          <a:cs typeface="Arial" pitchFamily="34" charset="0"/>
                        </a:rPr>
                        <a:t>000,000,000,000,000,000,</a:t>
                      </a:r>
                    </a:p>
                    <a:p>
                      <a:pPr algn="l"/>
                      <a:r>
                        <a:rPr lang="en-US" sz="1200" b="0" i="0" u="none" strike="noStrike" kern="1200" baseline="0" dirty="0" smtClean="0">
                          <a:solidFill>
                            <a:schemeClr val="tx1"/>
                          </a:solidFill>
                          <a:latin typeface="Arial" pitchFamily="34" charset="0"/>
                          <a:ea typeface="+mn-ea"/>
                          <a:cs typeface="Arial" pitchFamily="34" charset="0"/>
                        </a:rPr>
                        <a:t>000,000,000,000,000,000,</a:t>
                      </a:r>
                    </a:p>
                    <a:p>
                      <a:pPr algn="l"/>
                      <a:r>
                        <a:rPr lang="en-US" sz="1200" b="0" i="0" u="none" strike="noStrike" kern="1200" baseline="0" dirty="0" smtClean="0">
                          <a:solidFill>
                            <a:schemeClr val="tx1"/>
                          </a:solidFill>
                          <a:latin typeface="Arial" pitchFamily="34" charset="0"/>
                          <a:ea typeface="+mn-ea"/>
                          <a:cs typeface="Arial" pitchFamily="34" charset="0"/>
                        </a:rPr>
                        <a:t>000,000,000,000,000,000,</a:t>
                      </a:r>
                    </a:p>
                    <a:p>
                      <a:pPr algn="l"/>
                      <a:r>
                        <a:rPr lang="en-US" sz="1200" b="0" i="0" u="none" strike="noStrike" kern="1200" baseline="0" dirty="0" smtClean="0">
                          <a:solidFill>
                            <a:schemeClr val="tx1"/>
                          </a:solidFill>
                          <a:latin typeface="Arial" pitchFamily="34" charset="0"/>
                          <a:ea typeface="+mn-ea"/>
                          <a:cs typeface="Arial" pitchFamily="34" charset="0"/>
                        </a:rPr>
                        <a:t>000 years</a:t>
                      </a:r>
                      <a:endParaRPr lang="en-US" sz="1200" dirty="0">
                        <a:latin typeface="Arial" pitchFamily="34" charset="0"/>
                        <a:cs typeface="Arial" pitchFamily="34" charset="0"/>
                      </a:endParaRPr>
                    </a:p>
                  </a:txBody>
                  <a:tcPr anchor="ctr"/>
                </a:tc>
              </a:tr>
            </a:tbl>
          </a:graphicData>
        </a:graphic>
      </p:graphicFrame>
    </p:spTree>
    <p:extLst>
      <p:ext uri="{BB962C8B-B14F-4D97-AF65-F5344CB8AC3E}">
        <p14:creationId xmlns:p14="http://schemas.microsoft.com/office/powerpoint/2010/main" val="4094488521"/>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Table 8-5 Encryption key power </a:t>
            </a:r>
            <a:r>
              <a:rPr lang="en-US" dirty="0" smtClean="0"/>
              <a:t>(3 </a:t>
            </a:r>
            <a:r>
              <a:rPr lang="en-US" dirty="0"/>
              <a:t>of 3)</a:t>
            </a:r>
          </a:p>
        </p:txBody>
      </p:sp>
      <p:sp>
        <p:nvSpPr>
          <p:cNvPr id="5" name="Content Placeholder 4"/>
          <p:cNvSpPr>
            <a:spLocks noGrp="1"/>
          </p:cNvSpPr>
          <p:nvPr>
            <p:ph idx="1"/>
          </p:nvPr>
        </p:nvSpPr>
        <p:spPr/>
        <p:txBody>
          <a:bodyPr>
            <a:normAutofit fontScale="70000" lnSpcReduction="20000"/>
          </a:bodyPr>
          <a:lstStyle/>
          <a:p>
            <a:pPr marL="0" indent="0">
              <a:lnSpc>
                <a:spcPct val="120000"/>
              </a:lnSpc>
              <a:buNone/>
            </a:pPr>
            <a:r>
              <a:rPr lang="en-US" sz="2800" dirty="0"/>
              <a:t>**Note: The authors acknowledge that this benchmark is based on a very specific application test and that the results are not generalizable. However, these calculations are shown to illustrate the relative difference between key length strength rather than to accurately depict time to crack. Even using the much more conservative TechSpot 7-zip benchmark, which clocked this CPU at 25,120</a:t>
            </a:r>
          </a:p>
          <a:p>
            <a:pPr marL="0" indent="0">
              <a:lnSpc>
                <a:spcPct val="120000"/>
              </a:lnSpc>
              <a:buNone/>
            </a:pPr>
            <a:r>
              <a:rPr lang="en-US" sz="2800" dirty="0"/>
              <a:t>MIPS (or 25.12 GIPS), the estimated average time to crack would only be approximately 8.25 times slower than the numbers shown, resulting in an average time to crack of 16.6 days, as opposed to the 2.01 days shown above for a 56-bit key length. Some new 2016-era CPUs are approximately twice as fast as the version shown here on the 7-zip benchmarks, but they do not include Dhrystone benchmarks (such as the Intel Core i7-6950X with 10 cores/20 threads).</a:t>
            </a:r>
          </a:p>
          <a:p>
            <a:pPr marL="0" indent="0">
              <a:lnSpc>
                <a:spcPct val="120000"/>
              </a:lnSpc>
              <a:buNone/>
            </a:pPr>
            <a:r>
              <a:rPr lang="en-US" sz="2800" dirty="0"/>
              <a:t>Source: www.techspot.com/review/1187-intel-core-i7-6950x-broadwell-e/page4.html</a:t>
            </a:r>
            <a:r>
              <a:rPr lang="en-US" sz="2800" dirty="0" smtClean="0"/>
              <a:t>.</a:t>
            </a:r>
            <a:endParaRPr lang="en-US" sz="2800" i="1" dirty="0"/>
          </a:p>
        </p:txBody>
      </p:sp>
    </p:spTree>
    <p:extLst>
      <p:ext uri="{BB962C8B-B14F-4D97-AF65-F5344CB8AC3E}">
        <p14:creationId xmlns:p14="http://schemas.microsoft.com/office/powerpoint/2010/main" val="17835070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Cryptographic Tools</a:t>
            </a:r>
            <a:endParaRPr lang="en-US" dirty="0"/>
          </a:p>
        </p:txBody>
      </p:sp>
      <p:sp>
        <p:nvSpPr>
          <p:cNvPr id="3" name="Content Placeholder 2"/>
          <p:cNvSpPr>
            <a:spLocks noGrp="1"/>
          </p:cNvSpPr>
          <p:nvPr>
            <p:ph idx="1"/>
          </p:nvPr>
        </p:nvSpPr>
        <p:spPr/>
        <p:txBody>
          <a:bodyPr/>
          <a:lstStyle/>
          <a:p>
            <a:r>
              <a:rPr lang="en-US" altLang="en-US" dirty="0" smtClean="0"/>
              <a:t>Potential </a:t>
            </a:r>
            <a:r>
              <a:rPr lang="en-US" altLang="en-US" dirty="0"/>
              <a:t>areas of use include:</a:t>
            </a:r>
          </a:p>
          <a:p>
            <a:pPr lvl="1"/>
            <a:r>
              <a:rPr lang="en-US" altLang="en-US" dirty="0"/>
              <a:t>Ability to conceal the contents of sensitive messages </a:t>
            </a:r>
          </a:p>
          <a:p>
            <a:pPr lvl="1"/>
            <a:r>
              <a:rPr lang="en-US" altLang="en-US" dirty="0"/>
              <a:t>Verify the contents of messages and the identities of their senders</a:t>
            </a:r>
          </a:p>
          <a:p>
            <a:r>
              <a:rPr lang="en-US" altLang="en-US" dirty="0"/>
              <a:t>Tools must embody cryptographic capabilities so that they can be applied to the everyday world of computing</a:t>
            </a:r>
            <a:r>
              <a:rPr lang="en-US" altLang="en-US" dirty="0" smtClean="0"/>
              <a:t>.</a:t>
            </a:r>
            <a:endParaRPr lang="en-US" altLang="en-US" dirty="0"/>
          </a:p>
        </p:txBody>
      </p:sp>
    </p:spTree>
    <p:extLst>
      <p:ext uri="{BB962C8B-B14F-4D97-AF65-F5344CB8AC3E}">
        <p14:creationId xmlns:p14="http://schemas.microsoft.com/office/powerpoint/2010/main" val="2948952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Public-Key Infrastructure (PKI</a:t>
            </a:r>
            <a:r>
              <a:rPr lang="en-US" altLang="en-US" dirty="0" smtClean="0"/>
              <a:t>) (1 of 2)</a:t>
            </a:r>
            <a:endParaRPr lang="en-US" dirty="0"/>
          </a:p>
        </p:txBody>
      </p:sp>
      <p:sp>
        <p:nvSpPr>
          <p:cNvPr id="3" name="Content Placeholder 2"/>
          <p:cNvSpPr>
            <a:spLocks noGrp="1"/>
          </p:cNvSpPr>
          <p:nvPr>
            <p:ph idx="1"/>
          </p:nvPr>
        </p:nvSpPr>
        <p:spPr/>
        <p:txBody>
          <a:bodyPr/>
          <a:lstStyle/>
          <a:p>
            <a:r>
              <a:rPr lang="en-US" altLang="en-US" dirty="0"/>
              <a:t>Integrated system of software, encryption methodologies, protocols, legal agreements, and third-party services enabling users to communicate securely</a:t>
            </a:r>
          </a:p>
          <a:p>
            <a:r>
              <a:rPr lang="en-US" altLang="en-US" dirty="0"/>
              <a:t>PKI systems based on public-key cryptosystems</a:t>
            </a:r>
          </a:p>
          <a:p>
            <a:r>
              <a:rPr lang="en-US" altLang="en-US" dirty="0"/>
              <a:t>PKI protects information assets in several ways: </a:t>
            </a:r>
          </a:p>
          <a:p>
            <a:pPr lvl="1"/>
            <a:r>
              <a:rPr lang="en-US" altLang="en-US" dirty="0"/>
              <a:t>Authentication</a:t>
            </a:r>
          </a:p>
          <a:p>
            <a:pPr lvl="1"/>
            <a:r>
              <a:rPr lang="en-US" altLang="en-US" dirty="0"/>
              <a:t>Integrity</a:t>
            </a:r>
          </a:p>
          <a:p>
            <a:pPr lvl="1"/>
            <a:r>
              <a:rPr lang="en-US" altLang="en-US" dirty="0"/>
              <a:t>Privacy</a:t>
            </a:r>
          </a:p>
          <a:p>
            <a:pPr lvl="1"/>
            <a:r>
              <a:rPr lang="en-US" altLang="en-US" dirty="0"/>
              <a:t>Authorization</a:t>
            </a:r>
          </a:p>
          <a:p>
            <a:pPr lvl="1"/>
            <a:r>
              <a:rPr lang="en-US" altLang="en-US" dirty="0" smtClean="0"/>
              <a:t>Nonrepudiation</a:t>
            </a:r>
            <a:endParaRPr lang="en-US" altLang="en-US" dirty="0"/>
          </a:p>
        </p:txBody>
      </p:sp>
    </p:spTree>
    <p:extLst>
      <p:ext uri="{BB962C8B-B14F-4D97-AF65-F5344CB8AC3E}">
        <p14:creationId xmlns:p14="http://schemas.microsoft.com/office/powerpoint/2010/main" val="668809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noChangeArrowheads="1"/>
          </p:cNvSpPr>
          <p:nvPr>
            <p:ph type="title"/>
          </p:nvPr>
        </p:nvSpPr>
        <p:spPr/>
        <p:txBody>
          <a:bodyPr/>
          <a:lstStyle/>
          <a:p>
            <a:r>
              <a:rPr lang="en-GB" altLang="en-US" dirty="0" smtClean="0"/>
              <a:t>Introduction</a:t>
            </a:r>
          </a:p>
        </p:txBody>
      </p:sp>
      <p:sp>
        <p:nvSpPr>
          <p:cNvPr id="14339" name="Content Placeholder 5"/>
          <p:cNvSpPr>
            <a:spLocks noGrp="1" noChangeArrowheads="1"/>
          </p:cNvSpPr>
          <p:nvPr>
            <p:ph idx="1"/>
          </p:nvPr>
        </p:nvSpPr>
        <p:spPr/>
        <p:txBody>
          <a:bodyPr/>
          <a:lstStyle/>
          <a:p>
            <a:r>
              <a:rPr lang="en-US" altLang="en-US" dirty="0"/>
              <a:t>Cryptology: the field of science that encompasses cryptography and cryptanalysis.</a:t>
            </a:r>
          </a:p>
          <a:p>
            <a:r>
              <a:rPr lang="en-US" altLang="en-US" dirty="0"/>
              <a:t>Cryptanalysis: the process of obtaining the plaintext message from a ciphertext message without knowing the keys used to perform the encryption.</a:t>
            </a:r>
          </a:p>
          <a:p>
            <a:r>
              <a:rPr lang="en-US" altLang="en-US" dirty="0"/>
              <a:t>Cryptography: the process of making and using codes to secure information.</a:t>
            </a:r>
          </a:p>
        </p:txBody>
      </p:sp>
    </p:spTree>
    <p:extLst>
      <p:ext uri="{BB962C8B-B14F-4D97-AF65-F5344CB8AC3E}">
        <p14:creationId xmlns:p14="http://schemas.microsoft.com/office/powerpoint/2010/main" val="49949890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Public-Key Infrastructure (PKI) </a:t>
            </a:r>
            <a:r>
              <a:rPr lang="en-US" altLang="en-US" dirty="0" smtClean="0"/>
              <a:t>(2 </a:t>
            </a:r>
            <a:r>
              <a:rPr lang="en-US" altLang="en-US" dirty="0"/>
              <a:t>of 2)</a:t>
            </a:r>
            <a:endParaRPr lang="en-US" dirty="0"/>
          </a:p>
        </p:txBody>
      </p:sp>
      <p:sp>
        <p:nvSpPr>
          <p:cNvPr id="3" name="Content Placeholder 2"/>
          <p:cNvSpPr>
            <a:spLocks noGrp="1"/>
          </p:cNvSpPr>
          <p:nvPr>
            <p:ph idx="1"/>
          </p:nvPr>
        </p:nvSpPr>
        <p:spPr/>
        <p:txBody>
          <a:bodyPr/>
          <a:lstStyle/>
          <a:p>
            <a:r>
              <a:rPr lang="en-US" altLang="en-US" dirty="0"/>
              <a:t>Typical PKI solution protects the transmission and reception of secure information by integrating:</a:t>
            </a:r>
          </a:p>
          <a:p>
            <a:pPr lvl="1"/>
            <a:r>
              <a:rPr lang="en-US" altLang="en-US" dirty="0"/>
              <a:t>A certificate authority (CA)</a:t>
            </a:r>
          </a:p>
          <a:p>
            <a:pPr lvl="1"/>
            <a:r>
              <a:rPr lang="en-US" altLang="en-US" dirty="0"/>
              <a:t>A registration authority (RA)</a:t>
            </a:r>
          </a:p>
          <a:p>
            <a:pPr lvl="1"/>
            <a:r>
              <a:rPr lang="en-US" altLang="en-US" dirty="0"/>
              <a:t>Certificate directories</a:t>
            </a:r>
          </a:p>
          <a:p>
            <a:pPr lvl="1"/>
            <a:r>
              <a:rPr lang="en-US" altLang="en-US" dirty="0"/>
              <a:t>Management protocols</a:t>
            </a:r>
          </a:p>
          <a:p>
            <a:pPr lvl="1"/>
            <a:r>
              <a:rPr lang="en-US" altLang="en-US" dirty="0"/>
              <a:t>Policies and procedures</a:t>
            </a:r>
          </a:p>
        </p:txBody>
      </p:sp>
    </p:spTree>
    <p:extLst>
      <p:ext uri="{BB962C8B-B14F-4D97-AF65-F5344CB8AC3E}">
        <p14:creationId xmlns:p14="http://schemas.microsoft.com/office/powerpoint/2010/main" val="1201528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Digital Signatures</a:t>
            </a:r>
            <a:endParaRPr lang="en-US" dirty="0"/>
          </a:p>
        </p:txBody>
      </p:sp>
      <p:sp>
        <p:nvSpPr>
          <p:cNvPr id="3" name="Content Placeholder 2"/>
          <p:cNvSpPr>
            <a:spLocks noGrp="1"/>
          </p:cNvSpPr>
          <p:nvPr>
            <p:ph idx="1"/>
          </p:nvPr>
        </p:nvSpPr>
        <p:spPr/>
        <p:txBody>
          <a:bodyPr/>
          <a:lstStyle/>
          <a:p>
            <a:r>
              <a:rPr lang="en-US" altLang="en-US" dirty="0"/>
              <a:t>Created in response to rising the need to verify information transferred via electronic systems.</a:t>
            </a:r>
          </a:p>
          <a:p>
            <a:r>
              <a:rPr lang="en-US" altLang="en-US" dirty="0"/>
              <a:t>Asymmetric encryption processes used to create digital signatures.</a:t>
            </a:r>
          </a:p>
          <a:p>
            <a:r>
              <a:rPr lang="en-US" altLang="en-US" dirty="0"/>
              <a:t>Nonrepudiation: the process that verifies the message was sent by the sender and thus cannot be refuted.</a:t>
            </a:r>
          </a:p>
          <a:p>
            <a:r>
              <a:rPr lang="en-US" altLang="en-US" dirty="0"/>
              <a:t>Digital Signature Standard (DSS) is the NIST standard for digital signature algorithm usage by federal information systems. DSS is based on a variant of the ElGamal signature scheme.</a:t>
            </a:r>
          </a:p>
        </p:txBody>
      </p:sp>
    </p:spTree>
    <p:extLst>
      <p:ext uri="{BB962C8B-B14F-4D97-AF65-F5344CB8AC3E}">
        <p14:creationId xmlns:p14="http://schemas.microsoft.com/office/powerpoint/2010/main" val="704379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Digital Certificates</a:t>
            </a:r>
            <a:endParaRPr lang="en-US" dirty="0"/>
          </a:p>
        </p:txBody>
      </p:sp>
      <p:sp>
        <p:nvSpPr>
          <p:cNvPr id="3" name="Content Placeholder 2"/>
          <p:cNvSpPr>
            <a:spLocks noGrp="1"/>
          </p:cNvSpPr>
          <p:nvPr>
            <p:ph idx="1"/>
          </p:nvPr>
        </p:nvSpPr>
        <p:spPr/>
        <p:txBody>
          <a:bodyPr/>
          <a:lstStyle/>
          <a:p>
            <a:r>
              <a:rPr lang="en-US" altLang="en-US" dirty="0"/>
              <a:t>Electronic document/container file containing key value and identifying information about entity that controls key.</a:t>
            </a:r>
          </a:p>
          <a:p>
            <a:r>
              <a:rPr lang="en-US" altLang="en-US" dirty="0"/>
              <a:t>Digital signature attached to certificate’s container file certifies file’s origin and integrity.</a:t>
            </a:r>
          </a:p>
          <a:p>
            <a:r>
              <a:rPr lang="en-US" altLang="en-US" dirty="0"/>
              <a:t>Different client-server applications use different types of digital certificates to accomplish their assigned functions.</a:t>
            </a:r>
          </a:p>
          <a:p>
            <a:r>
              <a:rPr lang="en-US" altLang="en-US" dirty="0"/>
              <a:t>Distinguished name (DN): uniquely identifies a certificate entity.</a:t>
            </a:r>
          </a:p>
        </p:txBody>
      </p:sp>
    </p:spTree>
    <p:extLst>
      <p:ext uri="{BB962C8B-B14F-4D97-AF65-F5344CB8AC3E}">
        <p14:creationId xmlns:p14="http://schemas.microsoft.com/office/powerpoint/2010/main" val="286735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5637" y="152400"/>
            <a:ext cx="8312727" cy="1004011"/>
          </a:xfrm>
        </p:spPr>
        <p:txBody>
          <a:bodyPr>
            <a:normAutofit fontScale="90000"/>
          </a:bodyPr>
          <a:lstStyle/>
          <a:p>
            <a:r>
              <a:rPr lang="en-US" sz="4000" b="1" dirty="0" smtClean="0"/>
              <a:t>Figure </a:t>
            </a:r>
            <a:r>
              <a:rPr lang="en-US" sz="4000" b="1" dirty="0"/>
              <a:t>8-7  </a:t>
            </a:r>
            <a:r>
              <a:rPr lang="en-US" sz="4000" dirty="0"/>
              <a:t>Digital signature in Windows Internet </a:t>
            </a:r>
            <a:r>
              <a:rPr lang="en-US" sz="4000" dirty="0" smtClean="0"/>
              <a:t>Explorer</a:t>
            </a:r>
            <a:endParaRPr lang="en-US" sz="4000" dirty="0"/>
          </a:p>
        </p:txBody>
      </p:sp>
      <p:pic>
        <p:nvPicPr>
          <p:cNvPr id="6" name="Picture 5" descr="A figure shows three screenshots of Internet options, certificates and advanced options. In internet options the tabs General, security, privacy, content, connections, programs and advanced are shown. The tab content is highlighted and in certificates the term intended purpose which has a provision of &lt;All&gt; with a dropdown. The advanced options shows the certificate purpose below which the text reads as, “Select one or more purposes to be listed under advanced purposes.” Export format is also shown. At the bottom, the buttons ok and cancel are shown.&#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1436048"/>
            <a:ext cx="3597220" cy="4202752"/>
          </a:xfrm>
          <a:prstGeom prst="rect">
            <a:avLst/>
          </a:prstGeom>
        </p:spPr>
      </p:pic>
      <p:sp>
        <p:nvSpPr>
          <p:cNvPr id="5" name="Content Placeholder 4"/>
          <p:cNvSpPr>
            <a:spLocks noGrp="1"/>
          </p:cNvSpPr>
          <p:nvPr>
            <p:ph sz="quarter" idx="10"/>
          </p:nvPr>
        </p:nvSpPr>
        <p:spPr>
          <a:xfrm>
            <a:off x="1136989" y="5791200"/>
            <a:ext cx="6870023" cy="391026"/>
          </a:xfrm>
        </p:spPr>
        <p:txBody>
          <a:bodyPr>
            <a:normAutofit lnSpcReduction="10000"/>
          </a:bodyPr>
          <a:lstStyle/>
          <a:p>
            <a:pPr marL="0" indent="0">
              <a:lnSpc>
                <a:spcPct val="100000"/>
              </a:lnSpc>
              <a:spcBef>
                <a:spcPts val="0"/>
              </a:spcBef>
              <a:buNone/>
              <a:tabLst>
                <a:tab pos="4397375" algn="l"/>
              </a:tabLst>
            </a:pPr>
            <a:r>
              <a:rPr lang="en-US" sz="2000" i="1" dirty="0"/>
              <a:t>Source: Windows Internet Explorer.</a:t>
            </a:r>
            <a:endParaRPr lang="en-US" sz="2000" i="1" dirty="0"/>
          </a:p>
        </p:txBody>
      </p:sp>
    </p:spTree>
    <p:extLst>
      <p:ext uri="{BB962C8B-B14F-4D97-AF65-F5344CB8AC3E}">
        <p14:creationId xmlns:p14="http://schemas.microsoft.com/office/powerpoint/2010/main" val="2872731368"/>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7" y="152400"/>
            <a:ext cx="8312727" cy="838200"/>
          </a:xfrm>
        </p:spPr>
        <p:txBody>
          <a:bodyPr>
            <a:normAutofit/>
          </a:bodyPr>
          <a:lstStyle/>
          <a:p>
            <a:r>
              <a:rPr lang="en-US" b="1" dirty="0" smtClean="0"/>
              <a:t>Figure </a:t>
            </a:r>
            <a:r>
              <a:rPr lang="en-US" b="1" dirty="0"/>
              <a:t>8-8  </a:t>
            </a:r>
            <a:r>
              <a:rPr lang="en-US" dirty="0"/>
              <a:t>Example digital </a:t>
            </a:r>
            <a:r>
              <a:rPr lang="en-US" dirty="0" smtClean="0"/>
              <a:t>certificate</a:t>
            </a:r>
            <a:endParaRPr lang="en-US" dirty="0"/>
          </a:p>
        </p:txBody>
      </p:sp>
      <p:pic>
        <p:nvPicPr>
          <p:cNvPr id="4" name="Picture 3" descr="A figure shows a screenshot of page info and two certificate viewer pages. The page info has icons, general, media, permissions and security. In this the titles website identity, privacy and history and technical details are shown. In certificate viewer highlighting the general tab shows the details of page. The certificate viewer of details tab is highlighted. At the bottom, the buttons export on the left and close at the right are shown.&#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047" y="1620982"/>
            <a:ext cx="7903905" cy="4017818"/>
          </a:xfrm>
          <a:prstGeom prst="rect">
            <a:avLst/>
          </a:prstGeom>
        </p:spPr>
      </p:pic>
      <p:sp>
        <p:nvSpPr>
          <p:cNvPr id="3" name="Content Placeholder 2"/>
          <p:cNvSpPr>
            <a:spLocks noGrp="1"/>
          </p:cNvSpPr>
          <p:nvPr>
            <p:ph sz="quarter" idx="10"/>
          </p:nvPr>
        </p:nvSpPr>
        <p:spPr>
          <a:xfrm>
            <a:off x="506950" y="5791200"/>
            <a:ext cx="7494050" cy="416365"/>
          </a:xfrm>
        </p:spPr>
        <p:txBody>
          <a:bodyPr>
            <a:normAutofit/>
          </a:bodyPr>
          <a:lstStyle/>
          <a:p>
            <a:pPr marL="0" indent="0">
              <a:lnSpc>
                <a:spcPct val="100000"/>
              </a:lnSpc>
              <a:spcBef>
                <a:spcPts val="0"/>
              </a:spcBef>
              <a:buNone/>
              <a:tabLst>
                <a:tab pos="4397375" algn="l"/>
              </a:tabLst>
            </a:pPr>
            <a:r>
              <a:rPr lang="en-US" sz="2000" i="1" dirty="0" smtClean="0"/>
              <a:t>Source</a:t>
            </a:r>
            <a:r>
              <a:rPr lang="en-US" sz="2000" i="1" dirty="0"/>
              <a:t>: Amazon.com.</a:t>
            </a:r>
          </a:p>
        </p:txBody>
      </p:sp>
    </p:spTree>
    <p:extLst>
      <p:ext uri="{BB962C8B-B14F-4D97-AF65-F5344CB8AC3E}">
        <p14:creationId xmlns:p14="http://schemas.microsoft.com/office/powerpoint/2010/main" val="3165832257"/>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81941"/>
            <a:ext cx="9144000" cy="1089659"/>
          </a:xfrm>
        </p:spPr>
        <p:txBody>
          <a:bodyPr>
            <a:noAutofit/>
          </a:bodyPr>
          <a:lstStyle/>
          <a:p>
            <a:r>
              <a:rPr lang="en-US" b="1" dirty="0" smtClean="0"/>
              <a:t>Table </a:t>
            </a:r>
            <a:r>
              <a:rPr lang="en-US" b="1" dirty="0"/>
              <a:t>8-6 </a:t>
            </a:r>
            <a:r>
              <a:rPr lang="en-US" dirty="0"/>
              <a:t>X.509 v3 Certificate </a:t>
            </a:r>
            <a:r>
              <a:rPr lang="en-US" dirty="0" smtClean="0"/>
              <a:t>Structure</a:t>
            </a:r>
            <a:br>
              <a:rPr lang="en-US" dirty="0" smtClean="0"/>
            </a:br>
            <a:r>
              <a:rPr lang="en-US" dirty="0" smtClean="0"/>
              <a:t> (1of 2)</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885819978"/>
              </p:ext>
            </p:extLst>
          </p:nvPr>
        </p:nvGraphicFramePr>
        <p:xfrm>
          <a:off x="1828800" y="1783080"/>
          <a:ext cx="5486400" cy="4236720"/>
        </p:xfrm>
        <a:graphic>
          <a:graphicData uri="http://schemas.openxmlformats.org/drawingml/2006/table">
            <a:tbl>
              <a:tblPr firstRow="1" bandRow="1">
                <a:tableStyleId>{5940675A-B579-460E-94D1-54222C63F5DA}</a:tableStyleId>
              </a:tblPr>
              <a:tblGrid>
                <a:gridCol w="5486400"/>
              </a:tblGrid>
              <a:tr h="155239">
                <a:tc>
                  <a:txBody>
                    <a:bodyPr/>
                    <a:lstStyle/>
                    <a:p>
                      <a:r>
                        <a:rPr lang="en-US" sz="1400" b="0" i="0" u="none" strike="noStrike" kern="1200" baseline="0" dirty="0" smtClean="0">
                          <a:solidFill>
                            <a:schemeClr val="tx1"/>
                          </a:solidFill>
                          <a:latin typeface="Arial" pitchFamily="34" charset="0"/>
                          <a:ea typeface="+mn-ea"/>
                          <a:cs typeface="Arial" pitchFamily="34" charset="0"/>
                        </a:rPr>
                        <a:t>X.509 v3 Certificate Structure</a:t>
                      </a:r>
                      <a:endParaRPr lang="en-US" sz="1400" dirty="0">
                        <a:latin typeface="Arial" pitchFamily="34" charset="0"/>
                        <a:cs typeface="Arial" pitchFamily="34" charset="0"/>
                      </a:endParaRPr>
                    </a:p>
                  </a:txBody>
                  <a:tcPr/>
                </a:tc>
              </a:tr>
              <a:tr h="234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smtClean="0">
                          <a:solidFill>
                            <a:schemeClr val="tx1"/>
                          </a:solidFill>
                          <a:latin typeface="Arial" pitchFamily="34" charset="0"/>
                          <a:ea typeface="+mn-ea"/>
                          <a:cs typeface="Arial" pitchFamily="34" charset="0"/>
                        </a:rPr>
                        <a:t>Version</a:t>
                      </a:r>
                      <a:endParaRPr lang="en-US" sz="1400" dirty="0" smtClean="0">
                        <a:latin typeface="Arial" pitchFamily="34" charset="0"/>
                        <a:cs typeface="Arial" pitchFamily="34" charset="0"/>
                      </a:endParaRPr>
                    </a:p>
                  </a:txBody>
                  <a:tcPr/>
                </a:tc>
              </a:tr>
              <a:tr h="160921">
                <a:tc>
                  <a:txBody>
                    <a:bodyPr/>
                    <a:lstStyle/>
                    <a:p>
                      <a:r>
                        <a:rPr lang="en-US" sz="1400" b="0" i="0" u="none" strike="noStrike" kern="1200" baseline="0" dirty="0" smtClean="0">
                          <a:solidFill>
                            <a:schemeClr val="tx1"/>
                          </a:solidFill>
                          <a:latin typeface="Arial" pitchFamily="34" charset="0"/>
                          <a:ea typeface="+mn-ea"/>
                          <a:cs typeface="Arial" pitchFamily="34" charset="0"/>
                        </a:rPr>
                        <a:t>Certificate Serial Number</a:t>
                      </a:r>
                      <a:endParaRPr lang="en-US" sz="1400" dirty="0">
                        <a:latin typeface="Arial" pitchFamily="34" charset="0"/>
                        <a:cs typeface="Arial" pitchFamily="34" charset="0"/>
                      </a:endParaRPr>
                    </a:p>
                  </a:txBody>
                  <a:tcPr/>
                </a:tc>
              </a:tr>
              <a:tr h="612439">
                <a:tc>
                  <a:txBody>
                    <a:bodyPr/>
                    <a:lstStyle/>
                    <a:p>
                      <a:r>
                        <a:rPr lang="en-US" sz="1400" b="0" i="0" u="none" strike="noStrike" kern="1200" baseline="0" dirty="0" smtClean="0">
                          <a:solidFill>
                            <a:schemeClr val="tx1"/>
                          </a:solidFill>
                          <a:latin typeface="Arial" pitchFamily="34" charset="0"/>
                          <a:ea typeface="+mn-ea"/>
                          <a:cs typeface="Arial" pitchFamily="34" charset="0"/>
                        </a:rPr>
                        <a:t>• Algorithm ID</a:t>
                      </a:r>
                    </a:p>
                    <a:p>
                      <a:r>
                        <a:rPr lang="en-US" sz="1400" b="0" i="0" u="none" strike="noStrike" kern="1200" baseline="0" dirty="0" smtClean="0">
                          <a:solidFill>
                            <a:schemeClr val="tx1"/>
                          </a:solidFill>
                          <a:latin typeface="Arial" pitchFamily="34" charset="0"/>
                          <a:ea typeface="+mn-ea"/>
                          <a:cs typeface="Arial" pitchFamily="34" charset="0"/>
                        </a:rPr>
                        <a:t>• Algorithm ID</a:t>
                      </a:r>
                    </a:p>
                    <a:p>
                      <a:r>
                        <a:rPr lang="en-US" sz="1400" b="0" i="0" u="none" strike="noStrike" kern="1200" baseline="0" dirty="0" smtClean="0">
                          <a:solidFill>
                            <a:schemeClr val="tx1"/>
                          </a:solidFill>
                          <a:latin typeface="Arial" pitchFamily="34" charset="0"/>
                          <a:ea typeface="+mn-ea"/>
                          <a:cs typeface="Arial" pitchFamily="34" charset="0"/>
                        </a:rPr>
                        <a:t>• Parameters</a:t>
                      </a:r>
                      <a:endParaRPr lang="en-US" sz="1400" dirty="0">
                        <a:latin typeface="Arial" pitchFamily="34" charset="0"/>
                        <a:cs typeface="Arial" pitchFamily="34" charset="0"/>
                      </a:endParaRPr>
                    </a:p>
                  </a:txBody>
                  <a:tcPr/>
                </a:tc>
              </a:tr>
              <a:tr h="256004">
                <a:tc>
                  <a:txBody>
                    <a:bodyPr/>
                    <a:lstStyle/>
                    <a:p>
                      <a:r>
                        <a:rPr lang="en-US" sz="1400" b="0" i="0" u="none" strike="noStrike" kern="1200" baseline="0" dirty="0" smtClean="0">
                          <a:solidFill>
                            <a:schemeClr val="tx1"/>
                          </a:solidFill>
                          <a:latin typeface="Arial" pitchFamily="34" charset="0"/>
                          <a:ea typeface="+mn-ea"/>
                          <a:cs typeface="Arial" pitchFamily="34" charset="0"/>
                        </a:rPr>
                        <a:t>Issuer Name</a:t>
                      </a:r>
                      <a:endParaRPr lang="en-US" sz="1400" dirty="0">
                        <a:latin typeface="Arial" pitchFamily="34" charset="0"/>
                        <a:cs typeface="Arial" pitchFamily="34" charset="0"/>
                      </a:endParaRPr>
                    </a:p>
                  </a:txBody>
                  <a:tcPr/>
                </a:tc>
              </a:tr>
              <a:tr h="566719">
                <a:tc>
                  <a:txBody>
                    <a:bodyPr/>
                    <a:lstStyle/>
                    <a:p>
                      <a:r>
                        <a:rPr lang="en-US" sz="1400" b="0" i="0" u="none" strike="noStrike" kern="1200" baseline="0" dirty="0" smtClean="0">
                          <a:solidFill>
                            <a:schemeClr val="tx1"/>
                          </a:solidFill>
                          <a:latin typeface="Arial" pitchFamily="34" charset="0"/>
                          <a:ea typeface="+mn-ea"/>
                          <a:cs typeface="Arial" pitchFamily="34" charset="0"/>
                        </a:rPr>
                        <a:t>• Validity</a:t>
                      </a:r>
                    </a:p>
                    <a:p>
                      <a:r>
                        <a:rPr lang="en-US" sz="1400" b="0" i="0" u="none" strike="noStrike" kern="1200" baseline="0" dirty="0" smtClean="0">
                          <a:solidFill>
                            <a:schemeClr val="tx1"/>
                          </a:solidFill>
                          <a:latin typeface="Arial" pitchFamily="34" charset="0"/>
                          <a:ea typeface="+mn-ea"/>
                          <a:cs typeface="Arial" pitchFamily="34" charset="0"/>
                        </a:rPr>
                        <a:t>• Not Before</a:t>
                      </a:r>
                    </a:p>
                    <a:p>
                      <a:r>
                        <a:rPr lang="en-US" sz="1400" b="0" i="0" u="none" strike="noStrike" kern="1200" baseline="0" dirty="0" smtClean="0">
                          <a:solidFill>
                            <a:schemeClr val="tx1"/>
                          </a:solidFill>
                          <a:latin typeface="Arial" pitchFamily="34" charset="0"/>
                          <a:ea typeface="+mn-ea"/>
                          <a:cs typeface="Arial" pitchFamily="34" charset="0"/>
                        </a:rPr>
                        <a:t>• Not After</a:t>
                      </a:r>
                      <a:endParaRPr lang="en-US" sz="1400" dirty="0">
                        <a:latin typeface="Arial" pitchFamily="34" charset="0"/>
                        <a:cs typeface="Arial" pitchFamily="34" charset="0"/>
                      </a:endParaRPr>
                    </a:p>
                  </a:txBody>
                  <a:tcPr/>
                </a:tc>
              </a:tr>
              <a:tr h="139999">
                <a:tc>
                  <a:txBody>
                    <a:bodyPr/>
                    <a:lstStyle/>
                    <a:p>
                      <a:r>
                        <a:rPr lang="en-US" sz="1400" b="0" i="0" u="none" strike="noStrike" kern="1200" baseline="0" dirty="0" smtClean="0">
                          <a:solidFill>
                            <a:schemeClr val="tx1"/>
                          </a:solidFill>
                          <a:latin typeface="Arial" pitchFamily="34" charset="0"/>
                          <a:ea typeface="+mn-ea"/>
                          <a:cs typeface="Arial" pitchFamily="34" charset="0"/>
                        </a:rPr>
                        <a:t>Subject Name</a:t>
                      </a:r>
                      <a:endParaRPr lang="en-US" sz="1400" dirty="0">
                        <a:latin typeface="Arial" pitchFamily="34" charset="0"/>
                        <a:cs typeface="Arial" pitchFamily="34" charset="0"/>
                      </a:endParaRPr>
                    </a:p>
                  </a:txBody>
                  <a:tcPr/>
                </a:tc>
              </a:tr>
              <a:tr h="673399">
                <a:tc>
                  <a:txBody>
                    <a:bodyPr/>
                    <a:lstStyle/>
                    <a:p>
                      <a:r>
                        <a:rPr lang="en-US" sz="1400" b="0" i="0" u="none" strike="noStrike" kern="1200" baseline="0" dirty="0" smtClean="0">
                          <a:solidFill>
                            <a:schemeClr val="tx1"/>
                          </a:solidFill>
                          <a:latin typeface="Arial" pitchFamily="34" charset="0"/>
                          <a:ea typeface="+mn-ea"/>
                          <a:cs typeface="Arial" pitchFamily="34" charset="0"/>
                        </a:rPr>
                        <a:t>Subject Public-Key Information</a:t>
                      </a:r>
                    </a:p>
                    <a:p>
                      <a:r>
                        <a:rPr lang="en-US" sz="1400" b="0" i="0" u="none" strike="noStrike" kern="1200" baseline="0" dirty="0" smtClean="0">
                          <a:solidFill>
                            <a:schemeClr val="tx1"/>
                          </a:solidFill>
                          <a:latin typeface="Arial" pitchFamily="34" charset="0"/>
                          <a:ea typeface="+mn-ea"/>
                          <a:cs typeface="Arial" pitchFamily="34" charset="0"/>
                        </a:rPr>
                        <a:t>• Public-Key Algorithm</a:t>
                      </a:r>
                    </a:p>
                    <a:p>
                      <a:r>
                        <a:rPr lang="en-US" sz="1400" b="0" i="0" u="none" strike="noStrike" kern="1200" baseline="0" dirty="0" smtClean="0">
                          <a:solidFill>
                            <a:schemeClr val="tx1"/>
                          </a:solidFill>
                          <a:latin typeface="Arial" pitchFamily="34" charset="0"/>
                          <a:ea typeface="+mn-ea"/>
                          <a:cs typeface="Arial" pitchFamily="34" charset="0"/>
                        </a:rPr>
                        <a:t>• Parameters</a:t>
                      </a:r>
                    </a:p>
                    <a:p>
                      <a:r>
                        <a:rPr lang="en-US" sz="1400" b="0" i="0" u="none" strike="noStrike" kern="1200" baseline="0" dirty="0" smtClean="0">
                          <a:solidFill>
                            <a:schemeClr val="tx1"/>
                          </a:solidFill>
                          <a:latin typeface="Arial" pitchFamily="34" charset="0"/>
                          <a:ea typeface="+mn-ea"/>
                          <a:cs typeface="Arial" pitchFamily="34" charset="0"/>
                        </a:rPr>
                        <a:t>• Subject Public Key</a:t>
                      </a:r>
                      <a:endParaRPr lang="en-US" sz="1400" dirty="0">
                        <a:latin typeface="Arial" pitchFamily="34" charset="0"/>
                        <a:cs typeface="Arial" pitchFamily="34" charset="0"/>
                      </a:endParaRPr>
                    </a:p>
                  </a:txBody>
                  <a:tcPr/>
                </a:tc>
              </a:tr>
              <a:tr h="301959">
                <a:tc>
                  <a:txBody>
                    <a:bodyPr/>
                    <a:lstStyle/>
                    <a:p>
                      <a:r>
                        <a:rPr lang="en-US" sz="1400" b="0" i="0" u="none" strike="noStrike" kern="1200" baseline="0" dirty="0" smtClean="0">
                          <a:solidFill>
                            <a:schemeClr val="tx1"/>
                          </a:solidFill>
                          <a:latin typeface="Arial" pitchFamily="34" charset="0"/>
                          <a:ea typeface="+mn-ea"/>
                          <a:cs typeface="Arial" pitchFamily="34" charset="0"/>
                        </a:rPr>
                        <a:t>Issuer Unique Identifier (Optional)</a:t>
                      </a:r>
                      <a:endParaRPr lang="en-US" sz="1400" dirty="0">
                        <a:latin typeface="Arial" pitchFamily="34" charset="0"/>
                        <a:cs typeface="Arial" pitchFamily="34" charset="0"/>
                      </a:endParaRPr>
                    </a:p>
                  </a:txBody>
                  <a:tcPr/>
                </a:tc>
              </a:tr>
            </a:tbl>
          </a:graphicData>
        </a:graphic>
      </p:graphicFrame>
    </p:spTree>
    <p:extLst>
      <p:ext uri="{BB962C8B-B14F-4D97-AF65-F5344CB8AC3E}">
        <p14:creationId xmlns:p14="http://schemas.microsoft.com/office/powerpoint/2010/main" val="1036444260"/>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49175"/>
            <a:ext cx="8534400" cy="1198625"/>
          </a:xfrm>
        </p:spPr>
        <p:txBody>
          <a:bodyPr>
            <a:noAutofit/>
          </a:bodyPr>
          <a:lstStyle/>
          <a:p>
            <a:r>
              <a:rPr lang="en-US" b="1" dirty="0"/>
              <a:t>Table 8-6 </a:t>
            </a:r>
            <a:r>
              <a:rPr lang="en-US" dirty="0"/>
              <a:t>X.509 v3 Certificate </a:t>
            </a:r>
            <a:r>
              <a:rPr lang="en-US" dirty="0" smtClean="0"/>
              <a:t>Structure (2 </a:t>
            </a:r>
            <a:r>
              <a:rPr lang="en-US" dirty="0"/>
              <a:t>of 2)</a:t>
            </a:r>
          </a:p>
        </p:txBody>
      </p:sp>
      <p:graphicFrame>
        <p:nvGraphicFramePr>
          <p:cNvPr id="3" name="Table 2"/>
          <p:cNvGraphicFramePr>
            <a:graphicFrameLocks noGrp="1"/>
          </p:cNvGraphicFramePr>
          <p:nvPr>
            <p:extLst>
              <p:ext uri="{D42A27DB-BD31-4B8C-83A1-F6EECF244321}">
                <p14:modId xmlns:p14="http://schemas.microsoft.com/office/powerpoint/2010/main" val="1223327968"/>
              </p:ext>
            </p:extLst>
          </p:nvPr>
        </p:nvGraphicFramePr>
        <p:xfrm>
          <a:off x="2057400" y="2209800"/>
          <a:ext cx="4800600" cy="2057400"/>
        </p:xfrm>
        <a:graphic>
          <a:graphicData uri="http://schemas.openxmlformats.org/drawingml/2006/table">
            <a:tbl>
              <a:tblPr firstRow="1" bandRow="1">
                <a:tableStyleId>{5940675A-B579-460E-94D1-54222C63F5DA}</a:tableStyleId>
              </a:tblPr>
              <a:tblGrid>
                <a:gridCol w="4800600"/>
              </a:tblGrid>
              <a:tr h="370840">
                <a:tc>
                  <a:txBody>
                    <a:bodyPr/>
                    <a:lstStyle/>
                    <a:p>
                      <a:r>
                        <a:rPr lang="en-US" sz="1400" b="0" i="0" u="none" strike="noStrike" kern="1200" baseline="0" dirty="0" smtClean="0">
                          <a:solidFill>
                            <a:schemeClr val="tx1"/>
                          </a:solidFill>
                          <a:latin typeface="Arial" pitchFamily="34" charset="0"/>
                          <a:ea typeface="+mn-ea"/>
                          <a:cs typeface="Arial" pitchFamily="34" charset="0"/>
                        </a:rPr>
                        <a:t>Subject Unique Identifier (Optional)</a:t>
                      </a:r>
                      <a:endParaRPr lang="en-US" sz="1400" dirty="0">
                        <a:latin typeface="Arial" pitchFamily="34" charset="0"/>
                        <a:cs typeface="Arial" pitchFamily="34" charset="0"/>
                      </a:endParaRPr>
                    </a:p>
                  </a:txBody>
                  <a:tcPr marL="135890" marR="135890"/>
                </a:tc>
              </a:tr>
              <a:tr h="370840">
                <a:tc>
                  <a:txBody>
                    <a:bodyPr/>
                    <a:lstStyle/>
                    <a:p>
                      <a:r>
                        <a:rPr lang="en-US" sz="1400" b="0" i="0" u="none" strike="noStrike" kern="1200" baseline="0" dirty="0" smtClean="0">
                          <a:solidFill>
                            <a:schemeClr val="tx1"/>
                          </a:solidFill>
                          <a:latin typeface="Arial" pitchFamily="34" charset="0"/>
                          <a:ea typeface="+mn-ea"/>
                          <a:cs typeface="Arial" pitchFamily="34" charset="0"/>
                        </a:rPr>
                        <a:t>Extensions (Optional)</a:t>
                      </a:r>
                    </a:p>
                    <a:p>
                      <a:r>
                        <a:rPr lang="en-US" sz="1400" b="0" i="0" u="none" strike="noStrike" kern="1200" baseline="0" dirty="0" smtClean="0">
                          <a:solidFill>
                            <a:schemeClr val="tx1"/>
                          </a:solidFill>
                          <a:latin typeface="Arial" pitchFamily="34" charset="0"/>
                          <a:ea typeface="+mn-ea"/>
                          <a:cs typeface="Arial" pitchFamily="34" charset="0"/>
                        </a:rPr>
                        <a:t>• Type</a:t>
                      </a:r>
                    </a:p>
                    <a:p>
                      <a:r>
                        <a:rPr lang="en-US" sz="1400" b="0" i="0" u="none" strike="noStrike" kern="1200" baseline="0" dirty="0" smtClean="0">
                          <a:solidFill>
                            <a:schemeClr val="tx1"/>
                          </a:solidFill>
                          <a:latin typeface="Arial" pitchFamily="34" charset="0"/>
                          <a:ea typeface="+mn-ea"/>
                          <a:cs typeface="Arial" pitchFamily="34" charset="0"/>
                        </a:rPr>
                        <a:t>• Criticality</a:t>
                      </a:r>
                    </a:p>
                    <a:p>
                      <a:r>
                        <a:rPr lang="en-US" sz="1400" b="0" i="0" u="none" strike="noStrike" kern="1200" baseline="0" dirty="0" smtClean="0">
                          <a:solidFill>
                            <a:schemeClr val="tx1"/>
                          </a:solidFill>
                          <a:latin typeface="Arial" pitchFamily="34" charset="0"/>
                          <a:ea typeface="+mn-ea"/>
                          <a:cs typeface="Arial" pitchFamily="34" charset="0"/>
                        </a:rPr>
                        <a:t>• Value</a:t>
                      </a:r>
                      <a:endParaRPr lang="en-US" sz="1400" dirty="0">
                        <a:latin typeface="Arial" pitchFamily="34" charset="0"/>
                        <a:cs typeface="Arial" pitchFamily="34" charset="0"/>
                      </a:endParaRPr>
                    </a:p>
                  </a:txBody>
                  <a:tcPr marL="135890" marR="135890"/>
                </a:tc>
              </a:tr>
              <a:tr h="370840">
                <a:tc>
                  <a:txBody>
                    <a:bodyPr/>
                    <a:lstStyle/>
                    <a:p>
                      <a:r>
                        <a:rPr lang="en-US" sz="1400" b="0" i="0" u="none" strike="noStrike" kern="1200" baseline="0" dirty="0" smtClean="0">
                          <a:solidFill>
                            <a:schemeClr val="tx1"/>
                          </a:solidFill>
                          <a:latin typeface="Arial" pitchFamily="34" charset="0"/>
                          <a:ea typeface="+mn-ea"/>
                          <a:cs typeface="Arial" pitchFamily="34" charset="0"/>
                        </a:rPr>
                        <a:t>Certificate Signature Algorithm</a:t>
                      </a:r>
                      <a:endParaRPr lang="en-US" sz="1400" dirty="0">
                        <a:latin typeface="Arial" pitchFamily="34" charset="0"/>
                        <a:cs typeface="Arial" pitchFamily="34" charset="0"/>
                      </a:endParaRPr>
                    </a:p>
                  </a:txBody>
                  <a:tcPr marL="135890" marR="135890"/>
                </a:tc>
              </a:tr>
              <a:tr h="370840">
                <a:tc>
                  <a:txBody>
                    <a:bodyPr/>
                    <a:lstStyle/>
                    <a:p>
                      <a:r>
                        <a:rPr lang="en-US" sz="1400" b="0" i="0" u="none" strike="noStrike" kern="1200" baseline="0" dirty="0" smtClean="0">
                          <a:solidFill>
                            <a:schemeClr val="tx1"/>
                          </a:solidFill>
                          <a:latin typeface="Arial" pitchFamily="34" charset="0"/>
                          <a:ea typeface="+mn-ea"/>
                          <a:cs typeface="Arial" pitchFamily="34" charset="0"/>
                        </a:rPr>
                        <a:t>Certificate Signature</a:t>
                      </a:r>
                      <a:endParaRPr lang="en-US" sz="1400" dirty="0">
                        <a:latin typeface="Arial" pitchFamily="34" charset="0"/>
                        <a:cs typeface="Arial" pitchFamily="34" charset="0"/>
                      </a:endParaRPr>
                    </a:p>
                  </a:txBody>
                  <a:tcPr marL="135890" marR="135890"/>
                </a:tc>
              </a:tr>
            </a:tbl>
          </a:graphicData>
        </a:graphic>
      </p:graphicFrame>
      <p:sp>
        <p:nvSpPr>
          <p:cNvPr id="6" name="Content Placeholder 2"/>
          <p:cNvSpPr txBox="1">
            <a:spLocks/>
          </p:cNvSpPr>
          <p:nvPr/>
        </p:nvSpPr>
        <p:spPr>
          <a:xfrm>
            <a:off x="412173" y="5340297"/>
            <a:ext cx="8243455" cy="755703"/>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Clr>
                <a:srgbClr val="364162"/>
              </a:buClr>
              <a:buFont typeface="Arial" pitchFamily="34" charset="0"/>
              <a:buChar char="•"/>
              <a:defRPr sz="2600" kern="1200">
                <a:solidFill>
                  <a:schemeClr val="tx1"/>
                </a:solidFill>
                <a:latin typeface="Arial" pitchFamily="34" charset="0"/>
                <a:ea typeface="Verdana" pitchFamily="34" charset="0"/>
                <a:cs typeface="Arial" pitchFamily="34" charset="0"/>
              </a:defRPr>
            </a:lvl1pPr>
            <a:lvl2pPr marL="742950" indent="-285750" algn="l" defTabSz="914400" rtl="0" eaLnBrk="1" latinLnBrk="0" hangingPunct="1">
              <a:spcBef>
                <a:spcPct val="20000"/>
              </a:spcBef>
              <a:buClr>
                <a:srgbClr val="364162"/>
              </a:buClr>
              <a:buFont typeface="Arial" pitchFamily="34" charset="0"/>
              <a:buChar char="–"/>
              <a:defRPr sz="2400" kern="1200">
                <a:solidFill>
                  <a:schemeClr val="tx1"/>
                </a:solidFill>
                <a:latin typeface="Arial" pitchFamily="34" charset="0"/>
                <a:ea typeface="Verdana" pitchFamily="34" charset="0"/>
                <a:cs typeface="Arial" pitchFamily="34" charset="0"/>
              </a:defRPr>
            </a:lvl2pPr>
            <a:lvl3pPr marL="1143000" indent="-228600" algn="l" defTabSz="914400" rtl="0" eaLnBrk="1" latinLnBrk="0" hangingPunct="1">
              <a:spcBef>
                <a:spcPct val="20000"/>
              </a:spcBef>
              <a:buClr>
                <a:srgbClr val="364162"/>
              </a:buClr>
              <a:buFont typeface="Wingdings" pitchFamily="2" charset="2"/>
              <a:buChar char="§"/>
              <a:defRPr sz="2200" kern="1200">
                <a:solidFill>
                  <a:schemeClr val="tx1"/>
                </a:solidFill>
                <a:latin typeface="Arial" pitchFamily="34" charset="0"/>
                <a:ea typeface="Verdana" pitchFamily="34" charset="0"/>
                <a:cs typeface="Arial" pitchFamily="34" charset="0"/>
              </a:defRPr>
            </a:lvl3pPr>
            <a:lvl4pPr marL="1600200" indent="-228600" algn="l" defTabSz="914400" rtl="0" eaLnBrk="1" latinLnBrk="0" hangingPunct="1">
              <a:spcBef>
                <a:spcPct val="20000"/>
              </a:spcBef>
              <a:buClr>
                <a:srgbClr val="364162"/>
              </a:buClr>
              <a:buFont typeface="Courier New" pitchFamily="49" charset="0"/>
              <a:buChar char="o"/>
              <a:defRPr sz="2000" kern="1200">
                <a:solidFill>
                  <a:schemeClr val="tx1"/>
                </a:solidFill>
                <a:latin typeface="Arial" pitchFamily="34" charset="0"/>
                <a:ea typeface="Verdana" pitchFamily="34" charset="0"/>
                <a:cs typeface="Arial" pitchFamily="34" charset="0"/>
              </a:defRPr>
            </a:lvl4pPr>
            <a:lvl5pPr marL="2057400" indent="-228600" algn="l" defTabSz="914400" rtl="0" eaLnBrk="1" latinLnBrk="0" hangingPunct="1">
              <a:spcBef>
                <a:spcPct val="20000"/>
              </a:spcBef>
              <a:buClr>
                <a:srgbClr val="364162"/>
              </a:buClr>
              <a:buFont typeface="Arial" pitchFamily="34" charset="0"/>
              <a:buChar char="»"/>
              <a:defRPr sz="2000"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600"/>
              </a:spcBef>
              <a:buNone/>
              <a:tabLst>
                <a:tab pos="4397375" algn="l"/>
              </a:tabLst>
            </a:pPr>
            <a:r>
              <a:rPr lang="en-US" sz="2000" i="1" dirty="0" smtClean="0"/>
              <a:t>Source</a:t>
            </a:r>
            <a:r>
              <a:rPr lang="en-US" sz="2000" i="1" dirty="0"/>
              <a:t>: Stallings, W. Cryptography and Network Security, Principles and Practice.</a:t>
            </a:r>
          </a:p>
        </p:txBody>
      </p:sp>
    </p:spTree>
    <p:extLst>
      <p:ext uri="{BB962C8B-B14F-4D97-AF65-F5344CB8AC3E}">
        <p14:creationId xmlns:p14="http://schemas.microsoft.com/office/powerpoint/2010/main" val="2279400686"/>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Hybrid Cryptography Systems</a:t>
            </a:r>
            <a:endParaRPr lang="en-US" dirty="0"/>
          </a:p>
        </p:txBody>
      </p:sp>
      <p:sp>
        <p:nvSpPr>
          <p:cNvPr id="4" name="Content Placeholder 3"/>
          <p:cNvSpPr>
            <a:spLocks noGrp="1"/>
          </p:cNvSpPr>
          <p:nvPr>
            <p:ph idx="1"/>
          </p:nvPr>
        </p:nvSpPr>
        <p:spPr>
          <a:xfrm>
            <a:off x="228600" y="1261404"/>
            <a:ext cx="8763000" cy="4876800"/>
          </a:xfrm>
        </p:spPr>
        <p:txBody>
          <a:bodyPr/>
          <a:lstStyle/>
          <a:p>
            <a:r>
              <a:rPr lang="en-US" altLang="en-US" dirty="0"/>
              <a:t>Except with digital certificates, pure asymmetric key encryption is not widely used. </a:t>
            </a:r>
          </a:p>
          <a:p>
            <a:r>
              <a:rPr lang="en-US" altLang="en-US" dirty="0"/>
              <a:t>Asymmetric encryption is more often used with symmetric key encryption, as part of a hybrid system.</a:t>
            </a:r>
          </a:p>
          <a:p>
            <a:r>
              <a:rPr lang="en-US" altLang="en-US" dirty="0" err="1"/>
              <a:t>Diffie</a:t>
            </a:r>
            <a:r>
              <a:rPr lang="en-US" altLang="en-US" dirty="0"/>
              <a:t>-Hellman Key Exchange method: </a:t>
            </a:r>
          </a:p>
          <a:p>
            <a:pPr lvl="1"/>
            <a:r>
              <a:rPr lang="en-US" altLang="en-US" dirty="0"/>
              <a:t>Most common hybrid system</a:t>
            </a:r>
          </a:p>
          <a:p>
            <a:pPr lvl="1"/>
            <a:r>
              <a:rPr lang="en-US" altLang="en-US" dirty="0"/>
              <a:t>Provides foundation for subsequent developments in public-key </a:t>
            </a:r>
            <a:r>
              <a:rPr lang="en-US" altLang="en-US" dirty="0" smtClean="0"/>
              <a:t>encryption</a:t>
            </a:r>
            <a:endParaRPr lang="en-US" altLang="en-US" dirty="0"/>
          </a:p>
        </p:txBody>
      </p:sp>
    </p:spTree>
    <p:extLst>
      <p:ext uri="{BB962C8B-B14F-4D97-AF65-F5344CB8AC3E}">
        <p14:creationId xmlns:p14="http://schemas.microsoft.com/office/powerpoint/2010/main" val="1685996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98743" y="343388"/>
            <a:ext cx="7557025" cy="1104412"/>
          </a:xfrm>
        </p:spPr>
        <p:txBody>
          <a:bodyPr>
            <a:noAutofit/>
          </a:bodyPr>
          <a:lstStyle/>
          <a:p>
            <a:pPr marL="0" indent="0">
              <a:lnSpc>
                <a:spcPct val="100000"/>
              </a:lnSpc>
              <a:spcBef>
                <a:spcPts val="0"/>
              </a:spcBef>
              <a:tabLst>
                <a:tab pos="4397375" algn="l"/>
              </a:tabLst>
            </a:pPr>
            <a:r>
              <a:rPr lang="en-US" b="1" dirty="0"/>
              <a:t>Figure 8-9 </a:t>
            </a:r>
            <a:r>
              <a:rPr lang="en-US" dirty="0"/>
              <a:t>Example of hybrid encryption</a:t>
            </a:r>
          </a:p>
        </p:txBody>
      </p:sp>
      <p:pic>
        <p:nvPicPr>
          <p:cNvPr id="3074" name="Picture 2" descr="An illustration shows a woman working in a computer is marked to a hollow cylinder with an arrow that has a key image and a text that reads as, “Public key repository.” The cylinder points to an image of a man working in a computer with an arrow.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946497"/>
            <a:ext cx="4543425"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sz="quarter" idx="10"/>
          </p:nvPr>
        </p:nvSpPr>
        <p:spPr>
          <a:xfrm>
            <a:off x="1219200" y="3324225"/>
            <a:ext cx="6781800" cy="1143000"/>
          </a:xfrm>
        </p:spPr>
        <p:txBody>
          <a:bodyPr>
            <a:normAutofit fontScale="62500" lnSpcReduction="20000"/>
          </a:bodyPr>
          <a:lstStyle/>
          <a:p>
            <a:pPr marL="0" indent="0">
              <a:buNone/>
            </a:pPr>
            <a:r>
              <a:rPr lang="en-US" dirty="0" smtClean="0"/>
              <a:t>Rachel at ABC corp. stores her public key where it can be accessed. Alex at XYZ corp. retrieves it and uses it to encrypt his session (symmetric) key. He sends it to Rachel, who decrypts Alex’s session key with her private key, and then uses Alex’s session key for short-term private communications. </a:t>
            </a:r>
            <a:endParaRPr lang="en-US" dirty="0"/>
          </a:p>
        </p:txBody>
      </p:sp>
      <p:pic>
        <p:nvPicPr>
          <p:cNvPr id="3075" name="Picture 3" descr="A figure shows three blocks are illustrated, in which the first one on the right is named as, “Session key” with an image of a key in it. The text below reads as, “Public key B encrypts message.” It points to the second block named as, “2MURO$*1a%, below which the text reads as, “Corresponding cipher text is transmitted.” It is then pointed with an arrow to the block on the left side. It is named as, “Session key” with a key image in it. The text below reads as, “Private Key B decrypts mess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0529" y="4619625"/>
            <a:ext cx="4486275"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8597223"/>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Steganography</a:t>
            </a:r>
            <a:endParaRPr lang="en-US" dirty="0"/>
          </a:p>
        </p:txBody>
      </p:sp>
      <p:sp>
        <p:nvSpPr>
          <p:cNvPr id="5" name="Content Placeholder 4"/>
          <p:cNvSpPr>
            <a:spLocks noGrp="1"/>
          </p:cNvSpPr>
          <p:nvPr>
            <p:ph idx="1"/>
          </p:nvPr>
        </p:nvSpPr>
        <p:spPr/>
        <p:txBody>
          <a:bodyPr/>
          <a:lstStyle/>
          <a:p>
            <a:r>
              <a:rPr lang="en-US" dirty="0"/>
              <a:t>The process of hiding messages; for example, hiding a message within the digital encoding of a picture or graphic so that it is almost impossible to detect that the hidden message even exists</a:t>
            </a:r>
          </a:p>
          <a:p>
            <a:r>
              <a:rPr lang="en-US" altLang="en-US" dirty="0"/>
              <a:t>Also known as the art of secret writing</a:t>
            </a:r>
          </a:p>
          <a:p>
            <a:r>
              <a:rPr lang="en-US" altLang="en-US" dirty="0"/>
              <a:t>Has been used for centuries</a:t>
            </a:r>
          </a:p>
          <a:p>
            <a:r>
              <a:rPr lang="en-US" altLang="en-US" dirty="0"/>
              <a:t>Most popular modern version hides information within files that contain digital pictures or other images</a:t>
            </a:r>
          </a:p>
          <a:p>
            <a:r>
              <a:rPr lang="en-US" altLang="en-US" dirty="0"/>
              <a:t>Some applications hide messages in .bmp, .wav, .mp3, and .au files, as well as in unused space on CDs and </a:t>
            </a:r>
            <a:r>
              <a:rPr lang="en-US" altLang="en-US" dirty="0" smtClean="0"/>
              <a:t>DVDs</a:t>
            </a:r>
            <a:endParaRPr lang="en-US" altLang="en-US" dirty="0"/>
          </a:p>
        </p:txBody>
      </p:sp>
    </p:spTree>
    <p:extLst>
      <p:ext uri="{BB962C8B-B14F-4D97-AF65-F5344CB8AC3E}">
        <p14:creationId xmlns:p14="http://schemas.microsoft.com/office/powerpoint/2010/main" val="2773810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noChangeArrowheads="1"/>
          </p:cNvSpPr>
          <p:nvPr>
            <p:ph type="title"/>
          </p:nvPr>
        </p:nvSpPr>
        <p:spPr/>
        <p:txBody>
          <a:bodyPr/>
          <a:lstStyle/>
          <a:p>
            <a:r>
              <a:rPr lang="en-US" altLang="en-US" dirty="0"/>
              <a:t>Foundations of Cryptology</a:t>
            </a:r>
            <a:endParaRPr lang="en-GB" altLang="en-US" dirty="0" smtClean="0"/>
          </a:p>
        </p:txBody>
      </p:sp>
      <p:sp>
        <p:nvSpPr>
          <p:cNvPr id="16387" name="Content Placeholder 5"/>
          <p:cNvSpPr>
            <a:spLocks noGrp="1" noChangeArrowheads="1"/>
          </p:cNvSpPr>
          <p:nvPr>
            <p:ph idx="1"/>
          </p:nvPr>
        </p:nvSpPr>
        <p:spPr/>
        <p:txBody>
          <a:bodyPr>
            <a:normAutofit/>
          </a:bodyPr>
          <a:lstStyle/>
          <a:p>
            <a:r>
              <a:rPr lang="en-US" altLang="en-US" dirty="0"/>
              <a:t>Cryptology has an extensive and multicultural history.</a:t>
            </a:r>
          </a:p>
          <a:p>
            <a:r>
              <a:rPr lang="en-US" altLang="en-US" dirty="0"/>
              <a:t>All popular Web browsers use built-in encryption features for secure e-commerce applications.</a:t>
            </a:r>
          </a:p>
          <a:p>
            <a:r>
              <a:rPr lang="en-US" altLang="en-US" dirty="0"/>
              <a:t>Restrictions on the export of cryptosystems began after </a:t>
            </a:r>
            <a:r>
              <a:rPr lang="en-US" dirty="0"/>
              <a:t>World War II</a:t>
            </a:r>
            <a:r>
              <a:rPr lang="en-US" altLang="en-US" dirty="0"/>
              <a:t>.</a:t>
            </a:r>
          </a:p>
        </p:txBody>
      </p:sp>
    </p:spTree>
    <p:extLst>
      <p:ext uri="{BB962C8B-B14F-4D97-AF65-F5344CB8AC3E}">
        <p14:creationId xmlns:p14="http://schemas.microsoft.com/office/powerpoint/2010/main" val="378988158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Protocols for Secure Communications</a:t>
            </a:r>
            <a:endParaRPr lang="en-US" dirty="0"/>
          </a:p>
        </p:txBody>
      </p:sp>
      <p:sp>
        <p:nvSpPr>
          <p:cNvPr id="4" name="Content Placeholder 3"/>
          <p:cNvSpPr>
            <a:spLocks noGrp="1"/>
          </p:cNvSpPr>
          <p:nvPr>
            <p:ph idx="1"/>
          </p:nvPr>
        </p:nvSpPr>
        <p:spPr/>
        <p:txBody>
          <a:bodyPr/>
          <a:lstStyle/>
          <a:p>
            <a:r>
              <a:rPr lang="en-US" altLang="en-US" dirty="0"/>
              <a:t>Most of the software currently used to protect the confidentiality of information are not true cryptosystems.</a:t>
            </a:r>
          </a:p>
          <a:p>
            <a:r>
              <a:rPr lang="en-US" altLang="en-US" dirty="0"/>
              <a:t>They are applications to which cryptographic protocols have been added.</a:t>
            </a:r>
          </a:p>
          <a:p>
            <a:r>
              <a:rPr lang="en-US" altLang="en-US" dirty="0"/>
              <a:t>Particularly true of Internet protocols.</a:t>
            </a:r>
          </a:p>
          <a:p>
            <a:r>
              <a:rPr lang="en-US" altLang="en-US" dirty="0"/>
              <a:t>As the number of threats to the Internet grew, so did the need for additional security measures</a:t>
            </a:r>
            <a:r>
              <a:rPr lang="en-US" altLang="en-US" dirty="0" smtClean="0"/>
              <a:t>.</a:t>
            </a:r>
            <a:endParaRPr lang="en-US" altLang="en-US" dirty="0"/>
          </a:p>
        </p:txBody>
      </p:sp>
    </p:spTree>
    <p:extLst>
      <p:ext uri="{BB962C8B-B14F-4D97-AF65-F5344CB8AC3E}">
        <p14:creationId xmlns:p14="http://schemas.microsoft.com/office/powerpoint/2010/main" val="3359013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Securing Internet Communication with S-HTTP and SSL</a:t>
            </a:r>
            <a:endParaRPr lang="en-US" dirty="0"/>
          </a:p>
        </p:txBody>
      </p:sp>
      <p:sp>
        <p:nvSpPr>
          <p:cNvPr id="3" name="Content Placeholder 2"/>
          <p:cNvSpPr>
            <a:spLocks noGrp="1"/>
          </p:cNvSpPr>
          <p:nvPr>
            <p:ph idx="1"/>
          </p:nvPr>
        </p:nvSpPr>
        <p:spPr/>
        <p:txBody>
          <a:bodyPr/>
          <a:lstStyle/>
          <a:p>
            <a:r>
              <a:rPr lang="en-US" altLang="en-US" dirty="0"/>
              <a:t>Secure Sockets Layer (SSL) protocol: developed by Netscape; uses public-key encryption to secure channel over public Internet.</a:t>
            </a:r>
          </a:p>
          <a:p>
            <a:r>
              <a:rPr lang="en-US" altLang="en-US" dirty="0"/>
              <a:t>Secure Hypertext Transfer Protocol (S-HTTP): extended version of Hypertext Transfer Protocol; provides for encryption of individual messages between client and server across Internet.</a:t>
            </a:r>
          </a:p>
          <a:p>
            <a:r>
              <a:rPr lang="en-US" altLang="en-US" dirty="0"/>
              <a:t>S-HTTP is the application of SSL over HTTP</a:t>
            </a:r>
          </a:p>
          <a:p>
            <a:pPr lvl="1"/>
            <a:r>
              <a:rPr lang="en-US" altLang="en-US" dirty="0"/>
              <a:t>Allows encryption of information passing between computers through protected and secure virtual connection</a:t>
            </a:r>
          </a:p>
        </p:txBody>
      </p:sp>
    </p:spTree>
    <p:extLst>
      <p:ext uri="{BB962C8B-B14F-4D97-AF65-F5344CB8AC3E}">
        <p14:creationId xmlns:p14="http://schemas.microsoft.com/office/powerpoint/2010/main" val="742936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 y="103909"/>
            <a:ext cx="9052560" cy="1039091"/>
          </a:xfrm>
        </p:spPr>
        <p:txBody>
          <a:bodyPr>
            <a:noAutofit/>
          </a:bodyPr>
          <a:lstStyle/>
          <a:p>
            <a:r>
              <a:rPr lang="en-US" altLang="en-US" dirty="0"/>
              <a:t>Securing E-mail with S/MIME, PEM, and PGP</a:t>
            </a:r>
            <a:endParaRPr lang="en-US" dirty="0"/>
          </a:p>
        </p:txBody>
      </p:sp>
      <p:sp>
        <p:nvSpPr>
          <p:cNvPr id="3" name="Content Placeholder 2"/>
          <p:cNvSpPr>
            <a:spLocks noGrp="1"/>
          </p:cNvSpPr>
          <p:nvPr>
            <p:ph idx="1"/>
          </p:nvPr>
        </p:nvSpPr>
        <p:spPr/>
        <p:txBody>
          <a:bodyPr/>
          <a:lstStyle/>
          <a:p>
            <a:r>
              <a:rPr lang="en-US" altLang="en-US" dirty="0"/>
              <a:t>Secure Multipurpose Internet Mail Extensions (S/MIME): builds on Multipurpose Internet Mail Extensions (MIME) encoding format and uses digital signatures based on public-key cryptosystems.</a:t>
            </a:r>
          </a:p>
          <a:p>
            <a:r>
              <a:rPr lang="en-US" altLang="en-US" dirty="0"/>
              <a:t>Privacy Enhanced Mail (PEM): proposed as standard to use 3DES symmetric key encryption and RSA for key exchanges and digital signatures.</a:t>
            </a:r>
          </a:p>
          <a:p>
            <a:r>
              <a:rPr lang="en-US" altLang="en-US" dirty="0"/>
              <a:t>Pretty Good Privacy (PGP): uses IDEA Cipher for message encoding.</a:t>
            </a:r>
          </a:p>
        </p:txBody>
      </p:sp>
    </p:spTree>
    <p:extLst>
      <p:ext uri="{BB962C8B-B14F-4D97-AF65-F5344CB8AC3E}">
        <p14:creationId xmlns:p14="http://schemas.microsoft.com/office/powerpoint/2010/main" val="3186696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Securing Web Transactions with SET, SSL, and S-HTTP</a:t>
            </a:r>
            <a:endParaRPr lang="en-US" dirty="0"/>
          </a:p>
        </p:txBody>
      </p:sp>
      <p:sp>
        <p:nvSpPr>
          <p:cNvPr id="3" name="Content Placeholder 2"/>
          <p:cNvSpPr>
            <a:spLocks noGrp="1"/>
          </p:cNvSpPr>
          <p:nvPr>
            <p:ph idx="1"/>
          </p:nvPr>
        </p:nvSpPr>
        <p:spPr/>
        <p:txBody>
          <a:bodyPr/>
          <a:lstStyle/>
          <a:p>
            <a:r>
              <a:rPr lang="en-US" altLang="en-US" dirty="0"/>
              <a:t>Secure Electronic Transactions (SET): developed by MasterCard and VISA in 1997 to protect against electronic payment fraud.</a:t>
            </a:r>
          </a:p>
          <a:p>
            <a:r>
              <a:rPr lang="en-US" altLang="en-US" dirty="0"/>
              <a:t>Uses DES to encrypt credit card information transfers.</a:t>
            </a:r>
          </a:p>
          <a:p>
            <a:r>
              <a:rPr lang="en-US" altLang="en-US" dirty="0"/>
              <a:t>Provides security for both Internet-based credit card transactions and credit card swipe systems in retail stores</a:t>
            </a:r>
            <a:r>
              <a:rPr lang="en-US" altLang="en-US" dirty="0" smtClean="0"/>
              <a:t>.</a:t>
            </a:r>
            <a:endParaRPr lang="en-US" altLang="en-US" dirty="0"/>
          </a:p>
        </p:txBody>
      </p:sp>
    </p:spTree>
    <p:extLst>
      <p:ext uri="{BB962C8B-B14F-4D97-AF65-F5344CB8AC3E}">
        <p14:creationId xmlns:p14="http://schemas.microsoft.com/office/powerpoint/2010/main" val="2183395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Securing Wireless Networks with WEP and WPA</a:t>
            </a:r>
            <a:endParaRPr lang="en-US" dirty="0"/>
          </a:p>
        </p:txBody>
      </p:sp>
      <p:sp>
        <p:nvSpPr>
          <p:cNvPr id="3" name="Content Placeholder 2"/>
          <p:cNvSpPr>
            <a:spLocks noGrp="1"/>
          </p:cNvSpPr>
          <p:nvPr>
            <p:ph idx="1"/>
          </p:nvPr>
        </p:nvSpPr>
        <p:spPr/>
        <p:txBody>
          <a:bodyPr/>
          <a:lstStyle/>
          <a:p>
            <a:r>
              <a:rPr lang="en-US" altLang="en-US" dirty="0"/>
              <a:t>Wired Equivalent Privacy (WEP): early attempt to provide security with the 8002.11 network protocol.</a:t>
            </a:r>
          </a:p>
          <a:p>
            <a:r>
              <a:rPr lang="en-US" altLang="en-US" dirty="0"/>
              <a:t>Wi-Fi Protected Access (WPA and WPA2): created to resolve issues with WEP.</a:t>
            </a:r>
          </a:p>
          <a:p>
            <a:r>
              <a:rPr lang="en-US" altLang="en-US" dirty="0"/>
              <a:t>Next Generation Wireless Protocols: Robust Secure Networks (RSN), AES–Counter Mode CBC MAC Protocol (CCMP).</a:t>
            </a:r>
          </a:p>
          <a:p>
            <a:r>
              <a:rPr lang="en-US" altLang="en-US" dirty="0"/>
              <a:t>Bluetooth can be exploited by anyone within approximately 30 foot range, unless suitable security controls are implemented.</a:t>
            </a:r>
          </a:p>
        </p:txBody>
      </p:sp>
    </p:spTree>
    <p:extLst>
      <p:ext uri="{BB962C8B-B14F-4D97-AF65-F5344CB8AC3E}">
        <p14:creationId xmlns:p14="http://schemas.microsoft.com/office/powerpoint/2010/main" val="3426502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1670" y="152400"/>
            <a:ext cx="8243455" cy="938981"/>
          </a:xfrm>
        </p:spPr>
        <p:txBody>
          <a:bodyPr anchor="ctr">
            <a:normAutofit/>
          </a:bodyPr>
          <a:lstStyle/>
          <a:p>
            <a:r>
              <a:rPr lang="en-US" dirty="0"/>
              <a:t>Table </a:t>
            </a:r>
            <a:r>
              <a:rPr lang="en-US" dirty="0" smtClean="0"/>
              <a:t>8-9 WEP Versus WPA </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862137833"/>
              </p:ext>
            </p:extLst>
          </p:nvPr>
        </p:nvGraphicFramePr>
        <p:xfrm>
          <a:off x="533400" y="1615440"/>
          <a:ext cx="8229600" cy="3718560"/>
        </p:xfrm>
        <a:graphic>
          <a:graphicData uri="http://schemas.openxmlformats.org/drawingml/2006/table">
            <a:tbl>
              <a:tblPr firstRow="1" bandRow="1">
                <a:tableStyleId>{5940675A-B579-460E-94D1-54222C63F5DA}</a:tableStyleId>
              </a:tblPr>
              <a:tblGrid>
                <a:gridCol w="1524000"/>
                <a:gridCol w="3048000"/>
                <a:gridCol w="3657600"/>
              </a:tblGrid>
              <a:tr h="304800">
                <a:tc>
                  <a:txBody>
                    <a:bodyPr/>
                    <a:lstStyle/>
                    <a:p>
                      <a:pPr algn="ctr"/>
                      <a:endParaRPr lang="en-US" sz="16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600" b="1" dirty="0" smtClean="0">
                          <a:solidFill>
                            <a:schemeClr val="bg1"/>
                          </a:solidFill>
                          <a:latin typeface="Arial" pitchFamily="34" charset="0"/>
                          <a:cs typeface="Arial" pitchFamily="34" charset="0"/>
                        </a:rPr>
                        <a:t>WEP</a:t>
                      </a:r>
                      <a:endParaRPr lang="en-US" sz="16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600" b="1" dirty="0" smtClean="0">
                          <a:solidFill>
                            <a:schemeClr val="bg1"/>
                          </a:solidFill>
                          <a:latin typeface="Arial" pitchFamily="34" charset="0"/>
                          <a:cs typeface="Arial" pitchFamily="34" charset="0"/>
                        </a:rPr>
                        <a:t>WPA</a:t>
                      </a:r>
                      <a:endParaRPr lang="en-US" sz="1600" b="1" dirty="0">
                        <a:solidFill>
                          <a:schemeClr val="bg1"/>
                        </a:solidFill>
                        <a:latin typeface="Arial" pitchFamily="34" charset="0"/>
                        <a:cs typeface="Arial" pitchFamily="34" charset="0"/>
                      </a:endParaRPr>
                    </a:p>
                  </a:txBody>
                  <a:tcPr anchor="ctr">
                    <a:solidFill>
                      <a:srgbClr val="364162"/>
                    </a:solidFill>
                  </a:tcPr>
                </a:tc>
              </a:tr>
              <a:tr h="370840">
                <a:tc>
                  <a:txBody>
                    <a:bodyPr/>
                    <a:lstStyle/>
                    <a:p>
                      <a:r>
                        <a:rPr lang="en-US" sz="1600" dirty="0" smtClean="0">
                          <a:latin typeface="Arial" pitchFamily="34" charset="0"/>
                          <a:cs typeface="Arial" pitchFamily="34" charset="0"/>
                        </a:rPr>
                        <a:t>Encryption</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Broken by</a:t>
                      </a:r>
                      <a:r>
                        <a:rPr lang="en-US" sz="1600" baseline="0" dirty="0" smtClean="0">
                          <a:latin typeface="Arial" pitchFamily="34" charset="0"/>
                          <a:cs typeface="Arial" pitchFamily="34" charset="0"/>
                        </a:rPr>
                        <a:t> scientists and hackers</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Overcomes all WEP shortcomings</a:t>
                      </a:r>
                      <a:endParaRPr lang="en-US" sz="1600" dirty="0">
                        <a:latin typeface="Arial" pitchFamily="34" charset="0"/>
                        <a:cs typeface="Arial" pitchFamily="34" charset="0"/>
                      </a:endParaRPr>
                    </a:p>
                  </a:txBody>
                  <a:tcPr/>
                </a:tc>
              </a:tr>
              <a:tr h="304800">
                <a:tc>
                  <a:txBody>
                    <a:bodyPr/>
                    <a:lstStyle/>
                    <a:p>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40-bit key</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128-bit key</a:t>
                      </a:r>
                      <a:endParaRPr lang="en-US" sz="1600" dirty="0">
                        <a:latin typeface="Arial" pitchFamily="34" charset="0"/>
                        <a:cs typeface="Arial" pitchFamily="34" charset="0"/>
                      </a:endParaRPr>
                    </a:p>
                  </a:txBody>
                  <a:tcPr/>
                </a:tc>
              </a:tr>
              <a:tr h="370840">
                <a:tc>
                  <a:txBody>
                    <a:bodyPr/>
                    <a:lstStyle/>
                    <a:p>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Static key- the same value is used by everyone on the network</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Dynamic keys-each user is</a:t>
                      </a:r>
                      <a:r>
                        <a:rPr lang="en-US" sz="1600" baseline="0" dirty="0" smtClean="0">
                          <a:latin typeface="Arial" pitchFamily="34" charset="0"/>
                          <a:cs typeface="Arial" pitchFamily="34" charset="0"/>
                        </a:rPr>
                        <a:t> assigned a key per session with additional keys calculated for each pocket</a:t>
                      </a:r>
                      <a:endParaRPr lang="en-US" sz="1600" dirty="0">
                        <a:latin typeface="Arial" pitchFamily="34" charset="0"/>
                        <a:cs typeface="Arial" pitchFamily="34" charset="0"/>
                      </a:endParaRPr>
                    </a:p>
                  </a:txBody>
                  <a:tcPr/>
                </a:tc>
              </a:tr>
              <a:tr h="370840">
                <a:tc>
                  <a:txBody>
                    <a:bodyPr/>
                    <a:lstStyle/>
                    <a:p>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Manual key distribution-each</a:t>
                      </a:r>
                      <a:r>
                        <a:rPr lang="en-US" sz="1600" baseline="0" dirty="0" smtClean="0">
                          <a:latin typeface="Arial" pitchFamily="34" charset="0"/>
                          <a:cs typeface="Arial" pitchFamily="34" charset="0"/>
                        </a:rPr>
                        <a:t> key is typed by hand into  each device</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Automatic key distribution</a:t>
                      </a:r>
                      <a:endParaRPr lang="en-US" sz="1600" dirty="0">
                        <a:latin typeface="Arial" pitchFamily="34" charset="0"/>
                        <a:cs typeface="Arial" pitchFamily="34" charset="0"/>
                      </a:endParaRPr>
                    </a:p>
                  </a:txBody>
                  <a:tcPr/>
                </a:tc>
              </a:tr>
              <a:tr h="457200">
                <a:tc>
                  <a:txBody>
                    <a:bodyPr/>
                    <a:lstStyle/>
                    <a:p>
                      <a:r>
                        <a:rPr lang="en-US" sz="1600" dirty="0" smtClean="0">
                          <a:latin typeface="Arial" pitchFamily="34" charset="0"/>
                          <a:cs typeface="Arial" pitchFamily="34" charset="0"/>
                        </a:rPr>
                        <a:t>Authentication</a:t>
                      </a:r>
                    </a:p>
                    <a:p>
                      <a:endParaRPr lang="en-US" sz="16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Broken; used WEP</a:t>
                      </a:r>
                      <a:r>
                        <a:rPr lang="en-US" sz="1600" baseline="0" dirty="0" smtClean="0">
                          <a:latin typeface="Arial" pitchFamily="34" charset="0"/>
                          <a:cs typeface="Arial" pitchFamily="34" charset="0"/>
                        </a:rPr>
                        <a:t> key itself for </a:t>
                      </a:r>
                      <a:r>
                        <a:rPr lang="en-US" sz="1600" dirty="0" smtClean="0">
                          <a:latin typeface="Arial" pitchFamily="34" charset="0"/>
                          <a:cs typeface="Arial" pitchFamily="34" charset="0"/>
                        </a:rPr>
                        <a:t>Authentication</a:t>
                      </a:r>
                    </a:p>
                    <a:p>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Improved user authentication</a:t>
                      </a:r>
                      <a:r>
                        <a:rPr lang="en-US" sz="1600" baseline="0" dirty="0" smtClean="0">
                          <a:latin typeface="Arial" pitchFamily="34" charset="0"/>
                          <a:cs typeface="Arial" pitchFamily="34" charset="0"/>
                        </a:rPr>
                        <a:t>, using stronger 802. 1X and EAP</a:t>
                      </a:r>
                      <a:endParaRPr lang="en-US" sz="1600" dirty="0">
                        <a:latin typeface="Arial" pitchFamily="34" charset="0"/>
                        <a:cs typeface="Arial" pitchFamily="34" charset="0"/>
                      </a:endParaRPr>
                    </a:p>
                  </a:txBody>
                  <a:tcPr/>
                </a:tc>
              </a:tr>
            </a:tbl>
          </a:graphicData>
        </a:graphic>
      </p:graphicFrame>
      <p:sp>
        <p:nvSpPr>
          <p:cNvPr id="5" name="Content Placeholder 4"/>
          <p:cNvSpPr>
            <a:spLocks noGrp="1"/>
          </p:cNvSpPr>
          <p:nvPr>
            <p:ph sz="quarter" idx="10"/>
          </p:nvPr>
        </p:nvSpPr>
        <p:spPr>
          <a:xfrm>
            <a:off x="228600" y="5562600"/>
            <a:ext cx="8762999" cy="554182"/>
          </a:xfrm>
        </p:spPr>
        <p:txBody>
          <a:bodyPr>
            <a:normAutofit/>
          </a:bodyPr>
          <a:lstStyle/>
          <a:p>
            <a:pPr marL="0" indent="0">
              <a:buNone/>
            </a:pPr>
            <a:r>
              <a:rPr lang="en-US" sz="2000" dirty="0" smtClean="0"/>
              <a:t>Source: www.wi-fi.org/files/wp_8_WPA%20Security_4-29-03.pdf.</a:t>
            </a:r>
            <a:endParaRPr lang="en-US" sz="2000" dirty="0"/>
          </a:p>
        </p:txBody>
      </p:sp>
    </p:spTree>
    <p:extLst>
      <p:ext uri="{BB962C8B-B14F-4D97-AF65-F5344CB8AC3E}">
        <p14:creationId xmlns:p14="http://schemas.microsoft.com/office/powerpoint/2010/main" val="1996424307"/>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0"/>
            <a:ext cx="8229600" cy="1143000"/>
          </a:xfrm>
        </p:spPr>
        <p:txBody>
          <a:bodyPr>
            <a:noAutofit/>
          </a:bodyPr>
          <a:lstStyle/>
          <a:p>
            <a:r>
              <a:rPr lang="en-US" altLang="en-US" dirty="0"/>
              <a:t>Securing TCP/IP with </a:t>
            </a:r>
            <a:r>
              <a:rPr lang="en-US" altLang="en-US" dirty="0" err="1"/>
              <a:t>IPSec</a:t>
            </a:r>
            <a:r>
              <a:rPr lang="en-US" altLang="en-US" dirty="0"/>
              <a:t> and </a:t>
            </a:r>
            <a:r>
              <a:rPr lang="en-US" altLang="en-US" dirty="0" smtClean="0"/>
              <a:t>PGP (1 of 2)</a:t>
            </a:r>
            <a:endParaRPr lang="en-US" dirty="0"/>
          </a:p>
        </p:txBody>
      </p:sp>
      <p:sp>
        <p:nvSpPr>
          <p:cNvPr id="7" name="Content Placeholder 6"/>
          <p:cNvSpPr>
            <a:spLocks noGrp="1"/>
          </p:cNvSpPr>
          <p:nvPr>
            <p:ph idx="1"/>
          </p:nvPr>
        </p:nvSpPr>
        <p:spPr/>
        <p:txBody>
          <a:bodyPr/>
          <a:lstStyle/>
          <a:p>
            <a:r>
              <a:rPr lang="en-US" altLang="en-US" dirty="0"/>
              <a:t>Internet Protocol Security (</a:t>
            </a:r>
            <a:r>
              <a:rPr lang="en-US" altLang="en-US" dirty="0" err="1"/>
              <a:t>IPSec</a:t>
            </a:r>
            <a:r>
              <a:rPr lang="en-US" altLang="en-US" dirty="0"/>
              <a:t>): an open-source protocol framework for security development within the TCP/IP family of protocol standards.</a:t>
            </a:r>
          </a:p>
          <a:p>
            <a:r>
              <a:rPr lang="en-US" altLang="en-US" dirty="0" err="1"/>
              <a:t>IPSec</a:t>
            </a:r>
            <a:r>
              <a:rPr lang="en-US" altLang="en-US" dirty="0"/>
              <a:t> uses several different cryptosystems</a:t>
            </a:r>
          </a:p>
          <a:p>
            <a:pPr lvl="1"/>
            <a:r>
              <a:rPr lang="en-US" altLang="en-US" dirty="0" err="1"/>
              <a:t>Diffie</a:t>
            </a:r>
            <a:r>
              <a:rPr lang="en-US" altLang="en-US" dirty="0"/>
              <a:t>-Hellman key exchange for deriving key material between peers on a public network</a:t>
            </a:r>
          </a:p>
          <a:p>
            <a:pPr lvl="1"/>
            <a:r>
              <a:rPr lang="en-US" altLang="en-US" dirty="0"/>
              <a:t>Public-key cryptography for signing the </a:t>
            </a:r>
            <a:r>
              <a:rPr lang="en-US" altLang="en-US" dirty="0" err="1"/>
              <a:t>Diffie</a:t>
            </a:r>
            <a:r>
              <a:rPr lang="en-US" altLang="en-US" dirty="0"/>
              <a:t>-Hellman exchanges to guarantee identity</a:t>
            </a:r>
          </a:p>
          <a:p>
            <a:pPr lvl="1"/>
            <a:r>
              <a:rPr lang="en-US" altLang="en-US" dirty="0"/>
              <a:t>Bulk encryption algorithms for encrypting the data</a:t>
            </a:r>
          </a:p>
          <a:p>
            <a:pPr lvl="1"/>
            <a:r>
              <a:rPr lang="en-US" altLang="en-US" dirty="0"/>
              <a:t>Digital certificates signed by a certificate authority to act as digital ID </a:t>
            </a:r>
            <a:r>
              <a:rPr lang="en-US" altLang="en-US" dirty="0" smtClean="0"/>
              <a:t>cards</a:t>
            </a:r>
            <a:endParaRPr lang="en-US" altLang="en-US" dirty="0"/>
          </a:p>
        </p:txBody>
      </p:sp>
    </p:spTree>
    <p:extLst>
      <p:ext uri="{BB962C8B-B14F-4D97-AF65-F5344CB8AC3E}">
        <p14:creationId xmlns:p14="http://schemas.microsoft.com/office/powerpoint/2010/main" val="2001568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1143000"/>
          </a:xfrm>
        </p:spPr>
        <p:txBody>
          <a:bodyPr>
            <a:noAutofit/>
          </a:bodyPr>
          <a:lstStyle/>
          <a:p>
            <a:r>
              <a:rPr lang="en-US" altLang="en-US" dirty="0" smtClean="0"/>
              <a:t>Securing TCP/IP with </a:t>
            </a:r>
            <a:r>
              <a:rPr lang="en-US" altLang="en-US" dirty="0" err="1" smtClean="0"/>
              <a:t>IPSec</a:t>
            </a:r>
            <a:r>
              <a:rPr lang="en-US" altLang="en-US" dirty="0" smtClean="0"/>
              <a:t> and PGP (2 </a:t>
            </a:r>
            <a:r>
              <a:rPr lang="en-US" altLang="en-US" dirty="0"/>
              <a:t>of 2)</a:t>
            </a:r>
            <a:endParaRPr lang="en-US" dirty="0"/>
          </a:p>
        </p:txBody>
      </p:sp>
      <p:sp>
        <p:nvSpPr>
          <p:cNvPr id="5" name="Content Placeholder 4"/>
          <p:cNvSpPr>
            <a:spLocks noGrp="1"/>
          </p:cNvSpPr>
          <p:nvPr>
            <p:ph idx="1"/>
          </p:nvPr>
        </p:nvSpPr>
        <p:spPr/>
        <p:txBody>
          <a:bodyPr/>
          <a:lstStyle/>
          <a:p>
            <a:r>
              <a:rPr lang="en-US" altLang="en-US" dirty="0"/>
              <a:t>Pretty Good Privacy (PGP): hybrid cryptosystem designed in 1991 by Phil Zimmermann</a:t>
            </a:r>
          </a:p>
          <a:p>
            <a:pPr lvl="1"/>
            <a:r>
              <a:rPr lang="en-US" altLang="en-US" dirty="0"/>
              <a:t>Combined best available cryptographic algorithms to become open source de facto standard for encryption and authentication of e-mail and file storage applications</a:t>
            </a:r>
          </a:p>
          <a:p>
            <a:pPr lvl="1"/>
            <a:r>
              <a:rPr lang="en-US" altLang="en-US" dirty="0"/>
              <a:t>Freeware and low-cost commercial PGP versions are available for many platforms</a:t>
            </a:r>
          </a:p>
          <a:p>
            <a:pPr lvl="1"/>
            <a:r>
              <a:rPr lang="en-US" altLang="en-US" dirty="0"/>
              <a:t>PGP security solution provides six services: authentication by digital signatures, message encryption, compression, e-mail compatibility, segmentation, key management</a:t>
            </a:r>
          </a:p>
        </p:txBody>
      </p:sp>
    </p:spTree>
    <p:extLst>
      <p:ext uri="{BB962C8B-B14F-4D97-AF65-F5344CB8AC3E}">
        <p14:creationId xmlns:p14="http://schemas.microsoft.com/office/powerpoint/2010/main" val="3525300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637" y="226114"/>
            <a:ext cx="8312726" cy="829761"/>
          </a:xfrm>
        </p:spPr>
        <p:txBody>
          <a:bodyPr>
            <a:normAutofit/>
          </a:bodyPr>
          <a:lstStyle/>
          <a:p>
            <a:pPr marL="0" indent="0">
              <a:lnSpc>
                <a:spcPct val="100000"/>
              </a:lnSpc>
              <a:spcBef>
                <a:spcPts val="0"/>
              </a:spcBef>
              <a:tabLst>
                <a:tab pos="4397375" algn="l"/>
              </a:tabLst>
            </a:pPr>
            <a:r>
              <a:rPr lang="en-US" b="1" dirty="0"/>
              <a:t>Figure 8-10  </a:t>
            </a:r>
            <a:r>
              <a:rPr lang="en-US" dirty="0" err="1"/>
              <a:t>IPSec</a:t>
            </a:r>
            <a:r>
              <a:rPr lang="en-US" dirty="0"/>
              <a:t> headers</a:t>
            </a:r>
            <a:endParaRPr lang="en-US" baseline="30000" dirty="0"/>
          </a:p>
        </p:txBody>
      </p:sp>
      <p:pic>
        <p:nvPicPr>
          <p:cNvPr id="8" name="Picture 7" descr="An illustration shows the comparison of IPSec Authentication Protocol and encapsulating security payload protocol. The comparison is shown inside a block the left side illustration has four rows. The first row has three sections as, “Next header, payload and reserved.” The next row is security parameters index. The third row is sequence number. The fourth row is Authentication data (variable length). The block on the right side has five rows in which the first is Security parameters index, second row is sequence number and third row is payload data (variable length). The fourth row has three sections namely, padding, pad length and next header.” The fifth row is Authentication data (variable length). The text below the left side illustration reads as, “Next header: Identifies the next higher level protocol, such as TCP or ESP. Payload length: Specifies the AH content’s length. Reserved: For future use. Security parameters index: Identifies the security association for this IP packet. Sequence number: Provides a monotonically increasing counter number for each packet sent. Allows the recipient to order the packet and provides protection against replay attacks. Authentication data: Variable-length data (multiple of 32 bits) containing the ICV (integrity check value) for this packet.” The text below the right side illustration reads as, “Security parameters index: Identifies the security association for this IP packet. Sequence number: Provides a monotonically increasing counter number for each packet sent. Allows the recipient to order the packets and provides protection against replay attacks. Payload data: Contains the encrypted data of the IP packet. Padding: Space for adding bytes if required by encryption algorithm; also helps conceal the actual payload size. Pad length: Specifies how much of the payload is padding. Next header: Identifies the next higher level protocol, such as TCP. Authentication data: Variable-length data (multiple of 32 bits) containing the ICV (integrity check value) for this packet.”&#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2207" y="1131570"/>
            <a:ext cx="5611091" cy="5040630"/>
          </a:xfrm>
          <a:prstGeom prst="rect">
            <a:avLst/>
          </a:prstGeom>
        </p:spPr>
      </p:pic>
    </p:spTree>
    <p:extLst>
      <p:ext uri="{BB962C8B-B14F-4D97-AF65-F5344CB8AC3E}">
        <p14:creationId xmlns:p14="http://schemas.microsoft.com/office/powerpoint/2010/main" val="3224249475"/>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smtClean="0"/>
              <a:t>Summary (1 of </a:t>
            </a:r>
            <a:r>
              <a:rPr lang="en-US" altLang="en-US" dirty="0" smtClean="0"/>
              <a:t>5)</a:t>
            </a:r>
            <a:endParaRPr lang="en-US" dirty="0"/>
          </a:p>
        </p:txBody>
      </p:sp>
      <p:sp>
        <p:nvSpPr>
          <p:cNvPr id="5" name="Content Placeholder 4"/>
          <p:cNvSpPr>
            <a:spLocks noGrp="1"/>
          </p:cNvSpPr>
          <p:nvPr>
            <p:ph idx="1"/>
          </p:nvPr>
        </p:nvSpPr>
        <p:spPr/>
        <p:txBody>
          <a:bodyPr>
            <a:noAutofit/>
          </a:bodyPr>
          <a:lstStyle/>
          <a:p>
            <a:r>
              <a:rPr lang="en-US" dirty="0"/>
              <a:t>Encryption is the process of converting a message into a form that is unreadable to unauthorized people.</a:t>
            </a:r>
          </a:p>
          <a:p>
            <a:r>
              <a:rPr lang="en-US" dirty="0"/>
              <a:t>The science of encryption, known as cryptology, encompasses cryptography (making and using encryption codes) and cryptanalysis (breaking encryption codes).</a:t>
            </a:r>
          </a:p>
          <a:p>
            <a:r>
              <a:rPr lang="en-US" dirty="0"/>
              <a:t> Two basic processing methods are used to convert plaintext data into encrypted data—bit stream and block ciphering. </a:t>
            </a:r>
          </a:p>
        </p:txBody>
      </p:sp>
    </p:spTree>
    <p:extLst>
      <p:ext uri="{BB962C8B-B14F-4D97-AF65-F5344CB8AC3E}">
        <p14:creationId xmlns:p14="http://schemas.microsoft.com/office/powerpoint/2010/main" val="2224103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ea typeface="ＭＳ Ｐゴシック" panose="020B0600070205080204" pitchFamily="34" charset="-128"/>
              </a:rPr>
              <a:t>Terminology (1 of 2)</a:t>
            </a:r>
            <a:endParaRPr lang="en-US" dirty="0"/>
          </a:p>
        </p:txBody>
      </p:sp>
      <p:sp>
        <p:nvSpPr>
          <p:cNvPr id="3" name="Content Placeholder 2"/>
          <p:cNvSpPr>
            <a:spLocks noGrp="1"/>
          </p:cNvSpPr>
          <p:nvPr>
            <p:ph idx="1"/>
          </p:nvPr>
        </p:nvSpPr>
        <p:spPr/>
        <p:txBody>
          <a:bodyPr>
            <a:normAutofit/>
          </a:bodyPr>
          <a:lstStyle/>
          <a:p>
            <a:r>
              <a:rPr lang="en-US" altLang="ja-JP" dirty="0">
                <a:ea typeface="ＭＳ Ｐゴシック" panose="020B0600070205080204" pitchFamily="34" charset="-128"/>
              </a:rPr>
              <a:t>Algorithm</a:t>
            </a:r>
          </a:p>
          <a:p>
            <a:r>
              <a:rPr lang="en-US" altLang="ja-JP" dirty="0">
                <a:ea typeface="ＭＳ Ｐゴシック" panose="020B0600070205080204" pitchFamily="34" charset="-128"/>
              </a:rPr>
              <a:t>Bit stream cipher</a:t>
            </a:r>
          </a:p>
          <a:p>
            <a:r>
              <a:rPr lang="en-US" altLang="ja-JP" dirty="0">
                <a:ea typeface="ＭＳ Ｐゴシック" panose="020B0600070205080204" pitchFamily="34" charset="-128"/>
              </a:rPr>
              <a:t>Block cipher</a:t>
            </a:r>
          </a:p>
          <a:p>
            <a:r>
              <a:rPr lang="en-US" altLang="ja-JP" dirty="0">
                <a:ea typeface="ＭＳ Ｐゴシック" panose="020B0600070205080204" pitchFamily="34" charset="-128"/>
              </a:rPr>
              <a:t>Cipher or cryptosystem</a:t>
            </a:r>
          </a:p>
          <a:p>
            <a:r>
              <a:rPr lang="en-US" altLang="ja-JP" dirty="0">
                <a:ea typeface="ＭＳ Ｐゴシック" panose="020B0600070205080204" pitchFamily="34" charset="-128"/>
              </a:rPr>
              <a:t>Ciphertext/Cryptogram</a:t>
            </a:r>
          </a:p>
          <a:p>
            <a:r>
              <a:rPr lang="en-US" altLang="ja-JP" dirty="0">
                <a:ea typeface="ＭＳ Ｐゴシック" panose="020B0600070205080204" pitchFamily="34" charset="-128"/>
              </a:rPr>
              <a:t>Code</a:t>
            </a:r>
          </a:p>
          <a:p>
            <a:r>
              <a:rPr lang="en-US" altLang="ja-JP" dirty="0">
                <a:ea typeface="ＭＳ Ｐゴシック" panose="020B0600070205080204" pitchFamily="34" charset="-128"/>
              </a:rPr>
              <a:t>Decipher</a:t>
            </a:r>
          </a:p>
          <a:p>
            <a:r>
              <a:rPr lang="en-US" altLang="ja-JP" dirty="0" smtClean="0">
                <a:ea typeface="ＭＳ Ｐゴシック" panose="020B0600070205080204" pitchFamily="34" charset="-128"/>
              </a:rPr>
              <a:t>Decrypt</a:t>
            </a:r>
          </a:p>
        </p:txBody>
      </p:sp>
    </p:spTree>
    <p:extLst>
      <p:ext uri="{BB962C8B-B14F-4D97-AF65-F5344CB8AC3E}">
        <p14:creationId xmlns:p14="http://schemas.microsoft.com/office/powerpoint/2010/main" val="3754677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Summary </a:t>
            </a:r>
            <a:r>
              <a:rPr lang="en-US" altLang="en-US" dirty="0" smtClean="0"/>
              <a:t>(2 </a:t>
            </a:r>
            <a:r>
              <a:rPr lang="en-US" altLang="en-US" dirty="0"/>
              <a:t>of </a:t>
            </a:r>
            <a:r>
              <a:rPr lang="en-US" altLang="en-US" dirty="0" smtClean="0"/>
              <a:t>5)</a:t>
            </a:r>
            <a:endParaRPr lang="en-US" dirty="0"/>
          </a:p>
        </p:txBody>
      </p:sp>
      <p:sp>
        <p:nvSpPr>
          <p:cNvPr id="3" name="Content Placeholder 2"/>
          <p:cNvSpPr>
            <a:spLocks noGrp="1"/>
          </p:cNvSpPr>
          <p:nvPr>
            <p:ph idx="1"/>
          </p:nvPr>
        </p:nvSpPr>
        <p:spPr/>
        <p:txBody>
          <a:bodyPr>
            <a:noAutofit/>
          </a:bodyPr>
          <a:lstStyle/>
          <a:p>
            <a:r>
              <a:rPr lang="en-US" dirty="0"/>
              <a:t>The other major methods used for scrambling data include substitution ciphers, transposition ciphers, the XOR function, the Vigenère cipher, and the Vernam cipher</a:t>
            </a:r>
            <a:r>
              <a:rPr lang="en-US" dirty="0" smtClean="0"/>
              <a:t>.</a:t>
            </a:r>
            <a:endParaRPr lang="en-US" dirty="0" smtClean="0"/>
          </a:p>
          <a:p>
            <a:r>
              <a:rPr lang="en-US" dirty="0" smtClean="0"/>
              <a:t>The </a:t>
            </a:r>
            <a:r>
              <a:rPr lang="en-US" dirty="0"/>
              <a:t>strength of many encryption applications and cryptosystems is determined by key size. </a:t>
            </a:r>
          </a:p>
          <a:p>
            <a:r>
              <a:rPr lang="en-US" dirty="0"/>
              <a:t>Hash functions are mathematical algorithms that generate a message summary, or digest, that can be used to confirm the identity of a specific message, and confirm that the message has not been altered</a:t>
            </a:r>
            <a:r>
              <a:rPr lang="en-US" dirty="0" smtClean="0"/>
              <a:t>.</a:t>
            </a:r>
            <a:endParaRPr lang="en-US" dirty="0"/>
          </a:p>
        </p:txBody>
      </p:sp>
    </p:spTree>
    <p:extLst>
      <p:ext uri="{BB962C8B-B14F-4D97-AF65-F5344CB8AC3E}">
        <p14:creationId xmlns:p14="http://schemas.microsoft.com/office/powerpoint/2010/main" val="3273241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r>
              <a:rPr lang="en-US" altLang="en-US" dirty="0" smtClean="0"/>
              <a:t>(3 </a:t>
            </a:r>
            <a:r>
              <a:rPr lang="en-US" altLang="en-US" dirty="0"/>
              <a:t>of </a:t>
            </a:r>
            <a:r>
              <a:rPr lang="en-US" altLang="en-US" dirty="0"/>
              <a:t>5</a:t>
            </a:r>
            <a:r>
              <a:rPr lang="en-US" dirty="0" smtClean="0"/>
              <a:t>)</a:t>
            </a:r>
            <a:endParaRPr lang="en-US" dirty="0"/>
          </a:p>
        </p:txBody>
      </p:sp>
      <p:sp>
        <p:nvSpPr>
          <p:cNvPr id="3" name="Content Placeholder 2"/>
          <p:cNvSpPr>
            <a:spLocks noGrp="1"/>
          </p:cNvSpPr>
          <p:nvPr>
            <p:ph idx="1"/>
          </p:nvPr>
        </p:nvSpPr>
        <p:spPr/>
        <p:txBody>
          <a:bodyPr>
            <a:noAutofit/>
          </a:bodyPr>
          <a:lstStyle/>
          <a:p>
            <a:r>
              <a:rPr lang="en-US" dirty="0"/>
              <a:t>Most cryptographic algorithms can be grouped into two broad categories: symmetric and asymmetric. Most popular cryptosystems combine the two.</a:t>
            </a:r>
          </a:p>
          <a:p>
            <a:r>
              <a:rPr lang="en-US" dirty="0"/>
              <a:t>Public-key infrastructure (PKI) is an integrated system of software, encryption methodologies, protocols, legal agreements, and third-party services. PKI includes digital certificates and certificate authorities</a:t>
            </a:r>
            <a:r>
              <a:rPr lang="en-US" dirty="0" smtClean="0"/>
              <a:t>.</a:t>
            </a:r>
            <a:endParaRPr lang="en-US" dirty="0" smtClean="0"/>
          </a:p>
          <a:p>
            <a:r>
              <a:rPr lang="en-US" dirty="0" smtClean="0"/>
              <a:t>Digital </a:t>
            </a:r>
            <a:r>
              <a:rPr lang="en-US" dirty="0"/>
              <a:t>signatures are encrypted messages that are independently verified by a central facility, and which provide nonrepudiation. </a:t>
            </a:r>
          </a:p>
        </p:txBody>
      </p:sp>
    </p:spTree>
    <p:extLst>
      <p:ext uri="{BB962C8B-B14F-4D97-AF65-F5344CB8AC3E}">
        <p14:creationId xmlns:p14="http://schemas.microsoft.com/office/powerpoint/2010/main" val="2361253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r>
              <a:rPr lang="en-US" altLang="en-US" dirty="0" smtClean="0"/>
              <a:t>(4 </a:t>
            </a:r>
            <a:r>
              <a:rPr lang="en-US" altLang="en-US" dirty="0"/>
              <a:t>of </a:t>
            </a:r>
            <a:r>
              <a:rPr lang="en-US" altLang="en-US" dirty="0" smtClean="0"/>
              <a:t>5)</a:t>
            </a:r>
            <a:endParaRPr lang="en-US" dirty="0"/>
          </a:p>
        </p:txBody>
      </p:sp>
      <p:sp>
        <p:nvSpPr>
          <p:cNvPr id="3" name="Content Placeholder 2"/>
          <p:cNvSpPr>
            <a:spLocks noGrp="1"/>
          </p:cNvSpPr>
          <p:nvPr>
            <p:ph idx="1"/>
          </p:nvPr>
        </p:nvSpPr>
        <p:spPr/>
        <p:txBody>
          <a:bodyPr>
            <a:noAutofit/>
          </a:bodyPr>
          <a:lstStyle/>
          <a:p>
            <a:r>
              <a:rPr lang="en-US" dirty="0"/>
              <a:t>Steganography is the hiding of information. It is not properly a form of cryptography, but is similar in that it is used to protect confidential information while in transit.</a:t>
            </a:r>
          </a:p>
          <a:p>
            <a:r>
              <a:rPr lang="en-US" dirty="0"/>
              <a:t>S-HTTP (Secure Hypertext Transfer Protocol), Secure Electronic Transactions (SET), and SSL (Secure Sockets Layer) are protocols designed to enable secure communications across the Internet. </a:t>
            </a:r>
            <a:endParaRPr lang="en-US" dirty="0" smtClean="0"/>
          </a:p>
          <a:p>
            <a:r>
              <a:rPr lang="en-US" dirty="0" err="1" smtClean="0"/>
              <a:t>IPSec</a:t>
            </a:r>
            <a:r>
              <a:rPr lang="en-US" dirty="0" smtClean="0"/>
              <a:t> </a:t>
            </a:r>
            <a:r>
              <a:rPr lang="en-US" dirty="0"/>
              <a:t>is the protocol used to secure communications across any IP-based network, such as LANs, WANs, and the Internet. </a:t>
            </a:r>
          </a:p>
        </p:txBody>
      </p:sp>
    </p:spTree>
    <p:extLst>
      <p:ext uri="{BB962C8B-B14F-4D97-AF65-F5344CB8AC3E}">
        <p14:creationId xmlns:p14="http://schemas.microsoft.com/office/powerpoint/2010/main" val="1742726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Summary </a:t>
            </a:r>
            <a:r>
              <a:rPr lang="en-US" altLang="en-US" dirty="0" smtClean="0"/>
              <a:t>(5 </a:t>
            </a:r>
            <a:r>
              <a:rPr lang="en-US" altLang="en-US" dirty="0"/>
              <a:t>of 5)</a:t>
            </a:r>
            <a:endParaRPr lang="en-US" dirty="0"/>
          </a:p>
        </p:txBody>
      </p:sp>
      <p:sp>
        <p:nvSpPr>
          <p:cNvPr id="3" name="Content Placeholder 2"/>
          <p:cNvSpPr>
            <a:spLocks noGrp="1"/>
          </p:cNvSpPr>
          <p:nvPr>
            <p:ph idx="1"/>
          </p:nvPr>
        </p:nvSpPr>
        <p:spPr/>
        <p:txBody>
          <a:bodyPr/>
          <a:lstStyle/>
          <a:p>
            <a:r>
              <a:rPr lang="en-US" dirty="0"/>
              <a:t>Secure Multipurpose Internet Mail Extensions (S/MIME), Privacy Enhanced </a:t>
            </a:r>
            <a:br>
              <a:rPr lang="en-US" dirty="0"/>
            </a:br>
            <a:r>
              <a:rPr lang="en-US" dirty="0"/>
              <a:t>Mail (PEM), and Pretty Good Privacy (PGP) are protocols that are used to secure e-mail. </a:t>
            </a:r>
          </a:p>
          <a:p>
            <a:r>
              <a:rPr lang="en-US" dirty="0"/>
              <a:t>Wireless networks require their own cryptographic protection. Originally protected with WEP and WPA, most modern Wi-Fi networks are now protected with WPA2.</a:t>
            </a:r>
            <a:endParaRPr lang="en-US" dirty="0"/>
          </a:p>
        </p:txBody>
      </p:sp>
    </p:spTree>
    <p:extLst>
      <p:ext uri="{BB962C8B-B14F-4D97-AF65-F5344CB8AC3E}">
        <p14:creationId xmlns:p14="http://schemas.microsoft.com/office/powerpoint/2010/main" val="3434070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ea typeface="ＭＳ Ｐゴシック" panose="020B0600070205080204" pitchFamily="34" charset="-128"/>
              </a:rPr>
              <a:t>Terminology (2 </a:t>
            </a:r>
            <a:r>
              <a:rPr lang="en-US" altLang="ja-JP" dirty="0">
                <a:ea typeface="ＭＳ Ｐゴシック" panose="020B0600070205080204" pitchFamily="34" charset="-128"/>
              </a:rPr>
              <a:t>of 2)</a:t>
            </a:r>
            <a:endParaRPr lang="en-US" dirty="0"/>
          </a:p>
        </p:txBody>
      </p:sp>
      <p:sp>
        <p:nvSpPr>
          <p:cNvPr id="3" name="Content Placeholder 2"/>
          <p:cNvSpPr>
            <a:spLocks noGrp="1"/>
          </p:cNvSpPr>
          <p:nvPr>
            <p:ph idx="1"/>
          </p:nvPr>
        </p:nvSpPr>
        <p:spPr/>
        <p:txBody>
          <a:bodyPr>
            <a:normAutofit/>
          </a:bodyPr>
          <a:lstStyle/>
          <a:p>
            <a:r>
              <a:rPr lang="en-US" altLang="ja-JP" dirty="0">
                <a:ea typeface="ＭＳ Ｐゴシック" panose="020B0600070205080204" pitchFamily="34" charset="-128"/>
              </a:rPr>
              <a:t>Encipher</a:t>
            </a:r>
            <a:endParaRPr lang="en-US" altLang="en-US" dirty="0"/>
          </a:p>
          <a:p>
            <a:r>
              <a:rPr lang="en-US" altLang="ja-JP" dirty="0">
                <a:ea typeface="ＭＳ Ｐゴシック" panose="020B0600070205080204" pitchFamily="34" charset="-128"/>
              </a:rPr>
              <a:t>Encrypt</a:t>
            </a:r>
          </a:p>
          <a:p>
            <a:r>
              <a:rPr lang="en-US" altLang="ja-JP" dirty="0">
                <a:ea typeface="ＭＳ Ｐゴシック" panose="020B0600070205080204" pitchFamily="34" charset="-128"/>
              </a:rPr>
              <a:t>Key/</a:t>
            </a:r>
            <a:r>
              <a:rPr lang="en-US" altLang="ja-JP" dirty="0" err="1">
                <a:ea typeface="ＭＳ Ｐゴシック" panose="020B0600070205080204" pitchFamily="34" charset="-128"/>
              </a:rPr>
              <a:t>Cryptovariable</a:t>
            </a:r>
            <a:endParaRPr lang="en-US" altLang="ja-JP" dirty="0">
              <a:ea typeface="ＭＳ Ｐゴシック" panose="020B0600070205080204" pitchFamily="34" charset="-128"/>
            </a:endParaRPr>
          </a:p>
          <a:p>
            <a:r>
              <a:rPr lang="en-US" altLang="ja-JP" dirty="0">
                <a:ea typeface="ＭＳ Ｐゴシック" panose="020B0600070205080204" pitchFamily="34" charset="-128"/>
              </a:rPr>
              <a:t>Keyspace</a:t>
            </a:r>
          </a:p>
          <a:p>
            <a:r>
              <a:rPr lang="en-US" altLang="ja-JP" dirty="0">
                <a:ea typeface="ＭＳ Ｐゴシック" panose="020B0600070205080204" pitchFamily="34" charset="-128"/>
              </a:rPr>
              <a:t>Link encryption</a:t>
            </a:r>
          </a:p>
          <a:p>
            <a:r>
              <a:rPr lang="en-US" altLang="ja-JP" dirty="0">
                <a:ea typeface="ＭＳ Ｐゴシック" panose="020B0600070205080204" pitchFamily="34" charset="-128"/>
              </a:rPr>
              <a:t>Plaintext/</a:t>
            </a:r>
            <a:r>
              <a:rPr lang="en-US" altLang="ja-JP" dirty="0" err="1">
                <a:ea typeface="ＭＳ Ｐゴシック" panose="020B0600070205080204" pitchFamily="34" charset="-128"/>
              </a:rPr>
              <a:t>Cleartext</a:t>
            </a:r>
            <a:endParaRPr lang="en-US" altLang="ja-JP" dirty="0">
              <a:ea typeface="ＭＳ Ｐゴシック" panose="020B0600070205080204" pitchFamily="34" charset="-128"/>
            </a:endParaRPr>
          </a:p>
          <a:p>
            <a:r>
              <a:rPr lang="en-US" altLang="ja-JP" dirty="0">
                <a:ea typeface="ＭＳ Ｐゴシック" panose="020B0600070205080204" pitchFamily="34" charset="-128"/>
              </a:rPr>
              <a:t>Steganography</a:t>
            </a:r>
          </a:p>
          <a:p>
            <a:r>
              <a:rPr lang="en-US" altLang="ja-JP" dirty="0">
                <a:ea typeface="ＭＳ Ｐゴシック" panose="020B0600070205080204" pitchFamily="34" charset="-128"/>
              </a:rPr>
              <a:t>Work </a:t>
            </a:r>
            <a:r>
              <a:rPr lang="en-US" altLang="ja-JP" dirty="0" smtClean="0">
                <a:ea typeface="ＭＳ Ｐゴシック" panose="020B0600070205080204" pitchFamily="34" charset="-128"/>
              </a:rPr>
              <a:t>factor</a:t>
            </a:r>
            <a:endParaRPr lang="en-US" altLang="ja-JP" dirty="0">
              <a:ea typeface="ＭＳ Ｐゴシック" panose="020B0600070205080204" pitchFamily="34" charset="-128"/>
            </a:endParaRPr>
          </a:p>
        </p:txBody>
      </p:sp>
    </p:spTree>
    <p:extLst>
      <p:ext uri="{BB962C8B-B14F-4D97-AF65-F5344CB8AC3E}">
        <p14:creationId xmlns:p14="http://schemas.microsoft.com/office/powerpoint/2010/main" val="3604281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a:t>Cipher Methods</a:t>
            </a:r>
            <a:endParaRPr lang="en-US" dirty="0"/>
          </a:p>
        </p:txBody>
      </p:sp>
      <p:sp>
        <p:nvSpPr>
          <p:cNvPr id="3" name="Content Placeholder 2"/>
          <p:cNvSpPr>
            <a:spLocks noGrp="1"/>
          </p:cNvSpPr>
          <p:nvPr>
            <p:ph idx="1"/>
          </p:nvPr>
        </p:nvSpPr>
        <p:spPr/>
        <p:txBody>
          <a:bodyPr/>
          <a:lstStyle/>
          <a:p>
            <a:r>
              <a:rPr lang="en-US" altLang="en-US" dirty="0"/>
              <a:t>Plaintext can be encrypted through:</a:t>
            </a:r>
          </a:p>
          <a:p>
            <a:pPr lvl="1"/>
            <a:r>
              <a:rPr lang="en-US" altLang="en-US" dirty="0"/>
              <a:t>Bit stream: each plaintext bit is transformed into a cipher bit one bit at a time.</a:t>
            </a:r>
          </a:p>
          <a:p>
            <a:pPr lvl="1"/>
            <a:r>
              <a:rPr lang="en-US" altLang="en-US" dirty="0"/>
              <a:t>Block cipher: message is divided into blocks (e.g., sets of 8- or 16-bit blocks), and each is transformed into encrypted block of cipher bits using algorithm and key. </a:t>
            </a:r>
          </a:p>
        </p:txBody>
      </p:sp>
    </p:spTree>
    <p:extLst>
      <p:ext uri="{BB962C8B-B14F-4D97-AF65-F5344CB8AC3E}">
        <p14:creationId xmlns:p14="http://schemas.microsoft.com/office/powerpoint/2010/main" val="4156127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Substitution Cipher</a:t>
            </a:r>
            <a:endParaRPr lang="en-US" dirty="0"/>
          </a:p>
        </p:txBody>
      </p:sp>
      <p:sp>
        <p:nvSpPr>
          <p:cNvPr id="3" name="Content Placeholder 2"/>
          <p:cNvSpPr>
            <a:spLocks noGrp="1"/>
          </p:cNvSpPr>
          <p:nvPr>
            <p:ph idx="1"/>
          </p:nvPr>
        </p:nvSpPr>
        <p:spPr/>
        <p:txBody>
          <a:bodyPr/>
          <a:lstStyle/>
          <a:p>
            <a:r>
              <a:rPr lang="en-US" altLang="en-US" dirty="0"/>
              <a:t>Substitutes or exchanges one value for another</a:t>
            </a:r>
          </a:p>
          <a:p>
            <a:r>
              <a:rPr lang="en-US" altLang="en-US" dirty="0"/>
              <a:t>Monoalphabetic substitution: only incorporates a single alphabet in the encryption process</a:t>
            </a:r>
          </a:p>
          <a:p>
            <a:r>
              <a:rPr lang="en-US" altLang="en-US" dirty="0"/>
              <a:t>Polyalphabetic substitution: incorporates two or more alphabets in the encryption process</a:t>
            </a:r>
          </a:p>
          <a:p>
            <a:r>
              <a:rPr lang="en-US" altLang="en-US" dirty="0"/>
              <a:t>Vigenère cipher: advanced type of substitution cipher that uses a simple polyalphabetic code; made up of 26 distinct cipher alphabets</a:t>
            </a:r>
          </a:p>
        </p:txBody>
      </p:sp>
    </p:spTree>
    <p:extLst>
      <p:ext uri="{BB962C8B-B14F-4D97-AF65-F5344CB8AC3E}">
        <p14:creationId xmlns:p14="http://schemas.microsoft.com/office/powerpoint/2010/main" val="3105845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5636" y="318655"/>
            <a:ext cx="8312726" cy="900545"/>
          </a:xfrm>
        </p:spPr>
        <p:txBody>
          <a:bodyPr anchor="ctr"/>
          <a:lstStyle/>
          <a:p>
            <a:r>
              <a:rPr lang="en-US" dirty="0"/>
              <a:t>Table </a:t>
            </a:r>
            <a:r>
              <a:rPr lang="en-US" dirty="0" smtClean="0"/>
              <a:t>8-2 The </a:t>
            </a:r>
            <a:r>
              <a:rPr lang="en-US" dirty="0"/>
              <a:t>V</a:t>
            </a:r>
            <a:r>
              <a:rPr lang="en-US" dirty="0" smtClean="0"/>
              <a:t>igenere square</a:t>
            </a:r>
            <a:endParaRPr lang="en-US" dirty="0"/>
          </a:p>
        </p:txBody>
      </p:sp>
      <p:pic>
        <p:nvPicPr>
          <p:cNvPr id="6" name="Picture 5" descr="A figure shows a table with sequential order of alphabets. The row on the top and the first column on the left corner are highlighted in grey color starting from A to Z. The first row leaves a block and starts with the alphabets. In the same way, the first column starts with alphabets leaving the first block. The rest of the blocks in the table are highlighted in light grey color. The second row starts with A and till Z. The third row starts with B and continue with alphabetical sequence and end with A. The fourth row starts with C and continue with alphabetical order and end with A and B. The next rows follow the same sequential order with next alphabets in a consistent order till the last row.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454" y="1315027"/>
            <a:ext cx="4849092" cy="4857173"/>
          </a:xfrm>
          <a:prstGeom prst="rect">
            <a:avLst/>
          </a:prstGeom>
        </p:spPr>
      </p:pic>
    </p:spTree>
    <p:extLst>
      <p:ext uri="{BB962C8B-B14F-4D97-AF65-F5344CB8AC3E}">
        <p14:creationId xmlns:p14="http://schemas.microsoft.com/office/powerpoint/2010/main" val="3578216982"/>
      </p:ext>
    </p:extLst>
  </p:cSld>
  <p:clrMapOvr>
    <a:masterClrMapping/>
  </p:clrMapOvr>
  <p:transition spd="slow"/>
</p:sld>
</file>

<file path=ppt/theme/theme1.xml><?xml version="1.0" encoding="utf-8"?>
<a:theme xmlns:a="http://schemas.openxmlformats.org/drawingml/2006/main" name="Sa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5763</TotalTime>
  <Words>5013</Words>
  <Application>Microsoft Office PowerPoint</Application>
  <PresentationFormat>On-screen Show (4:3)</PresentationFormat>
  <Paragraphs>540</Paragraphs>
  <Slides>53</Slides>
  <Notes>27</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Sample</vt:lpstr>
      <vt:lpstr>Principles of Information Security</vt:lpstr>
      <vt:lpstr>Learning Objectives</vt:lpstr>
      <vt:lpstr>Introduction</vt:lpstr>
      <vt:lpstr>Foundations of Cryptology</vt:lpstr>
      <vt:lpstr>Terminology (1 of 2)</vt:lpstr>
      <vt:lpstr>Terminology (2 of 2)</vt:lpstr>
      <vt:lpstr>Cipher Methods</vt:lpstr>
      <vt:lpstr>Substitution Cipher</vt:lpstr>
      <vt:lpstr>Table 8-2 The Vigenere square</vt:lpstr>
      <vt:lpstr>Transposition Cipher</vt:lpstr>
      <vt:lpstr>Exclusive OR (XOR)</vt:lpstr>
      <vt:lpstr>Table 8-3 XOR Table</vt:lpstr>
      <vt:lpstr>Table 8-3  Example XOR Encryption </vt:lpstr>
      <vt:lpstr>Vernam Cipher</vt:lpstr>
      <vt:lpstr>Book-Based Ciphers</vt:lpstr>
      <vt:lpstr>Hash Functions</vt:lpstr>
      <vt:lpstr>Figure 8-4  Various hash values</vt:lpstr>
      <vt:lpstr>Cryptographic Algorithms</vt:lpstr>
      <vt:lpstr>Symmetric Encryption (1 of 2)</vt:lpstr>
      <vt:lpstr>Symmetric Encryption Encryption (2 of 2)</vt:lpstr>
      <vt:lpstr>Figure 8-5  Example of symmetric encryption</vt:lpstr>
      <vt:lpstr>Asymmetric Encryption</vt:lpstr>
      <vt:lpstr>Figure 8-6  Example of asymmetric encryption</vt:lpstr>
      <vt:lpstr>Encryption Key Size</vt:lpstr>
      <vt:lpstr>Table 8-5 Encryption key power (1 of 3)</vt:lpstr>
      <vt:lpstr>Table 8-5 Encryption key power (2 of 3)</vt:lpstr>
      <vt:lpstr>Table 8-5 Encryption key power (3 of 3)</vt:lpstr>
      <vt:lpstr>Cryptographic Tools</vt:lpstr>
      <vt:lpstr>Public-Key Infrastructure (PKI) (1 of 2)</vt:lpstr>
      <vt:lpstr>Public-Key Infrastructure (PKI) (2 of 2)</vt:lpstr>
      <vt:lpstr>Digital Signatures</vt:lpstr>
      <vt:lpstr>Digital Certificates</vt:lpstr>
      <vt:lpstr>Figure 8-7  Digital signature in Windows Internet Explorer</vt:lpstr>
      <vt:lpstr>Figure 8-8  Example digital certificate</vt:lpstr>
      <vt:lpstr>Table 8-6 X.509 v3 Certificate Structure  (1of 2)</vt:lpstr>
      <vt:lpstr>Table 8-6 X.509 v3 Certificate Structure (2 of 2)</vt:lpstr>
      <vt:lpstr>Hybrid Cryptography Systems</vt:lpstr>
      <vt:lpstr>Figure 8-9 Example of hybrid encryption</vt:lpstr>
      <vt:lpstr>Steganography</vt:lpstr>
      <vt:lpstr>Protocols for Secure Communications</vt:lpstr>
      <vt:lpstr>Securing Internet Communication with S-HTTP and SSL</vt:lpstr>
      <vt:lpstr>Securing E-mail with S/MIME, PEM, and PGP</vt:lpstr>
      <vt:lpstr>Securing Web Transactions with SET, SSL, and S-HTTP</vt:lpstr>
      <vt:lpstr>Securing Wireless Networks with WEP and WPA</vt:lpstr>
      <vt:lpstr>Table 8-9 WEP Versus WPA </vt:lpstr>
      <vt:lpstr>Securing TCP/IP with IPSec and PGP (1 of 2)</vt:lpstr>
      <vt:lpstr>Securing TCP/IP with IPSec and PGP (2 of 2)</vt:lpstr>
      <vt:lpstr>Figure 8-10  IPSec headers</vt:lpstr>
      <vt:lpstr>Summary (1 of 5)</vt:lpstr>
      <vt:lpstr>Summary (2 of 5)</vt:lpstr>
      <vt:lpstr>Summary (3 of 5)</vt:lpstr>
      <vt:lpstr>Summary (4 of 5)</vt:lpstr>
      <vt:lpstr>Summary (5 of 5)</vt:lpstr>
    </vt:vector>
  </TitlesOfParts>
  <Company>Course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 Cryptography</dc:title>
  <dc:creator>Whitman</dc:creator>
  <cp:lastModifiedBy>CD</cp:lastModifiedBy>
  <cp:revision>320</cp:revision>
  <cp:lastPrinted>2017-03-09T12:30:14Z</cp:lastPrinted>
  <dcterms:created xsi:type="dcterms:W3CDTF">2007-02-15T20:50:52Z</dcterms:created>
  <dcterms:modified xsi:type="dcterms:W3CDTF">2017-03-20T12:44:35Z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