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8" r:id="rId1"/>
  </p:sldMasterIdLst>
  <p:notesMasterIdLst>
    <p:notesMasterId r:id="rId52"/>
  </p:notesMasterIdLst>
  <p:handoutMasterIdLst>
    <p:handoutMasterId r:id="rId53"/>
  </p:handoutMasterIdLst>
  <p:sldIdLst>
    <p:sldId id="311" r:id="rId2"/>
    <p:sldId id="259" r:id="rId3"/>
    <p:sldId id="360" r:id="rId4"/>
    <p:sldId id="312" r:id="rId5"/>
    <p:sldId id="359" r:id="rId6"/>
    <p:sldId id="313" r:id="rId7"/>
    <p:sldId id="314" r:id="rId8"/>
    <p:sldId id="315" r:id="rId9"/>
    <p:sldId id="316" r:id="rId10"/>
    <p:sldId id="318" r:id="rId11"/>
    <p:sldId id="319" r:id="rId12"/>
    <p:sldId id="317" r:id="rId13"/>
    <p:sldId id="320" r:id="rId14"/>
    <p:sldId id="321" r:id="rId15"/>
    <p:sldId id="322" r:id="rId16"/>
    <p:sldId id="323" r:id="rId17"/>
    <p:sldId id="324" r:id="rId18"/>
    <p:sldId id="327" r:id="rId19"/>
    <p:sldId id="328" r:id="rId20"/>
    <p:sldId id="330" r:id="rId21"/>
    <p:sldId id="331" r:id="rId22"/>
    <p:sldId id="332" r:id="rId23"/>
    <p:sldId id="325" r:id="rId24"/>
    <p:sldId id="329" r:id="rId25"/>
    <p:sldId id="333" r:id="rId26"/>
    <p:sldId id="334" r:id="rId27"/>
    <p:sldId id="335" r:id="rId28"/>
    <p:sldId id="337" r:id="rId29"/>
    <p:sldId id="336" r:id="rId30"/>
    <p:sldId id="338" r:id="rId31"/>
    <p:sldId id="340" r:id="rId32"/>
    <p:sldId id="341" r:id="rId33"/>
    <p:sldId id="342" r:id="rId34"/>
    <p:sldId id="343" r:id="rId35"/>
    <p:sldId id="344" r:id="rId36"/>
    <p:sldId id="345" r:id="rId37"/>
    <p:sldId id="346" r:id="rId38"/>
    <p:sldId id="347" r:id="rId39"/>
    <p:sldId id="348" r:id="rId40"/>
    <p:sldId id="349" r:id="rId41"/>
    <p:sldId id="339" r:id="rId42"/>
    <p:sldId id="350" r:id="rId43"/>
    <p:sldId id="351" r:id="rId44"/>
    <p:sldId id="352" r:id="rId45"/>
    <p:sldId id="353" r:id="rId46"/>
    <p:sldId id="354" r:id="rId47"/>
    <p:sldId id="355" r:id="rId48"/>
    <p:sldId id="356" r:id="rId49"/>
    <p:sldId id="357" r:id="rId50"/>
    <p:sldId id="358" r:id="rId51"/>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162"/>
    <a:srgbClr val="CFCFCF"/>
    <a:srgbClr val="DDDDDD"/>
    <a:srgbClr val="B2B2B2"/>
    <a:srgbClr val="C0C0C0"/>
    <a:srgbClr val="1B70A5"/>
    <a:srgbClr val="FFFFFF"/>
    <a:srgbClr val="96CDEE"/>
    <a:srgbClr val="0F3F5D"/>
    <a:srgbClr val="0177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6" autoAdjust="0"/>
    <p:restoredTop sz="98224" autoAdjust="0"/>
  </p:normalViewPr>
  <p:slideViewPr>
    <p:cSldViewPr>
      <p:cViewPr varScale="1">
        <p:scale>
          <a:sx n="69" d="100"/>
          <a:sy n="69" d="100"/>
        </p:scale>
        <p:origin x="-120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3/20/2017</a:t>
            </a:fld>
            <a:endParaRPr lang="en-US"/>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3/20/2017</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r>
              <a:rPr lang="en-US" altLang="en-US" b="1" dirty="0" smtClean="0"/>
              <a:t>Learning Objectives</a:t>
            </a:r>
          </a:p>
          <a:p>
            <a:pPr eaLnBrk="1" hangingPunct="1"/>
            <a:r>
              <a:rPr lang="en-US" altLang="en-US" dirty="0" smtClean="0"/>
              <a:t>Upon completion of this material you should be able to:</a:t>
            </a:r>
          </a:p>
          <a:p>
            <a:pPr eaLnBrk="1" hangingPunct="1">
              <a:buFontTx/>
              <a:buChar char="•"/>
            </a:pPr>
            <a:r>
              <a:rPr lang="en-US" altLang="en-US" dirty="0" smtClean="0"/>
              <a:t> Discuss the need for the ongoing maintenance of the information security program</a:t>
            </a:r>
          </a:p>
          <a:p>
            <a:pPr eaLnBrk="1" hangingPunct="1">
              <a:buFontTx/>
              <a:buChar char="•"/>
            </a:pPr>
            <a:r>
              <a:rPr lang="en-US" altLang="en-US" dirty="0" smtClean="0"/>
              <a:t> List the recommended security management models</a:t>
            </a:r>
          </a:p>
          <a:p>
            <a:pPr eaLnBrk="1" hangingPunct="1">
              <a:buFontTx/>
              <a:buChar char="•"/>
            </a:pPr>
            <a:r>
              <a:rPr lang="en-US" altLang="en-US" dirty="0" smtClean="0"/>
              <a:t>Define a model for a full maintenance program</a:t>
            </a:r>
          </a:p>
          <a:p>
            <a:pPr eaLnBrk="1" hangingPunct="1">
              <a:buFontTx/>
              <a:buChar char="•"/>
            </a:pPr>
            <a:r>
              <a:rPr lang="en-US" altLang="en-US" dirty="0" smtClean="0"/>
              <a:t>Identify the key factors involved in monitoring the external and internal environment</a:t>
            </a:r>
          </a:p>
          <a:p>
            <a:pPr eaLnBrk="1" hangingPunct="1">
              <a:buFontTx/>
              <a:buChar char="•"/>
            </a:pPr>
            <a:r>
              <a:rPr lang="en-US" altLang="en-US" dirty="0" smtClean="0"/>
              <a:t>Describe how planning, risk assessment, vulnerability assessment, and remediation tie into information security maintenance</a:t>
            </a:r>
          </a:p>
          <a:p>
            <a:pPr eaLnBrk="1" hangingPunct="1">
              <a:buFontTx/>
              <a:buChar char="•"/>
            </a:pPr>
            <a:r>
              <a:rPr lang="en-US" altLang="en-US" dirty="0" smtClean="0"/>
              <a:t>Explain how to build readiness and review procedures into information security maintenance</a:t>
            </a:r>
          </a:p>
          <a:p>
            <a:pPr eaLnBrk="1" hangingPunct="1">
              <a:buFontTx/>
              <a:buChar char="•"/>
            </a:pPr>
            <a:r>
              <a:rPr lang="en-US" altLang="en-US" dirty="0" smtClean="0"/>
              <a:t>Define digital forensics, and describe the management of the digital forensics function</a:t>
            </a:r>
          </a:p>
          <a:p>
            <a:pPr eaLnBrk="1" hangingPunct="1">
              <a:buFontTx/>
              <a:buChar char="•"/>
            </a:pPr>
            <a:r>
              <a:rPr lang="en-US" altLang="en-US" dirty="0" smtClean="0"/>
              <a:t>Describe the process of acquiring, analyzing, and maintaining potential evidentiary material</a:t>
            </a:r>
          </a:p>
          <a:p>
            <a:pPr eaLnBrk="1" hangingPunct="1">
              <a:buFontTx/>
              <a:buChar char="•"/>
            </a:pPr>
            <a:endParaRPr lang="en-US" altLang="en-US" dirty="0" smtClean="0"/>
          </a:p>
        </p:txBody>
      </p:sp>
    </p:spTree>
    <p:extLst>
      <p:ext uri="{BB962C8B-B14F-4D97-AF65-F5344CB8AC3E}">
        <p14:creationId xmlns:p14="http://schemas.microsoft.com/office/powerpoint/2010/main" val="3960411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11</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marL="342900" indent="-342900">
              <a:spcBef>
                <a:spcPct val="20000"/>
              </a:spcBef>
              <a:buFontTx/>
              <a:buChar char="•"/>
              <a:defRPr/>
            </a:pPr>
            <a:r>
              <a:rPr lang="en-US" altLang="en-US" sz="1200" kern="0" dirty="0" smtClean="0">
                <a:solidFill>
                  <a:srgbClr val="222222"/>
                </a:solidFill>
                <a:latin typeface="Arial"/>
              </a:rPr>
              <a:t>Security services and products acquisition</a:t>
            </a:r>
          </a:p>
          <a:p>
            <a:pPr marL="342900" indent="-342900">
              <a:spcBef>
                <a:spcPct val="20000"/>
              </a:spcBef>
              <a:buFontTx/>
              <a:buChar char="•"/>
              <a:defRPr/>
            </a:pPr>
            <a:r>
              <a:rPr lang="en-US" altLang="en-US" sz="1200" kern="0" dirty="0" smtClean="0">
                <a:solidFill>
                  <a:srgbClr val="222222"/>
                </a:solidFill>
                <a:latin typeface="Arial"/>
              </a:rPr>
              <a:t>Incident response: incident response life cycle</a:t>
            </a:r>
          </a:p>
          <a:p>
            <a:pPr marL="342900" indent="-342900">
              <a:spcBef>
                <a:spcPct val="20000"/>
              </a:spcBef>
              <a:buFontTx/>
              <a:buChar char="•"/>
              <a:defRPr/>
            </a:pPr>
            <a:r>
              <a:rPr lang="en-US" altLang="en-US" sz="1200" kern="0" dirty="0" smtClean="0">
                <a:solidFill>
                  <a:srgbClr val="222222"/>
                </a:solidFill>
                <a:latin typeface="Arial"/>
              </a:rPr>
              <a:t>Configuration (or change) management: manages the effects of changes in configurations, 5 step process</a:t>
            </a:r>
          </a:p>
          <a:p>
            <a:pPr>
              <a:defRPr/>
            </a:pPr>
            <a:endParaRPr lang="en-US" dirty="0" smtClean="0"/>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14</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defRPr/>
            </a:pPr>
            <a:r>
              <a:rPr lang="en-US" altLang="en-US" b="1" dirty="0" smtClean="0"/>
              <a:t>The Security Maintenance Model</a:t>
            </a:r>
          </a:p>
          <a:p>
            <a:pPr marL="342900" indent="-342900">
              <a:spcBef>
                <a:spcPct val="20000"/>
              </a:spcBef>
              <a:buFontTx/>
              <a:buChar char="•"/>
              <a:defRPr/>
            </a:pPr>
            <a:r>
              <a:rPr lang="en-US" altLang="en-US" sz="2600" kern="0" dirty="0" smtClean="0">
                <a:solidFill>
                  <a:srgbClr val="222222"/>
                </a:solidFill>
                <a:latin typeface="Arial"/>
              </a:rPr>
              <a:t>Designed to focus organizational effort on maintaining systems</a:t>
            </a:r>
          </a:p>
          <a:p>
            <a:pPr marL="342900" indent="-342900">
              <a:spcBef>
                <a:spcPct val="20000"/>
              </a:spcBef>
              <a:buFontTx/>
              <a:buChar char="•"/>
              <a:defRPr/>
            </a:pPr>
            <a:r>
              <a:rPr lang="en-US" altLang="en-US" sz="2600" kern="0" dirty="0" smtClean="0">
                <a:solidFill>
                  <a:srgbClr val="222222"/>
                </a:solidFill>
                <a:latin typeface="Arial"/>
              </a:rPr>
              <a:t>Recommended maintenance model based on five </a:t>
            </a:r>
            <a:br>
              <a:rPr lang="en-US" altLang="en-US" sz="2600" kern="0" dirty="0" smtClean="0">
                <a:solidFill>
                  <a:srgbClr val="222222"/>
                </a:solidFill>
                <a:latin typeface="Arial"/>
              </a:rPr>
            </a:br>
            <a:r>
              <a:rPr lang="en-US" altLang="en-US" sz="2600" kern="0" dirty="0" smtClean="0">
                <a:solidFill>
                  <a:srgbClr val="222222"/>
                </a:solidFill>
                <a:latin typeface="Arial"/>
              </a:rPr>
              <a:t>subject areas:</a:t>
            </a:r>
          </a:p>
          <a:p>
            <a:pPr marL="742950" lvl="1" indent="-285750">
              <a:spcBef>
                <a:spcPct val="20000"/>
              </a:spcBef>
              <a:buFontTx/>
              <a:buChar char="–"/>
              <a:defRPr/>
            </a:pPr>
            <a:r>
              <a:rPr lang="en-US" altLang="en-US" sz="2400" kern="0" dirty="0" smtClean="0">
                <a:solidFill>
                  <a:srgbClr val="222222"/>
                </a:solidFill>
                <a:latin typeface="Arial"/>
              </a:rPr>
              <a:t>External monitoring</a:t>
            </a:r>
          </a:p>
          <a:p>
            <a:pPr marL="742950" lvl="1" indent="-285750">
              <a:spcBef>
                <a:spcPct val="20000"/>
              </a:spcBef>
              <a:buFontTx/>
              <a:buChar char="–"/>
              <a:defRPr/>
            </a:pPr>
            <a:r>
              <a:rPr lang="en-US" altLang="en-US" sz="2400" kern="0" dirty="0" smtClean="0">
                <a:solidFill>
                  <a:srgbClr val="222222"/>
                </a:solidFill>
                <a:latin typeface="Arial"/>
              </a:rPr>
              <a:t>Internal monitoring</a:t>
            </a:r>
          </a:p>
          <a:p>
            <a:pPr marL="742950" lvl="1" indent="-285750">
              <a:spcBef>
                <a:spcPct val="20000"/>
              </a:spcBef>
              <a:buFontTx/>
              <a:buChar char="–"/>
              <a:defRPr/>
            </a:pPr>
            <a:r>
              <a:rPr lang="en-US" altLang="en-US" sz="2400" kern="0" dirty="0" smtClean="0">
                <a:solidFill>
                  <a:srgbClr val="222222"/>
                </a:solidFill>
                <a:latin typeface="Arial"/>
              </a:rPr>
              <a:t>Planning and risk assessment</a:t>
            </a:r>
          </a:p>
          <a:p>
            <a:pPr marL="742950" lvl="1" indent="-285750">
              <a:spcBef>
                <a:spcPct val="20000"/>
              </a:spcBef>
              <a:buFontTx/>
              <a:buChar char="–"/>
              <a:defRPr/>
            </a:pPr>
            <a:r>
              <a:rPr lang="en-US" altLang="en-US" sz="2400" kern="0" dirty="0" smtClean="0">
                <a:solidFill>
                  <a:srgbClr val="222222"/>
                </a:solidFill>
                <a:latin typeface="Arial"/>
              </a:rPr>
              <a:t>Vulnerability assessment and remediation</a:t>
            </a:r>
          </a:p>
          <a:p>
            <a:pPr marL="742950" lvl="1" indent="-285750">
              <a:spcBef>
                <a:spcPct val="20000"/>
              </a:spcBef>
              <a:buFontTx/>
              <a:buChar char="–"/>
              <a:defRPr/>
            </a:pPr>
            <a:r>
              <a:rPr lang="en-US" altLang="en-US" sz="2400" kern="0" dirty="0" smtClean="0">
                <a:solidFill>
                  <a:srgbClr val="222222"/>
                </a:solidFill>
                <a:latin typeface="Arial"/>
              </a:rPr>
              <a:t>Readiness and review</a:t>
            </a:r>
          </a:p>
        </p:txBody>
      </p:sp>
    </p:spTree>
    <p:extLst>
      <p:ext uri="{BB962C8B-B14F-4D97-AF65-F5344CB8AC3E}">
        <p14:creationId xmlns:p14="http://schemas.microsoft.com/office/powerpoint/2010/main" val="3960411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16</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defRPr/>
            </a:pPr>
            <a:r>
              <a:rPr lang="en-US" altLang="en-US" b="1" dirty="0" smtClean="0"/>
              <a:t>Monitoring the External Environment</a:t>
            </a:r>
          </a:p>
          <a:p>
            <a:pPr marL="342900" indent="-342900">
              <a:spcBef>
                <a:spcPct val="20000"/>
              </a:spcBef>
              <a:buFontTx/>
              <a:buChar char="•"/>
              <a:defRPr/>
            </a:pPr>
            <a:r>
              <a:rPr lang="en-US" altLang="en-US" sz="1200" kern="0" dirty="0" smtClean="0">
                <a:solidFill>
                  <a:srgbClr val="222222"/>
                </a:solidFill>
                <a:latin typeface="Arial"/>
              </a:rPr>
              <a:t>Objective to provide early awareness of new and emerging threats, threat agents, vulnerabilities, and attacks so organization can mount an effective defense</a:t>
            </a:r>
          </a:p>
          <a:p>
            <a:pPr marL="342900" indent="-342900">
              <a:spcBef>
                <a:spcPct val="20000"/>
              </a:spcBef>
              <a:buFontTx/>
              <a:buChar char="•"/>
              <a:defRPr/>
            </a:pPr>
            <a:r>
              <a:rPr lang="en-US" altLang="en-US" sz="1200" kern="0" dirty="0" smtClean="0">
                <a:solidFill>
                  <a:srgbClr val="222222"/>
                </a:solidFill>
                <a:latin typeface="Arial"/>
              </a:rPr>
              <a:t>Entails collecting intelligence from data sources and giving that intelligence context and meaning for use by organizational decision makers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17</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defRPr/>
            </a:pPr>
            <a:r>
              <a:rPr lang="en-US" altLang="en-US" b="1" dirty="0" smtClean="0"/>
              <a:t>Monitoring, Escalation, and Incident Response</a:t>
            </a:r>
          </a:p>
          <a:p>
            <a:pPr marL="742950" lvl="1" indent="-285750">
              <a:spcBef>
                <a:spcPct val="20000"/>
              </a:spcBef>
              <a:buFontTx/>
              <a:buChar char="–"/>
              <a:defRPr/>
            </a:pPr>
            <a:r>
              <a:rPr lang="en-US" altLang="en-US" sz="2400" kern="0" dirty="0" smtClean="0">
                <a:solidFill>
                  <a:srgbClr val="222222"/>
                </a:solidFill>
                <a:latin typeface="Arial"/>
              </a:rPr>
              <a:t>Function of external monitoring process is to monitor activity, report results, and escalate warnings</a:t>
            </a:r>
          </a:p>
          <a:p>
            <a:pPr marL="742950" lvl="1" indent="-285750">
              <a:spcBef>
                <a:spcPct val="20000"/>
              </a:spcBef>
              <a:buFontTx/>
              <a:buChar char="–"/>
              <a:defRPr/>
            </a:pPr>
            <a:r>
              <a:rPr lang="en-US" altLang="en-US" sz="2400" kern="0" dirty="0" smtClean="0">
                <a:solidFill>
                  <a:srgbClr val="222222"/>
                </a:solidFill>
                <a:latin typeface="Arial"/>
              </a:rPr>
              <a:t>Monitoring process has three primary deliverables: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18</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defRPr/>
            </a:pPr>
            <a:r>
              <a:rPr lang="en-US" altLang="en-US" b="1" dirty="0" smtClean="0"/>
              <a:t>Monitoring, Escalation, and Incident Response</a:t>
            </a:r>
          </a:p>
          <a:p>
            <a:pPr marL="1143000" lvl="2" indent="-228600">
              <a:spcBef>
                <a:spcPct val="20000"/>
              </a:spcBef>
              <a:buFontTx/>
              <a:buChar char="•"/>
              <a:defRPr/>
            </a:pPr>
            <a:r>
              <a:rPr lang="en-US" altLang="en-US" sz="2200" kern="0" dirty="0" smtClean="0">
                <a:solidFill>
                  <a:srgbClr val="222222"/>
                </a:solidFill>
                <a:latin typeface="Arial"/>
              </a:rPr>
              <a:t>Specific warning bulletins issued when developing threats and specific attacks pose measurable risk to organization</a:t>
            </a:r>
          </a:p>
          <a:p>
            <a:pPr marL="1143000" lvl="2" indent="-228600">
              <a:spcBef>
                <a:spcPct val="20000"/>
              </a:spcBef>
              <a:buFontTx/>
              <a:buChar char="•"/>
              <a:defRPr/>
            </a:pPr>
            <a:r>
              <a:rPr lang="en-US" altLang="en-US" sz="2200" kern="0" dirty="0" smtClean="0">
                <a:solidFill>
                  <a:srgbClr val="222222"/>
                </a:solidFill>
                <a:latin typeface="Arial"/>
              </a:rPr>
              <a:t>Periodic summaries of external information</a:t>
            </a:r>
          </a:p>
          <a:p>
            <a:pPr marL="1143000" lvl="2" indent="-228600">
              <a:spcBef>
                <a:spcPct val="20000"/>
              </a:spcBef>
              <a:buFontTx/>
              <a:buChar char="•"/>
              <a:defRPr/>
            </a:pPr>
            <a:r>
              <a:rPr lang="en-US" altLang="en-US" sz="2200" kern="0" dirty="0" smtClean="0">
                <a:solidFill>
                  <a:srgbClr val="222222"/>
                </a:solidFill>
                <a:latin typeface="Arial"/>
              </a:rPr>
              <a:t>Detailed intelligence on highest risk warnings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19</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defRPr/>
            </a:pPr>
            <a:r>
              <a:rPr lang="en-US" altLang="en-US" b="1" dirty="0" smtClean="0"/>
              <a:t>Monitoring the Internal Environment</a:t>
            </a:r>
          </a:p>
          <a:p>
            <a:pPr marL="342900" indent="-342900">
              <a:spcBef>
                <a:spcPct val="20000"/>
              </a:spcBef>
              <a:buFontTx/>
              <a:buChar char="•"/>
              <a:defRPr/>
            </a:pPr>
            <a:r>
              <a:rPr lang="en-US" altLang="en-US" sz="2600" kern="0" dirty="0" smtClean="0">
                <a:solidFill>
                  <a:srgbClr val="222222"/>
                </a:solidFill>
                <a:latin typeface="Arial"/>
              </a:rPr>
              <a:t>Primary goal is informed awareness of state of organization’s networks, systems, and security defenses</a:t>
            </a:r>
          </a:p>
          <a:p>
            <a:pPr marL="342900" indent="-342900">
              <a:spcBef>
                <a:spcPct val="20000"/>
              </a:spcBef>
              <a:buFontTx/>
              <a:buChar char="•"/>
              <a:defRPr/>
            </a:pPr>
            <a:r>
              <a:rPr lang="en-US" altLang="en-US" sz="2600" kern="0" dirty="0" smtClean="0">
                <a:solidFill>
                  <a:srgbClr val="222222"/>
                </a:solidFill>
                <a:latin typeface="Arial"/>
              </a:rPr>
              <a:t>Internal monitoring accomplished by:</a:t>
            </a:r>
          </a:p>
          <a:p>
            <a:pPr marL="742950" lvl="1" indent="-285750">
              <a:spcBef>
                <a:spcPct val="20000"/>
              </a:spcBef>
              <a:buFontTx/>
              <a:buChar char="–"/>
              <a:defRPr/>
            </a:pPr>
            <a:r>
              <a:rPr lang="en-US" altLang="en-US" sz="2400" kern="0" dirty="0" smtClean="0">
                <a:solidFill>
                  <a:srgbClr val="222222"/>
                </a:solidFill>
                <a:latin typeface="Arial"/>
              </a:rPr>
              <a:t>Inventorying network devices and channels, IT infrastructure and applications, and information security infrastructure elements</a:t>
            </a:r>
          </a:p>
          <a:p>
            <a:pPr marL="742950" lvl="1" indent="-285750">
              <a:spcBef>
                <a:spcPct val="20000"/>
              </a:spcBef>
              <a:buFontTx/>
              <a:buChar char="–"/>
              <a:defRPr/>
            </a:pPr>
            <a:r>
              <a:rPr lang="en-US" altLang="en-US" sz="2400" kern="0" dirty="0" smtClean="0">
                <a:solidFill>
                  <a:srgbClr val="222222"/>
                </a:solidFill>
                <a:latin typeface="Arial"/>
              </a:rPr>
              <a:t>Leading the IT governance process</a:t>
            </a:r>
          </a:p>
          <a:p>
            <a:pPr marL="742950" lvl="1" indent="-285750">
              <a:spcBef>
                <a:spcPct val="20000"/>
              </a:spcBef>
              <a:buFontTx/>
              <a:buChar char="–"/>
              <a:defRPr/>
            </a:pPr>
            <a:r>
              <a:rPr lang="en-US" altLang="en-US" sz="2400" kern="0" dirty="0" smtClean="0">
                <a:solidFill>
                  <a:srgbClr val="222222"/>
                </a:solidFill>
                <a:latin typeface="Arial"/>
              </a:rPr>
              <a:t>Real-time monitoring of IT activity</a:t>
            </a:r>
          </a:p>
          <a:p>
            <a:pPr marL="742950" lvl="1" indent="-285750">
              <a:spcBef>
                <a:spcPct val="20000"/>
              </a:spcBef>
              <a:buFontTx/>
              <a:buChar char="–"/>
              <a:defRPr/>
            </a:pPr>
            <a:r>
              <a:rPr lang="en-US" altLang="en-US" sz="2400" kern="0" dirty="0" smtClean="0">
                <a:solidFill>
                  <a:srgbClr val="222222"/>
                </a:solidFill>
                <a:latin typeface="Arial"/>
              </a:rPr>
              <a:t>Monitoring the internal state of the organization’s networks and systems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20</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defRPr/>
            </a:pPr>
            <a:r>
              <a:rPr lang="en-US" altLang="en-US" b="1" dirty="0" smtClean="0"/>
              <a:t>Network Characterization and Inventory</a:t>
            </a:r>
          </a:p>
          <a:p>
            <a:pPr marL="742950" lvl="1" indent="-285750">
              <a:spcBef>
                <a:spcPct val="20000"/>
              </a:spcBef>
              <a:buFontTx/>
              <a:buChar char="–"/>
              <a:defRPr/>
            </a:pPr>
            <a:r>
              <a:rPr lang="en-US" altLang="en-US" sz="2400" kern="0" dirty="0" smtClean="0">
                <a:solidFill>
                  <a:srgbClr val="222222"/>
                </a:solidFill>
                <a:latin typeface="Arial"/>
              </a:rPr>
              <a:t>Organizations should have/maintain carefully planned and fully populated inventory of network devices, communication channels, and computing devices</a:t>
            </a:r>
          </a:p>
          <a:p>
            <a:pPr marL="742950" lvl="1" indent="-285750">
              <a:spcBef>
                <a:spcPct val="20000"/>
              </a:spcBef>
              <a:buFontTx/>
              <a:buChar char="–"/>
              <a:defRPr/>
            </a:pPr>
            <a:r>
              <a:rPr lang="en-US" altLang="en-US" sz="2400" kern="0" dirty="0" smtClean="0">
                <a:solidFill>
                  <a:srgbClr val="222222"/>
                </a:solidFill>
                <a:latin typeface="Arial"/>
              </a:rPr>
              <a:t>Once characteristics identified, they must be carefully organized and stored using a mechanism (manual or automated) that allows timely retrieval and rapid integration of disparate facts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21</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22</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defRPr/>
            </a:pPr>
            <a:r>
              <a:rPr lang="en-US" altLang="en-US" b="1" dirty="0" smtClean="0"/>
              <a:t>Detecting Differences</a:t>
            </a:r>
          </a:p>
          <a:p>
            <a:pPr marL="742950" lvl="1" indent="-285750">
              <a:spcBef>
                <a:spcPct val="20000"/>
              </a:spcBef>
              <a:buFontTx/>
              <a:buChar char="–"/>
              <a:defRPr/>
            </a:pPr>
            <a:r>
              <a:rPr lang="en-US" altLang="en-US" sz="2400" kern="0" dirty="0" smtClean="0">
                <a:solidFill>
                  <a:srgbClr val="222222"/>
                </a:solidFill>
                <a:latin typeface="Arial"/>
              </a:rPr>
              <a:t>Difference analysis: procedure that compares current state of network segment against known previous state of same segment</a:t>
            </a:r>
          </a:p>
          <a:p>
            <a:pPr marL="742950" lvl="1" indent="-285750">
              <a:spcBef>
                <a:spcPct val="20000"/>
              </a:spcBef>
              <a:buFontTx/>
              <a:buChar char="–"/>
              <a:defRPr/>
            </a:pPr>
            <a:r>
              <a:rPr lang="en-US" altLang="en-US" sz="2400" kern="0" dirty="0" smtClean="0">
                <a:solidFill>
                  <a:srgbClr val="222222"/>
                </a:solidFill>
                <a:latin typeface="Arial"/>
              </a:rPr>
              <a:t>Unexpected differences between the current state and the baseline state could indicate trouble</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25</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defRPr/>
            </a:pPr>
            <a:r>
              <a:rPr lang="en-US" altLang="en-US" b="1" dirty="0" smtClean="0"/>
              <a:t>Planning and Risk Assessment</a:t>
            </a:r>
          </a:p>
          <a:p>
            <a:pPr marL="342900" indent="-342900">
              <a:spcBef>
                <a:spcPct val="20000"/>
              </a:spcBef>
              <a:buFontTx/>
              <a:buChar char="•"/>
              <a:defRPr/>
            </a:pPr>
            <a:r>
              <a:rPr lang="en-US" altLang="en-US" sz="1200" kern="0" dirty="0" smtClean="0">
                <a:solidFill>
                  <a:srgbClr val="222222"/>
                </a:solidFill>
                <a:latin typeface="Arial"/>
              </a:rPr>
              <a:t>Primary objective is to keep lookout over entire information security program</a:t>
            </a:r>
          </a:p>
          <a:p>
            <a:pPr marL="342900" indent="-342900">
              <a:spcBef>
                <a:spcPct val="20000"/>
              </a:spcBef>
              <a:buFontTx/>
              <a:buChar char="•"/>
              <a:defRPr/>
            </a:pPr>
            <a:r>
              <a:rPr lang="en-US" altLang="en-US" sz="1200" kern="0" dirty="0" smtClean="0">
                <a:solidFill>
                  <a:srgbClr val="222222"/>
                </a:solidFill>
                <a:latin typeface="Arial"/>
              </a:rPr>
              <a:t>Accomplished by identifying and planning ongoing information security activities that further reduce risk</a:t>
            </a:r>
          </a:p>
          <a:p>
            <a:pPr eaLnBrk="1" hangingPunct="1">
              <a:buFontTx/>
              <a:buChar char="•"/>
              <a:defRPr/>
            </a:pPr>
            <a:endParaRPr lang="en-US" altLang="en-US" dirty="0" smtClean="0"/>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r>
              <a:rPr lang="en-US" altLang="en-US" b="1" dirty="0" smtClean="0"/>
              <a:t>Learning Objectives</a:t>
            </a:r>
          </a:p>
          <a:p>
            <a:pPr eaLnBrk="1" hangingPunct="1"/>
            <a:r>
              <a:rPr lang="en-US" altLang="en-US" dirty="0" smtClean="0"/>
              <a:t>Upon completion of this material you should be able to:</a:t>
            </a:r>
          </a:p>
          <a:p>
            <a:pPr eaLnBrk="1" hangingPunct="1">
              <a:buFontTx/>
              <a:buChar char="•"/>
            </a:pPr>
            <a:r>
              <a:rPr lang="en-US" altLang="en-US" dirty="0" smtClean="0"/>
              <a:t> Discuss the need for the ongoing maintenance of the information security program</a:t>
            </a:r>
          </a:p>
          <a:p>
            <a:pPr eaLnBrk="1" hangingPunct="1">
              <a:buFontTx/>
              <a:buChar char="•"/>
            </a:pPr>
            <a:r>
              <a:rPr lang="en-US" altLang="en-US" dirty="0" smtClean="0"/>
              <a:t> List the recommended security management models</a:t>
            </a:r>
          </a:p>
          <a:p>
            <a:pPr eaLnBrk="1" hangingPunct="1">
              <a:buFontTx/>
              <a:buChar char="•"/>
            </a:pPr>
            <a:r>
              <a:rPr lang="en-US" altLang="en-US" dirty="0" smtClean="0"/>
              <a:t>Define a model for a full maintenance program</a:t>
            </a:r>
          </a:p>
          <a:p>
            <a:pPr eaLnBrk="1" hangingPunct="1">
              <a:buFontTx/>
              <a:buChar char="•"/>
            </a:pPr>
            <a:r>
              <a:rPr lang="en-US" altLang="en-US" dirty="0" smtClean="0"/>
              <a:t>Identify the key factors involved in monitoring the external and internal environment</a:t>
            </a:r>
          </a:p>
          <a:p>
            <a:pPr eaLnBrk="1" hangingPunct="1">
              <a:buFontTx/>
              <a:buChar char="•"/>
            </a:pPr>
            <a:r>
              <a:rPr lang="en-US" altLang="en-US" dirty="0" smtClean="0"/>
              <a:t>Describe how planning, risk assessment, vulnerability assessment, and remediation tie into information security maintenance</a:t>
            </a:r>
          </a:p>
          <a:p>
            <a:pPr eaLnBrk="1" hangingPunct="1">
              <a:buFontTx/>
              <a:buChar char="•"/>
            </a:pPr>
            <a:r>
              <a:rPr lang="en-US" altLang="en-US" dirty="0" smtClean="0"/>
              <a:t>Explain how to build readiness and review procedures into information security maintenance</a:t>
            </a:r>
          </a:p>
          <a:p>
            <a:pPr eaLnBrk="1" hangingPunct="1">
              <a:buFontTx/>
              <a:buChar char="•"/>
            </a:pPr>
            <a:r>
              <a:rPr lang="en-US" altLang="en-US" dirty="0" smtClean="0"/>
              <a:t>Define digital forensics, and describe the management of the digital forensics function</a:t>
            </a:r>
          </a:p>
          <a:p>
            <a:pPr eaLnBrk="1" hangingPunct="1">
              <a:buFontTx/>
              <a:buChar char="•"/>
            </a:pPr>
            <a:r>
              <a:rPr lang="en-US" altLang="en-US" dirty="0" smtClean="0"/>
              <a:t>Describe the process of acquiring, analyzing, and maintaining potential evidentiary material</a:t>
            </a:r>
          </a:p>
          <a:p>
            <a:pPr eaLnBrk="1" hangingPunct="1">
              <a:buFontTx/>
              <a:buChar char="•"/>
            </a:pPr>
            <a:endParaRPr lang="en-US" altLang="en-US" dirty="0" smtClean="0"/>
          </a:p>
        </p:txBody>
      </p:sp>
    </p:spTree>
    <p:extLst>
      <p:ext uri="{BB962C8B-B14F-4D97-AF65-F5344CB8AC3E}">
        <p14:creationId xmlns:p14="http://schemas.microsoft.com/office/powerpoint/2010/main" val="3960411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26</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defRPr/>
            </a:pPr>
            <a:r>
              <a:rPr lang="en-US" altLang="en-US" b="1" dirty="0" smtClean="0"/>
              <a:t>Information Security Program Planning and Review</a:t>
            </a:r>
          </a:p>
          <a:p>
            <a:pPr marL="742950" lvl="1" indent="-285750">
              <a:spcBef>
                <a:spcPct val="20000"/>
              </a:spcBef>
              <a:buFontTx/>
              <a:buChar char="–"/>
              <a:defRPr/>
            </a:pPr>
            <a:r>
              <a:rPr lang="en-US" altLang="en-US" sz="2400" kern="0" dirty="0" smtClean="0">
                <a:solidFill>
                  <a:srgbClr val="222222"/>
                </a:solidFill>
                <a:latin typeface="Arial"/>
              </a:rPr>
              <a:t>Periodic review of ongoing information security program and planning for enhancements and extensions is recommended</a:t>
            </a:r>
          </a:p>
          <a:p>
            <a:pPr marL="742950" lvl="1" indent="-285750">
              <a:spcBef>
                <a:spcPct val="20000"/>
              </a:spcBef>
              <a:buFontTx/>
              <a:buChar char="–"/>
              <a:defRPr/>
            </a:pPr>
            <a:r>
              <a:rPr lang="en-US" altLang="en-US" sz="2400" kern="0" dirty="0" smtClean="0">
                <a:solidFill>
                  <a:srgbClr val="222222"/>
                </a:solidFill>
                <a:latin typeface="Arial"/>
              </a:rPr>
              <a:t>Should examine future IT needs of organization and impact on information security</a:t>
            </a:r>
          </a:p>
          <a:p>
            <a:pPr marL="742950" lvl="1" indent="-285750">
              <a:spcBef>
                <a:spcPct val="20000"/>
              </a:spcBef>
              <a:buFontTx/>
              <a:buChar char="–"/>
              <a:defRPr/>
            </a:pPr>
            <a:r>
              <a:rPr lang="en-US" altLang="en-US" sz="2400" kern="0" dirty="0" smtClean="0">
                <a:solidFill>
                  <a:srgbClr val="222222"/>
                </a:solidFill>
                <a:latin typeface="Arial"/>
              </a:rPr>
              <a:t>A recommended approach takes advantage of the fact most organizations have annual capital budget planning cycles and manage security projects as part of that process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27</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defRPr/>
            </a:pPr>
            <a:r>
              <a:rPr lang="en-US" altLang="en-US" b="1" dirty="0" smtClean="0"/>
              <a:t>Information Security Program Planning and Review</a:t>
            </a:r>
          </a:p>
          <a:p>
            <a:pPr marL="742950" lvl="1" indent="-285750">
              <a:spcBef>
                <a:spcPct val="20000"/>
              </a:spcBef>
              <a:buFontTx/>
              <a:buChar char="–"/>
              <a:defRPr/>
            </a:pPr>
            <a:r>
              <a:rPr lang="en-US" altLang="en-US" sz="2400" kern="0" dirty="0" smtClean="0">
                <a:solidFill>
                  <a:srgbClr val="222222"/>
                </a:solidFill>
                <a:latin typeface="Arial"/>
              </a:rPr>
              <a:t>A recommended approach takes advantage of the fact most organizations have annual capital budget planning cycles and manage security projects as part of that process</a:t>
            </a:r>
          </a:p>
          <a:p>
            <a:pPr eaLnBrk="1" hangingPunct="1">
              <a:defRPr/>
            </a:pPr>
            <a:r>
              <a:rPr lang="en-US" altLang="en-US" b="1" dirty="0" smtClean="0"/>
              <a:t>Planning and Risk Assessment</a:t>
            </a:r>
          </a:p>
          <a:p>
            <a:pPr marL="342900" indent="-342900">
              <a:spcBef>
                <a:spcPct val="20000"/>
              </a:spcBef>
              <a:buFontTx/>
              <a:buChar char="•"/>
              <a:defRPr/>
            </a:pPr>
            <a:r>
              <a:rPr lang="en-US" altLang="en-US" sz="2600" kern="0" dirty="0" smtClean="0">
                <a:solidFill>
                  <a:srgbClr val="222222"/>
                </a:solidFill>
                <a:latin typeface="Arial"/>
              </a:rPr>
              <a:t>Large projects should be broken into smaller projects for several reasons</a:t>
            </a:r>
          </a:p>
          <a:p>
            <a:pPr marL="742950" lvl="1" indent="-285750">
              <a:spcBef>
                <a:spcPct val="20000"/>
              </a:spcBef>
              <a:buFontTx/>
              <a:buChar char="–"/>
              <a:defRPr/>
            </a:pPr>
            <a:r>
              <a:rPr lang="en-US" altLang="en-US" sz="2400" kern="0" dirty="0" smtClean="0">
                <a:solidFill>
                  <a:srgbClr val="222222"/>
                </a:solidFill>
                <a:latin typeface="Arial"/>
              </a:rPr>
              <a:t>Smaller projects tend to have more manageable impacts on networks and users</a:t>
            </a:r>
          </a:p>
          <a:p>
            <a:pPr marL="742950" lvl="1" indent="-285750">
              <a:spcBef>
                <a:spcPct val="20000"/>
              </a:spcBef>
              <a:buFontTx/>
              <a:buChar char="–"/>
              <a:defRPr/>
            </a:pPr>
            <a:r>
              <a:rPr lang="en-US" altLang="en-US" sz="2400" kern="0" dirty="0" smtClean="0">
                <a:solidFill>
                  <a:srgbClr val="222222"/>
                </a:solidFill>
                <a:latin typeface="Arial"/>
              </a:rPr>
              <a:t>Larger projects tend to complicate change control process in implementation phase</a:t>
            </a:r>
          </a:p>
          <a:p>
            <a:pPr marL="742950" lvl="1" indent="-285750">
              <a:spcBef>
                <a:spcPct val="20000"/>
              </a:spcBef>
              <a:buFontTx/>
              <a:buChar char="–"/>
              <a:defRPr/>
            </a:pPr>
            <a:r>
              <a:rPr lang="en-US" altLang="en-US" sz="2400" kern="0" dirty="0" smtClean="0">
                <a:solidFill>
                  <a:srgbClr val="222222"/>
                </a:solidFill>
                <a:latin typeface="Arial"/>
              </a:rPr>
              <a:t>Shorter planning, development, and implementation schedules reduce uncertainty </a:t>
            </a:r>
          </a:p>
          <a:p>
            <a:pPr eaLnBrk="1" hangingPunct="1">
              <a:defRPr/>
            </a:pPr>
            <a:endParaRPr lang="en-US" altLang="en-US" b="1" dirty="0" smtClean="0"/>
          </a:p>
          <a:p>
            <a:pPr marL="742950" lvl="1" indent="-285750">
              <a:spcBef>
                <a:spcPct val="20000"/>
              </a:spcBef>
              <a:buFontTx/>
              <a:buChar char="–"/>
              <a:defRPr/>
            </a:pPr>
            <a:endParaRPr lang="en-US" altLang="en-US" sz="2400" kern="0" dirty="0" smtClean="0">
              <a:solidFill>
                <a:srgbClr val="222222"/>
              </a:solidFill>
              <a:latin typeface="Arial"/>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28</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defRPr/>
            </a:pPr>
            <a:r>
              <a:rPr lang="en-US" altLang="en-US" b="1" dirty="0" smtClean="0"/>
              <a:t>Planning and Risk Assessment</a:t>
            </a:r>
          </a:p>
          <a:p>
            <a:pPr marL="742950" lvl="1" indent="-285750">
              <a:spcBef>
                <a:spcPct val="20000"/>
              </a:spcBef>
              <a:buFontTx/>
              <a:buChar char="–"/>
              <a:defRPr/>
            </a:pPr>
            <a:r>
              <a:rPr lang="en-US" altLang="en-US" sz="2400" kern="0" dirty="0" smtClean="0">
                <a:solidFill>
                  <a:srgbClr val="222222"/>
                </a:solidFill>
                <a:latin typeface="Arial"/>
              </a:rPr>
              <a:t>Most large projects can easily be broken down into smaller projects, giving more opportunities to change direction and gain flexibility</a:t>
            </a:r>
          </a:p>
          <a:p>
            <a:pPr eaLnBrk="1" hangingPunct="1">
              <a:defRPr/>
            </a:pPr>
            <a:endParaRPr lang="en-US" altLang="en-US" b="1" dirty="0" smtClean="0"/>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30</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defRPr/>
            </a:pPr>
            <a:r>
              <a:rPr lang="en-US" altLang="en-US" b="1" dirty="0" smtClean="0"/>
              <a:t>Vulnerability Assessment and Remediation</a:t>
            </a:r>
          </a:p>
          <a:p>
            <a:pPr marL="342900" indent="-342900">
              <a:spcBef>
                <a:spcPct val="20000"/>
              </a:spcBef>
              <a:buFontTx/>
              <a:buChar char="•"/>
              <a:defRPr/>
            </a:pPr>
            <a:r>
              <a:rPr lang="en-US" altLang="en-US" sz="2550" kern="0" dirty="0" smtClean="0">
                <a:solidFill>
                  <a:srgbClr val="222222"/>
                </a:solidFill>
                <a:latin typeface="Arial"/>
              </a:rPr>
              <a:t>Primary goal: identification of specific, documented vulnerabilities and their timely remediation</a:t>
            </a:r>
          </a:p>
          <a:p>
            <a:pPr marL="342900" indent="-342900">
              <a:spcBef>
                <a:spcPct val="20000"/>
              </a:spcBef>
              <a:buFontTx/>
              <a:buChar char="•"/>
              <a:defRPr/>
            </a:pPr>
            <a:r>
              <a:rPr lang="en-US" altLang="en-US" sz="2550" kern="0" dirty="0" smtClean="0">
                <a:solidFill>
                  <a:srgbClr val="222222"/>
                </a:solidFill>
                <a:latin typeface="Arial"/>
              </a:rPr>
              <a:t>Accomplished by:</a:t>
            </a:r>
          </a:p>
          <a:p>
            <a:pPr marL="742950" lvl="1" indent="-285750">
              <a:spcBef>
                <a:spcPct val="20000"/>
              </a:spcBef>
              <a:buFontTx/>
              <a:buChar char="–"/>
              <a:defRPr/>
            </a:pPr>
            <a:r>
              <a:rPr lang="en-US" altLang="en-US" sz="2200" kern="0" dirty="0" smtClean="0">
                <a:solidFill>
                  <a:srgbClr val="222222"/>
                </a:solidFill>
                <a:latin typeface="Arial"/>
              </a:rPr>
              <a:t>Using vulnerability assessment procedures</a:t>
            </a:r>
          </a:p>
          <a:p>
            <a:pPr marL="742950" lvl="1" indent="-285750">
              <a:spcBef>
                <a:spcPct val="20000"/>
              </a:spcBef>
              <a:buFontTx/>
              <a:buChar char="–"/>
              <a:defRPr/>
            </a:pPr>
            <a:r>
              <a:rPr lang="en-US" altLang="en-US" sz="2200" kern="0" dirty="0" smtClean="0">
                <a:solidFill>
                  <a:srgbClr val="222222"/>
                </a:solidFill>
                <a:latin typeface="Arial"/>
              </a:rPr>
              <a:t>Documenting background information and providing tested remediation procedures for vulnerabilities</a:t>
            </a:r>
          </a:p>
          <a:p>
            <a:pPr marL="742950" lvl="1" indent="-285750">
              <a:spcBef>
                <a:spcPct val="20000"/>
              </a:spcBef>
              <a:buFontTx/>
              <a:buChar char="–"/>
              <a:defRPr/>
            </a:pPr>
            <a:r>
              <a:rPr lang="en-US" altLang="en-US" sz="2200" kern="0" dirty="0" smtClean="0">
                <a:solidFill>
                  <a:srgbClr val="222222"/>
                </a:solidFill>
                <a:latin typeface="Arial"/>
              </a:rPr>
              <a:t>Tracking vulnerabilities from the time they are identified</a:t>
            </a:r>
          </a:p>
          <a:p>
            <a:pPr marL="742950" lvl="1" indent="-285750">
              <a:spcBef>
                <a:spcPct val="20000"/>
              </a:spcBef>
              <a:buFontTx/>
              <a:buChar char="–"/>
              <a:defRPr/>
            </a:pPr>
            <a:r>
              <a:rPr lang="en-US" altLang="en-US" sz="2200" kern="0" dirty="0" smtClean="0">
                <a:solidFill>
                  <a:srgbClr val="222222"/>
                </a:solidFill>
                <a:latin typeface="Arial"/>
              </a:rPr>
              <a:t>Communicating vulnerability information to owners of vulnerable systems</a:t>
            </a:r>
          </a:p>
          <a:p>
            <a:pPr marL="742950" lvl="1" indent="-285750">
              <a:spcBef>
                <a:spcPct val="20000"/>
              </a:spcBef>
              <a:buFontTx/>
              <a:buChar char="–"/>
              <a:defRPr/>
            </a:pPr>
            <a:r>
              <a:rPr lang="en-US" altLang="en-US" sz="2200" kern="0" dirty="0" smtClean="0">
                <a:solidFill>
                  <a:srgbClr val="222222"/>
                </a:solidFill>
                <a:latin typeface="Arial"/>
              </a:rPr>
              <a:t>Reporting on the status of vulnerabilities</a:t>
            </a:r>
          </a:p>
          <a:p>
            <a:pPr marL="742950" lvl="1" indent="-285750">
              <a:spcBef>
                <a:spcPct val="20000"/>
              </a:spcBef>
              <a:buFontTx/>
              <a:buChar char="–"/>
              <a:defRPr/>
            </a:pPr>
            <a:r>
              <a:rPr lang="en-US" altLang="en-US" sz="2200" kern="0" dirty="0" smtClean="0">
                <a:solidFill>
                  <a:srgbClr val="222222"/>
                </a:solidFill>
                <a:latin typeface="Arial"/>
              </a:rPr>
              <a:t>Ensuring the proper level of management is involved</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31</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defRPr/>
            </a:pPr>
            <a:r>
              <a:rPr lang="en-US" altLang="en-US" b="1" dirty="0" smtClean="0"/>
              <a:t>Vulnerability Assessment and Remediation</a:t>
            </a:r>
          </a:p>
          <a:p>
            <a:pPr marL="342900" indent="-342900">
              <a:spcBef>
                <a:spcPct val="20000"/>
              </a:spcBef>
              <a:buFontTx/>
              <a:buChar char="•"/>
              <a:defRPr/>
            </a:pPr>
            <a:r>
              <a:rPr lang="en-US" altLang="en-US" sz="1200" kern="0" dirty="0" smtClean="0">
                <a:solidFill>
                  <a:srgbClr val="222222"/>
                </a:solidFill>
                <a:latin typeface="Arial"/>
              </a:rPr>
              <a:t>Process of identifying and documenting specific and provable flaws in organization’s information asset environment </a:t>
            </a:r>
          </a:p>
          <a:p>
            <a:pPr marL="342900" indent="-342900">
              <a:spcBef>
                <a:spcPct val="20000"/>
              </a:spcBef>
              <a:buFontTx/>
              <a:buChar char="•"/>
              <a:defRPr/>
            </a:pPr>
            <a:r>
              <a:rPr lang="en-US" altLang="en-US" sz="1200" kern="0" dirty="0" smtClean="0">
                <a:solidFill>
                  <a:srgbClr val="222222"/>
                </a:solidFill>
                <a:latin typeface="Arial"/>
              </a:rPr>
              <a:t>Five following vulnerability assessment processes can help many organizations balance intrusiveness of vulnerability assessment with need for stable and effective production environment</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32</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defRPr/>
            </a:pPr>
            <a:r>
              <a:rPr lang="en-US" altLang="en-US" b="1" dirty="0" smtClean="0"/>
              <a:t>Internet Vulnerability Assessment</a:t>
            </a:r>
          </a:p>
          <a:p>
            <a:pPr marL="742950" lvl="1" indent="-285750">
              <a:spcBef>
                <a:spcPct val="20000"/>
              </a:spcBef>
              <a:buFontTx/>
              <a:buChar char="–"/>
              <a:defRPr/>
            </a:pPr>
            <a:r>
              <a:rPr lang="en-US" altLang="en-US" sz="2400" kern="0" dirty="0" smtClean="0">
                <a:solidFill>
                  <a:srgbClr val="222222"/>
                </a:solidFill>
                <a:latin typeface="Arial"/>
              </a:rPr>
              <a:t>Designed to find and document vulnerabilities present in organization’s public network </a:t>
            </a:r>
          </a:p>
          <a:p>
            <a:pPr marL="742950" lvl="1" indent="-285750">
              <a:spcBef>
                <a:spcPct val="20000"/>
              </a:spcBef>
              <a:buFontTx/>
              <a:buChar char="–"/>
              <a:defRPr/>
            </a:pPr>
            <a:r>
              <a:rPr lang="en-US" altLang="en-US" sz="2400" kern="0" dirty="0" smtClean="0">
                <a:solidFill>
                  <a:srgbClr val="222222"/>
                </a:solidFill>
                <a:latin typeface="Arial"/>
              </a:rPr>
              <a:t>Steps in the process include:</a:t>
            </a:r>
          </a:p>
          <a:p>
            <a:pPr marL="1143000" lvl="2" indent="-228600">
              <a:spcBef>
                <a:spcPct val="20000"/>
              </a:spcBef>
              <a:buFontTx/>
              <a:buChar char="•"/>
              <a:defRPr/>
            </a:pPr>
            <a:r>
              <a:rPr lang="en-US" altLang="en-US" sz="2200" kern="0" dirty="0" smtClean="0">
                <a:solidFill>
                  <a:srgbClr val="222222"/>
                </a:solidFill>
                <a:latin typeface="Arial"/>
              </a:rPr>
              <a:t>Planning, scheduling, and notification </a:t>
            </a:r>
          </a:p>
          <a:p>
            <a:pPr marL="1143000" lvl="2" indent="-228600">
              <a:spcBef>
                <a:spcPct val="20000"/>
              </a:spcBef>
              <a:buFontTx/>
              <a:buChar char="•"/>
              <a:defRPr/>
            </a:pPr>
            <a:r>
              <a:rPr lang="en-US" altLang="en-US" sz="2200" kern="0" dirty="0" smtClean="0">
                <a:solidFill>
                  <a:srgbClr val="222222"/>
                </a:solidFill>
                <a:latin typeface="Arial"/>
              </a:rPr>
              <a:t>Target selection</a:t>
            </a:r>
          </a:p>
          <a:p>
            <a:pPr marL="1143000" lvl="2" indent="-228600">
              <a:spcBef>
                <a:spcPct val="20000"/>
              </a:spcBef>
              <a:buFontTx/>
              <a:buChar char="•"/>
              <a:defRPr/>
            </a:pPr>
            <a:r>
              <a:rPr lang="en-US" altLang="en-US" sz="2200" kern="0" dirty="0" smtClean="0">
                <a:solidFill>
                  <a:srgbClr val="222222"/>
                </a:solidFill>
                <a:latin typeface="Arial"/>
              </a:rPr>
              <a:t>Test selection</a:t>
            </a:r>
          </a:p>
          <a:p>
            <a:pPr marL="1143000" lvl="2" indent="-228600">
              <a:spcBef>
                <a:spcPct val="20000"/>
              </a:spcBef>
              <a:buFontTx/>
              <a:buChar char="•"/>
              <a:defRPr/>
            </a:pPr>
            <a:r>
              <a:rPr lang="en-US" altLang="en-US" sz="2200" kern="0" dirty="0" smtClean="0">
                <a:solidFill>
                  <a:srgbClr val="222222"/>
                </a:solidFill>
                <a:latin typeface="Arial"/>
              </a:rPr>
              <a:t>Scanning</a:t>
            </a:r>
          </a:p>
          <a:p>
            <a:pPr marL="1143000" lvl="2" indent="-228600">
              <a:spcBef>
                <a:spcPct val="20000"/>
              </a:spcBef>
              <a:buFontTx/>
              <a:buChar char="•"/>
              <a:defRPr/>
            </a:pPr>
            <a:r>
              <a:rPr lang="en-US" altLang="en-US" sz="2200" kern="0" dirty="0" smtClean="0">
                <a:solidFill>
                  <a:srgbClr val="222222"/>
                </a:solidFill>
                <a:latin typeface="Arial"/>
              </a:rPr>
              <a:t>Analysis</a:t>
            </a:r>
          </a:p>
          <a:p>
            <a:pPr marL="1143000" lvl="2" indent="-228600">
              <a:spcBef>
                <a:spcPct val="20000"/>
              </a:spcBef>
              <a:buFontTx/>
              <a:buChar char="•"/>
              <a:defRPr/>
            </a:pPr>
            <a:r>
              <a:rPr lang="en-US" altLang="en-US" sz="2200" kern="0" dirty="0" smtClean="0">
                <a:solidFill>
                  <a:srgbClr val="222222"/>
                </a:solidFill>
                <a:latin typeface="Arial"/>
              </a:rPr>
              <a:t>Record keeping</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33</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defRPr/>
            </a:pPr>
            <a:r>
              <a:rPr lang="en-US" altLang="en-US" b="1" dirty="0" smtClean="0"/>
              <a:t>Intranet Vulnerability Assessment</a:t>
            </a:r>
          </a:p>
          <a:p>
            <a:pPr marL="742950" lvl="1" indent="-285750">
              <a:spcBef>
                <a:spcPct val="20000"/>
              </a:spcBef>
              <a:buFontTx/>
              <a:buChar char="–"/>
              <a:defRPr/>
            </a:pPr>
            <a:r>
              <a:rPr lang="en-US" altLang="en-US" sz="2400" kern="0" dirty="0" smtClean="0">
                <a:solidFill>
                  <a:srgbClr val="222222"/>
                </a:solidFill>
                <a:latin typeface="Arial"/>
              </a:rPr>
              <a:t>Designed to find and document selected vulnerabilities likely present on the internal network</a:t>
            </a:r>
          </a:p>
          <a:p>
            <a:pPr marL="742950" lvl="1" indent="-285750">
              <a:spcBef>
                <a:spcPct val="20000"/>
              </a:spcBef>
              <a:buFontTx/>
              <a:buChar char="–"/>
              <a:defRPr/>
            </a:pPr>
            <a:r>
              <a:rPr lang="en-US" altLang="en-US" sz="2400" kern="0" dirty="0" smtClean="0">
                <a:solidFill>
                  <a:srgbClr val="222222"/>
                </a:solidFill>
                <a:latin typeface="Arial"/>
              </a:rPr>
              <a:t>Attackers are often internal members of organization, affiliates of business partners, or automated attack vectors (such as viruses and worms)</a:t>
            </a:r>
          </a:p>
          <a:p>
            <a:pPr marL="742950" lvl="1" indent="-285750">
              <a:spcBef>
                <a:spcPct val="20000"/>
              </a:spcBef>
              <a:buFontTx/>
              <a:buChar char="–"/>
              <a:defRPr/>
            </a:pPr>
            <a:r>
              <a:rPr lang="en-US" altLang="en-US" sz="2400" kern="0" dirty="0" smtClean="0">
                <a:solidFill>
                  <a:srgbClr val="222222"/>
                </a:solidFill>
                <a:latin typeface="Arial"/>
              </a:rPr>
              <a:t>This assessment is usually performed against critical internal devices with a known, high value by using selective penetration testing</a:t>
            </a:r>
          </a:p>
          <a:p>
            <a:pPr marL="742950" lvl="1" indent="-285750">
              <a:spcBef>
                <a:spcPct val="20000"/>
              </a:spcBef>
              <a:buFontTx/>
              <a:buChar char="–"/>
              <a:defRPr/>
            </a:pPr>
            <a:r>
              <a:rPr lang="en-US" altLang="en-US" sz="2400" kern="0" dirty="0" smtClean="0">
                <a:solidFill>
                  <a:srgbClr val="222222"/>
                </a:solidFill>
                <a:latin typeface="Arial"/>
              </a:rPr>
              <a:t>Steps in process almost identical to steps in Internet vulnerability assessment</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34</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35</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defRPr/>
            </a:pPr>
            <a:r>
              <a:rPr lang="en-US" altLang="en-US" b="1" dirty="0" smtClean="0"/>
              <a:t>Wireless Vulnerability Assessment</a:t>
            </a:r>
          </a:p>
          <a:p>
            <a:pPr marL="742950" lvl="1" indent="-285750">
              <a:spcBef>
                <a:spcPct val="20000"/>
              </a:spcBef>
              <a:buFontTx/>
              <a:buChar char="–"/>
              <a:defRPr/>
            </a:pPr>
            <a:r>
              <a:rPr lang="en-US" altLang="en-US" sz="2400" kern="0" dirty="0" smtClean="0">
                <a:solidFill>
                  <a:srgbClr val="222222"/>
                </a:solidFill>
                <a:latin typeface="Arial"/>
              </a:rPr>
              <a:t>Designed to find and document vulnerabilities that may be present in wireless local area networks of organization</a:t>
            </a:r>
          </a:p>
          <a:p>
            <a:pPr marL="742950" lvl="1" indent="-285750">
              <a:spcBef>
                <a:spcPct val="20000"/>
              </a:spcBef>
              <a:buFontTx/>
              <a:buChar char="–"/>
              <a:defRPr/>
            </a:pPr>
            <a:r>
              <a:rPr lang="en-US" altLang="en-US" sz="2400" kern="0" dirty="0" smtClean="0">
                <a:solidFill>
                  <a:srgbClr val="222222"/>
                </a:solidFill>
                <a:latin typeface="Arial"/>
              </a:rPr>
              <a:t>Since attackers from this direction are likely to take advantage of any flaw, assessment is usually performed against all publicly accessible areas using every possible wireless penetration testing approach</a:t>
            </a:r>
          </a:p>
          <a:p>
            <a:pPr eaLnBrk="1" hangingPunct="1">
              <a:defRPr/>
            </a:pPr>
            <a:endParaRPr lang="en-US" altLang="en-US" dirty="0" smtClean="0"/>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36</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defRPr/>
            </a:pPr>
            <a:r>
              <a:rPr lang="en-US" altLang="en-US" b="1" dirty="0" smtClean="0"/>
              <a:t>Documenting Vulnerabilities</a:t>
            </a:r>
          </a:p>
          <a:p>
            <a:pPr marL="742950" lvl="1" indent="-285750">
              <a:spcBef>
                <a:spcPct val="20000"/>
              </a:spcBef>
              <a:buFontTx/>
              <a:buChar char="–"/>
              <a:defRPr/>
            </a:pPr>
            <a:r>
              <a:rPr lang="en-US" altLang="en-US" sz="2400" kern="0" dirty="0" smtClean="0">
                <a:solidFill>
                  <a:srgbClr val="222222"/>
                </a:solidFill>
                <a:latin typeface="Arial"/>
              </a:rPr>
              <a:t>Vulnerability database should provide details about reported vulnerability as well as a link to the information assets</a:t>
            </a:r>
          </a:p>
          <a:p>
            <a:pPr marL="742950" lvl="1" indent="-285750">
              <a:spcBef>
                <a:spcPct val="20000"/>
              </a:spcBef>
              <a:buFontTx/>
              <a:buChar char="–"/>
              <a:defRPr/>
            </a:pPr>
            <a:r>
              <a:rPr lang="en-US" altLang="en-US" sz="2400" kern="0" dirty="0" smtClean="0">
                <a:solidFill>
                  <a:srgbClr val="222222"/>
                </a:solidFill>
                <a:latin typeface="Arial"/>
              </a:rPr>
              <a:t>Low-cost and ease of use makes relational databases a realistic choice</a:t>
            </a:r>
          </a:p>
          <a:p>
            <a:pPr marL="742950" lvl="1" indent="-285750">
              <a:spcBef>
                <a:spcPct val="20000"/>
              </a:spcBef>
              <a:buFontTx/>
              <a:buChar char="–"/>
              <a:defRPr/>
            </a:pPr>
            <a:r>
              <a:rPr lang="en-US" altLang="en-US" sz="2400" kern="0" dirty="0" smtClean="0">
                <a:solidFill>
                  <a:srgbClr val="222222"/>
                </a:solidFill>
                <a:latin typeface="Arial"/>
              </a:rPr>
              <a:t>Vulnerability database is an essential part of effective remediation</a:t>
            </a:r>
          </a:p>
          <a:p>
            <a:pPr eaLnBrk="1" hangingPunct="1">
              <a:defRPr/>
            </a:pPr>
            <a:endParaRPr lang="en-US" altLang="en-US" dirty="0" smtClean="0"/>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defRPr/>
            </a:pPr>
            <a:r>
              <a:rPr lang="en-US" altLang="en-US" b="1" dirty="0" smtClean="0"/>
              <a:t>Introduction</a:t>
            </a:r>
          </a:p>
          <a:p>
            <a:pPr marL="342900" indent="-342900">
              <a:spcBef>
                <a:spcPct val="20000"/>
              </a:spcBef>
              <a:buFontTx/>
              <a:buChar char="•"/>
              <a:defRPr/>
            </a:pPr>
            <a:r>
              <a:rPr lang="en-US" altLang="en-US" sz="2400" kern="0" dirty="0" smtClean="0">
                <a:solidFill>
                  <a:srgbClr val="222222"/>
                </a:solidFill>
                <a:latin typeface="Arial"/>
              </a:rPr>
              <a:t>Organizations should avoid overconfidence after improving their information security profile</a:t>
            </a:r>
          </a:p>
          <a:p>
            <a:pPr marL="342900" indent="-342900">
              <a:spcBef>
                <a:spcPct val="20000"/>
              </a:spcBef>
              <a:buFontTx/>
              <a:buChar char="•"/>
              <a:defRPr/>
            </a:pPr>
            <a:r>
              <a:rPr lang="en-US" altLang="en-US" sz="2400" kern="0" dirty="0" smtClean="0">
                <a:solidFill>
                  <a:srgbClr val="222222"/>
                </a:solidFill>
                <a:latin typeface="Arial"/>
              </a:rPr>
              <a:t>Organizational changes that may occur include:</a:t>
            </a:r>
          </a:p>
          <a:p>
            <a:pPr marL="742950" lvl="1" indent="-285750">
              <a:spcBef>
                <a:spcPct val="20000"/>
              </a:spcBef>
              <a:buFontTx/>
              <a:buChar char="–"/>
              <a:defRPr/>
            </a:pPr>
            <a:r>
              <a:rPr lang="en-US" altLang="en-US" sz="2200" kern="0" dirty="0" smtClean="0">
                <a:solidFill>
                  <a:srgbClr val="222222"/>
                </a:solidFill>
                <a:latin typeface="Arial"/>
              </a:rPr>
              <a:t>Acquisition of new assets; emergence of new vulnerabilities; shifting business priorities; partnerships form or dissolve; employee hire and turnover</a:t>
            </a:r>
          </a:p>
          <a:p>
            <a:pPr marL="342900" indent="-342900">
              <a:spcBef>
                <a:spcPct val="20000"/>
              </a:spcBef>
              <a:buFontTx/>
              <a:buChar char="•"/>
              <a:defRPr/>
            </a:pPr>
            <a:r>
              <a:rPr lang="en-US" altLang="en-US" sz="2400" kern="0" dirty="0" smtClean="0">
                <a:solidFill>
                  <a:srgbClr val="222222"/>
                </a:solidFill>
                <a:latin typeface="Arial"/>
              </a:rPr>
              <a:t>If program is not adequately adjusting, may be necessary to begin cycle again</a:t>
            </a:r>
          </a:p>
          <a:p>
            <a:pPr marL="342900" indent="-342900">
              <a:spcBef>
                <a:spcPct val="20000"/>
              </a:spcBef>
              <a:buFontTx/>
              <a:buChar char="•"/>
              <a:defRPr/>
            </a:pPr>
            <a:r>
              <a:rPr lang="en-US" altLang="en-US" sz="2400" kern="0" dirty="0" smtClean="0">
                <a:solidFill>
                  <a:srgbClr val="222222"/>
                </a:solidFill>
                <a:latin typeface="Arial"/>
              </a:rPr>
              <a:t>If organization creates adjustable procedures and systems, existing security improvement program can continue to work well</a:t>
            </a:r>
          </a:p>
        </p:txBody>
      </p:sp>
    </p:spTree>
    <p:extLst>
      <p:ext uri="{BB962C8B-B14F-4D97-AF65-F5344CB8AC3E}">
        <p14:creationId xmlns:p14="http://schemas.microsoft.com/office/powerpoint/2010/main" val="3960411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37</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defRPr/>
            </a:pPr>
            <a:r>
              <a:rPr lang="en-US" altLang="en-US" b="1" dirty="0" smtClean="0"/>
              <a:t>Remediating Vulnerabilities</a:t>
            </a:r>
          </a:p>
          <a:p>
            <a:pPr marL="742950" lvl="1" indent="-285750">
              <a:spcBef>
                <a:spcPct val="20000"/>
              </a:spcBef>
              <a:buFontTx/>
              <a:buChar char="–"/>
              <a:defRPr/>
            </a:pPr>
            <a:r>
              <a:rPr lang="en-US" altLang="en-US" sz="2400" kern="0" dirty="0" smtClean="0">
                <a:solidFill>
                  <a:srgbClr val="222222"/>
                </a:solidFill>
                <a:latin typeface="Arial"/>
              </a:rPr>
              <a:t>Objective is to repair flaw causing a vulnerability instance or remove risk associated with vulnerability</a:t>
            </a:r>
          </a:p>
          <a:p>
            <a:pPr marL="742950" lvl="1" indent="-285750">
              <a:spcBef>
                <a:spcPct val="20000"/>
              </a:spcBef>
              <a:buFontTx/>
              <a:buChar char="–"/>
              <a:defRPr/>
            </a:pPr>
            <a:r>
              <a:rPr lang="en-US" altLang="en-US" sz="2400" kern="0" dirty="0" smtClean="0">
                <a:solidFill>
                  <a:srgbClr val="222222"/>
                </a:solidFill>
                <a:latin typeface="Arial"/>
              </a:rPr>
              <a:t>As last resort, informed decision makers with proper authority can accept risk</a:t>
            </a:r>
          </a:p>
          <a:p>
            <a:pPr marL="742950" lvl="1" indent="-285750">
              <a:spcBef>
                <a:spcPct val="20000"/>
              </a:spcBef>
              <a:buFontTx/>
              <a:buChar char="–"/>
              <a:defRPr/>
            </a:pPr>
            <a:r>
              <a:rPr lang="en-US" altLang="en-US" sz="2400" kern="0" dirty="0" smtClean="0">
                <a:solidFill>
                  <a:srgbClr val="222222"/>
                </a:solidFill>
                <a:latin typeface="Arial"/>
              </a:rPr>
              <a:t>Important to recognize that building relationships with those who control information assets is key to success</a:t>
            </a:r>
          </a:p>
          <a:p>
            <a:pPr marL="742950" lvl="1" indent="-285750">
              <a:spcBef>
                <a:spcPct val="20000"/>
              </a:spcBef>
              <a:buFontTx/>
              <a:buChar char="–"/>
              <a:defRPr/>
            </a:pPr>
            <a:r>
              <a:rPr lang="en-US" altLang="en-US" sz="2400" kern="0" dirty="0" smtClean="0">
                <a:solidFill>
                  <a:srgbClr val="222222"/>
                </a:solidFill>
                <a:latin typeface="Arial"/>
              </a:rPr>
              <a:t>Success depends on organization adopting team approach to remediation, in place of cross-organizational push and pull</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38</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defRPr/>
            </a:pPr>
            <a:r>
              <a:rPr lang="en-US" altLang="en-US" b="1" dirty="0" smtClean="0"/>
              <a:t>Acceptance or Transference of Risk</a:t>
            </a:r>
            <a:r>
              <a:rPr lang="en-US" altLang="en-US" dirty="0" smtClean="0"/>
              <a:t> </a:t>
            </a:r>
          </a:p>
          <a:p>
            <a:pPr marL="742950" lvl="1" indent="-285750">
              <a:spcBef>
                <a:spcPct val="20000"/>
              </a:spcBef>
              <a:buFontTx/>
              <a:buChar char="–"/>
              <a:defRPr/>
            </a:pPr>
            <a:r>
              <a:rPr lang="en-US" altLang="en-US" sz="2400" kern="0" dirty="0" smtClean="0">
                <a:solidFill>
                  <a:srgbClr val="222222"/>
                </a:solidFill>
                <a:latin typeface="Arial"/>
              </a:rPr>
              <a:t>In some instances, risk must either simply be acknowledged as part of organization’s business process or transferred to another organization via insurance</a:t>
            </a:r>
          </a:p>
          <a:p>
            <a:pPr marL="742950" lvl="1" indent="-285750">
              <a:spcBef>
                <a:spcPct val="20000"/>
              </a:spcBef>
              <a:buFontTx/>
              <a:buChar char="–"/>
              <a:defRPr/>
            </a:pPr>
            <a:r>
              <a:rPr lang="en-US" altLang="en-US" sz="2400" kern="0" dirty="0" smtClean="0">
                <a:solidFill>
                  <a:srgbClr val="222222"/>
                </a:solidFill>
                <a:latin typeface="Arial"/>
              </a:rPr>
              <a:t>Management must be assured that decisions made to accept risk or buy insurance were made by properly informed decision makers</a:t>
            </a:r>
          </a:p>
          <a:p>
            <a:pPr marL="742950" lvl="1" indent="-285750">
              <a:spcBef>
                <a:spcPct val="20000"/>
              </a:spcBef>
              <a:buFontTx/>
              <a:buChar char="–"/>
              <a:defRPr/>
            </a:pPr>
            <a:r>
              <a:rPr lang="en-US" altLang="en-US" sz="2400" kern="0" dirty="0" smtClean="0">
                <a:solidFill>
                  <a:srgbClr val="222222"/>
                </a:solidFill>
                <a:latin typeface="Arial"/>
              </a:rPr>
              <a:t>Information security must make sure the right people make risk assumption decisions with complete knowledge of the impact of the decision</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39</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marL="342900" indent="-342900">
              <a:spcBef>
                <a:spcPct val="20000"/>
              </a:spcBef>
              <a:buFontTx/>
              <a:buChar char="•"/>
              <a:defRPr/>
            </a:pPr>
            <a:r>
              <a:rPr lang="en-US" altLang="en-US" sz="2600" kern="0" dirty="0" smtClean="0">
                <a:solidFill>
                  <a:srgbClr val="222222"/>
                </a:solidFill>
                <a:latin typeface="Arial"/>
              </a:rPr>
              <a:t>Threat removal</a:t>
            </a:r>
          </a:p>
          <a:p>
            <a:pPr marL="742950" lvl="1" indent="-285750">
              <a:spcBef>
                <a:spcPct val="20000"/>
              </a:spcBef>
              <a:buFontTx/>
              <a:buChar char="–"/>
              <a:defRPr/>
            </a:pPr>
            <a:r>
              <a:rPr lang="en-US" altLang="en-US" sz="2400" kern="0" dirty="0" smtClean="0">
                <a:solidFill>
                  <a:srgbClr val="222222"/>
                </a:solidFill>
                <a:latin typeface="Arial"/>
              </a:rPr>
              <a:t>In some circumstances, threats can be removed without repairing vulnerability</a:t>
            </a:r>
          </a:p>
          <a:p>
            <a:pPr marL="742950" lvl="1" indent="-285750">
              <a:spcBef>
                <a:spcPct val="20000"/>
              </a:spcBef>
              <a:buFontTx/>
              <a:buChar char="–"/>
              <a:defRPr/>
            </a:pPr>
            <a:r>
              <a:rPr lang="en-US" altLang="en-US" sz="2400" kern="0" dirty="0" smtClean="0">
                <a:solidFill>
                  <a:srgbClr val="222222"/>
                </a:solidFill>
                <a:latin typeface="Arial"/>
              </a:rPr>
              <a:t>Other vulnerabilities may be mitigated by inexpensive controls</a:t>
            </a:r>
          </a:p>
          <a:p>
            <a:pPr marL="342900" indent="-342900">
              <a:spcBef>
                <a:spcPct val="20000"/>
              </a:spcBef>
              <a:buFontTx/>
              <a:buChar char="•"/>
              <a:defRPr/>
            </a:pPr>
            <a:r>
              <a:rPr lang="en-US" altLang="en-US" sz="2600" kern="0" dirty="0" smtClean="0">
                <a:solidFill>
                  <a:srgbClr val="222222"/>
                </a:solidFill>
                <a:latin typeface="Arial"/>
              </a:rPr>
              <a:t>Vulnerability repair</a:t>
            </a:r>
          </a:p>
          <a:p>
            <a:pPr marL="742950" lvl="1" indent="-285750">
              <a:spcBef>
                <a:spcPct val="20000"/>
              </a:spcBef>
              <a:buFontTx/>
              <a:buChar char="–"/>
              <a:defRPr/>
            </a:pPr>
            <a:r>
              <a:rPr lang="en-US" altLang="en-US" sz="2400" kern="0" dirty="0" smtClean="0">
                <a:solidFill>
                  <a:srgbClr val="222222"/>
                </a:solidFill>
                <a:latin typeface="Arial"/>
              </a:rPr>
              <a:t>Best solution in most cases is to repair vulnerability</a:t>
            </a:r>
          </a:p>
          <a:p>
            <a:pPr marL="742950" lvl="1" indent="-285750">
              <a:spcBef>
                <a:spcPct val="20000"/>
              </a:spcBef>
              <a:buFontTx/>
              <a:buChar char="–"/>
              <a:defRPr/>
            </a:pPr>
            <a:r>
              <a:rPr lang="en-US" altLang="en-US" sz="2400" kern="0" dirty="0" smtClean="0">
                <a:solidFill>
                  <a:srgbClr val="222222"/>
                </a:solidFill>
                <a:latin typeface="Arial"/>
              </a:rPr>
              <a:t>Applying patch software or implementing a workaround often accomplishes this</a:t>
            </a:r>
          </a:p>
          <a:p>
            <a:pPr marL="742950" lvl="1" indent="-285750">
              <a:spcBef>
                <a:spcPct val="20000"/>
              </a:spcBef>
              <a:buFontTx/>
              <a:buChar char="–"/>
              <a:defRPr/>
            </a:pPr>
            <a:r>
              <a:rPr lang="en-US" altLang="en-US" sz="2400" kern="0" dirty="0" smtClean="0">
                <a:solidFill>
                  <a:srgbClr val="222222"/>
                </a:solidFill>
                <a:latin typeface="Arial"/>
              </a:rPr>
              <a:t>Most common repair is application of a software patch</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40</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defRPr/>
            </a:pPr>
            <a:r>
              <a:rPr lang="en-US" altLang="en-US" b="1" dirty="0" smtClean="0"/>
              <a:t>Readiness and Review</a:t>
            </a:r>
          </a:p>
          <a:p>
            <a:pPr marL="342900" indent="-342900">
              <a:spcBef>
                <a:spcPct val="20000"/>
              </a:spcBef>
              <a:buFontTx/>
              <a:buChar char="•"/>
              <a:defRPr/>
            </a:pPr>
            <a:r>
              <a:rPr lang="en-US" altLang="en-US" sz="2600" kern="0" dirty="0" smtClean="0">
                <a:solidFill>
                  <a:srgbClr val="222222"/>
                </a:solidFill>
                <a:latin typeface="Arial"/>
              </a:rPr>
              <a:t>Primary goal is to keep information security program functioning as designed and continuously improving</a:t>
            </a:r>
          </a:p>
          <a:p>
            <a:pPr marL="342900" indent="-342900">
              <a:spcBef>
                <a:spcPct val="20000"/>
              </a:spcBef>
              <a:buFontTx/>
              <a:buChar char="•"/>
              <a:defRPr/>
            </a:pPr>
            <a:r>
              <a:rPr lang="en-US" altLang="en-US" sz="2600" kern="0" dirty="0" smtClean="0">
                <a:solidFill>
                  <a:srgbClr val="222222"/>
                </a:solidFill>
                <a:latin typeface="Arial"/>
              </a:rPr>
              <a:t>Accomplished by:</a:t>
            </a:r>
          </a:p>
          <a:p>
            <a:pPr marL="742950" lvl="1" indent="-285750">
              <a:spcBef>
                <a:spcPct val="20000"/>
              </a:spcBef>
              <a:buFontTx/>
              <a:buChar char="–"/>
              <a:defRPr/>
            </a:pPr>
            <a:r>
              <a:rPr lang="en-US" altLang="en-US" sz="2400" kern="0" dirty="0" smtClean="0">
                <a:solidFill>
                  <a:srgbClr val="222222"/>
                </a:solidFill>
                <a:latin typeface="Arial"/>
              </a:rPr>
              <a:t>Policy review</a:t>
            </a:r>
          </a:p>
          <a:p>
            <a:pPr marL="742950" lvl="1" indent="-285750">
              <a:spcBef>
                <a:spcPct val="20000"/>
              </a:spcBef>
              <a:buFontTx/>
              <a:buChar char="–"/>
              <a:defRPr/>
            </a:pPr>
            <a:r>
              <a:rPr lang="en-US" altLang="en-US" sz="2400" kern="0" dirty="0" smtClean="0">
                <a:solidFill>
                  <a:srgbClr val="222222"/>
                </a:solidFill>
                <a:latin typeface="Arial"/>
              </a:rPr>
              <a:t>Program review</a:t>
            </a:r>
          </a:p>
          <a:p>
            <a:pPr marL="742950" lvl="1" indent="-285750">
              <a:spcBef>
                <a:spcPct val="20000"/>
              </a:spcBef>
              <a:buFontTx/>
              <a:buChar char="–"/>
              <a:defRPr/>
            </a:pPr>
            <a:r>
              <a:rPr lang="en-US" altLang="en-US" sz="2400" kern="0" dirty="0" smtClean="0">
                <a:solidFill>
                  <a:srgbClr val="222222"/>
                </a:solidFill>
                <a:latin typeface="Arial"/>
              </a:rPr>
              <a:t>Rehearsals</a:t>
            </a:r>
          </a:p>
          <a:p>
            <a:pPr eaLnBrk="1" hangingPunct="1">
              <a:defRPr/>
            </a:pPr>
            <a:endParaRPr lang="en-US" altLang="en-US" dirty="0" smtClean="0"/>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43</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a:defRPr/>
            </a:pPr>
            <a:r>
              <a:rPr lang="en-US" altLang="en-US" b="1" dirty="0" smtClean="0"/>
              <a:t>Digital Forensics</a:t>
            </a:r>
          </a:p>
          <a:p>
            <a:pPr marL="342900" indent="-342900">
              <a:spcBef>
                <a:spcPct val="20000"/>
              </a:spcBef>
              <a:buFontTx/>
              <a:buChar char="•"/>
              <a:defRPr/>
            </a:pPr>
            <a:r>
              <a:rPr lang="en-US" altLang="en-US" sz="1200" kern="0" dirty="0" smtClean="0">
                <a:solidFill>
                  <a:srgbClr val="222222"/>
                </a:solidFill>
                <a:latin typeface="Arial"/>
              </a:rPr>
              <a:t>Used to document what happened during attack on assets and how attack occurred</a:t>
            </a:r>
          </a:p>
          <a:p>
            <a:pPr marL="342900" indent="-342900">
              <a:spcBef>
                <a:spcPct val="20000"/>
              </a:spcBef>
              <a:buFontTx/>
              <a:buChar char="•"/>
              <a:defRPr/>
            </a:pPr>
            <a:r>
              <a:rPr lang="en-US" altLang="en-US" sz="1200" kern="0" dirty="0" smtClean="0">
                <a:solidFill>
                  <a:srgbClr val="222222"/>
                </a:solidFill>
                <a:latin typeface="Arial"/>
              </a:rPr>
              <a:t>Based on the field of traditional forensics</a:t>
            </a:r>
          </a:p>
          <a:p>
            <a:pPr marL="342900" indent="-342900">
              <a:spcBef>
                <a:spcPct val="20000"/>
              </a:spcBef>
              <a:buFontTx/>
              <a:buChar char="•"/>
              <a:defRPr/>
            </a:pPr>
            <a:r>
              <a:rPr lang="en-US" altLang="en-US" sz="1200" kern="0" dirty="0" smtClean="0">
                <a:solidFill>
                  <a:srgbClr val="222222"/>
                </a:solidFill>
                <a:latin typeface="Arial"/>
              </a:rPr>
              <a:t>Involves preservation, identification, extraction, documentation, and interpretation of digital media for evidentiary and/or root cause analysis</a:t>
            </a:r>
          </a:p>
          <a:p>
            <a:pPr marL="342900" indent="-342900">
              <a:spcBef>
                <a:spcPct val="20000"/>
              </a:spcBef>
              <a:buFontTx/>
              <a:buChar char="•"/>
              <a:defRPr/>
            </a:pPr>
            <a:r>
              <a:rPr lang="en-US" altLang="en-US" sz="1200" kern="0" dirty="0" smtClean="0">
                <a:solidFill>
                  <a:srgbClr val="222222"/>
                </a:solidFill>
                <a:latin typeface="Arial"/>
              </a:rPr>
              <a:t>Evidentiary material (EM): any item or information that applies to an organization’s legal or policy-based case</a:t>
            </a:r>
          </a:p>
          <a:p>
            <a:pPr>
              <a:defRPr/>
            </a:pPr>
            <a:endParaRPr lang="en-US" altLang="en-US" b="1" dirty="0" smtClean="0"/>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44</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a:defRPr/>
            </a:pPr>
            <a:r>
              <a:rPr lang="en-US" altLang="en-US" b="1" dirty="0" smtClean="0"/>
              <a:t>Digital Forensics</a:t>
            </a:r>
          </a:p>
          <a:p>
            <a:pPr marL="342900" indent="-342900">
              <a:spcBef>
                <a:spcPct val="20000"/>
              </a:spcBef>
              <a:buFontTx/>
              <a:buChar char="•"/>
              <a:defRPr/>
            </a:pPr>
            <a:r>
              <a:rPr lang="en-US" altLang="en-US" sz="2600" kern="0" dirty="0" smtClean="0">
                <a:solidFill>
                  <a:srgbClr val="222222"/>
                </a:solidFill>
                <a:latin typeface="Arial"/>
              </a:rPr>
              <a:t>Used for two key purposes:</a:t>
            </a:r>
          </a:p>
          <a:p>
            <a:pPr marL="742950" lvl="1" indent="-285750">
              <a:spcBef>
                <a:spcPct val="20000"/>
              </a:spcBef>
              <a:buFontTx/>
              <a:buChar char="–"/>
              <a:defRPr/>
            </a:pPr>
            <a:r>
              <a:rPr lang="en-US" altLang="en-US" sz="2400" kern="0" dirty="0" smtClean="0">
                <a:solidFill>
                  <a:srgbClr val="222222"/>
                </a:solidFill>
                <a:latin typeface="Arial"/>
              </a:rPr>
              <a:t>To investigate allegations of digital malfeasance</a:t>
            </a:r>
          </a:p>
          <a:p>
            <a:pPr marL="742950" lvl="1" indent="-285750">
              <a:spcBef>
                <a:spcPct val="20000"/>
              </a:spcBef>
              <a:buFontTx/>
              <a:buChar char="–"/>
              <a:defRPr/>
            </a:pPr>
            <a:r>
              <a:rPr lang="en-US" altLang="en-US" sz="2400" kern="0" dirty="0" smtClean="0">
                <a:solidFill>
                  <a:srgbClr val="222222"/>
                </a:solidFill>
                <a:latin typeface="Arial"/>
              </a:rPr>
              <a:t>To perform root cause analysis</a:t>
            </a:r>
          </a:p>
          <a:p>
            <a:pPr marL="342900" indent="-342900">
              <a:spcBef>
                <a:spcPct val="20000"/>
              </a:spcBef>
              <a:buFontTx/>
              <a:buChar char="•"/>
              <a:defRPr/>
            </a:pPr>
            <a:r>
              <a:rPr lang="en-US" altLang="en-US" sz="2600" kern="0" dirty="0" smtClean="0">
                <a:solidFill>
                  <a:srgbClr val="222222"/>
                </a:solidFill>
                <a:latin typeface="Arial"/>
              </a:rPr>
              <a:t>Organization chooses one of two approaches:</a:t>
            </a:r>
          </a:p>
          <a:p>
            <a:pPr marL="742950" lvl="1" indent="-285750">
              <a:spcBef>
                <a:spcPct val="20000"/>
              </a:spcBef>
              <a:buFontTx/>
              <a:buChar char="–"/>
              <a:defRPr/>
            </a:pPr>
            <a:r>
              <a:rPr lang="en-US" altLang="en-US" sz="2400" kern="0" dirty="0" smtClean="0">
                <a:solidFill>
                  <a:srgbClr val="222222"/>
                </a:solidFill>
                <a:latin typeface="Arial"/>
              </a:rPr>
              <a:t>Protect and forget (patch and proceed): defense of data and systems that house, use, and transmit it</a:t>
            </a:r>
          </a:p>
          <a:p>
            <a:pPr marL="742950" lvl="1" indent="-285750">
              <a:spcBef>
                <a:spcPct val="20000"/>
              </a:spcBef>
              <a:buFontTx/>
              <a:buChar char="–"/>
              <a:defRPr/>
            </a:pPr>
            <a:r>
              <a:rPr lang="en-US" altLang="en-US" sz="2400" kern="0" dirty="0" smtClean="0">
                <a:solidFill>
                  <a:srgbClr val="222222"/>
                </a:solidFill>
                <a:latin typeface="Arial"/>
              </a:rPr>
              <a:t>Apprehend and prosecute (pursue and prosecute): identification and apprehension of responsible individuals, with additional attention to collection and preservation of potential EM that might support administrative or criminal prosecution</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45</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a:defRPr/>
            </a:pPr>
            <a:r>
              <a:rPr lang="en-US" b="1" dirty="0" smtClean="0"/>
              <a:t>The Digital Forensics Team</a:t>
            </a:r>
          </a:p>
          <a:p>
            <a:pPr marL="342900" indent="-342900">
              <a:spcBef>
                <a:spcPct val="20000"/>
              </a:spcBef>
              <a:buFontTx/>
              <a:buChar char="•"/>
              <a:defRPr/>
            </a:pPr>
            <a:r>
              <a:rPr lang="en-US" altLang="en-US" sz="2600" kern="0" dirty="0" smtClean="0">
                <a:solidFill>
                  <a:srgbClr val="222222"/>
                </a:solidFill>
                <a:latin typeface="Arial"/>
              </a:rPr>
              <a:t>Most organizations </a:t>
            </a:r>
          </a:p>
          <a:p>
            <a:pPr marL="742950" lvl="1" indent="-285750">
              <a:spcBef>
                <a:spcPct val="20000"/>
              </a:spcBef>
              <a:buFontTx/>
              <a:buChar char="–"/>
              <a:defRPr/>
            </a:pPr>
            <a:r>
              <a:rPr lang="en-US" altLang="en-US" sz="2400" kern="0" dirty="0" smtClean="0">
                <a:solidFill>
                  <a:srgbClr val="222222"/>
                </a:solidFill>
                <a:latin typeface="Arial"/>
              </a:rPr>
              <a:t>Cannot sustain a permanent digital forensics team</a:t>
            </a:r>
          </a:p>
          <a:p>
            <a:pPr marL="742950" lvl="1" indent="-285750">
              <a:spcBef>
                <a:spcPct val="20000"/>
              </a:spcBef>
              <a:buFontTx/>
              <a:buChar char="–"/>
              <a:defRPr/>
            </a:pPr>
            <a:r>
              <a:rPr lang="en-US" altLang="en-US" sz="2400" kern="0" dirty="0" smtClean="0">
                <a:solidFill>
                  <a:srgbClr val="222222"/>
                </a:solidFill>
                <a:latin typeface="Arial"/>
              </a:rPr>
              <a:t>Collect data and outsource analysis</a:t>
            </a:r>
          </a:p>
          <a:p>
            <a:pPr marL="342900" indent="-342900">
              <a:spcBef>
                <a:spcPct val="20000"/>
              </a:spcBef>
              <a:buFontTx/>
              <a:buChar char="•"/>
              <a:defRPr/>
            </a:pPr>
            <a:r>
              <a:rPr lang="en-US" altLang="en-US" sz="2600" kern="0" dirty="0" smtClean="0">
                <a:solidFill>
                  <a:srgbClr val="222222"/>
                </a:solidFill>
                <a:latin typeface="Arial"/>
              </a:rPr>
              <a:t>Information security group personnel should be trained to understand and manage the forensics process to avoid contamination of potential EM</a:t>
            </a:r>
          </a:p>
          <a:p>
            <a:pPr marL="342900" indent="-342900">
              <a:spcBef>
                <a:spcPct val="20000"/>
              </a:spcBef>
              <a:buFontTx/>
              <a:buChar char="•"/>
              <a:defRPr/>
            </a:pPr>
            <a:r>
              <a:rPr lang="en-US" altLang="en-US" sz="2600" kern="0" dirty="0" smtClean="0">
                <a:solidFill>
                  <a:srgbClr val="222222"/>
                </a:solidFill>
                <a:latin typeface="Arial"/>
              </a:rPr>
              <a:t>Expertise can be obtained by training</a:t>
            </a:r>
          </a:p>
          <a:p>
            <a:pPr>
              <a:defRPr/>
            </a:pPr>
            <a:endParaRPr lang="en-US" b="1" dirty="0" smtClean="0"/>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46</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a:defRPr/>
            </a:pPr>
            <a:r>
              <a:rPr lang="en-US" b="1" dirty="0" smtClean="0"/>
              <a:t>Affidavits and Search Warrants</a:t>
            </a:r>
          </a:p>
          <a:p>
            <a:pPr marL="342900" indent="-342900">
              <a:spcBef>
                <a:spcPct val="20000"/>
              </a:spcBef>
              <a:buFontTx/>
              <a:buChar char="•"/>
              <a:defRPr/>
            </a:pPr>
            <a:r>
              <a:rPr lang="en-US" altLang="en-US" sz="2600" kern="0" dirty="0" smtClean="0">
                <a:solidFill>
                  <a:srgbClr val="222222"/>
                </a:solidFill>
                <a:latin typeface="Arial"/>
              </a:rPr>
              <a:t>Affidavit</a:t>
            </a:r>
          </a:p>
          <a:p>
            <a:pPr marL="742950" lvl="1" indent="-285750">
              <a:spcBef>
                <a:spcPct val="20000"/>
              </a:spcBef>
              <a:buFontTx/>
              <a:buChar char="–"/>
              <a:defRPr/>
            </a:pPr>
            <a:r>
              <a:rPr lang="en-US" altLang="en-US" sz="2400" kern="0" dirty="0" smtClean="0">
                <a:solidFill>
                  <a:srgbClr val="222222"/>
                </a:solidFill>
                <a:latin typeface="Arial"/>
              </a:rPr>
              <a:t>Sworn testimony that certain facts are in the possession of the investigating officer; can be used to request a search warrant</a:t>
            </a:r>
          </a:p>
          <a:p>
            <a:pPr marL="742950" lvl="1" indent="-285750">
              <a:spcBef>
                <a:spcPct val="20000"/>
              </a:spcBef>
              <a:buFontTx/>
              <a:buChar char="–"/>
              <a:defRPr/>
            </a:pPr>
            <a:r>
              <a:rPr lang="en-US" altLang="en-US" sz="2400" kern="0" dirty="0" smtClean="0">
                <a:solidFill>
                  <a:srgbClr val="222222"/>
                </a:solidFill>
                <a:latin typeface="Arial"/>
              </a:rPr>
              <a:t>The facts, the items, and the place must be specified</a:t>
            </a:r>
          </a:p>
          <a:p>
            <a:pPr marL="342900" indent="-342900">
              <a:spcBef>
                <a:spcPct val="20000"/>
              </a:spcBef>
              <a:buFontTx/>
              <a:buChar char="•"/>
              <a:defRPr/>
            </a:pPr>
            <a:r>
              <a:rPr lang="en-US" altLang="en-US" sz="2600" kern="0" dirty="0" smtClean="0">
                <a:solidFill>
                  <a:srgbClr val="222222"/>
                </a:solidFill>
                <a:latin typeface="Arial"/>
              </a:rPr>
              <a:t>When an approving authority signs the affidavit it becomes a search warrant, giving permission to: </a:t>
            </a:r>
          </a:p>
          <a:p>
            <a:pPr marL="742950" lvl="1" indent="-285750">
              <a:spcBef>
                <a:spcPct val="20000"/>
              </a:spcBef>
              <a:buFontTx/>
              <a:buChar char="–"/>
              <a:defRPr/>
            </a:pPr>
            <a:r>
              <a:rPr lang="en-US" altLang="en-US" sz="2400" kern="0" dirty="0" smtClean="0">
                <a:solidFill>
                  <a:srgbClr val="222222"/>
                </a:solidFill>
                <a:latin typeface="Arial"/>
              </a:rPr>
              <a:t>Search for EM at a specified location</a:t>
            </a:r>
          </a:p>
          <a:p>
            <a:pPr marL="742950" lvl="1" indent="-285750">
              <a:spcBef>
                <a:spcPct val="20000"/>
              </a:spcBef>
              <a:buFontTx/>
              <a:buChar char="–"/>
              <a:defRPr/>
            </a:pPr>
            <a:r>
              <a:rPr lang="en-US" altLang="en-US" sz="2400" kern="0" dirty="0" smtClean="0">
                <a:solidFill>
                  <a:srgbClr val="222222"/>
                </a:solidFill>
                <a:latin typeface="Arial"/>
              </a:rPr>
              <a:t>Seize specific items for official examination</a:t>
            </a:r>
          </a:p>
          <a:p>
            <a:pPr>
              <a:defRPr/>
            </a:pPr>
            <a:endParaRPr lang="en-US" b="1" dirty="0" smtClean="0"/>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47</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a:defRPr/>
            </a:pPr>
            <a:r>
              <a:rPr lang="en-US" b="1" dirty="0" smtClean="0"/>
              <a:t>Digital Forensics Methodology</a:t>
            </a:r>
          </a:p>
          <a:p>
            <a:pPr marL="342900" indent="-342900">
              <a:spcBef>
                <a:spcPct val="20000"/>
              </a:spcBef>
              <a:buFontTx/>
              <a:buChar char="•"/>
              <a:defRPr/>
            </a:pPr>
            <a:r>
              <a:rPr lang="en-US" altLang="en-US" sz="2600" kern="0" dirty="0" smtClean="0">
                <a:solidFill>
                  <a:srgbClr val="222222"/>
                </a:solidFill>
                <a:latin typeface="Arial"/>
              </a:rPr>
              <a:t>All investigations follow the same basic methodology</a:t>
            </a:r>
          </a:p>
          <a:p>
            <a:pPr marL="742950" lvl="1" indent="-285750">
              <a:spcBef>
                <a:spcPct val="20000"/>
              </a:spcBef>
              <a:buFontTx/>
              <a:buChar char="–"/>
              <a:defRPr/>
            </a:pPr>
            <a:r>
              <a:rPr lang="en-US" altLang="en-US" sz="2400" kern="0" dirty="0" smtClean="0">
                <a:solidFill>
                  <a:srgbClr val="222222"/>
                </a:solidFill>
                <a:latin typeface="Arial"/>
              </a:rPr>
              <a:t>Identify relevant EM</a:t>
            </a:r>
          </a:p>
          <a:p>
            <a:pPr marL="742950" lvl="1" indent="-285750">
              <a:spcBef>
                <a:spcPct val="20000"/>
              </a:spcBef>
              <a:buFontTx/>
              <a:buChar char="–"/>
              <a:defRPr/>
            </a:pPr>
            <a:r>
              <a:rPr lang="en-US" altLang="en-US" sz="2400" kern="0" dirty="0" smtClean="0">
                <a:solidFill>
                  <a:srgbClr val="222222"/>
                </a:solidFill>
                <a:latin typeface="Arial"/>
              </a:rPr>
              <a:t>Acquire (seize) the evidence without alteration or damage</a:t>
            </a:r>
          </a:p>
          <a:p>
            <a:pPr marL="742950" lvl="1" indent="-285750">
              <a:spcBef>
                <a:spcPct val="20000"/>
              </a:spcBef>
              <a:buFontTx/>
              <a:buChar char="–"/>
              <a:defRPr/>
            </a:pPr>
            <a:r>
              <a:rPr lang="en-US" altLang="en-US" sz="2400" kern="0" dirty="0" smtClean="0">
                <a:solidFill>
                  <a:srgbClr val="222222"/>
                </a:solidFill>
                <a:latin typeface="Arial"/>
              </a:rPr>
              <a:t>Take steps to assure that the evidence is at every step verifiably authentic and is unchanged from the time it was seized</a:t>
            </a:r>
          </a:p>
          <a:p>
            <a:pPr marL="742950" lvl="1" indent="-285750">
              <a:spcBef>
                <a:spcPct val="20000"/>
              </a:spcBef>
              <a:buFontTx/>
              <a:buChar char="–"/>
              <a:defRPr/>
            </a:pPr>
            <a:r>
              <a:rPr lang="en-US" altLang="en-US" sz="2400" kern="0" dirty="0" smtClean="0">
                <a:solidFill>
                  <a:srgbClr val="222222"/>
                </a:solidFill>
                <a:latin typeface="Arial"/>
              </a:rPr>
              <a:t>Analyze the data without risking modification or unauthorized access</a:t>
            </a:r>
          </a:p>
          <a:p>
            <a:pPr marL="742950" lvl="1" indent="-285750">
              <a:spcBef>
                <a:spcPct val="20000"/>
              </a:spcBef>
              <a:buFontTx/>
              <a:buChar char="–"/>
              <a:defRPr/>
            </a:pPr>
            <a:r>
              <a:rPr lang="en-US" altLang="en-US" sz="2400" kern="0" dirty="0" smtClean="0">
                <a:solidFill>
                  <a:srgbClr val="222222"/>
                </a:solidFill>
                <a:latin typeface="Arial"/>
              </a:rPr>
              <a:t>Report the findings to the proper authority</a:t>
            </a:r>
          </a:p>
          <a:p>
            <a:pPr>
              <a:defRPr/>
            </a:pPr>
            <a:endParaRPr lang="en-US" b="1" dirty="0" smtClean="0"/>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49</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a:defRPr/>
            </a:pPr>
            <a:r>
              <a:rPr lang="en-US" b="1" dirty="0" smtClean="0"/>
              <a:t>Evidentiary Procedures</a:t>
            </a:r>
          </a:p>
          <a:p>
            <a:pPr marL="342900" indent="-342900">
              <a:spcBef>
                <a:spcPct val="20000"/>
              </a:spcBef>
              <a:buFontTx/>
              <a:buChar char="•"/>
              <a:defRPr/>
            </a:pPr>
            <a:r>
              <a:rPr lang="en-US" altLang="en-US" sz="1200" kern="0" dirty="0" smtClean="0">
                <a:solidFill>
                  <a:srgbClr val="222222"/>
                </a:solidFill>
                <a:latin typeface="Arial"/>
              </a:rPr>
              <a:t>Strong procedures for handling potential evidentiary material can minimize the probability of an organization’s losing a legal challenge</a:t>
            </a:r>
          </a:p>
          <a:p>
            <a:pPr marL="342900" indent="-342900">
              <a:spcBef>
                <a:spcPct val="20000"/>
              </a:spcBef>
              <a:buFontTx/>
              <a:buChar char="•"/>
              <a:defRPr/>
            </a:pPr>
            <a:r>
              <a:rPr lang="en-US" altLang="en-US" sz="1200" kern="0" dirty="0" smtClean="0">
                <a:solidFill>
                  <a:srgbClr val="222222"/>
                </a:solidFill>
                <a:latin typeface="Arial"/>
              </a:rPr>
              <a:t>Organizations should develop specific procedures, along with guidance for effective use</a:t>
            </a:r>
          </a:p>
          <a:p>
            <a:pPr marL="342900" indent="-342900">
              <a:spcBef>
                <a:spcPct val="20000"/>
              </a:spcBef>
              <a:buFontTx/>
              <a:buChar char="•"/>
              <a:defRPr/>
            </a:pPr>
            <a:r>
              <a:rPr lang="en-US" altLang="en-US" sz="1200" kern="0" dirty="0" smtClean="0">
                <a:solidFill>
                  <a:srgbClr val="222222"/>
                </a:solidFill>
                <a:latin typeface="Arial"/>
              </a:rPr>
              <a:t>Should be supported by a procedures manual</a:t>
            </a:r>
          </a:p>
          <a:p>
            <a:pPr>
              <a:defRPr/>
            </a:pPr>
            <a:endParaRPr lang="en-US" b="1" dirty="0" smtClean="0"/>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5</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r>
              <a:rPr lang="en-US" altLang="en-US" b="1" dirty="0" smtClean="0"/>
              <a:t>Security Management Models</a:t>
            </a:r>
          </a:p>
          <a:p>
            <a:pPr eaLnBrk="1" hangingPunct="1"/>
            <a:r>
              <a:rPr lang="en-US" altLang="en-US" dirty="0" smtClean="0"/>
              <a:t>To assist the information security community to manage and operate the ongoing security program, a management model must be adopted.</a:t>
            </a:r>
          </a:p>
          <a:p>
            <a:pPr eaLnBrk="1" hangingPunct="1"/>
            <a:r>
              <a:rPr lang="en-US" altLang="en-US" dirty="0" smtClean="0"/>
              <a:t>In general, management models are frameworks that structure the tasks of managing a particular set of activities or business functions.</a:t>
            </a:r>
          </a:p>
          <a:p>
            <a:pPr eaLnBrk="1" hangingPunct="1"/>
            <a:endParaRPr lang="en-US" altLang="en-US" dirty="0" smtClean="0"/>
          </a:p>
        </p:txBody>
      </p:sp>
    </p:spTree>
    <p:extLst>
      <p:ext uri="{BB962C8B-B14F-4D97-AF65-F5344CB8AC3E}">
        <p14:creationId xmlns:p14="http://schemas.microsoft.com/office/powerpoint/2010/main" val="39604115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50</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6</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a:defRPr/>
            </a:pPr>
            <a:r>
              <a:rPr lang="en-US" b="1" dirty="0" smtClean="0"/>
              <a:t>NIST SP 800-100 Information Security Handbook</a:t>
            </a:r>
          </a:p>
          <a:p>
            <a:pPr marL="342900" indent="-342900">
              <a:spcBef>
                <a:spcPct val="20000"/>
              </a:spcBef>
              <a:buFontTx/>
              <a:buChar char="•"/>
              <a:defRPr/>
            </a:pPr>
            <a:r>
              <a:rPr lang="en-US" altLang="en-US" sz="2600" kern="0" dirty="0" smtClean="0">
                <a:solidFill>
                  <a:srgbClr val="222222"/>
                </a:solidFill>
                <a:latin typeface="Arial"/>
              </a:rPr>
              <a:t>Provides managerial guidance for establishing and implementing an information security program</a:t>
            </a:r>
          </a:p>
          <a:p>
            <a:pPr marL="342900" indent="-342900">
              <a:spcBef>
                <a:spcPct val="20000"/>
              </a:spcBef>
              <a:buFontTx/>
              <a:buChar char="•"/>
              <a:defRPr/>
            </a:pPr>
            <a:r>
              <a:rPr lang="en-US" altLang="en-US" sz="2600" kern="0" dirty="0" smtClean="0">
                <a:solidFill>
                  <a:srgbClr val="222222"/>
                </a:solidFill>
                <a:latin typeface="Arial"/>
              </a:rPr>
              <a:t>There are thirteen areas of information security management presented</a:t>
            </a:r>
          </a:p>
          <a:p>
            <a:pPr marL="742950" lvl="1" indent="-285750">
              <a:spcBef>
                <a:spcPct val="20000"/>
              </a:spcBef>
              <a:buFontTx/>
              <a:buChar char="–"/>
              <a:defRPr/>
            </a:pPr>
            <a:r>
              <a:rPr lang="en-US" altLang="en-US" sz="2400" kern="0" dirty="0" smtClean="0">
                <a:solidFill>
                  <a:srgbClr val="222222"/>
                </a:solidFill>
                <a:latin typeface="Arial"/>
              </a:rPr>
              <a:t>Provides for specific monitoring activities for each task</a:t>
            </a:r>
          </a:p>
          <a:p>
            <a:pPr marL="742950" lvl="1" indent="-285750">
              <a:spcBef>
                <a:spcPct val="20000"/>
              </a:spcBef>
              <a:buFontTx/>
              <a:buChar char="–"/>
              <a:defRPr/>
            </a:pPr>
            <a:r>
              <a:rPr lang="en-US" altLang="en-US" sz="2400" kern="0" dirty="0" smtClean="0">
                <a:solidFill>
                  <a:srgbClr val="222222"/>
                </a:solidFill>
                <a:latin typeface="Arial"/>
              </a:rPr>
              <a:t>Tasks should be done on an ongoing basis</a:t>
            </a:r>
          </a:p>
          <a:p>
            <a:pPr marL="742950" lvl="1" indent="-285750">
              <a:spcBef>
                <a:spcPct val="20000"/>
              </a:spcBef>
              <a:buFontTx/>
              <a:buChar char="–"/>
              <a:defRPr/>
            </a:pPr>
            <a:r>
              <a:rPr lang="en-US" altLang="en-US" sz="2400" kern="0" dirty="0" smtClean="0">
                <a:solidFill>
                  <a:srgbClr val="222222"/>
                </a:solidFill>
                <a:latin typeface="Arial"/>
              </a:rPr>
              <a:t>Not all issues are negative</a:t>
            </a:r>
          </a:p>
          <a:p>
            <a:pPr marL="342900" indent="-342900">
              <a:spcBef>
                <a:spcPct val="20000"/>
              </a:spcBef>
              <a:buFontTx/>
              <a:buChar char="•"/>
              <a:defRPr/>
            </a:pPr>
            <a:r>
              <a:rPr lang="en-US" altLang="en-US" sz="2600" b="1" kern="0" dirty="0" smtClean="0">
                <a:solidFill>
                  <a:srgbClr val="222222"/>
                </a:solidFill>
                <a:latin typeface="Arial"/>
              </a:rPr>
              <a:t>Information security governance</a:t>
            </a:r>
          </a:p>
          <a:p>
            <a:pPr marL="742950" lvl="1" indent="-285750">
              <a:spcBef>
                <a:spcPct val="20000"/>
              </a:spcBef>
              <a:buFontTx/>
              <a:buChar char="–"/>
              <a:defRPr/>
            </a:pPr>
            <a:r>
              <a:rPr lang="en-US" altLang="en-US" sz="2400" kern="0" dirty="0" smtClean="0">
                <a:solidFill>
                  <a:srgbClr val="222222"/>
                </a:solidFill>
                <a:latin typeface="Arial"/>
              </a:rPr>
              <a:t>Agencies should monitor the status of their programs to ensure:</a:t>
            </a:r>
          </a:p>
          <a:p>
            <a:pPr marL="1143000" lvl="2" indent="-228600">
              <a:spcBef>
                <a:spcPct val="20000"/>
              </a:spcBef>
              <a:buFontTx/>
              <a:buChar char="•"/>
              <a:defRPr/>
            </a:pPr>
            <a:r>
              <a:rPr lang="en-US" altLang="en-US" sz="2200" kern="0" dirty="0" smtClean="0">
                <a:solidFill>
                  <a:srgbClr val="222222"/>
                </a:solidFill>
                <a:latin typeface="Arial"/>
              </a:rPr>
              <a:t>Ongoing information security activities providing appropriate support</a:t>
            </a:r>
            <a:endParaRPr lang="en-US" altLang="en-US" sz="2400" kern="0" dirty="0" smtClean="0">
              <a:solidFill>
                <a:srgbClr val="222222"/>
              </a:solidFill>
              <a:latin typeface="Arial"/>
            </a:endParaRPr>
          </a:p>
          <a:p>
            <a:pPr>
              <a:defRPr/>
            </a:pPr>
            <a:endParaRPr lang="en-US" b="1" dirty="0" smtClean="0"/>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7</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marL="1143000" lvl="2" indent="-228600">
              <a:spcBef>
                <a:spcPct val="20000"/>
              </a:spcBef>
              <a:buFontTx/>
              <a:buChar char="•"/>
              <a:defRPr/>
            </a:pPr>
            <a:r>
              <a:rPr lang="en-US" altLang="en-US" sz="2200" kern="0" dirty="0" smtClean="0">
                <a:solidFill>
                  <a:srgbClr val="222222"/>
                </a:solidFill>
                <a:latin typeface="Arial"/>
              </a:rPr>
              <a:t>Policies and procedures are current</a:t>
            </a:r>
          </a:p>
          <a:p>
            <a:pPr marL="1143000" lvl="2" indent="-228600">
              <a:spcBef>
                <a:spcPct val="20000"/>
              </a:spcBef>
              <a:buFontTx/>
              <a:buChar char="•"/>
              <a:defRPr/>
            </a:pPr>
            <a:r>
              <a:rPr lang="en-US" altLang="en-US" sz="2200" kern="0" dirty="0" smtClean="0">
                <a:solidFill>
                  <a:srgbClr val="222222"/>
                </a:solidFill>
                <a:latin typeface="Arial"/>
              </a:rPr>
              <a:t>Controls are accomplishing their intended purpose</a:t>
            </a:r>
          </a:p>
          <a:p>
            <a:pPr marL="342900" indent="-342900">
              <a:spcBef>
                <a:spcPct val="20000"/>
              </a:spcBef>
              <a:buFontTx/>
              <a:buChar char="•"/>
              <a:defRPr/>
            </a:pPr>
            <a:r>
              <a:rPr lang="en-US" altLang="en-US" sz="2600" kern="0" dirty="0" smtClean="0">
                <a:solidFill>
                  <a:srgbClr val="222222"/>
                </a:solidFill>
                <a:latin typeface="Arial"/>
              </a:rPr>
              <a:t>System Development Life Cycle: the overall process of developing, implementing, and retiring information systems through a multistep process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8</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marL="342900" indent="-342900">
              <a:spcBef>
                <a:spcPct val="20000"/>
              </a:spcBef>
              <a:buFontTx/>
              <a:buChar char="•"/>
              <a:defRPr/>
            </a:pPr>
            <a:r>
              <a:rPr lang="en-US" altLang="en-US" sz="2600" b="1" kern="0" dirty="0" smtClean="0">
                <a:solidFill>
                  <a:srgbClr val="222222"/>
                </a:solidFill>
                <a:latin typeface="Arial"/>
              </a:rPr>
              <a:t>Interconnecting systems</a:t>
            </a:r>
          </a:p>
          <a:p>
            <a:pPr marL="742950" lvl="1" indent="-285750">
              <a:spcBef>
                <a:spcPct val="20000"/>
              </a:spcBef>
              <a:buFontTx/>
              <a:buChar char="–"/>
              <a:defRPr/>
            </a:pPr>
            <a:r>
              <a:rPr lang="en-US" altLang="en-US" sz="2400" kern="0" dirty="0" smtClean="0">
                <a:solidFill>
                  <a:srgbClr val="222222"/>
                </a:solidFill>
                <a:latin typeface="Arial"/>
              </a:rPr>
              <a:t>The direct connection of two or more information systems for sharing data and other information resources</a:t>
            </a:r>
          </a:p>
          <a:p>
            <a:pPr marL="742950" lvl="1" indent="-285750">
              <a:spcBef>
                <a:spcPct val="20000"/>
              </a:spcBef>
              <a:buFontTx/>
              <a:buChar char="–"/>
              <a:defRPr/>
            </a:pPr>
            <a:r>
              <a:rPr lang="en-US" altLang="en-US" sz="2400" kern="0" dirty="0" smtClean="0">
                <a:solidFill>
                  <a:srgbClr val="222222"/>
                </a:solidFill>
                <a:latin typeface="Arial"/>
              </a:rPr>
              <a:t>Can expose the participating organizations to risk</a:t>
            </a:r>
          </a:p>
          <a:p>
            <a:pPr marL="742950" lvl="1" indent="-285750">
              <a:spcBef>
                <a:spcPct val="20000"/>
              </a:spcBef>
              <a:buFontTx/>
              <a:buChar char="–"/>
              <a:defRPr/>
            </a:pPr>
            <a:r>
              <a:rPr lang="en-US" altLang="en-US" sz="2400" kern="0" dirty="0" smtClean="0">
                <a:solidFill>
                  <a:srgbClr val="222222"/>
                </a:solidFill>
                <a:latin typeface="Arial"/>
              </a:rPr>
              <a:t>If one of connected systems compromised, interconnection could be used as conduit</a:t>
            </a:r>
          </a:p>
          <a:p>
            <a:pPr>
              <a:defRPr/>
            </a:pPr>
            <a:endParaRPr lang="en-US" dirty="0" smtClean="0"/>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9</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marL="342900" indent="-342900">
              <a:spcBef>
                <a:spcPct val="20000"/>
              </a:spcBef>
              <a:buFontTx/>
              <a:buChar char="•"/>
              <a:defRPr/>
            </a:pPr>
            <a:r>
              <a:rPr lang="en-US" altLang="en-US" sz="2600" kern="0" dirty="0" smtClean="0">
                <a:solidFill>
                  <a:srgbClr val="222222"/>
                </a:solidFill>
                <a:latin typeface="Arial"/>
              </a:rPr>
              <a:t>Performance measures</a:t>
            </a:r>
          </a:p>
          <a:p>
            <a:pPr marL="742950" lvl="1" indent="-285750">
              <a:spcBef>
                <a:spcPct val="20000"/>
              </a:spcBef>
              <a:buFontTx/>
              <a:buChar char="–"/>
              <a:defRPr/>
            </a:pPr>
            <a:r>
              <a:rPr lang="en-US" altLang="en-US" sz="2400" kern="0" dirty="0" smtClean="0">
                <a:solidFill>
                  <a:srgbClr val="222222"/>
                </a:solidFill>
                <a:latin typeface="Arial"/>
              </a:rPr>
              <a:t>Metrics should be used for monitoring performance of information security controls</a:t>
            </a:r>
          </a:p>
          <a:p>
            <a:pPr marL="742950" lvl="1" indent="-285750">
              <a:spcBef>
                <a:spcPct val="20000"/>
              </a:spcBef>
              <a:buFontTx/>
              <a:buChar char="–"/>
              <a:defRPr/>
            </a:pPr>
            <a:r>
              <a:rPr lang="en-US" altLang="en-US" sz="2400" kern="0" dirty="0" smtClean="0">
                <a:solidFill>
                  <a:srgbClr val="222222"/>
                </a:solidFill>
                <a:latin typeface="Arial"/>
              </a:rPr>
              <a:t>Six phase iterative process</a:t>
            </a:r>
          </a:p>
          <a:p>
            <a:pPr marL="342900" indent="-342900">
              <a:spcBef>
                <a:spcPct val="20000"/>
              </a:spcBef>
              <a:buFontTx/>
              <a:buChar char="•"/>
              <a:defRPr/>
            </a:pPr>
            <a:r>
              <a:rPr lang="en-US" altLang="en-US" sz="2600" b="1" kern="0" dirty="0" smtClean="0">
                <a:solidFill>
                  <a:srgbClr val="222222"/>
                </a:solidFill>
                <a:latin typeface="Arial"/>
              </a:rPr>
              <a:t>Security planning</a:t>
            </a:r>
          </a:p>
          <a:p>
            <a:pPr marL="742950" lvl="1" indent="-285750">
              <a:spcBef>
                <a:spcPct val="20000"/>
              </a:spcBef>
              <a:buFontTx/>
              <a:buChar char="–"/>
              <a:defRPr/>
            </a:pPr>
            <a:r>
              <a:rPr lang="en-US" altLang="en-US" sz="2400" kern="0" dirty="0" smtClean="0">
                <a:solidFill>
                  <a:srgbClr val="222222"/>
                </a:solidFill>
                <a:latin typeface="Arial"/>
              </a:rPr>
              <a:t>One of the most crucial ongoing responsibilities in security management</a:t>
            </a:r>
          </a:p>
          <a:p>
            <a:pPr marL="342900" indent="-342900">
              <a:spcBef>
                <a:spcPct val="20000"/>
              </a:spcBef>
              <a:buFontTx/>
              <a:buChar char="•"/>
              <a:defRPr/>
            </a:pPr>
            <a:r>
              <a:rPr lang="en-US" altLang="en-US" sz="2600" kern="0" dirty="0" smtClean="0">
                <a:solidFill>
                  <a:srgbClr val="222222"/>
                </a:solidFill>
                <a:latin typeface="Arial"/>
              </a:rPr>
              <a:t>Information technology contingency planning</a:t>
            </a:r>
          </a:p>
          <a:p>
            <a:pPr marL="742950" lvl="1" indent="-285750">
              <a:spcBef>
                <a:spcPct val="20000"/>
              </a:spcBef>
              <a:buFontTx/>
              <a:buChar char="–"/>
              <a:defRPr/>
            </a:pPr>
            <a:r>
              <a:rPr lang="en-US" altLang="en-US" sz="2400" kern="0" dirty="0" smtClean="0">
                <a:solidFill>
                  <a:srgbClr val="222222"/>
                </a:solidFill>
                <a:latin typeface="Arial"/>
              </a:rPr>
              <a:t>Consists of a process for recovery and documentation of procedures</a:t>
            </a:r>
          </a:p>
          <a:p>
            <a:pPr>
              <a:defRPr/>
            </a:pPr>
            <a:endParaRPr lang="en-US" dirty="0" smtClean="0"/>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10</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marL="342900" indent="-342900">
              <a:spcBef>
                <a:spcPct val="20000"/>
              </a:spcBef>
              <a:buFontTx/>
              <a:buChar char="•"/>
              <a:defRPr/>
            </a:pPr>
            <a:r>
              <a:rPr lang="en-US" altLang="en-US" sz="2600" kern="0" dirty="0" smtClean="0">
                <a:solidFill>
                  <a:srgbClr val="222222"/>
                </a:solidFill>
                <a:latin typeface="Arial"/>
              </a:rPr>
              <a:t>Risk management</a:t>
            </a:r>
          </a:p>
          <a:p>
            <a:pPr marL="742950" lvl="1" indent="-285750">
              <a:spcBef>
                <a:spcPct val="20000"/>
              </a:spcBef>
              <a:buFontTx/>
              <a:buChar char="–"/>
              <a:defRPr/>
            </a:pPr>
            <a:r>
              <a:rPr lang="en-US" altLang="en-US" sz="2400" kern="0" dirty="0" smtClean="0">
                <a:solidFill>
                  <a:srgbClr val="222222"/>
                </a:solidFill>
                <a:latin typeface="Arial"/>
              </a:rPr>
              <a:t>Ongoing effort</a:t>
            </a:r>
          </a:p>
          <a:p>
            <a:pPr marL="742950" lvl="1" indent="-285750">
              <a:spcBef>
                <a:spcPct val="20000"/>
              </a:spcBef>
              <a:buFontTx/>
              <a:buChar char="–"/>
              <a:defRPr/>
            </a:pPr>
            <a:r>
              <a:rPr lang="en-US" altLang="en-US" sz="2400" kern="0" dirty="0" smtClean="0">
                <a:solidFill>
                  <a:srgbClr val="222222"/>
                </a:solidFill>
                <a:latin typeface="Arial"/>
              </a:rPr>
              <a:t>Tasks include performing risk identification, analysis, and management</a:t>
            </a:r>
          </a:p>
          <a:p>
            <a:pPr marL="342900" indent="-342900">
              <a:spcBef>
                <a:spcPct val="20000"/>
              </a:spcBef>
              <a:buFontTx/>
              <a:buChar char="•"/>
              <a:defRPr/>
            </a:pPr>
            <a:r>
              <a:rPr lang="en-US" altLang="en-US" sz="2600" b="1" kern="0" dirty="0" smtClean="0">
                <a:solidFill>
                  <a:srgbClr val="222222"/>
                </a:solidFill>
                <a:latin typeface="Arial"/>
              </a:rPr>
              <a:t>Certification, accreditation, and security assessments</a:t>
            </a:r>
          </a:p>
          <a:p>
            <a:pPr marL="742950" lvl="1" indent="-285750">
              <a:spcBef>
                <a:spcPct val="20000"/>
              </a:spcBef>
              <a:buFontTx/>
              <a:buChar char="–"/>
              <a:defRPr/>
            </a:pPr>
            <a:r>
              <a:rPr lang="en-US" altLang="en-US" sz="2300" kern="0" dirty="0" smtClean="0">
                <a:solidFill>
                  <a:srgbClr val="222222"/>
                </a:solidFill>
                <a:latin typeface="Arial"/>
              </a:rPr>
              <a:t>An essential component of any security program</a:t>
            </a:r>
          </a:p>
          <a:p>
            <a:pPr marL="742950" lvl="1" indent="-285750">
              <a:spcBef>
                <a:spcPct val="20000"/>
              </a:spcBef>
              <a:buFontTx/>
              <a:buChar char="–"/>
              <a:defRPr/>
            </a:pPr>
            <a:r>
              <a:rPr lang="en-US" altLang="en-US" sz="2300" kern="0" dirty="0" smtClean="0">
                <a:solidFill>
                  <a:srgbClr val="222222"/>
                </a:solidFill>
                <a:latin typeface="Arial"/>
              </a:rPr>
              <a:t>The status of security controls is checked regularly</a:t>
            </a:r>
          </a:p>
          <a:p>
            <a:pPr marL="742950" lvl="1" indent="-285750">
              <a:spcBef>
                <a:spcPct val="20000"/>
              </a:spcBef>
              <a:buFontTx/>
              <a:buChar char="–"/>
              <a:defRPr/>
            </a:pPr>
            <a:r>
              <a:rPr lang="en-US" altLang="en-US" sz="2300" kern="0" dirty="0" smtClean="0">
                <a:solidFill>
                  <a:srgbClr val="222222"/>
                </a:solidFill>
                <a:latin typeface="Arial"/>
              </a:rPr>
              <a:t>Auditing: the review of a system’s use to determine if misuse/malfeasance has occurred</a:t>
            </a:r>
          </a:p>
          <a:p>
            <a:pPr marL="457200" lvl="1" indent="0">
              <a:spcBef>
                <a:spcPct val="20000"/>
              </a:spcBef>
              <a:buFontTx/>
              <a:buNone/>
              <a:defRPr/>
            </a:pPr>
            <a:endParaRPr lang="en-US" altLang="en-US" sz="2400" kern="0" dirty="0" smtClean="0">
              <a:solidFill>
                <a:srgbClr val="222222"/>
              </a:solidFill>
              <a:latin typeface="Arial"/>
            </a:endParaRPr>
          </a:p>
          <a:p>
            <a:pPr>
              <a:defRPr/>
            </a:pPr>
            <a:endParaRPr lang="en-US" dirty="0" smtClean="0"/>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a:xfrm>
            <a:off x="457200" y="228600"/>
            <a:ext cx="8229600" cy="622828"/>
          </a:xfrm>
        </p:spPr>
        <p:txBody>
          <a:bodyPr anchor="t">
            <a:noAutofit/>
          </a:bodyPr>
          <a:lstStyle>
            <a:lvl1pP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2" name="Rectangle 11"/>
          <p:cNvSpPr/>
          <p:nvPr userDrawn="1"/>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774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 y="27709"/>
            <a:ext cx="9052560" cy="1039091"/>
          </a:xfrm>
        </p:spPr>
        <p:txBody>
          <a:bodyPr>
            <a:normAutofit/>
          </a:bodyPr>
          <a:lstStyle>
            <a:lvl1pPr algn="ct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364162"/>
              </a:buClr>
              <a:buSzPct val="100000"/>
              <a:defRPr/>
            </a:lvl1pPr>
            <a:lvl2pPr>
              <a:buClr>
                <a:srgbClr val="364162"/>
              </a:buClr>
              <a:defRPr/>
            </a:lvl2pPr>
            <a:lvl3pPr marL="1143000" indent="-228600">
              <a:buClr>
                <a:srgbClr val="364162"/>
              </a:buClr>
              <a:buFont typeface="Wingdings" pitchFamily="2" charset="2"/>
              <a:buChar char="§"/>
              <a:defRPr/>
            </a:lvl3pPr>
            <a:lvl4pPr marL="1600200" indent="-228600">
              <a:buClr>
                <a:srgbClr val="364162"/>
              </a:buClr>
              <a:buFont typeface="Courier New" pitchFamily="49" charset="0"/>
              <a:buChar char="o"/>
              <a:defRPr/>
            </a:lvl4pPr>
            <a:lvl5pPr>
              <a:buClr>
                <a:srgbClr val="364162"/>
              </a:buCl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16661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519169" y="357626"/>
            <a:ext cx="8032638" cy="1004011"/>
          </a:xfrm>
        </p:spPr>
        <p:txBody>
          <a:bodyPr>
            <a:normAutofit/>
          </a:bodyPr>
          <a:lstStyle>
            <a:lvl1pPr algn="ctr">
              <a:defRPr sz="3600" b="0">
                <a:solidFill>
                  <a:schemeClr val="tx1"/>
                </a:solidFill>
              </a:defRPr>
            </a:lvl1pPr>
          </a:lstStyle>
          <a:p>
            <a:r>
              <a:rPr lang="en-US" dirty="0" smtClean="0"/>
              <a:t>Click to edit Master title style</a:t>
            </a:r>
            <a:endParaRPr lang="en-US" dirty="0"/>
          </a:p>
        </p:txBody>
      </p:sp>
      <p:sp>
        <p:nvSpPr>
          <p:cNvPr id="6" name="Rectangle 5"/>
          <p:cNvSpPr/>
          <p:nvPr/>
        </p:nvSpPr>
        <p:spPr bwMode="white">
          <a:xfrm>
            <a:off x="-7937" y="6248400"/>
            <a:ext cx="9151937" cy="617539"/>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Content Placeholder 3"/>
          <p:cNvSpPr>
            <a:spLocks noGrp="1"/>
          </p:cNvSpPr>
          <p:nvPr>
            <p:ph sz="quarter" idx="10"/>
          </p:nvPr>
        </p:nvSpPr>
        <p:spPr>
          <a:xfrm>
            <a:off x="491331" y="5181600"/>
            <a:ext cx="8153400" cy="83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pyright" descr="Pearson: Copyright 2015, 2012, 2009"/>
          <p:cNvSpPr txBox="1">
            <a:spLocks noChangeArrowheads="1"/>
          </p:cNvSpPr>
          <p:nvPr userDrawn="1"/>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smtClean="0">
                <a:solidFill>
                  <a:schemeClr val="bg1"/>
                </a:solidFill>
                <a:ea typeface="ＭＳ Ｐゴシック" charset="-128"/>
              </a:rPr>
              <a:t>Copyright </a:t>
            </a:r>
            <a:r>
              <a:rPr lang="en-US" sz="1200" dirty="0" smtClean="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
        <p:nvSpPr>
          <p:cNvPr id="3" name="Content Placeholder 2"/>
          <p:cNvSpPr>
            <a:spLocks noGrp="1"/>
          </p:cNvSpPr>
          <p:nvPr>
            <p:ph sz="quarter" idx="11"/>
          </p:nvPr>
        </p:nvSpPr>
        <p:spPr>
          <a:xfrm>
            <a:off x="1477963" y="2819400"/>
            <a:ext cx="3089275" cy="121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2"/>
          </p:nvPr>
        </p:nvSpPr>
        <p:spPr>
          <a:xfrm>
            <a:off x="6400800" y="2667000"/>
            <a:ext cx="1447800" cy="106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83887321"/>
      </p:ext>
    </p:extLst>
  </p:cSld>
  <p:clrMapOvr>
    <a:masterClrMapping/>
  </p:clrMapOvr>
  <p:transition spd="slow"/>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white">
          <a:xfrm>
            <a:off x="-7938" y="63246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pyright" descr="Pearson: Copyright 2015, 2012, 2009"/>
          <p:cNvSpPr txBox="1">
            <a:spLocks noChangeArrowheads="1"/>
          </p:cNvSpPr>
          <p:nvPr/>
        </p:nvSpPr>
        <p:spPr bwMode="auto">
          <a:xfrm>
            <a:off x="1388395" y="6394712"/>
            <a:ext cx="7714039" cy="504445"/>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smtClean="0">
                <a:solidFill>
                  <a:schemeClr val="bg1"/>
                </a:solidFill>
                <a:ea typeface="ＭＳ Ｐゴシック" charset="-128"/>
              </a:rPr>
              <a:t>Copyright </a:t>
            </a:r>
            <a:r>
              <a:rPr lang="en-US" sz="1200" dirty="0" smtClean="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422159"/>
            <a:ext cx="1316182" cy="435841"/>
          </a:xfrm>
          <a:prstGeom prst="rect">
            <a:avLst/>
          </a:prstGeom>
          <a:solidFill>
            <a:srgbClr val="364162"/>
          </a:solidFill>
          <a:ln>
            <a:noFill/>
          </a:ln>
          <a:extLst/>
        </p:spPr>
      </p:pic>
    </p:spTree>
    <p:extLst>
      <p:ext uri="{BB962C8B-B14F-4D97-AF65-F5344CB8AC3E}">
        <p14:creationId xmlns:p14="http://schemas.microsoft.com/office/powerpoint/2010/main" val="4204895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6" name="Picture 5" descr="Rules_Single_A.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6"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8"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a:prstGeom prst="rect">
            <a:avLst/>
          </a:prstGeo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7" name="Picture 16"/>
          <p:cNvPicPr>
            <a:picLocks noChangeAspect="1"/>
          </p:cNvPicPr>
          <p:nvPr userDrawn="1"/>
        </p:nvPicPr>
        <p:blipFill>
          <a:blip r:embed="rId9"/>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23625454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bwMode="white">
          <a:xfrm>
            <a:off x="0" y="0"/>
            <a:ext cx="9144000" cy="113355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pyright" descr="Pearson: Copyright 2015, 2012, 2009"/>
          <p:cNvSpPr txBox="1">
            <a:spLocks noChangeArrowheads="1"/>
          </p:cNvSpPr>
          <p:nvPr/>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smtClean="0">
                <a:solidFill>
                  <a:schemeClr val="bg1"/>
                </a:solidFill>
                <a:ea typeface="ＭＳ Ｐゴシック" charset="-128"/>
              </a:rPr>
              <a:t>Copyright </a:t>
            </a:r>
            <a:r>
              <a:rPr lang="en-US" sz="1200" dirty="0" smtClean="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
        <p:nvSpPr>
          <p:cNvPr id="11" name="Rectangle 5"/>
          <p:cNvSpPr>
            <a:spLocks noGrp="1" noChangeArrowheads="1"/>
          </p:cNvSpPr>
          <p:nvPr>
            <p:ph type="title"/>
          </p:nvPr>
        </p:nvSpPr>
        <p:spPr bwMode="auto">
          <a:xfrm>
            <a:off x="76200" y="38100"/>
            <a:ext cx="8915400" cy="104156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Tree>
    <p:extLst>
      <p:ext uri="{BB962C8B-B14F-4D97-AF65-F5344CB8AC3E}">
        <p14:creationId xmlns:p14="http://schemas.microsoft.com/office/powerpoint/2010/main" val="78893014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Lst>
  <p:hf hdr="0" ft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364162"/>
        </a:buClr>
        <a:buFont typeface="Arial" pitchFamily="34" charset="0"/>
        <a:buChar char="•"/>
        <a:defRPr sz="2600" kern="120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364162"/>
        </a:buClr>
        <a:buFont typeface="Arial" pitchFamily="34" charset="0"/>
        <a:buChar char="–"/>
        <a:defRPr sz="2400" kern="120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364162"/>
        </a:buClr>
        <a:buFont typeface="Wingdings" pitchFamily="2" charset="2"/>
        <a:buChar char="§"/>
        <a:defRPr sz="2200" kern="120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364162"/>
        </a:buClr>
        <a:buFont typeface="Courier New" pitchFamily="49" charset="0"/>
        <a:buChar char="o"/>
        <a:defRPr sz="2000" kern="120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364162"/>
        </a:buClr>
        <a:buFont typeface="Arial" pitchFamily="34" charset="0"/>
        <a:buChar char="»"/>
        <a:defRPr sz="2000"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 y="228600"/>
            <a:ext cx="8229600" cy="622828"/>
          </a:xfrm>
        </p:spPr>
        <p:txBody>
          <a:bodyPr/>
          <a:lstStyle/>
          <a:p>
            <a:pPr algn="l"/>
            <a:r>
              <a:rPr lang="en-US" altLang="en-US" dirty="0"/>
              <a:t>Principles of Information Security</a:t>
            </a:r>
            <a:endParaRPr lang="en-US" dirty="0"/>
          </a:p>
        </p:txBody>
      </p:sp>
      <p:sp>
        <p:nvSpPr>
          <p:cNvPr id="5" name="Text Placeholder 4"/>
          <p:cNvSpPr>
            <a:spLocks noGrp="1"/>
          </p:cNvSpPr>
          <p:nvPr>
            <p:ph type="body" sz="quarter" idx="13"/>
          </p:nvPr>
        </p:nvSpPr>
        <p:spPr>
          <a:xfrm>
            <a:off x="38100" y="816430"/>
            <a:ext cx="8229600" cy="478970"/>
          </a:xfrm>
        </p:spPr>
        <p:txBody>
          <a:bodyPr/>
          <a:lstStyle/>
          <a:p>
            <a:r>
              <a:rPr lang="en-US" dirty="0"/>
              <a:t>Sixth Edition</a:t>
            </a:r>
          </a:p>
        </p:txBody>
      </p:sp>
      <p:sp>
        <p:nvSpPr>
          <p:cNvPr id="6" name="Text Placeholder 5"/>
          <p:cNvSpPr>
            <a:spLocks noGrp="1"/>
          </p:cNvSpPr>
          <p:nvPr>
            <p:ph type="body" sz="quarter" idx="14"/>
          </p:nvPr>
        </p:nvSpPr>
        <p:spPr>
          <a:xfrm>
            <a:off x="4689764" y="2661260"/>
            <a:ext cx="3879273" cy="2602281"/>
          </a:xfrm>
        </p:spPr>
        <p:txBody>
          <a:bodyPr anchor="ctr"/>
          <a:lstStyle/>
          <a:p>
            <a:pPr algn="ctr"/>
            <a:r>
              <a:rPr lang="en-US" sz="4000" b="1" dirty="0" smtClean="0"/>
              <a:t>Chapter 12</a:t>
            </a:r>
          </a:p>
          <a:p>
            <a:pPr algn="ctr"/>
            <a:r>
              <a:rPr lang="en-US" sz="4000" dirty="0" smtClean="0"/>
              <a:t>Information Security Maintenance</a:t>
            </a:r>
          </a:p>
        </p:txBody>
      </p:sp>
      <p:pic>
        <p:nvPicPr>
          <p:cNvPr id="1026" name="Picture 2" descr="Book cover reads book name, title, edition number, and name of the author as follows: &quot;Information Security,&quot; &quot;Principles of Information Security,&quot; “Sixth Edition,&quot; and &quot;Michael E. Whitman&quot; and  &quot;Herbert J. Mattord.&quot; A photo on the cover page shows a screenshot with the close up view of digital 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95" y="1470356"/>
            <a:ext cx="3332305" cy="4701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6"/>
          <p:cNvSpPr>
            <a:spLocks noGrp="1"/>
          </p:cNvSpPr>
          <p:nvPr>
            <p:ph type="body" sz="quarter" idx="15"/>
          </p:nvPr>
        </p:nvSpPr>
        <p:spPr>
          <a:xfrm>
            <a:off x="1435100" y="6261658"/>
            <a:ext cx="7696200" cy="604230"/>
          </a:xfrm>
        </p:spPr>
        <p:txBody>
          <a:bodyPr/>
          <a:lstStyle/>
          <a:p>
            <a:pPr lvl="0" algn="ctr" eaLnBrk="0" fontAlgn="base" hangingPunct="0">
              <a:spcBef>
                <a:spcPct val="0"/>
              </a:spcBef>
              <a:spcAft>
                <a:spcPct val="0"/>
              </a:spcAft>
              <a:buClrTx/>
              <a:defRPr/>
            </a:pPr>
            <a:r>
              <a:rPr lang="en-US" sz="1200" dirty="0">
                <a:solidFill>
                  <a:schemeClr val="bg1"/>
                </a:solidFill>
                <a:ea typeface="ＭＳ Ｐゴシック" charset="-128"/>
              </a:rPr>
              <a:t>Copyright </a:t>
            </a:r>
            <a:r>
              <a:rPr lang="en-US" sz="1200" dirty="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4" title="Cengage Logo"/>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Tree>
    <p:extLst>
      <p:ext uri="{BB962C8B-B14F-4D97-AF65-F5344CB8AC3E}">
        <p14:creationId xmlns:p14="http://schemas.microsoft.com/office/powerpoint/2010/main" val="110057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US" altLang="en-US" dirty="0"/>
              <a:t>NIST SP 800-100 Information Security Handbook: A Guide for </a:t>
            </a:r>
            <a:r>
              <a:rPr lang="en-US" altLang="en-US" dirty="0" smtClean="0"/>
              <a:t>Managers </a:t>
            </a:r>
            <a:r>
              <a:rPr lang="en-US" sz="3600" kern="1200" dirty="0" smtClean="0">
                <a:solidFill>
                  <a:schemeClr val="bg1"/>
                </a:solidFill>
                <a:effectLst/>
                <a:latin typeface="Arial" pitchFamily="34" charset="0"/>
                <a:ea typeface="Verdana" pitchFamily="34" charset="0"/>
                <a:cs typeface="Arial" pitchFamily="34" charset="0"/>
              </a:rPr>
              <a:t>(5 of 6)</a:t>
            </a:r>
            <a:endParaRPr lang="en-US" dirty="0" smtClean="0">
              <a:effectLst/>
            </a:endParaRPr>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Risk management</a:t>
            </a:r>
          </a:p>
          <a:p>
            <a:pPr lvl="1">
              <a:spcBef>
                <a:spcPts val="600"/>
              </a:spcBef>
            </a:pPr>
            <a:r>
              <a:rPr lang="en-US" altLang="en-US" dirty="0"/>
              <a:t>Ongoing effort</a:t>
            </a:r>
          </a:p>
          <a:p>
            <a:pPr lvl="1">
              <a:spcBef>
                <a:spcPts val="600"/>
              </a:spcBef>
            </a:pPr>
            <a:r>
              <a:rPr lang="en-US" altLang="en-US" dirty="0"/>
              <a:t>Tasks include performing risk identification, analysis, and </a:t>
            </a:r>
            <a:r>
              <a:rPr lang="en-US" altLang="en-US" dirty="0" smtClean="0"/>
              <a:t>management</a:t>
            </a:r>
          </a:p>
          <a:p>
            <a:pPr>
              <a:spcBef>
                <a:spcPts val="600"/>
              </a:spcBef>
            </a:pPr>
            <a:r>
              <a:rPr lang="en-US" altLang="en-US" dirty="0"/>
              <a:t>Certification, accreditation, and security assessments</a:t>
            </a:r>
          </a:p>
          <a:p>
            <a:pPr lvl="1">
              <a:spcBef>
                <a:spcPts val="600"/>
              </a:spcBef>
            </a:pPr>
            <a:r>
              <a:rPr lang="en-US" altLang="en-US" dirty="0"/>
              <a:t>An essential component of any security program</a:t>
            </a:r>
          </a:p>
          <a:p>
            <a:pPr lvl="1">
              <a:spcBef>
                <a:spcPts val="600"/>
              </a:spcBef>
            </a:pPr>
            <a:r>
              <a:rPr lang="en-US" altLang="en-US" dirty="0"/>
              <a:t>The status of security controls is checked regularly</a:t>
            </a:r>
          </a:p>
          <a:p>
            <a:pPr lvl="1">
              <a:spcBef>
                <a:spcPts val="600"/>
              </a:spcBef>
            </a:pPr>
            <a:r>
              <a:rPr lang="en-US" altLang="en-US" dirty="0"/>
              <a:t>Auditing: the review of a system’s use to determine if misuse/malfeasance has </a:t>
            </a:r>
            <a:r>
              <a:rPr lang="en-US" altLang="en-US" dirty="0" smtClean="0"/>
              <a:t>occurred</a:t>
            </a:r>
            <a:endParaRPr lang="en-US" altLang="en-US" dirty="0"/>
          </a:p>
        </p:txBody>
      </p:sp>
    </p:spTree>
    <p:extLst>
      <p:ext uri="{BB962C8B-B14F-4D97-AF65-F5344CB8AC3E}">
        <p14:creationId xmlns:p14="http://schemas.microsoft.com/office/powerpoint/2010/main" val="15925685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US" altLang="en-US" dirty="0"/>
              <a:t>NIST SP 800-100 Information Security Handbook: A Guide for </a:t>
            </a:r>
            <a:r>
              <a:rPr lang="en-US" altLang="en-US" dirty="0" smtClean="0"/>
              <a:t>Managers </a:t>
            </a:r>
            <a:r>
              <a:rPr lang="en-US" sz="3600" kern="1200" dirty="0" smtClean="0">
                <a:solidFill>
                  <a:schemeClr val="bg1"/>
                </a:solidFill>
                <a:effectLst/>
                <a:latin typeface="Arial" pitchFamily="34" charset="0"/>
                <a:ea typeface="Verdana" pitchFamily="34" charset="0"/>
                <a:cs typeface="Arial" pitchFamily="34" charset="0"/>
              </a:rPr>
              <a:t>(6 of 6)</a:t>
            </a:r>
            <a:endParaRPr lang="en-US" dirty="0" smtClean="0">
              <a:effectLst/>
            </a:endParaRPr>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Security services and products acquisition</a:t>
            </a:r>
          </a:p>
          <a:p>
            <a:pPr>
              <a:spcBef>
                <a:spcPts val="600"/>
              </a:spcBef>
            </a:pPr>
            <a:r>
              <a:rPr lang="en-US" altLang="en-US" dirty="0"/>
              <a:t>Incident response: incident response life cycle</a:t>
            </a:r>
          </a:p>
          <a:p>
            <a:pPr>
              <a:spcBef>
                <a:spcPts val="600"/>
              </a:spcBef>
            </a:pPr>
            <a:r>
              <a:rPr lang="en-US" altLang="en-US" dirty="0"/>
              <a:t>Configuration (or change) management: manages the effects of changes in configurations, five-step process</a:t>
            </a:r>
          </a:p>
        </p:txBody>
      </p:sp>
    </p:spTree>
    <p:extLst>
      <p:ext uri="{BB962C8B-B14F-4D97-AF65-F5344CB8AC3E}">
        <p14:creationId xmlns:p14="http://schemas.microsoft.com/office/powerpoint/2010/main" val="32490082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152399"/>
            <a:ext cx="8839200" cy="1066801"/>
          </a:xfrm>
        </p:spPr>
        <p:txBody>
          <a:bodyPr anchor="ctr">
            <a:noAutofit/>
          </a:bodyPr>
          <a:lstStyle/>
          <a:p>
            <a:pPr marL="0" indent="0">
              <a:lnSpc>
                <a:spcPct val="100000"/>
              </a:lnSpc>
              <a:spcBef>
                <a:spcPts val="0"/>
              </a:spcBef>
              <a:tabLst>
                <a:tab pos="4397375" algn="l"/>
              </a:tabLst>
            </a:pPr>
            <a:r>
              <a:rPr lang="en-US" b="1" dirty="0"/>
              <a:t>Figure 12-1  </a:t>
            </a:r>
            <a:r>
              <a:rPr lang="en-US" dirty="0"/>
              <a:t>Information security measurement program </a:t>
            </a:r>
            <a:r>
              <a:rPr lang="en-US" dirty="0" smtClean="0"/>
              <a:t>implementation</a:t>
            </a:r>
            <a:endParaRPr lang="en-US" i="1" baseline="30000" dirty="0"/>
          </a:p>
        </p:txBody>
      </p:sp>
      <p:pic>
        <p:nvPicPr>
          <p:cNvPr id="8" name="Picture 7" descr="A figure shows an illustration, a call out like image has the label, “Prepare for data collection” numbered as 1. Pointing to an oval labeled as, “Collect data and analyze results” marked as 2 with an image of a lens at its right. This oval points to the next oval with an arrow and it is labeled as, “Identify corrective actions.” This is numbered as 3 and further points with an arrow to the oval labeled as, “Develop business case” numbered as 4, along with an image of man discussing with few business professionals. The fourth oval points down to another oval at the bottom labeled as, “Obtain resources” numbered as 5. Below it is the text that reads as, “Budget allocated” and “resources assigned.” This further points to another oval labeled as, “Apply corrective actions” numbered as, “6” which again points to the oval numbered as 2. The oval numbered as 6 has the text below that reads as, “Management, technical and operational.” The text on the left-bottom corner of the illustration is shown and it reads as, “Track progress and ROI.” A text on the top of the illustration is shown as four columns. The first column text reads as, “Identify stakeholders, Determine goals/objectives, Review existing measurements, Develop new measurements, Identify data collection methods and tools and Collect measurements.” The second column text reads as, “Analyze collected data, Conduct gap analysis– Identify gaps between actual and desired performance, Identify reasons for undesired results and Identify areas requiring improvement.” The third column text reads as, “Determine range of corrective actions, Select most appropriate corrective actions, and Prioritize corrective actions based on overall risk mitigation goals.” The fourth column reads the text as, “Develop cost model – Project cost for each corrective action, Perform sensitivity analysis, Develop business case and Prepare budget Submission.”&#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74" y="1447800"/>
            <a:ext cx="7481455" cy="4127269"/>
          </a:xfrm>
          <a:prstGeom prst="rect">
            <a:avLst/>
          </a:prstGeom>
        </p:spPr>
      </p:pic>
      <p:sp>
        <p:nvSpPr>
          <p:cNvPr id="5" name="Content Placeholder 4"/>
          <p:cNvSpPr>
            <a:spLocks noGrp="1"/>
          </p:cNvSpPr>
          <p:nvPr>
            <p:ph sz="quarter" idx="10"/>
          </p:nvPr>
        </p:nvSpPr>
        <p:spPr>
          <a:xfrm>
            <a:off x="616528" y="5695922"/>
            <a:ext cx="7758545" cy="400078"/>
          </a:xfrm>
        </p:spPr>
        <p:txBody>
          <a:bodyPr>
            <a:normAutofit/>
          </a:bodyPr>
          <a:lstStyle/>
          <a:p>
            <a:pPr marL="0" indent="0">
              <a:buNone/>
            </a:pPr>
            <a:r>
              <a:rPr lang="en-US" sz="2000" dirty="0"/>
              <a:t>Source: NIST SP 800-55 Rev. 1.</a:t>
            </a:r>
          </a:p>
        </p:txBody>
      </p:sp>
    </p:spTree>
    <p:extLst>
      <p:ext uri="{BB962C8B-B14F-4D97-AF65-F5344CB8AC3E}">
        <p14:creationId xmlns:p14="http://schemas.microsoft.com/office/powerpoint/2010/main" val="2689624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5637" y="228600"/>
            <a:ext cx="8312727" cy="838200"/>
          </a:xfrm>
        </p:spPr>
        <p:txBody>
          <a:bodyPr anchor="ctr">
            <a:normAutofit/>
          </a:bodyPr>
          <a:lstStyle/>
          <a:p>
            <a:pPr marL="0" indent="0">
              <a:lnSpc>
                <a:spcPct val="100000"/>
              </a:lnSpc>
              <a:spcBef>
                <a:spcPts val="0"/>
              </a:spcBef>
              <a:tabLst>
                <a:tab pos="4397375" algn="l"/>
              </a:tabLst>
            </a:pPr>
            <a:r>
              <a:rPr lang="en-US" b="1" dirty="0"/>
              <a:t>Figure </a:t>
            </a:r>
            <a:r>
              <a:rPr lang="en-US" b="1" dirty="0" smtClean="0"/>
              <a:t>12-2 </a:t>
            </a:r>
            <a:r>
              <a:rPr lang="en-US" dirty="0" smtClean="0"/>
              <a:t>Conversion strategies </a:t>
            </a:r>
            <a:endParaRPr lang="en-US" i="1" baseline="30000" dirty="0"/>
          </a:p>
        </p:txBody>
      </p:sp>
      <p:pic>
        <p:nvPicPr>
          <p:cNvPr id="6" name="Picture 5" descr="An illustration shows a flowchart with blocks numbered until six. The first block on the top is named as, “Initiation phase – Determining the need.” The block points down with an arrow to a cloud within with four blocks are illustrated. The first block with number 2 inside cloud is named as, “Assessment Phase – Identifying viable solutions.” Then an arrow points to the right to a block numbered 3 named as, “Solution Phase – Specifying the right solution.” This block points to next block number four with an arrow and block named as, “Implementation Phase – engaging the right source.” This block further points to the block numbered as five, inside the cloud named as, “Operations Phase – Ensuring operational success.” The overall cloud points down with an arrow to a block numbered six and the block is named as, “Closeout Phase – Ensuring successful closure.”&#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191" y="1486505"/>
            <a:ext cx="5031314" cy="3999895"/>
          </a:xfrm>
          <a:prstGeom prst="rect">
            <a:avLst/>
          </a:prstGeom>
        </p:spPr>
      </p:pic>
      <p:sp>
        <p:nvSpPr>
          <p:cNvPr id="5" name="Content Placeholder 4"/>
          <p:cNvSpPr>
            <a:spLocks noGrp="1"/>
          </p:cNvSpPr>
          <p:nvPr>
            <p:ph sz="quarter" idx="10"/>
          </p:nvPr>
        </p:nvSpPr>
        <p:spPr>
          <a:xfrm>
            <a:off x="150802" y="5715000"/>
            <a:ext cx="8534400" cy="484095"/>
          </a:xfrm>
        </p:spPr>
        <p:txBody>
          <a:bodyPr>
            <a:normAutofit/>
          </a:bodyPr>
          <a:lstStyle/>
          <a:p>
            <a:pPr marL="0" indent="0">
              <a:buNone/>
            </a:pPr>
            <a:r>
              <a:rPr lang="en-US" sz="2000" dirty="0"/>
              <a:t>Source: NIST SP 800-35</a:t>
            </a:r>
          </a:p>
        </p:txBody>
      </p:sp>
    </p:spTree>
    <p:extLst>
      <p:ext uri="{BB962C8B-B14F-4D97-AF65-F5344CB8AC3E}">
        <p14:creationId xmlns:p14="http://schemas.microsoft.com/office/powerpoint/2010/main" val="95350094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The Security Maintenance Model</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Designed to focus the organizational effort on maintaining systems</a:t>
            </a:r>
          </a:p>
          <a:p>
            <a:pPr>
              <a:spcBef>
                <a:spcPts val="600"/>
              </a:spcBef>
            </a:pPr>
            <a:r>
              <a:rPr lang="en-US" altLang="en-US" dirty="0"/>
              <a:t>Recommended maintenance model based on five </a:t>
            </a:r>
            <a:br>
              <a:rPr lang="en-US" altLang="en-US" dirty="0"/>
            </a:br>
            <a:r>
              <a:rPr lang="en-US" altLang="en-US" dirty="0"/>
              <a:t>subject areas:</a:t>
            </a:r>
          </a:p>
          <a:p>
            <a:pPr lvl="1">
              <a:spcBef>
                <a:spcPts val="600"/>
              </a:spcBef>
            </a:pPr>
            <a:r>
              <a:rPr lang="en-US" altLang="en-US" dirty="0"/>
              <a:t>External monitoring</a:t>
            </a:r>
          </a:p>
          <a:p>
            <a:pPr lvl="1">
              <a:spcBef>
                <a:spcPts val="600"/>
              </a:spcBef>
            </a:pPr>
            <a:r>
              <a:rPr lang="en-US" altLang="en-US" dirty="0"/>
              <a:t>Internal monitoring</a:t>
            </a:r>
          </a:p>
          <a:p>
            <a:pPr lvl="1">
              <a:spcBef>
                <a:spcPts val="600"/>
              </a:spcBef>
            </a:pPr>
            <a:r>
              <a:rPr lang="en-US" altLang="en-US" dirty="0"/>
              <a:t>Planning and risk assessment</a:t>
            </a:r>
          </a:p>
          <a:p>
            <a:pPr lvl="1">
              <a:spcBef>
                <a:spcPts val="600"/>
              </a:spcBef>
            </a:pPr>
            <a:r>
              <a:rPr lang="en-US" altLang="en-US" dirty="0"/>
              <a:t>Vulnerability assessment and remediation</a:t>
            </a:r>
          </a:p>
          <a:p>
            <a:pPr lvl="1">
              <a:spcBef>
                <a:spcPts val="600"/>
              </a:spcBef>
            </a:pPr>
            <a:r>
              <a:rPr lang="en-US" altLang="en-US" dirty="0"/>
              <a:t>Readiness and review</a:t>
            </a:r>
          </a:p>
        </p:txBody>
      </p:sp>
    </p:spTree>
    <p:extLst>
      <p:ext uri="{BB962C8B-B14F-4D97-AF65-F5344CB8AC3E}">
        <p14:creationId xmlns:p14="http://schemas.microsoft.com/office/powerpoint/2010/main" val="35441986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49555"/>
            <a:ext cx="8305800" cy="893445"/>
          </a:xfrm>
        </p:spPr>
        <p:txBody>
          <a:bodyPr anchor="ctr">
            <a:normAutofit/>
          </a:bodyPr>
          <a:lstStyle/>
          <a:p>
            <a:pPr marL="0" indent="0">
              <a:lnSpc>
                <a:spcPct val="100000"/>
              </a:lnSpc>
              <a:spcBef>
                <a:spcPts val="0"/>
              </a:spcBef>
              <a:tabLst>
                <a:tab pos="4397375" algn="l"/>
              </a:tabLst>
            </a:pPr>
            <a:r>
              <a:rPr lang="en-US" b="1" dirty="0"/>
              <a:t>Figure 12-4  </a:t>
            </a:r>
            <a:r>
              <a:rPr lang="en-US" dirty="0"/>
              <a:t>The maintenance model</a:t>
            </a:r>
            <a:endParaRPr lang="en-US" baseline="30000" dirty="0"/>
          </a:p>
        </p:txBody>
      </p:sp>
      <p:pic>
        <p:nvPicPr>
          <p:cNvPr id="1026" name="Picture 2" descr="An illustration shows three blocks pointing to pointing to a hollow cylinder labeled as, “Risk, threat, and attack database.” The first block is labeled as, “internal monitoring” (left), the second is labeled as, “External monitoring” (left top) and the third block as, “Planning and risk assessment” (top). The cylinder is pointed to a block with an arrow and labeled as, “Vulnerability assessment and remediation” which is then pointed to another hollow cylinder labeled as, “Vulnerability database.” It is pointed to a block labeled as, “Readiness and review.” The arrows used in the illustration are broad and double layered.&#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407" y="1485900"/>
            <a:ext cx="6569393"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499835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609600" y="-15005"/>
            <a:ext cx="8001000" cy="1158005"/>
          </a:xfrm>
        </p:spPr>
        <p:txBody>
          <a:bodyPr anchor="ctr">
            <a:noAutofit/>
          </a:bodyPr>
          <a:lstStyle/>
          <a:p>
            <a:r>
              <a:rPr lang="en-US" altLang="en-US" dirty="0"/>
              <a:t>Monitoring the External </a:t>
            </a:r>
            <a:r>
              <a:rPr lang="en-US" altLang="en-US" dirty="0" smtClean="0"/>
              <a:t>Environment (1 of 7)</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Objective to provide early awareness of new and emerging threats, threat agents, vulnerabilities, and attacks so the organization can mount an effective defense.</a:t>
            </a:r>
          </a:p>
          <a:p>
            <a:pPr>
              <a:spcBef>
                <a:spcPts val="600"/>
              </a:spcBef>
            </a:pPr>
            <a:r>
              <a:rPr lang="en-US" altLang="en-US" dirty="0"/>
              <a:t>Entails collecting intelligence from data sources and giving that intelligence context and meaning for use by organizational decision makers.</a:t>
            </a:r>
          </a:p>
          <a:p>
            <a:pPr>
              <a:spcBef>
                <a:spcPts val="600"/>
              </a:spcBef>
            </a:pPr>
            <a:r>
              <a:rPr lang="en-US" altLang="en-US" dirty="0"/>
              <a:t>Data sources</a:t>
            </a:r>
          </a:p>
          <a:p>
            <a:pPr lvl="1">
              <a:spcBef>
                <a:spcPts val="600"/>
              </a:spcBef>
            </a:pPr>
            <a:r>
              <a:rPr lang="en-US" altLang="en-US" dirty="0"/>
              <a:t>Acquiring threat and vulnerability data is not difficult</a:t>
            </a:r>
          </a:p>
          <a:p>
            <a:pPr lvl="1">
              <a:spcBef>
                <a:spcPts val="600"/>
              </a:spcBef>
            </a:pPr>
            <a:r>
              <a:rPr lang="en-US" altLang="en-US" dirty="0"/>
              <a:t>Turning data into information decision makers can use is the </a:t>
            </a:r>
            <a:r>
              <a:rPr lang="en-US" altLang="en-US" dirty="0" smtClean="0"/>
              <a:t>challenge</a:t>
            </a:r>
            <a:endParaRPr lang="en-US" altLang="en-US" dirty="0"/>
          </a:p>
        </p:txBody>
      </p:sp>
    </p:spTree>
    <p:extLst>
      <p:ext uri="{BB962C8B-B14F-4D97-AF65-F5344CB8AC3E}">
        <p14:creationId xmlns:p14="http://schemas.microsoft.com/office/powerpoint/2010/main" val="25985876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noChangeArrowheads="1"/>
          </p:cNvSpPr>
          <p:nvPr>
            <p:ph type="title"/>
          </p:nvPr>
        </p:nvSpPr>
        <p:spPr>
          <a:xfrm>
            <a:off x="609600" y="-13855"/>
            <a:ext cx="8001000" cy="1143000"/>
          </a:xfrm>
        </p:spPr>
        <p:txBody>
          <a:bodyPr anchor="ctr">
            <a:noAutofit/>
          </a:bodyPr>
          <a:lstStyle/>
          <a:p>
            <a:r>
              <a:rPr lang="en-US" altLang="en-US" dirty="0"/>
              <a:t>Monitoring the External </a:t>
            </a:r>
            <a:r>
              <a:rPr lang="en-US" altLang="en-US" dirty="0" smtClean="0"/>
              <a:t>Environment (2 of 7)</a:t>
            </a:r>
            <a:endParaRPr lang="en-GB" altLang="en-US" dirty="0" smtClean="0"/>
          </a:p>
        </p:txBody>
      </p:sp>
      <p:sp>
        <p:nvSpPr>
          <p:cNvPr id="12291" name="Content Placeholder 5"/>
          <p:cNvSpPr>
            <a:spLocks noGrp="1" noChangeArrowheads="1"/>
          </p:cNvSpPr>
          <p:nvPr>
            <p:ph idx="1"/>
          </p:nvPr>
        </p:nvSpPr>
        <p:spPr/>
        <p:txBody>
          <a:bodyPr>
            <a:normAutofit/>
          </a:bodyPr>
          <a:lstStyle/>
          <a:p>
            <a:pPr lvl="1">
              <a:spcBef>
                <a:spcPts val="600"/>
              </a:spcBef>
            </a:pPr>
            <a:r>
              <a:rPr lang="en-US" altLang="en-US" dirty="0" smtClean="0"/>
              <a:t>External intelligence comes from vendors, computer emergency response teams (CERTs), public network sources, or membership sites</a:t>
            </a:r>
          </a:p>
          <a:p>
            <a:pPr lvl="1">
              <a:spcBef>
                <a:spcPts val="600"/>
              </a:spcBef>
            </a:pPr>
            <a:r>
              <a:rPr lang="en-US" altLang="en-US" dirty="0" smtClean="0"/>
              <a:t>Regardless of where or how external monitoring data are collected must be analyzed in the context of the organization’s security environment to be useful</a:t>
            </a:r>
          </a:p>
          <a:p>
            <a:pPr>
              <a:spcBef>
                <a:spcPts val="600"/>
              </a:spcBef>
            </a:pPr>
            <a:r>
              <a:rPr lang="en-US" altLang="en-US" dirty="0"/>
              <a:t>Monitoring, escalation, and incident response</a:t>
            </a:r>
          </a:p>
          <a:p>
            <a:pPr lvl="1">
              <a:spcBef>
                <a:spcPts val="600"/>
              </a:spcBef>
            </a:pPr>
            <a:r>
              <a:rPr lang="en-US" altLang="en-US" dirty="0"/>
              <a:t>Function of external monitoring process is to monitor activity, report results, and escalate warnings</a:t>
            </a:r>
          </a:p>
          <a:p>
            <a:pPr lvl="1">
              <a:spcBef>
                <a:spcPts val="600"/>
              </a:spcBef>
            </a:pPr>
            <a:r>
              <a:rPr lang="en-US" altLang="en-US" dirty="0"/>
              <a:t>Monitoring process has three primary deliverables</a:t>
            </a:r>
            <a:r>
              <a:rPr lang="en-US" altLang="en-US" dirty="0" smtClean="0"/>
              <a:t>:</a:t>
            </a:r>
            <a:endParaRPr lang="en-US" altLang="en-US" dirty="0"/>
          </a:p>
        </p:txBody>
      </p:sp>
    </p:spTree>
    <p:extLst>
      <p:ext uri="{BB962C8B-B14F-4D97-AF65-F5344CB8AC3E}">
        <p14:creationId xmlns:p14="http://schemas.microsoft.com/office/powerpoint/2010/main" val="37150295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noChangeArrowheads="1"/>
          </p:cNvSpPr>
          <p:nvPr>
            <p:ph type="title"/>
          </p:nvPr>
        </p:nvSpPr>
        <p:spPr>
          <a:xfrm>
            <a:off x="609600" y="0"/>
            <a:ext cx="8001000" cy="1143000"/>
          </a:xfrm>
        </p:spPr>
        <p:txBody>
          <a:bodyPr anchor="ctr">
            <a:noAutofit/>
          </a:bodyPr>
          <a:lstStyle/>
          <a:p>
            <a:r>
              <a:rPr lang="en-US" altLang="en-US" dirty="0"/>
              <a:t>Monitoring the External </a:t>
            </a:r>
            <a:r>
              <a:rPr lang="en-US" altLang="en-US" dirty="0" smtClean="0"/>
              <a:t>Environment (3 of 7)</a:t>
            </a:r>
            <a:endParaRPr lang="en-GB" altLang="en-US" dirty="0" smtClean="0"/>
          </a:p>
        </p:txBody>
      </p:sp>
      <p:sp>
        <p:nvSpPr>
          <p:cNvPr id="12291" name="Content Placeholder 5"/>
          <p:cNvSpPr>
            <a:spLocks noGrp="1" noChangeArrowheads="1"/>
          </p:cNvSpPr>
          <p:nvPr>
            <p:ph idx="1"/>
          </p:nvPr>
        </p:nvSpPr>
        <p:spPr/>
        <p:txBody>
          <a:bodyPr>
            <a:normAutofit lnSpcReduction="10000"/>
          </a:bodyPr>
          <a:lstStyle/>
          <a:p>
            <a:pPr lvl="2">
              <a:spcBef>
                <a:spcPts val="600"/>
              </a:spcBef>
            </a:pPr>
            <a:r>
              <a:rPr lang="en-US" altLang="en-US" dirty="0"/>
              <a:t>Specific warning bulletins issued when developing threats and specific attacks pose measurable risk to the organization</a:t>
            </a:r>
          </a:p>
          <a:p>
            <a:pPr lvl="2">
              <a:spcBef>
                <a:spcPts val="600"/>
              </a:spcBef>
            </a:pPr>
            <a:r>
              <a:rPr lang="en-US" altLang="en-US" dirty="0"/>
              <a:t>Periodic summaries of external information</a:t>
            </a:r>
          </a:p>
          <a:p>
            <a:pPr lvl="2">
              <a:spcBef>
                <a:spcPts val="600"/>
              </a:spcBef>
            </a:pPr>
            <a:r>
              <a:rPr lang="en-US" altLang="en-US" dirty="0"/>
              <a:t>Detailed intelligence on highest risk warnings</a:t>
            </a:r>
          </a:p>
          <a:p>
            <a:pPr>
              <a:spcBef>
                <a:spcPts val="600"/>
              </a:spcBef>
            </a:pPr>
            <a:r>
              <a:rPr lang="en-US" altLang="en-US" dirty="0"/>
              <a:t>Data collection and management</a:t>
            </a:r>
          </a:p>
          <a:p>
            <a:pPr lvl="1">
              <a:spcBef>
                <a:spcPts val="600"/>
              </a:spcBef>
            </a:pPr>
            <a:r>
              <a:rPr lang="en-US" altLang="en-US" dirty="0"/>
              <a:t>Over time, external monitoring processes should capture information about external environment in appropriate formats</a:t>
            </a:r>
          </a:p>
          <a:p>
            <a:pPr lvl="1">
              <a:spcBef>
                <a:spcPts val="600"/>
              </a:spcBef>
            </a:pPr>
            <a:r>
              <a:rPr lang="en-US" altLang="en-US" dirty="0"/>
              <a:t>External monitoring collects raw intelligence, filters for relevance, assigns a relative risk impact, and communicates to decision makers in time to make a difference</a:t>
            </a:r>
          </a:p>
        </p:txBody>
      </p:sp>
    </p:spTree>
    <p:extLst>
      <p:ext uri="{BB962C8B-B14F-4D97-AF65-F5344CB8AC3E}">
        <p14:creationId xmlns:p14="http://schemas.microsoft.com/office/powerpoint/2010/main" val="31668730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noChangeArrowheads="1"/>
          </p:cNvSpPr>
          <p:nvPr>
            <p:ph type="title"/>
          </p:nvPr>
        </p:nvSpPr>
        <p:spPr>
          <a:xfrm>
            <a:off x="609600" y="0"/>
            <a:ext cx="8001000" cy="1052732"/>
          </a:xfrm>
        </p:spPr>
        <p:txBody>
          <a:bodyPr anchor="ctr">
            <a:noAutofit/>
          </a:bodyPr>
          <a:lstStyle/>
          <a:p>
            <a:r>
              <a:rPr lang="en-US" altLang="en-US" dirty="0"/>
              <a:t>Monitoring the External </a:t>
            </a:r>
            <a:r>
              <a:rPr lang="en-US" altLang="en-US" dirty="0" smtClean="0"/>
              <a:t>Environment (4 of 7)</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Primary goal is an informed awareness of state of organization’s networks, systems, and security defenses.</a:t>
            </a:r>
          </a:p>
          <a:p>
            <a:pPr>
              <a:spcBef>
                <a:spcPts val="600"/>
              </a:spcBef>
            </a:pPr>
            <a:r>
              <a:rPr lang="en-US" altLang="en-US" dirty="0"/>
              <a:t>Internal monitoring accomplished by:</a:t>
            </a:r>
          </a:p>
          <a:p>
            <a:pPr lvl="1">
              <a:spcBef>
                <a:spcPts val="600"/>
              </a:spcBef>
            </a:pPr>
            <a:r>
              <a:rPr lang="en-US" altLang="en-US" dirty="0"/>
              <a:t>Inventorying network devices and channels, IT infrastructure and applications, and information security infrastructure elements</a:t>
            </a:r>
          </a:p>
          <a:p>
            <a:pPr lvl="1">
              <a:spcBef>
                <a:spcPts val="600"/>
              </a:spcBef>
            </a:pPr>
            <a:r>
              <a:rPr lang="en-US" altLang="en-US" dirty="0"/>
              <a:t>Leading the IT governance process</a:t>
            </a:r>
          </a:p>
          <a:p>
            <a:pPr lvl="1">
              <a:spcBef>
                <a:spcPts val="600"/>
              </a:spcBef>
            </a:pPr>
            <a:r>
              <a:rPr lang="en-US" altLang="en-US" dirty="0"/>
              <a:t>Real-time monitoring of IT activity</a:t>
            </a:r>
          </a:p>
          <a:p>
            <a:pPr lvl="1">
              <a:spcBef>
                <a:spcPts val="600"/>
              </a:spcBef>
            </a:pPr>
            <a:r>
              <a:rPr lang="en-US" altLang="en-US" dirty="0"/>
              <a:t>Monitoring the internal state of the organization’s networks and systems</a:t>
            </a:r>
          </a:p>
        </p:txBody>
      </p:sp>
    </p:spTree>
    <p:extLst>
      <p:ext uri="{BB962C8B-B14F-4D97-AF65-F5344CB8AC3E}">
        <p14:creationId xmlns:p14="http://schemas.microsoft.com/office/powerpoint/2010/main" val="19459822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91440" y="0"/>
            <a:ext cx="9052560" cy="1039091"/>
          </a:xfrm>
        </p:spPr>
        <p:txBody>
          <a:bodyPr anchor="ctr"/>
          <a:lstStyle/>
          <a:p>
            <a:r>
              <a:rPr lang="en-GB" altLang="en-US" dirty="0" smtClean="0"/>
              <a:t>Learning Objectives (1 of 2)</a:t>
            </a:r>
          </a:p>
        </p:txBody>
      </p:sp>
      <p:sp>
        <p:nvSpPr>
          <p:cNvPr id="12291" name="Content Placeholder 5"/>
          <p:cNvSpPr>
            <a:spLocks noGrp="1" noChangeArrowheads="1"/>
          </p:cNvSpPr>
          <p:nvPr>
            <p:ph idx="1"/>
          </p:nvPr>
        </p:nvSpPr>
        <p:spPr/>
        <p:txBody>
          <a:bodyPr>
            <a:normAutofit/>
          </a:bodyPr>
          <a:lstStyle/>
          <a:p>
            <a:pPr>
              <a:lnSpc>
                <a:spcPct val="110000"/>
              </a:lnSpc>
              <a:spcBef>
                <a:spcPts val="600"/>
              </a:spcBef>
            </a:pPr>
            <a:r>
              <a:rPr lang="en-US" altLang="en-US" dirty="0"/>
              <a:t>Upon completion of this material, you should be able to:</a:t>
            </a:r>
          </a:p>
          <a:p>
            <a:pPr lvl="1">
              <a:lnSpc>
                <a:spcPct val="110000"/>
              </a:lnSpc>
              <a:spcBef>
                <a:spcPts val="600"/>
              </a:spcBef>
            </a:pPr>
            <a:r>
              <a:rPr lang="en-US" altLang="en-US" dirty="0"/>
              <a:t>Discuss the need for ongoing maintenance of the information security program</a:t>
            </a:r>
          </a:p>
          <a:p>
            <a:pPr lvl="1">
              <a:lnSpc>
                <a:spcPct val="110000"/>
              </a:lnSpc>
              <a:spcBef>
                <a:spcPts val="600"/>
              </a:spcBef>
            </a:pPr>
            <a:r>
              <a:rPr lang="en-US" altLang="en-US" dirty="0"/>
              <a:t>List the recommended security management models</a:t>
            </a:r>
          </a:p>
          <a:p>
            <a:pPr lvl="1">
              <a:lnSpc>
                <a:spcPct val="110000"/>
              </a:lnSpc>
              <a:spcBef>
                <a:spcPts val="600"/>
              </a:spcBef>
            </a:pPr>
            <a:r>
              <a:rPr lang="en-US" altLang="en-US" dirty="0"/>
              <a:t>Define a model for a full maintenance program</a:t>
            </a:r>
          </a:p>
          <a:p>
            <a:pPr lvl="1">
              <a:lnSpc>
                <a:spcPct val="110000"/>
              </a:lnSpc>
              <a:spcBef>
                <a:spcPts val="600"/>
              </a:spcBef>
            </a:pPr>
            <a:r>
              <a:rPr lang="en-US" altLang="en-US" dirty="0"/>
              <a:t>Identify the key factors involved in monitoring the external and internal environment</a:t>
            </a:r>
          </a:p>
          <a:p>
            <a:pPr lvl="1">
              <a:lnSpc>
                <a:spcPct val="110000"/>
              </a:lnSpc>
              <a:spcBef>
                <a:spcPts val="600"/>
              </a:spcBef>
            </a:pPr>
            <a:r>
              <a:rPr lang="en-US" altLang="en-US" dirty="0"/>
              <a:t>Describe how planning, risk assessment, vulnerability assessment, and remediation tie into information security </a:t>
            </a:r>
            <a:r>
              <a:rPr lang="en-US" altLang="en-US" dirty="0" smtClean="0"/>
              <a:t>maintenance</a:t>
            </a:r>
            <a:endParaRPr lang="en-US" altLang="en-US" dirty="0"/>
          </a:p>
        </p:txBody>
      </p:sp>
    </p:spTree>
    <p:extLst>
      <p:ext uri="{BB962C8B-B14F-4D97-AF65-F5344CB8AC3E}">
        <p14:creationId xmlns:p14="http://schemas.microsoft.com/office/powerpoint/2010/main" val="34264765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noChangeArrowheads="1"/>
          </p:cNvSpPr>
          <p:nvPr>
            <p:ph type="title"/>
          </p:nvPr>
        </p:nvSpPr>
        <p:spPr>
          <a:xfrm>
            <a:off x="609600" y="0"/>
            <a:ext cx="8001000" cy="1052732"/>
          </a:xfrm>
        </p:spPr>
        <p:txBody>
          <a:bodyPr anchor="ctr">
            <a:noAutofit/>
          </a:bodyPr>
          <a:lstStyle/>
          <a:p>
            <a:r>
              <a:rPr lang="en-US" altLang="en-US" dirty="0"/>
              <a:t>Monitoring the External </a:t>
            </a:r>
            <a:r>
              <a:rPr lang="en-US" altLang="en-US" dirty="0" smtClean="0"/>
              <a:t>Environment (5 of 7)</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Network characterization and inventory</a:t>
            </a:r>
          </a:p>
          <a:p>
            <a:pPr lvl="1">
              <a:spcBef>
                <a:spcPts val="600"/>
              </a:spcBef>
            </a:pPr>
            <a:r>
              <a:rPr lang="en-US" altLang="en-US" dirty="0"/>
              <a:t>Organizations should have/maintain carefully planned and fully populated inventory of network devices, communication channels, and computing devices</a:t>
            </a:r>
          </a:p>
          <a:p>
            <a:pPr lvl="1">
              <a:spcBef>
                <a:spcPts val="600"/>
              </a:spcBef>
            </a:pPr>
            <a:r>
              <a:rPr lang="en-US" altLang="en-US" dirty="0"/>
              <a:t>Once characteristics are identified, they must be carefully organized and stored using a mechanism (manual or automated) that allows timely retrieval and rapid integration of disparate </a:t>
            </a:r>
            <a:r>
              <a:rPr lang="en-US" altLang="en-US" dirty="0" smtClean="0"/>
              <a:t>facts</a:t>
            </a:r>
            <a:endParaRPr lang="en-US" altLang="en-US" dirty="0"/>
          </a:p>
        </p:txBody>
      </p:sp>
    </p:spTree>
    <p:extLst>
      <p:ext uri="{BB962C8B-B14F-4D97-AF65-F5344CB8AC3E}">
        <p14:creationId xmlns:p14="http://schemas.microsoft.com/office/powerpoint/2010/main" val="40766588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noChangeArrowheads="1"/>
          </p:cNvSpPr>
          <p:nvPr>
            <p:ph type="title"/>
          </p:nvPr>
        </p:nvSpPr>
        <p:spPr>
          <a:xfrm>
            <a:off x="609600" y="0"/>
            <a:ext cx="8001000" cy="1143000"/>
          </a:xfrm>
        </p:spPr>
        <p:txBody>
          <a:bodyPr anchor="ctr">
            <a:noAutofit/>
          </a:bodyPr>
          <a:lstStyle/>
          <a:p>
            <a:r>
              <a:rPr lang="en-US" altLang="en-US" dirty="0"/>
              <a:t>Monitoring the External </a:t>
            </a:r>
            <a:r>
              <a:rPr lang="en-US" altLang="en-US" dirty="0" smtClean="0"/>
              <a:t>Environment (6 of 7)</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smtClean="0"/>
              <a:t>Making </a:t>
            </a:r>
            <a:r>
              <a:rPr lang="en-US" altLang="en-US" dirty="0"/>
              <a:t>intrusion detection and prevention systems work</a:t>
            </a:r>
          </a:p>
          <a:p>
            <a:pPr lvl="1">
              <a:spcBef>
                <a:spcPts val="600"/>
              </a:spcBef>
            </a:pPr>
            <a:r>
              <a:rPr lang="en-US" altLang="en-US" dirty="0"/>
              <a:t>The most important value of raw intelligence provided by the </a:t>
            </a:r>
            <a:r>
              <a:rPr lang="en-US" dirty="0"/>
              <a:t>intrusion detection system (</a:t>
            </a:r>
            <a:r>
              <a:rPr lang="en-US" altLang="en-US" dirty="0"/>
              <a:t>IDS) is providing indicators of current or imminent vulnerabilities</a:t>
            </a:r>
          </a:p>
          <a:p>
            <a:pPr lvl="1">
              <a:spcBef>
                <a:spcPts val="600"/>
              </a:spcBef>
            </a:pPr>
            <a:r>
              <a:rPr lang="en-US" altLang="en-US" dirty="0"/>
              <a:t>Log files from IDS engines can be mined for information</a:t>
            </a:r>
          </a:p>
          <a:p>
            <a:pPr lvl="1">
              <a:spcBef>
                <a:spcPts val="600"/>
              </a:spcBef>
            </a:pPr>
            <a:r>
              <a:rPr lang="en-US" altLang="en-US" dirty="0"/>
              <a:t>Another IDS monitoring element is traffic analysis</a:t>
            </a:r>
          </a:p>
          <a:p>
            <a:pPr lvl="1">
              <a:spcBef>
                <a:spcPts val="600"/>
              </a:spcBef>
            </a:pPr>
            <a:r>
              <a:rPr lang="en-US" altLang="en-US" dirty="0"/>
              <a:t>Analyzing attack signatures from unsuccessful system attacks can identify weaknesses in various security </a:t>
            </a:r>
            <a:r>
              <a:rPr lang="en-US" altLang="en-US" dirty="0" smtClean="0"/>
              <a:t>efforts</a:t>
            </a:r>
            <a:endParaRPr lang="en-US" altLang="en-US" dirty="0"/>
          </a:p>
        </p:txBody>
      </p:sp>
    </p:spTree>
    <p:extLst>
      <p:ext uri="{BB962C8B-B14F-4D97-AF65-F5344CB8AC3E}">
        <p14:creationId xmlns:p14="http://schemas.microsoft.com/office/powerpoint/2010/main" val="32875705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noChangeArrowheads="1"/>
          </p:cNvSpPr>
          <p:nvPr>
            <p:ph type="title"/>
          </p:nvPr>
        </p:nvSpPr>
        <p:spPr>
          <a:xfrm>
            <a:off x="609600" y="0"/>
            <a:ext cx="8001000" cy="1052732"/>
          </a:xfrm>
        </p:spPr>
        <p:txBody>
          <a:bodyPr anchor="ctr">
            <a:noAutofit/>
          </a:bodyPr>
          <a:lstStyle/>
          <a:p>
            <a:r>
              <a:rPr lang="en-US" altLang="en-US" dirty="0"/>
              <a:t>Monitoring the External </a:t>
            </a:r>
            <a:r>
              <a:rPr lang="en-US" altLang="en-US" dirty="0" smtClean="0"/>
              <a:t>Environment (7 of 7)</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Detecting differences</a:t>
            </a:r>
          </a:p>
          <a:p>
            <a:pPr lvl="1">
              <a:spcBef>
                <a:spcPts val="600"/>
              </a:spcBef>
            </a:pPr>
            <a:r>
              <a:rPr lang="en-US" altLang="en-US" dirty="0"/>
              <a:t>Difference analysis: procedure that compares current state of network segment against known previous state of same segment</a:t>
            </a:r>
          </a:p>
          <a:p>
            <a:pPr lvl="1">
              <a:spcBef>
                <a:spcPts val="600"/>
              </a:spcBef>
            </a:pPr>
            <a:r>
              <a:rPr lang="en-US" altLang="en-US" dirty="0"/>
              <a:t>Unexpected differences between the current state and the baseline state could indicate trouble</a:t>
            </a:r>
          </a:p>
        </p:txBody>
      </p:sp>
    </p:spTree>
    <p:extLst>
      <p:ext uri="{BB962C8B-B14F-4D97-AF65-F5344CB8AC3E}">
        <p14:creationId xmlns:p14="http://schemas.microsoft.com/office/powerpoint/2010/main" val="21892959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311728"/>
            <a:ext cx="8229600" cy="831272"/>
          </a:xfrm>
        </p:spPr>
        <p:txBody>
          <a:bodyPr anchor="ctr">
            <a:normAutofit/>
          </a:bodyPr>
          <a:lstStyle/>
          <a:p>
            <a:pPr marL="0" indent="0">
              <a:lnSpc>
                <a:spcPct val="100000"/>
              </a:lnSpc>
              <a:spcBef>
                <a:spcPts val="0"/>
              </a:spcBef>
              <a:tabLst>
                <a:tab pos="4397375" algn="l"/>
              </a:tabLst>
            </a:pPr>
            <a:r>
              <a:rPr lang="en-US" b="1" dirty="0"/>
              <a:t>Figure </a:t>
            </a:r>
            <a:r>
              <a:rPr lang="en-US" b="1" dirty="0" smtClean="0"/>
              <a:t>12-4 </a:t>
            </a:r>
            <a:r>
              <a:rPr lang="en-US" dirty="0"/>
              <a:t>External monitoring</a:t>
            </a:r>
            <a:r>
              <a:rPr lang="en-US" b="1" dirty="0" smtClean="0"/>
              <a:t>  </a:t>
            </a:r>
            <a:endParaRPr lang="en-US" baseline="30000" dirty="0"/>
          </a:p>
        </p:txBody>
      </p:sp>
      <p:pic>
        <p:nvPicPr>
          <p:cNvPr id="2050" name="Picture 2" descr="A figure shows an illustration of a major box pointed with arrows from four little blocks from the right side of it. The four little blocks are labeled as, “Vendors inform team of product related threats” and “CERTs supply information on local and international threats.” The third block is labeled as, “Public internet sites supply information on current attacks” and the last one is labeled as, “Membership sites offer value-added context and filtering capabilities.” The main block reads as, “Security team scans external environment for threats.” This block is pointed down to a hollow cylinder. The arrow is labeled as, “Team feed data to organization’s database.” The cylinder is named as, “Risk, threat, and attack database.” This overall illustration is marked inside a box that has a sharp ending towards the left end pointed to a small box. Several boxes pointing to a cylinder is shown as a short illustration near i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658" y="1446847"/>
            <a:ext cx="6546342" cy="4725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8578001"/>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1" y="186033"/>
            <a:ext cx="8077200" cy="880767"/>
          </a:xfrm>
        </p:spPr>
        <p:txBody>
          <a:bodyPr anchor="ctr">
            <a:normAutofit/>
          </a:bodyPr>
          <a:lstStyle/>
          <a:p>
            <a:pPr marL="0" indent="0">
              <a:lnSpc>
                <a:spcPct val="100000"/>
              </a:lnSpc>
              <a:spcBef>
                <a:spcPts val="0"/>
              </a:spcBef>
              <a:tabLst>
                <a:tab pos="4397375" algn="l"/>
              </a:tabLst>
            </a:pPr>
            <a:r>
              <a:rPr lang="en-US" b="1" dirty="0"/>
              <a:t>Figure 12-6  </a:t>
            </a:r>
            <a:r>
              <a:rPr lang="en-US" dirty="0"/>
              <a:t>Internal monitoring</a:t>
            </a:r>
            <a:endParaRPr lang="en-US" baseline="30000" dirty="0"/>
          </a:p>
        </p:txBody>
      </p:sp>
      <p:pic>
        <p:nvPicPr>
          <p:cNvPr id="3074" name="Picture 2" descr="A figure shows an illustration of a major box pointed with arrows from five little blocks from the right side of it. The five little blocks are labeled as, “Inventory network and IT infrastructure” and “Monitor IT activity with intrusion detection system.” The third block is labeled as, “Verify IP address from within” and the fourth block is labeled as, “Verify IP address from outside.” The fifth block is named as, “Participate in IT management, change control process, and architectural review and architectural review boards.” The main block reads as, “Security team scans internal environment for threats.” This block is pointed down to a hollow cylinder. The arrow is labeled as, “Team feeds data to organization’s database.” The cylinder is named as, “Risk, threat, and attack database.” This overall illustration is marked inside a box that has a sharp ending towards the left end pointed to a small box. Several boxes pointing to a cylinder is shown as a short illustration near i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389" y="1066800"/>
            <a:ext cx="6554411" cy="5096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5311873"/>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Planning and Risk </a:t>
            </a:r>
            <a:r>
              <a:rPr lang="en-US" altLang="en-US" dirty="0" smtClean="0"/>
              <a:t>Assessment </a:t>
            </a:r>
            <a:r>
              <a:rPr lang="en-US" sz="3600" kern="1200" dirty="0" smtClean="0">
                <a:solidFill>
                  <a:schemeClr val="bg1"/>
                </a:solidFill>
                <a:effectLst/>
                <a:latin typeface="Arial" pitchFamily="34" charset="0"/>
                <a:ea typeface="Verdana" pitchFamily="34" charset="0"/>
                <a:cs typeface="Arial" pitchFamily="34" charset="0"/>
              </a:rPr>
              <a:t>(1 of 4)</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Primary objective is to keep a lookout over the entire information security program.</a:t>
            </a:r>
          </a:p>
          <a:p>
            <a:pPr>
              <a:spcBef>
                <a:spcPts val="600"/>
              </a:spcBef>
            </a:pPr>
            <a:r>
              <a:rPr lang="en-US" dirty="0"/>
              <a:t>Primary objective is a</a:t>
            </a:r>
            <a:r>
              <a:rPr lang="en-US" altLang="en-US" dirty="0"/>
              <a:t>ccomplished by identifying and planning ongoing information security activities that further reduce risk.</a:t>
            </a:r>
          </a:p>
          <a:p>
            <a:pPr>
              <a:spcBef>
                <a:spcPts val="600"/>
              </a:spcBef>
            </a:pPr>
            <a:r>
              <a:rPr lang="en-US" altLang="en-US" dirty="0"/>
              <a:t>Primary objectives</a:t>
            </a:r>
          </a:p>
          <a:p>
            <a:pPr lvl="1">
              <a:spcBef>
                <a:spcPts val="600"/>
              </a:spcBef>
            </a:pPr>
            <a:r>
              <a:rPr lang="en-US" altLang="en-US" dirty="0"/>
              <a:t>Establishing a formal information security program review process</a:t>
            </a:r>
          </a:p>
          <a:p>
            <a:pPr lvl="1">
              <a:spcBef>
                <a:spcPts val="600"/>
              </a:spcBef>
            </a:pPr>
            <a:r>
              <a:rPr lang="en-US" altLang="en-US" dirty="0"/>
              <a:t>Instituting formal project identification, selection, planning, and management processes </a:t>
            </a:r>
          </a:p>
        </p:txBody>
      </p:sp>
    </p:spTree>
    <p:extLst>
      <p:ext uri="{BB962C8B-B14F-4D97-AF65-F5344CB8AC3E}">
        <p14:creationId xmlns:p14="http://schemas.microsoft.com/office/powerpoint/2010/main" val="34971574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Planning and Risk </a:t>
            </a:r>
            <a:r>
              <a:rPr lang="en-US" altLang="en-US" dirty="0" smtClean="0"/>
              <a:t>Assessment (2 of 4)</a:t>
            </a:r>
            <a:endParaRPr lang="en-GB" altLang="en-US" dirty="0" smtClean="0"/>
          </a:p>
        </p:txBody>
      </p:sp>
      <p:sp>
        <p:nvSpPr>
          <p:cNvPr id="12291" name="Content Placeholder 5"/>
          <p:cNvSpPr>
            <a:spLocks noGrp="1" noChangeArrowheads="1"/>
          </p:cNvSpPr>
          <p:nvPr>
            <p:ph idx="1"/>
          </p:nvPr>
        </p:nvSpPr>
        <p:spPr/>
        <p:txBody>
          <a:bodyPr>
            <a:normAutofit/>
          </a:bodyPr>
          <a:lstStyle/>
          <a:p>
            <a:pPr lvl="1">
              <a:spcBef>
                <a:spcPts val="600"/>
              </a:spcBef>
            </a:pPr>
            <a:r>
              <a:rPr lang="en-US" altLang="en-US" dirty="0" smtClean="0"/>
              <a:t>Coordinating </a:t>
            </a:r>
            <a:r>
              <a:rPr lang="en-US" altLang="en-US" dirty="0"/>
              <a:t>with IT project teams to introduce risk assessment and review for all IT projects</a:t>
            </a:r>
          </a:p>
          <a:p>
            <a:pPr lvl="1">
              <a:spcBef>
                <a:spcPts val="600"/>
              </a:spcBef>
            </a:pPr>
            <a:r>
              <a:rPr lang="en-US" altLang="en-US" dirty="0"/>
              <a:t>Integrating a mindset of risk assessment throughout the </a:t>
            </a:r>
            <a:r>
              <a:rPr lang="en-US" altLang="en-US" dirty="0" smtClean="0"/>
              <a:t>organization</a:t>
            </a:r>
          </a:p>
          <a:p>
            <a:pPr>
              <a:spcBef>
                <a:spcPts val="600"/>
              </a:spcBef>
            </a:pPr>
            <a:r>
              <a:rPr lang="en-US" altLang="en-US" dirty="0"/>
              <a:t>Information security program planning </a:t>
            </a:r>
            <a:br>
              <a:rPr lang="en-US" altLang="en-US" dirty="0"/>
            </a:br>
            <a:r>
              <a:rPr lang="en-US" altLang="en-US" dirty="0"/>
              <a:t>and review</a:t>
            </a:r>
          </a:p>
          <a:p>
            <a:pPr lvl="1">
              <a:spcBef>
                <a:spcPts val="600"/>
              </a:spcBef>
            </a:pPr>
            <a:r>
              <a:rPr lang="en-US" altLang="en-US" dirty="0"/>
              <a:t>Periodic review of ongoing information security program and planning for enhancements and extensions is recommended</a:t>
            </a:r>
          </a:p>
          <a:p>
            <a:pPr lvl="1">
              <a:spcBef>
                <a:spcPts val="600"/>
              </a:spcBef>
            </a:pPr>
            <a:r>
              <a:rPr lang="en-US" altLang="en-US" dirty="0"/>
              <a:t>It should examine future IT needs of organization and its impact on information </a:t>
            </a:r>
            <a:r>
              <a:rPr lang="en-US" altLang="en-US" dirty="0" smtClean="0"/>
              <a:t>security</a:t>
            </a:r>
            <a:endParaRPr lang="en-US" altLang="en-US" dirty="0"/>
          </a:p>
        </p:txBody>
      </p:sp>
    </p:spTree>
    <p:extLst>
      <p:ext uri="{BB962C8B-B14F-4D97-AF65-F5344CB8AC3E}">
        <p14:creationId xmlns:p14="http://schemas.microsoft.com/office/powerpoint/2010/main" val="1788339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Planning and Risk </a:t>
            </a:r>
            <a:r>
              <a:rPr lang="en-US" altLang="en-US" dirty="0" smtClean="0"/>
              <a:t>Assessment (3 of 4)</a:t>
            </a:r>
            <a:endParaRPr lang="en-GB" altLang="en-US" dirty="0" smtClean="0"/>
          </a:p>
        </p:txBody>
      </p:sp>
      <p:sp>
        <p:nvSpPr>
          <p:cNvPr id="12291" name="Content Placeholder 5"/>
          <p:cNvSpPr>
            <a:spLocks noGrp="1" noChangeArrowheads="1"/>
          </p:cNvSpPr>
          <p:nvPr>
            <p:ph idx="1"/>
          </p:nvPr>
        </p:nvSpPr>
        <p:spPr/>
        <p:txBody>
          <a:bodyPr>
            <a:normAutofit lnSpcReduction="10000"/>
          </a:bodyPr>
          <a:lstStyle/>
          <a:p>
            <a:pPr lvl="1">
              <a:spcBef>
                <a:spcPts val="600"/>
              </a:spcBef>
            </a:pPr>
            <a:r>
              <a:rPr lang="en-US" altLang="en-US" dirty="0" smtClean="0"/>
              <a:t>A recommended approach takes advantage of the fact that most organizations have annual capital budget planning cycles and manage security projects as part of that process</a:t>
            </a:r>
          </a:p>
          <a:p>
            <a:pPr>
              <a:spcBef>
                <a:spcPts val="600"/>
              </a:spcBef>
            </a:pPr>
            <a:r>
              <a:rPr lang="en-US" altLang="en-US" dirty="0"/>
              <a:t>Large projects should be broken into smaller projects for several reasons</a:t>
            </a:r>
          </a:p>
          <a:p>
            <a:pPr lvl="1">
              <a:spcBef>
                <a:spcPts val="600"/>
              </a:spcBef>
            </a:pPr>
            <a:r>
              <a:rPr lang="en-US" altLang="en-US" dirty="0" smtClean="0"/>
              <a:t>Smaller </a:t>
            </a:r>
            <a:r>
              <a:rPr lang="en-US" altLang="en-US" dirty="0"/>
              <a:t>projects tend to have more manageable impacts on networks and users</a:t>
            </a:r>
          </a:p>
          <a:p>
            <a:pPr lvl="1">
              <a:spcBef>
                <a:spcPts val="600"/>
              </a:spcBef>
            </a:pPr>
            <a:r>
              <a:rPr lang="en-US" altLang="en-US" dirty="0"/>
              <a:t>Larger projects tend to complicate the change control process in the implementation phase</a:t>
            </a:r>
          </a:p>
          <a:p>
            <a:pPr lvl="1">
              <a:spcBef>
                <a:spcPts val="600"/>
              </a:spcBef>
            </a:pPr>
            <a:r>
              <a:rPr lang="en-US" altLang="en-US" dirty="0"/>
              <a:t>Shorter planning, development, and implementation schedules reduce uncertainty </a:t>
            </a:r>
          </a:p>
        </p:txBody>
      </p:sp>
    </p:spTree>
    <p:extLst>
      <p:ext uri="{BB962C8B-B14F-4D97-AF65-F5344CB8AC3E}">
        <p14:creationId xmlns:p14="http://schemas.microsoft.com/office/powerpoint/2010/main" val="11547366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Planning and Risk </a:t>
            </a:r>
            <a:r>
              <a:rPr lang="en-US" altLang="en-US" dirty="0" smtClean="0"/>
              <a:t>Assessment (4 of 4)</a:t>
            </a:r>
            <a:endParaRPr lang="en-GB" altLang="en-US" dirty="0" smtClean="0"/>
          </a:p>
        </p:txBody>
      </p:sp>
      <p:sp>
        <p:nvSpPr>
          <p:cNvPr id="12291" name="Content Placeholder 5"/>
          <p:cNvSpPr>
            <a:spLocks noGrp="1" noChangeArrowheads="1"/>
          </p:cNvSpPr>
          <p:nvPr>
            <p:ph idx="1"/>
          </p:nvPr>
        </p:nvSpPr>
        <p:spPr/>
        <p:txBody>
          <a:bodyPr>
            <a:normAutofit/>
          </a:bodyPr>
          <a:lstStyle/>
          <a:p>
            <a:pPr lvl="1">
              <a:spcBef>
                <a:spcPts val="600"/>
              </a:spcBef>
            </a:pPr>
            <a:r>
              <a:rPr lang="en-US" altLang="en-US" dirty="0" smtClean="0"/>
              <a:t>Most </a:t>
            </a:r>
            <a:r>
              <a:rPr lang="en-US" altLang="en-US" dirty="0"/>
              <a:t>large projects can easily be broken down into smaller projects, giving more opportunities to change direction and gain flexibility</a:t>
            </a:r>
          </a:p>
          <a:p>
            <a:pPr>
              <a:spcBef>
                <a:spcPts val="600"/>
              </a:spcBef>
            </a:pPr>
            <a:r>
              <a:rPr lang="en-US" altLang="en-US" dirty="0"/>
              <a:t>Security risk assessments</a:t>
            </a:r>
          </a:p>
          <a:p>
            <a:pPr lvl="1">
              <a:spcBef>
                <a:spcPts val="600"/>
              </a:spcBef>
            </a:pPr>
            <a:r>
              <a:rPr lang="en-US" altLang="en-US" dirty="0"/>
              <a:t>A key component for driving security program change is risk assessment (RA)</a:t>
            </a:r>
          </a:p>
          <a:p>
            <a:pPr lvl="1">
              <a:spcBef>
                <a:spcPts val="600"/>
              </a:spcBef>
            </a:pPr>
            <a:r>
              <a:rPr lang="en-US" altLang="en-US" dirty="0"/>
              <a:t>RA identifies and documents the risk that a project, process, or an action introduces to the organization and offers suggestions for controls</a:t>
            </a:r>
          </a:p>
          <a:p>
            <a:pPr lvl="1">
              <a:spcBef>
                <a:spcPts val="600"/>
              </a:spcBef>
            </a:pPr>
            <a:r>
              <a:rPr lang="en-US" altLang="en-US" dirty="0"/>
              <a:t>Information security group coordinates the preparation of many types of RA documents </a:t>
            </a:r>
          </a:p>
        </p:txBody>
      </p:sp>
    </p:spTree>
    <p:extLst>
      <p:ext uri="{BB962C8B-B14F-4D97-AF65-F5344CB8AC3E}">
        <p14:creationId xmlns:p14="http://schemas.microsoft.com/office/powerpoint/2010/main" val="25733668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06680"/>
            <a:ext cx="8534400" cy="1005841"/>
          </a:xfrm>
        </p:spPr>
        <p:txBody>
          <a:bodyPr anchor="ctr">
            <a:noAutofit/>
          </a:bodyPr>
          <a:lstStyle/>
          <a:p>
            <a:pPr marL="0" indent="0">
              <a:lnSpc>
                <a:spcPct val="100000"/>
              </a:lnSpc>
              <a:spcBef>
                <a:spcPts val="0"/>
              </a:spcBef>
              <a:tabLst>
                <a:tab pos="4397375" algn="l"/>
              </a:tabLst>
            </a:pPr>
            <a:r>
              <a:rPr lang="en-US" b="1" dirty="0"/>
              <a:t>Figure </a:t>
            </a:r>
            <a:r>
              <a:rPr lang="en-US" b="1" dirty="0" smtClean="0"/>
              <a:t>12-7 </a:t>
            </a:r>
            <a:r>
              <a:rPr lang="en-US" dirty="0" smtClean="0"/>
              <a:t>Planning and risk assessment</a:t>
            </a:r>
            <a:r>
              <a:rPr lang="en-US" b="1" dirty="0" smtClean="0"/>
              <a:t> </a:t>
            </a:r>
            <a:endParaRPr lang="en-US" baseline="30000" dirty="0"/>
          </a:p>
        </p:txBody>
      </p:sp>
      <p:pic>
        <p:nvPicPr>
          <p:cNvPr id="4098" name="Picture 2" descr="A figure shows an illustration with three roué board like blocks pointing to a major block at the center. The three blocks are named as, “Security team assesses its own program”, Evaluates risks introduced by new IT projects” and “Assess operational risks.” These three are pointed to the block named as, “Security team evaluates current risks within the organization and develops plans and processes.” This block points with an arrow to the right to a text that reads as, “Team feeds data to organization’s database” which further points to a hollow cylinder labeled as, “Risk, threat, and attack database.” The major block further points to another two blocks separately with arrows and the blocks are labeled as, “Risk Assessment process for IT projects and Program review process for security department.” This overall illustration in a box has sharp ending at left corner pointing to a small block. Several boxes pointing to a cylinder is shown as a short illustration near i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367" y="1240545"/>
            <a:ext cx="7112233" cy="4931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049048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91440" y="0"/>
            <a:ext cx="9052560" cy="1039091"/>
          </a:xfrm>
        </p:spPr>
        <p:txBody>
          <a:bodyPr anchor="ctr"/>
          <a:lstStyle/>
          <a:p>
            <a:r>
              <a:rPr lang="en-GB" altLang="en-US" dirty="0" smtClean="0"/>
              <a:t>Learning Objectives (2 of 2)</a:t>
            </a:r>
          </a:p>
        </p:txBody>
      </p:sp>
      <p:sp>
        <p:nvSpPr>
          <p:cNvPr id="12291" name="Content Placeholder 5"/>
          <p:cNvSpPr>
            <a:spLocks noGrp="1" noChangeArrowheads="1"/>
          </p:cNvSpPr>
          <p:nvPr>
            <p:ph idx="1"/>
          </p:nvPr>
        </p:nvSpPr>
        <p:spPr/>
        <p:txBody>
          <a:bodyPr>
            <a:normAutofit/>
          </a:bodyPr>
          <a:lstStyle/>
          <a:p>
            <a:pPr lvl="1">
              <a:lnSpc>
                <a:spcPct val="120000"/>
              </a:lnSpc>
              <a:spcBef>
                <a:spcPts val="600"/>
              </a:spcBef>
            </a:pPr>
            <a:r>
              <a:rPr lang="en-US" altLang="en-US" dirty="0" smtClean="0"/>
              <a:t>Explain how to build readiness and review procedures into information security maintenance</a:t>
            </a:r>
          </a:p>
          <a:p>
            <a:pPr lvl="1">
              <a:lnSpc>
                <a:spcPct val="120000"/>
              </a:lnSpc>
              <a:spcBef>
                <a:spcPts val="600"/>
              </a:spcBef>
            </a:pPr>
            <a:r>
              <a:rPr lang="en-US" altLang="en-US" dirty="0" smtClean="0"/>
              <a:t>Discuss digital forensics and describe how to manage it</a:t>
            </a:r>
          </a:p>
          <a:p>
            <a:pPr lvl="1">
              <a:lnSpc>
                <a:spcPct val="120000"/>
              </a:lnSpc>
              <a:spcBef>
                <a:spcPts val="600"/>
              </a:spcBef>
            </a:pPr>
            <a:r>
              <a:rPr lang="en-US" altLang="en-US" dirty="0" smtClean="0"/>
              <a:t>Describe the process of acquiring, analyzing, and maintaining potential evidentiary material</a:t>
            </a:r>
            <a:endParaRPr lang="en-US" altLang="en-US" dirty="0"/>
          </a:p>
        </p:txBody>
      </p:sp>
    </p:spTree>
    <p:extLst>
      <p:ext uri="{BB962C8B-B14F-4D97-AF65-F5344CB8AC3E}">
        <p14:creationId xmlns:p14="http://schemas.microsoft.com/office/powerpoint/2010/main" val="10113864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Vulnerability Assessment and </a:t>
            </a:r>
            <a:r>
              <a:rPr lang="en-US" altLang="en-US" dirty="0" smtClean="0"/>
              <a:t>Remediation (1 of 11)</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Primary goal: identification of specific, documented vulnerabilities and their timely remediation</a:t>
            </a:r>
          </a:p>
          <a:p>
            <a:pPr>
              <a:spcBef>
                <a:spcPts val="600"/>
              </a:spcBef>
            </a:pPr>
            <a:r>
              <a:rPr lang="en-US" altLang="en-US" dirty="0"/>
              <a:t>Accomplished by:</a:t>
            </a:r>
          </a:p>
          <a:p>
            <a:pPr lvl="1">
              <a:spcBef>
                <a:spcPts val="600"/>
              </a:spcBef>
            </a:pPr>
            <a:r>
              <a:rPr lang="en-US" altLang="en-US" dirty="0"/>
              <a:t>Using vulnerability assessment procedures</a:t>
            </a:r>
          </a:p>
          <a:p>
            <a:pPr lvl="1">
              <a:spcBef>
                <a:spcPts val="600"/>
              </a:spcBef>
            </a:pPr>
            <a:r>
              <a:rPr lang="en-US" altLang="en-US" dirty="0"/>
              <a:t>Documenting background information and providing tested remediation procedures for vulnerabilities</a:t>
            </a:r>
          </a:p>
          <a:p>
            <a:pPr lvl="1">
              <a:spcBef>
                <a:spcPts val="600"/>
              </a:spcBef>
            </a:pPr>
            <a:r>
              <a:rPr lang="en-US" altLang="en-US" dirty="0"/>
              <a:t>Tracking vulnerabilities from the time they are identified</a:t>
            </a:r>
          </a:p>
          <a:p>
            <a:pPr lvl="1">
              <a:spcBef>
                <a:spcPts val="600"/>
              </a:spcBef>
            </a:pPr>
            <a:r>
              <a:rPr lang="en-US" altLang="en-US" dirty="0"/>
              <a:t>Communicating vulnerability information to owners of vulnerable systems</a:t>
            </a:r>
          </a:p>
          <a:p>
            <a:pPr lvl="1">
              <a:spcBef>
                <a:spcPts val="600"/>
              </a:spcBef>
            </a:pPr>
            <a:r>
              <a:rPr lang="en-US" altLang="en-US" dirty="0"/>
              <a:t>Reporting on the status of vulnerabilities</a:t>
            </a:r>
          </a:p>
          <a:p>
            <a:pPr lvl="1">
              <a:spcBef>
                <a:spcPts val="600"/>
              </a:spcBef>
            </a:pPr>
            <a:r>
              <a:rPr lang="en-US" altLang="en-US" dirty="0"/>
              <a:t>Ensuring that the proper level of management is involved</a:t>
            </a:r>
          </a:p>
        </p:txBody>
      </p:sp>
    </p:spTree>
    <p:extLst>
      <p:ext uri="{BB962C8B-B14F-4D97-AF65-F5344CB8AC3E}">
        <p14:creationId xmlns:p14="http://schemas.microsoft.com/office/powerpoint/2010/main" val="13244308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Vulnerability Assessment and </a:t>
            </a:r>
            <a:r>
              <a:rPr lang="en-US" altLang="en-US" dirty="0" smtClean="0"/>
              <a:t>Remediation </a:t>
            </a:r>
            <a:r>
              <a:rPr lang="en-US" sz="3600" kern="1200" dirty="0" smtClean="0">
                <a:solidFill>
                  <a:schemeClr val="bg1"/>
                </a:solidFill>
                <a:effectLst/>
                <a:latin typeface="Arial" pitchFamily="34" charset="0"/>
                <a:ea typeface="Verdana" pitchFamily="34" charset="0"/>
                <a:cs typeface="Arial" pitchFamily="34" charset="0"/>
              </a:rPr>
              <a:t>(2 of 11)</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Process of identifying and documenting specific and provable flaws in the organization’s information asset environment. </a:t>
            </a:r>
          </a:p>
          <a:p>
            <a:pPr>
              <a:spcBef>
                <a:spcPts val="600"/>
              </a:spcBef>
            </a:pPr>
            <a:r>
              <a:rPr lang="en-US" altLang="en-US" dirty="0"/>
              <a:t>Five following vulnerability assessment processes can help many organizations balance intrusiveness of vulnerability assessment with the need for a stable and effective production environment.</a:t>
            </a:r>
          </a:p>
          <a:p>
            <a:pPr>
              <a:spcBef>
                <a:spcPts val="600"/>
              </a:spcBef>
            </a:pPr>
            <a:r>
              <a:rPr lang="en-US" altLang="en-US" dirty="0"/>
              <a:t>Penetration testing</a:t>
            </a:r>
          </a:p>
          <a:p>
            <a:pPr lvl="1">
              <a:spcBef>
                <a:spcPts val="600"/>
              </a:spcBef>
            </a:pPr>
            <a:r>
              <a:rPr lang="en-US" altLang="en-US" dirty="0"/>
              <a:t>A level beyond vulnerability testing</a:t>
            </a:r>
          </a:p>
          <a:p>
            <a:pPr lvl="1">
              <a:spcBef>
                <a:spcPts val="600"/>
              </a:spcBef>
            </a:pPr>
            <a:r>
              <a:rPr lang="en-US" altLang="en-US" dirty="0"/>
              <a:t>Is a set of security tests and evaluations that simulate attacks by a malicious external source (hacker</a:t>
            </a:r>
            <a:r>
              <a:rPr lang="en-US" altLang="en-US" dirty="0" smtClean="0"/>
              <a:t>)</a:t>
            </a:r>
            <a:endParaRPr lang="en-US" altLang="en-US" dirty="0"/>
          </a:p>
        </p:txBody>
      </p:sp>
    </p:spTree>
    <p:extLst>
      <p:ext uri="{BB962C8B-B14F-4D97-AF65-F5344CB8AC3E}">
        <p14:creationId xmlns:p14="http://schemas.microsoft.com/office/powerpoint/2010/main" val="38242740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Vulnerability Assessment and </a:t>
            </a:r>
            <a:r>
              <a:rPr lang="en-US" altLang="en-US" dirty="0" smtClean="0"/>
              <a:t>Remediation </a:t>
            </a:r>
            <a:r>
              <a:rPr lang="en-US" sz="3600" kern="1200" dirty="0" smtClean="0">
                <a:solidFill>
                  <a:schemeClr val="bg1"/>
                </a:solidFill>
                <a:effectLst/>
                <a:latin typeface="Arial" pitchFamily="34" charset="0"/>
                <a:ea typeface="Verdana" pitchFamily="34" charset="0"/>
                <a:cs typeface="Arial" pitchFamily="34" charset="0"/>
              </a:rPr>
              <a:t>(3 of 11)</a:t>
            </a:r>
            <a:endParaRPr lang="en-GB" altLang="en-US" dirty="0" smtClean="0"/>
          </a:p>
        </p:txBody>
      </p:sp>
      <p:sp>
        <p:nvSpPr>
          <p:cNvPr id="12291" name="Content Placeholder 5"/>
          <p:cNvSpPr>
            <a:spLocks noGrp="1" noChangeArrowheads="1"/>
          </p:cNvSpPr>
          <p:nvPr>
            <p:ph idx="1"/>
          </p:nvPr>
        </p:nvSpPr>
        <p:spPr/>
        <p:txBody>
          <a:bodyPr>
            <a:normAutofit/>
          </a:bodyPr>
          <a:lstStyle/>
          <a:p>
            <a:pPr lvl="1">
              <a:spcBef>
                <a:spcPts val="600"/>
              </a:spcBef>
            </a:pPr>
            <a:r>
              <a:rPr lang="en-US" altLang="en-US" dirty="0" smtClean="0"/>
              <a:t>Penetration </a:t>
            </a:r>
            <a:r>
              <a:rPr lang="en-US" altLang="en-US" dirty="0"/>
              <a:t>test (pen test): usually performed periodically as part of a full security audit</a:t>
            </a:r>
          </a:p>
          <a:p>
            <a:pPr lvl="1">
              <a:spcBef>
                <a:spcPts val="600"/>
              </a:spcBef>
            </a:pPr>
            <a:r>
              <a:rPr lang="en-US" altLang="en-US" dirty="0"/>
              <a:t>Can be conducted one of two ways: black box or white </a:t>
            </a:r>
            <a:r>
              <a:rPr lang="en-US" altLang="en-US" dirty="0" smtClean="0"/>
              <a:t>box</a:t>
            </a:r>
          </a:p>
          <a:p>
            <a:pPr>
              <a:spcBef>
                <a:spcPts val="600"/>
              </a:spcBef>
            </a:pPr>
            <a:r>
              <a:rPr lang="en-US" altLang="en-US" dirty="0"/>
              <a:t>Internet vulnerability assessment</a:t>
            </a:r>
          </a:p>
          <a:p>
            <a:pPr lvl="1">
              <a:spcBef>
                <a:spcPts val="600"/>
              </a:spcBef>
            </a:pPr>
            <a:r>
              <a:rPr lang="en-US" altLang="en-US" dirty="0"/>
              <a:t>Designed to find and document vulnerabilities present in an organization’s public network </a:t>
            </a:r>
          </a:p>
          <a:p>
            <a:pPr lvl="1">
              <a:spcBef>
                <a:spcPts val="600"/>
              </a:spcBef>
            </a:pPr>
            <a:r>
              <a:rPr lang="en-US" altLang="en-US" dirty="0"/>
              <a:t>Steps in the process include:</a:t>
            </a:r>
          </a:p>
          <a:p>
            <a:pPr lvl="2">
              <a:spcBef>
                <a:spcPts val="600"/>
              </a:spcBef>
            </a:pPr>
            <a:r>
              <a:rPr lang="en-US" altLang="en-US" dirty="0"/>
              <a:t>Planning, scheduling, and notification </a:t>
            </a:r>
          </a:p>
          <a:p>
            <a:pPr lvl="2">
              <a:spcBef>
                <a:spcPts val="600"/>
              </a:spcBef>
            </a:pPr>
            <a:r>
              <a:rPr lang="en-US" altLang="en-US" dirty="0"/>
              <a:t>Target selection</a:t>
            </a:r>
          </a:p>
          <a:p>
            <a:pPr lvl="2">
              <a:spcBef>
                <a:spcPts val="600"/>
              </a:spcBef>
            </a:pPr>
            <a:r>
              <a:rPr lang="en-US" altLang="en-US" dirty="0"/>
              <a:t>Test </a:t>
            </a:r>
            <a:r>
              <a:rPr lang="en-US" altLang="en-US" dirty="0" smtClean="0"/>
              <a:t>selection</a:t>
            </a:r>
            <a:endParaRPr lang="en-US" altLang="en-US" dirty="0"/>
          </a:p>
        </p:txBody>
      </p:sp>
    </p:spTree>
    <p:extLst>
      <p:ext uri="{BB962C8B-B14F-4D97-AF65-F5344CB8AC3E}">
        <p14:creationId xmlns:p14="http://schemas.microsoft.com/office/powerpoint/2010/main" val="5841429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Vulnerability Assessment and </a:t>
            </a:r>
            <a:r>
              <a:rPr lang="en-US" altLang="en-US" dirty="0" smtClean="0"/>
              <a:t>Remediation </a:t>
            </a:r>
            <a:r>
              <a:rPr lang="en-US" sz="3600" kern="1200" dirty="0" smtClean="0">
                <a:solidFill>
                  <a:schemeClr val="bg1"/>
                </a:solidFill>
                <a:effectLst/>
                <a:latin typeface="Arial" pitchFamily="34" charset="0"/>
                <a:ea typeface="Verdana" pitchFamily="34" charset="0"/>
                <a:cs typeface="Arial" pitchFamily="34" charset="0"/>
              </a:rPr>
              <a:t>(4 of 11)</a:t>
            </a:r>
            <a:endParaRPr lang="en-GB" altLang="en-US" dirty="0" smtClean="0"/>
          </a:p>
        </p:txBody>
      </p:sp>
      <p:sp>
        <p:nvSpPr>
          <p:cNvPr id="12291" name="Content Placeholder 5"/>
          <p:cNvSpPr>
            <a:spLocks noGrp="1" noChangeArrowheads="1"/>
          </p:cNvSpPr>
          <p:nvPr>
            <p:ph idx="1"/>
          </p:nvPr>
        </p:nvSpPr>
        <p:spPr/>
        <p:txBody>
          <a:bodyPr>
            <a:normAutofit lnSpcReduction="10000"/>
          </a:bodyPr>
          <a:lstStyle/>
          <a:p>
            <a:pPr lvl="2">
              <a:spcBef>
                <a:spcPts val="600"/>
              </a:spcBef>
            </a:pPr>
            <a:r>
              <a:rPr lang="en-US" altLang="en-US" dirty="0" smtClean="0"/>
              <a:t>Scanning</a:t>
            </a:r>
          </a:p>
          <a:p>
            <a:pPr lvl="2">
              <a:spcBef>
                <a:spcPts val="600"/>
              </a:spcBef>
            </a:pPr>
            <a:r>
              <a:rPr lang="en-US" altLang="en-US" dirty="0" smtClean="0"/>
              <a:t>Analysis</a:t>
            </a:r>
          </a:p>
          <a:p>
            <a:pPr lvl="2">
              <a:spcBef>
                <a:spcPts val="600"/>
              </a:spcBef>
            </a:pPr>
            <a:r>
              <a:rPr lang="en-US" altLang="en-US" dirty="0" smtClean="0"/>
              <a:t>Record keeping</a:t>
            </a:r>
          </a:p>
          <a:p>
            <a:pPr>
              <a:spcBef>
                <a:spcPts val="600"/>
              </a:spcBef>
            </a:pPr>
            <a:r>
              <a:rPr lang="en-US" altLang="en-US" dirty="0"/>
              <a:t>Intranet vulnerability assessment</a:t>
            </a:r>
          </a:p>
          <a:p>
            <a:pPr lvl="1">
              <a:spcBef>
                <a:spcPts val="600"/>
              </a:spcBef>
            </a:pPr>
            <a:r>
              <a:rPr lang="en-US" dirty="0"/>
              <a:t>It is d</a:t>
            </a:r>
            <a:r>
              <a:rPr lang="en-US" altLang="en-US" dirty="0"/>
              <a:t>esigned to find and document the selected vulnerabilities likely present on the internal network</a:t>
            </a:r>
          </a:p>
          <a:p>
            <a:pPr lvl="1">
              <a:spcBef>
                <a:spcPts val="600"/>
              </a:spcBef>
            </a:pPr>
            <a:r>
              <a:rPr lang="en-US" altLang="en-US" dirty="0"/>
              <a:t>Attackers are often internal members of the organization, affiliates of business partners, or automated attack vectors (such as viruses and worms)</a:t>
            </a:r>
          </a:p>
          <a:p>
            <a:pPr lvl="1">
              <a:spcBef>
                <a:spcPts val="600"/>
              </a:spcBef>
            </a:pPr>
            <a:r>
              <a:rPr lang="en-US" altLang="en-US" dirty="0"/>
              <a:t>This assessment is usually performed against critical internal devices with a known, high value by using selective penetration </a:t>
            </a:r>
            <a:r>
              <a:rPr lang="en-US" altLang="en-US" dirty="0" smtClean="0"/>
              <a:t>testing</a:t>
            </a:r>
            <a:endParaRPr lang="en-US" altLang="en-US" dirty="0"/>
          </a:p>
        </p:txBody>
      </p:sp>
    </p:spTree>
    <p:extLst>
      <p:ext uri="{BB962C8B-B14F-4D97-AF65-F5344CB8AC3E}">
        <p14:creationId xmlns:p14="http://schemas.microsoft.com/office/powerpoint/2010/main" val="21859052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Vulnerability Assessment and </a:t>
            </a:r>
            <a:r>
              <a:rPr lang="en-US" altLang="en-US" dirty="0" smtClean="0"/>
              <a:t>Remediation </a:t>
            </a:r>
            <a:r>
              <a:rPr lang="en-US" sz="3600" kern="1200" dirty="0" smtClean="0">
                <a:solidFill>
                  <a:schemeClr val="bg1"/>
                </a:solidFill>
                <a:effectLst/>
                <a:latin typeface="Arial" pitchFamily="34" charset="0"/>
                <a:ea typeface="Verdana" pitchFamily="34" charset="0"/>
                <a:cs typeface="Arial" pitchFamily="34" charset="0"/>
              </a:rPr>
              <a:t>(5 of 11)</a:t>
            </a:r>
            <a:endParaRPr lang="en-GB" altLang="en-US" dirty="0" smtClean="0"/>
          </a:p>
        </p:txBody>
      </p:sp>
      <p:sp>
        <p:nvSpPr>
          <p:cNvPr id="12291" name="Content Placeholder 5"/>
          <p:cNvSpPr>
            <a:spLocks noGrp="1" noChangeArrowheads="1"/>
          </p:cNvSpPr>
          <p:nvPr>
            <p:ph idx="1"/>
          </p:nvPr>
        </p:nvSpPr>
        <p:spPr/>
        <p:txBody>
          <a:bodyPr>
            <a:normAutofit/>
          </a:bodyPr>
          <a:lstStyle/>
          <a:p>
            <a:pPr lvl="1">
              <a:spcBef>
                <a:spcPts val="600"/>
              </a:spcBef>
            </a:pPr>
            <a:r>
              <a:rPr lang="en-US" altLang="en-US" dirty="0" smtClean="0"/>
              <a:t>Steps in the process are almost identical to the steps in the Internet vulnerability assessment</a:t>
            </a:r>
          </a:p>
          <a:p>
            <a:pPr>
              <a:spcBef>
                <a:spcPts val="600"/>
              </a:spcBef>
            </a:pPr>
            <a:r>
              <a:rPr lang="en-US" altLang="en-US" dirty="0" smtClean="0"/>
              <a:t>Platform </a:t>
            </a:r>
            <a:r>
              <a:rPr lang="en-US" altLang="en-US" dirty="0"/>
              <a:t>security validation</a:t>
            </a:r>
          </a:p>
          <a:p>
            <a:pPr lvl="1">
              <a:spcBef>
                <a:spcPts val="600"/>
              </a:spcBef>
            </a:pPr>
            <a:r>
              <a:rPr lang="en-US" dirty="0"/>
              <a:t>It is d</a:t>
            </a:r>
            <a:r>
              <a:rPr lang="en-US" altLang="en-US" dirty="0"/>
              <a:t>esigned to find and document vulnerabilities that may be present because misconfigured systems are in use within the organization</a:t>
            </a:r>
          </a:p>
          <a:p>
            <a:pPr lvl="1">
              <a:spcBef>
                <a:spcPts val="600"/>
              </a:spcBef>
            </a:pPr>
            <a:r>
              <a:rPr lang="en-US" altLang="en-US" dirty="0"/>
              <a:t>These misconfigured systems fail to comply with company policy or standards</a:t>
            </a:r>
          </a:p>
          <a:p>
            <a:pPr lvl="1">
              <a:spcBef>
                <a:spcPts val="600"/>
              </a:spcBef>
            </a:pPr>
            <a:r>
              <a:rPr lang="en-US" altLang="en-US" dirty="0"/>
              <a:t>Fortunately, automated measurement systems are available to help with the intensive process of validating the compliance of platform configuration with </a:t>
            </a:r>
            <a:r>
              <a:rPr lang="en-US" altLang="en-US" dirty="0" smtClean="0"/>
              <a:t>policy</a:t>
            </a:r>
            <a:endParaRPr lang="en-US" altLang="en-US" dirty="0"/>
          </a:p>
        </p:txBody>
      </p:sp>
    </p:spTree>
    <p:extLst>
      <p:ext uri="{BB962C8B-B14F-4D97-AF65-F5344CB8AC3E}">
        <p14:creationId xmlns:p14="http://schemas.microsoft.com/office/powerpoint/2010/main" val="10289638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smtClean="0"/>
              <a:t>Vulnerability Assessment and Remediation </a:t>
            </a:r>
            <a:r>
              <a:rPr lang="en-US" sz="3600" kern="1200" dirty="0" smtClean="0">
                <a:solidFill>
                  <a:schemeClr val="bg1"/>
                </a:solidFill>
                <a:effectLst/>
                <a:latin typeface="Arial" pitchFamily="34" charset="0"/>
                <a:ea typeface="Verdana" pitchFamily="34" charset="0"/>
                <a:cs typeface="Arial" pitchFamily="34" charset="0"/>
              </a:rPr>
              <a:t>(6 of 11)</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smtClean="0"/>
              <a:t>Wireless vulnerability assessment</a:t>
            </a:r>
          </a:p>
          <a:p>
            <a:pPr lvl="1">
              <a:spcBef>
                <a:spcPts val="600"/>
              </a:spcBef>
            </a:pPr>
            <a:r>
              <a:rPr lang="en-US" dirty="0" smtClean="0"/>
              <a:t>It is d</a:t>
            </a:r>
            <a:r>
              <a:rPr lang="en-US" altLang="en-US" dirty="0" smtClean="0"/>
              <a:t>esigned to find and document vulnerabilities that may be present in wireless local area networks of the organization</a:t>
            </a:r>
          </a:p>
          <a:p>
            <a:pPr lvl="1">
              <a:spcBef>
                <a:spcPts val="600"/>
              </a:spcBef>
            </a:pPr>
            <a:r>
              <a:rPr lang="en-US" altLang="en-US" dirty="0" smtClean="0"/>
              <a:t>Since attackers from this direction are likely to take advantage of any flaw, assessment is usually performed against all publicly accessible areas using every possible wireless penetration testing approach</a:t>
            </a:r>
            <a:endParaRPr lang="en-US" altLang="en-US" dirty="0"/>
          </a:p>
        </p:txBody>
      </p:sp>
    </p:spTree>
    <p:extLst>
      <p:ext uri="{BB962C8B-B14F-4D97-AF65-F5344CB8AC3E}">
        <p14:creationId xmlns:p14="http://schemas.microsoft.com/office/powerpoint/2010/main" val="3373492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Vulnerability Assessment and </a:t>
            </a:r>
            <a:r>
              <a:rPr lang="en-US" altLang="en-US" dirty="0" smtClean="0"/>
              <a:t>Remediation </a:t>
            </a:r>
            <a:r>
              <a:rPr lang="en-US" sz="3600" kern="1200" dirty="0" smtClean="0">
                <a:solidFill>
                  <a:schemeClr val="bg1"/>
                </a:solidFill>
                <a:effectLst/>
                <a:latin typeface="Arial" pitchFamily="34" charset="0"/>
                <a:ea typeface="Verdana" pitchFamily="34" charset="0"/>
                <a:cs typeface="Arial" pitchFamily="34" charset="0"/>
              </a:rPr>
              <a:t>(7 of 11)</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Documenting vulnerabilities</a:t>
            </a:r>
          </a:p>
          <a:p>
            <a:pPr lvl="1">
              <a:spcBef>
                <a:spcPts val="600"/>
              </a:spcBef>
            </a:pPr>
            <a:r>
              <a:rPr lang="en-US" altLang="en-US" dirty="0"/>
              <a:t>Vulnerability database should provide details about reported vulnerability as well as a link to the information assets</a:t>
            </a:r>
          </a:p>
          <a:p>
            <a:pPr lvl="1">
              <a:spcBef>
                <a:spcPts val="600"/>
              </a:spcBef>
            </a:pPr>
            <a:r>
              <a:rPr lang="en-US" altLang="en-US" dirty="0"/>
              <a:t>Low cost and ease of use make relational databases a realistic choice</a:t>
            </a:r>
          </a:p>
          <a:p>
            <a:pPr lvl="1">
              <a:spcBef>
                <a:spcPts val="600"/>
              </a:spcBef>
            </a:pPr>
            <a:r>
              <a:rPr lang="en-US" altLang="en-US" dirty="0"/>
              <a:t>Vulnerability database is an essential part of effective remediation</a:t>
            </a:r>
          </a:p>
        </p:txBody>
      </p:sp>
    </p:spTree>
    <p:extLst>
      <p:ext uri="{BB962C8B-B14F-4D97-AF65-F5344CB8AC3E}">
        <p14:creationId xmlns:p14="http://schemas.microsoft.com/office/powerpoint/2010/main" val="19989507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Vulnerability Assessment and </a:t>
            </a:r>
            <a:r>
              <a:rPr lang="en-US" altLang="en-US" dirty="0" smtClean="0"/>
              <a:t>Remediation </a:t>
            </a:r>
            <a:r>
              <a:rPr lang="en-US" sz="3600" kern="1200" dirty="0" smtClean="0">
                <a:solidFill>
                  <a:schemeClr val="bg1"/>
                </a:solidFill>
                <a:effectLst/>
                <a:latin typeface="Arial" pitchFamily="34" charset="0"/>
                <a:ea typeface="Verdana" pitchFamily="34" charset="0"/>
                <a:cs typeface="Arial" pitchFamily="34" charset="0"/>
              </a:rPr>
              <a:t>(8 of 11)</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Remediating vulnerabilities</a:t>
            </a:r>
          </a:p>
          <a:p>
            <a:pPr lvl="1">
              <a:spcBef>
                <a:spcPts val="600"/>
              </a:spcBef>
            </a:pPr>
            <a:r>
              <a:rPr lang="en-US" altLang="en-US" dirty="0"/>
              <a:t>Objective is to repair flaw causing a vulnerability instance or remove the risk associated with vulnerability</a:t>
            </a:r>
          </a:p>
          <a:p>
            <a:pPr lvl="1">
              <a:spcBef>
                <a:spcPts val="600"/>
              </a:spcBef>
            </a:pPr>
            <a:r>
              <a:rPr lang="en-US" altLang="en-US" dirty="0"/>
              <a:t>As last resort, informed decision makers with proper authority can accept risk</a:t>
            </a:r>
          </a:p>
          <a:p>
            <a:pPr lvl="1">
              <a:spcBef>
                <a:spcPts val="600"/>
              </a:spcBef>
            </a:pPr>
            <a:r>
              <a:rPr lang="en-US" altLang="en-US" dirty="0"/>
              <a:t>Important to recognize that building relationships with those who control information assets is key to success</a:t>
            </a:r>
          </a:p>
          <a:p>
            <a:pPr lvl="1">
              <a:spcBef>
                <a:spcPts val="600"/>
              </a:spcBef>
            </a:pPr>
            <a:r>
              <a:rPr lang="en-US" altLang="en-US" dirty="0"/>
              <a:t>Success depends on the organization adopting team approach to remediation, in place of cross-organizational push and pull</a:t>
            </a:r>
          </a:p>
        </p:txBody>
      </p:sp>
    </p:spTree>
    <p:extLst>
      <p:ext uri="{BB962C8B-B14F-4D97-AF65-F5344CB8AC3E}">
        <p14:creationId xmlns:p14="http://schemas.microsoft.com/office/powerpoint/2010/main" val="31694932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Vulnerability Assessment and </a:t>
            </a:r>
            <a:r>
              <a:rPr lang="en-US" altLang="en-US" dirty="0" smtClean="0"/>
              <a:t>Remediation </a:t>
            </a:r>
            <a:r>
              <a:rPr lang="en-US" sz="3600" kern="1200" dirty="0" smtClean="0">
                <a:solidFill>
                  <a:schemeClr val="bg1"/>
                </a:solidFill>
                <a:effectLst/>
                <a:latin typeface="Arial" pitchFamily="34" charset="0"/>
                <a:ea typeface="Verdana" pitchFamily="34" charset="0"/>
                <a:cs typeface="Arial" pitchFamily="34" charset="0"/>
              </a:rPr>
              <a:t>(9 of 11)</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Acceptance or transference of risk </a:t>
            </a:r>
          </a:p>
          <a:p>
            <a:pPr lvl="1">
              <a:spcBef>
                <a:spcPts val="600"/>
              </a:spcBef>
            </a:pPr>
            <a:r>
              <a:rPr lang="en-US" altLang="en-US" dirty="0"/>
              <a:t>In some instances, risk must be either simply acknowledged as part of the organization’s business process or transferred to another organization via insurance</a:t>
            </a:r>
          </a:p>
          <a:p>
            <a:pPr lvl="1">
              <a:spcBef>
                <a:spcPts val="600"/>
              </a:spcBef>
            </a:pPr>
            <a:r>
              <a:rPr lang="en-US" altLang="en-US" dirty="0"/>
              <a:t>Management must be assured that decisions made to accept risk or buy insurance were made by properly informed decision makers</a:t>
            </a:r>
          </a:p>
          <a:p>
            <a:pPr lvl="1">
              <a:spcBef>
                <a:spcPts val="600"/>
              </a:spcBef>
            </a:pPr>
            <a:r>
              <a:rPr lang="en-US" altLang="en-US" dirty="0"/>
              <a:t>Information security must make sure the right people make risk assumption decisions with complete knowledge of the impact of the decision</a:t>
            </a:r>
          </a:p>
        </p:txBody>
      </p:sp>
    </p:spTree>
    <p:extLst>
      <p:ext uri="{BB962C8B-B14F-4D97-AF65-F5344CB8AC3E}">
        <p14:creationId xmlns:p14="http://schemas.microsoft.com/office/powerpoint/2010/main" val="40581315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Vulnerability Assessment and </a:t>
            </a:r>
            <a:r>
              <a:rPr lang="en-US" altLang="en-US" dirty="0" smtClean="0"/>
              <a:t>Remediation </a:t>
            </a:r>
            <a:r>
              <a:rPr lang="en-US" sz="3600" kern="1200" dirty="0" smtClean="0">
                <a:solidFill>
                  <a:schemeClr val="bg1"/>
                </a:solidFill>
                <a:effectLst/>
                <a:latin typeface="Arial" pitchFamily="34" charset="0"/>
                <a:ea typeface="Verdana" pitchFamily="34" charset="0"/>
                <a:cs typeface="Arial" pitchFamily="34" charset="0"/>
              </a:rPr>
              <a:t>(10 of 11)</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Threat removal</a:t>
            </a:r>
          </a:p>
          <a:p>
            <a:pPr lvl="1">
              <a:spcBef>
                <a:spcPts val="600"/>
              </a:spcBef>
            </a:pPr>
            <a:r>
              <a:rPr lang="en-US" altLang="en-US" dirty="0"/>
              <a:t>In some circumstances, threats can be removed without repairing vulnerability</a:t>
            </a:r>
          </a:p>
          <a:p>
            <a:pPr lvl="1">
              <a:spcBef>
                <a:spcPts val="600"/>
              </a:spcBef>
            </a:pPr>
            <a:r>
              <a:rPr lang="en-US" altLang="en-US" dirty="0"/>
              <a:t>Other vulnerabilities may be mitigated by inexpensive controls</a:t>
            </a:r>
          </a:p>
          <a:p>
            <a:pPr>
              <a:spcBef>
                <a:spcPts val="600"/>
              </a:spcBef>
            </a:pPr>
            <a:r>
              <a:rPr lang="en-US" altLang="en-US" dirty="0"/>
              <a:t>Vulnerability repair</a:t>
            </a:r>
          </a:p>
          <a:p>
            <a:pPr lvl="1">
              <a:spcBef>
                <a:spcPts val="600"/>
              </a:spcBef>
            </a:pPr>
            <a:r>
              <a:rPr lang="en-US" altLang="en-US" dirty="0"/>
              <a:t>Best solution in most cases is to repair the vulnerability</a:t>
            </a:r>
          </a:p>
          <a:p>
            <a:pPr lvl="1">
              <a:spcBef>
                <a:spcPts val="600"/>
              </a:spcBef>
            </a:pPr>
            <a:r>
              <a:rPr lang="en-US" altLang="en-US" dirty="0"/>
              <a:t>Applying patch software or implementing a workaround often accomplishes this</a:t>
            </a:r>
          </a:p>
          <a:p>
            <a:pPr lvl="1">
              <a:spcBef>
                <a:spcPts val="600"/>
              </a:spcBef>
            </a:pPr>
            <a:r>
              <a:rPr lang="en-US" altLang="en-US" dirty="0"/>
              <a:t>Most common repair is the application of a software patch</a:t>
            </a:r>
          </a:p>
        </p:txBody>
      </p:sp>
    </p:spTree>
    <p:extLst>
      <p:ext uri="{BB962C8B-B14F-4D97-AF65-F5344CB8AC3E}">
        <p14:creationId xmlns:p14="http://schemas.microsoft.com/office/powerpoint/2010/main" val="10002544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lstStyle/>
          <a:p>
            <a:r>
              <a:rPr lang="en-GB" altLang="en-US" dirty="0" smtClean="0"/>
              <a:t>Introduction</a:t>
            </a:r>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Organizations should avoid overconfidence after improving their information security profile.</a:t>
            </a:r>
          </a:p>
          <a:p>
            <a:pPr>
              <a:spcBef>
                <a:spcPts val="600"/>
              </a:spcBef>
            </a:pPr>
            <a:r>
              <a:rPr lang="en-US" altLang="en-US" dirty="0"/>
              <a:t>Organizational changes that may occur include:</a:t>
            </a:r>
          </a:p>
          <a:p>
            <a:pPr lvl="1">
              <a:spcBef>
                <a:spcPts val="600"/>
              </a:spcBef>
            </a:pPr>
            <a:r>
              <a:rPr lang="en-US" altLang="en-US" dirty="0"/>
              <a:t>Acquisition of new assets, emergence of new vulnerabilities, shifting business priorities, partnerships form or dissolve, employee hire and turnover</a:t>
            </a:r>
          </a:p>
          <a:p>
            <a:pPr>
              <a:spcBef>
                <a:spcPts val="600"/>
              </a:spcBef>
            </a:pPr>
            <a:r>
              <a:rPr lang="en-US" altLang="en-US" dirty="0"/>
              <a:t>If a program is not adequately adjusting, it may be necessary to begin the cycle again.</a:t>
            </a:r>
          </a:p>
          <a:p>
            <a:pPr>
              <a:spcBef>
                <a:spcPts val="600"/>
              </a:spcBef>
            </a:pPr>
            <a:r>
              <a:rPr lang="en-US" altLang="en-US" dirty="0"/>
              <a:t>If an organization creates adjustable procedures and systems, the existing security improvement program can continue to work well.</a:t>
            </a:r>
          </a:p>
        </p:txBody>
      </p:sp>
    </p:spTree>
    <p:extLst>
      <p:ext uri="{BB962C8B-B14F-4D97-AF65-F5344CB8AC3E}">
        <p14:creationId xmlns:p14="http://schemas.microsoft.com/office/powerpoint/2010/main" val="41884959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Vulnerability Assessment and </a:t>
            </a:r>
            <a:r>
              <a:rPr lang="en-US" altLang="en-US" dirty="0" smtClean="0"/>
              <a:t>Remediation </a:t>
            </a:r>
            <a:r>
              <a:rPr lang="en-US" sz="3600" kern="1200" dirty="0" smtClean="0">
                <a:solidFill>
                  <a:schemeClr val="bg1"/>
                </a:solidFill>
                <a:effectLst/>
                <a:latin typeface="Arial" pitchFamily="34" charset="0"/>
                <a:ea typeface="Verdana" pitchFamily="34" charset="0"/>
                <a:cs typeface="Arial" pitchFamily="34" charset="0"/>
              </a:rPr>
              <a:t>(11 </a:t>
            </a:r>
            <a:r>
              <a:rPr lang="en-US" sz="3600" kern="1200" dirty="0" smtClean="0">
                <a:solidFill>
                  <a:schemeClr val="bg1"/>
                </a:solidFill>
                <a:effectLst/>
                <a:latin typeface="Arial" pitchFamily="34" charset="0"/>
                <a:ea typeface="Verdana" pitchFamily="34" charset="0"/>
                <a:cs typeface="Arial" pitchFamily="34" charset="0"/>
              </a:rPr>
              <a:t>of 11)</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Primary goal is to keep the information security program functioning as designed and continuously improving.</a:t>
            </a:r>
          </a:p>
          <a:p>
            <a:pPr>
              <a:spcBef>
                <a:spcPts val="600"/>
              </a:spcBef>
            </a:pPr>
            <a:r>
              <a:rPr lang="en-US" altLang="en-US" dirty="0"/>
              <a:t>Accomplished by:</a:t>
            </a:r>
          </a:p>
          <a:p>
            <a:pPr lvl="1">
              <a:spcBef>
                <a:spcPts val="600"/>
              </a:spcBef>
            </a:pPr>
            <a:r>
              <a:rPr lang="en-US" altLang="en-US" dirty="0"/>
              <a:t>Policy review</a:t>
            </a:r>
          </a:p>
          <a:p>
            <a:pPr lvl="1">
              <a:spcBef>
                <a:spcPts val="600"/>
              </a:spcBef>
            </a:pPr>
            <a:r>
              <a:rPr lang="en-US" altLang="en-US" dirty="0"/>
              <a:t>Program review</a:t>
            </a:r>
          </a:p>
          <a:p>
            <a:pPr lvl="1">
              <a:spcBef>
                <a:spcPts val="600"/>
              </a:spcBef>
            </a:pPr>
            <a:r>
              <a:rPr lang="en-US" altLang="en-US" dirty="0"/>
              <a:t>Rehearsals</a:t>
            </a:r>
          </a:p>
        </p:txBody>
      </p:sp>
    </p:spTree>
    <p:extLst>
      <p:ext uri="{BB962C8B-B14F-4D97-AF65-F5344CB8AC3E}">
        <p14:creationId xmlns:p14="http://schemas.microsoft.com/office/powerpoint/2010/main" val="22680422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5637" y="228600"/>
            <a:ext cx="8312727" cy="1106425"/>
          </a:xfrm>
        </p:spPr>
        <p:txBody>
          <a:bodyPr anchor="ctr">
            <a:noAutofit/>
          </a:bodyPr>
          <a:lstStyle/>
          <a:p>
            <a:pPr marL="0" indent="0">
              <a:lnSpc>
                <a:spcPct val="100000"/>
              </a:lnSpc>
              <a:spcBef>
                <a:spcPts val="0"/>
              </a:spcBef>
              <a:tabLst>
                <a:tab pos="4397375" algn="l"/>
              </a:tabLst>
            </a:pPr>
            <a:r>
              <a:rPr lang="en-US" b="1" dirty="0"/>
              <a:t>Figure 12-8  </a:t>
            </a:r>
            <a:r>
              <a:rPr lang="en-US" dirty="0"/>
              <a:t>Vulnerability assessment and remediation</a:t>
            </a:r>
          </a:p>
        </p:txBody>
      </p:sp>
      <p:pic>
        <p:nvPicPr>
          <p:cNvPr id="1026" name="Picture 2" descr="An illustration shows a hollow cylinder with a text that reads as, “Extract vulnerabilities from the risk, threat, and attack database.” This is pointed to another hollow cylinder toward the right with an arrow. The text in-between the arrow reads as, “Internet vulnerability assessment”, intranet vulnerability assessment”, “Platform security validation” and “Wireless vulnerability assessment.” The second hollow cylinder has the text that reads as, “Vulnerability database.” This points to a block with an arrow which s labeled as, “Extract relevant data.” The block is labeled as, “Develop remediation plan.” The arrow is labeled as, “Extract relevant data.”This illustration is in a box and it has a sharp at the right bottom corner pointing a small box. A small illustration of several blocks connected to a hollow cylinder is shown near i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452" y="1674780"/>
            <a:ext cx="6822948" cy="4345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3443951"/>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5637" y="273010"/>
            <a:ext cx="8312727" cy="869990"/>
          </a:xfrm>
        </p:spPr>
        <p:txBody>
          <a:bodyPr anchor="ctr">
            <a:noAutofit/>
          </a:bodyPr>
          <a:lstStyle/>
          <a:p>
            <a:pPr marL="0" indent="0">
              <a:lnSpc>
                <a:spcPct val="100000"/>
              </a:lnSpc>
              <a:spcBef>
                <a:spcPts val="0"/>
              </a:spcBef>
              <a:tabLst>
                <a:tab pos="4397375" algn="l"/>
              </a:tabLst>
            </a:pPr>
            <a:r>
              <a:rPr lang="en-US" b="1" dirty="0"/>
              <a:t>Figure 12-9  </a:t>
            </a:r>
            <a:r>
              <a:rPr lang="en-US" dirty="0"/>
              <a:t>Readiness and review</a:t>
            </a:r>
            <a:endParaRPr lang="en-US" baseline="30000" dirty="0"/>
          </a:p>
        </p:txBody>
      </p:sp>
      <p:pic>
        <p:nvPicPr>
          <p:cNvPr id="2050" name="Picture 2" descr="An illustration shows three small route board blocks pointed to a major block. The small blocks are labeled as, “Policy review”, “Plan review for IRP, DRP, and BCP” and “Rehearsals and war games.” The major block is named as, “Security team maintains security programs and stays ready.” This overall illustration is marked like a call out and points to a small illustration of boxes connected to hollow cylinders.&#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301" y="1443256"/>
            <a:ext cx="7416499" cy="4652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7208715"/>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Digital </a:t>
            </a:r>
            <a:r>
              <a:rPr lang="en-US" altLang="en-US" dirty="0" smtClean="0"/>
              <a:t>Forensics (1 of 2)</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Used to document what happened during attack on assets and how attack occurred</a:t>
            </a:r>
          </a:p>
          <a:p>
            <a:pPr>
              <a:spcBef>
                <a:spcPts val="600"/>
              </a:spcBef>
            </a:pPr>
            <a:r>
              <a:rPr lang="en-US" altLang="en-US" dirty="0"/>
              <a:t>Based on the field of traditional forensics</a:t>
            </a:r>
          </a:p>
          <a:p>
            <a:pPr>
              <a:spcBef>
                <a:spcPts val="600"/>
              </a:spcBef>
            </a:pPr>
            <a:r>
              <a:rPr lang="en-US" altLang="en-US" dirty="0"/>
              <a:t>Involves preservation, identification, extraction, documentation, and interpretation of digital media for evidentiary and/or root-cause analysis</a:t>
            </a:r>
          </a:p>
          <a:p>
            <a:pPr>
              <a:spcBef>
                <a:spcPts val="600"/>
              </a:spcBef>
            </a:pPr>
            <a:r>
              <a:rPr lang="en-US" altLang="en-US" dirty="0"/>
              <a:t>Evidentiary material (EM): any item or information that applies to an organization’s legal or policy-based case</a:t>
            </a:r>
          </a:p>
        </p:txBody>
      </p:sp>
    </p:spTree>
    <p:extLst>
      <p:ext uri="{BB962C8B-B14F-4D97-AF65-F5344CB8AC3E}">
        <p14:creationId xmlns:p14="http://schemas.microsoft.com/office/powerpoint/2010/main" val="28923788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Digital </a:t>
            </a:r>
            <a:r>
              <a:rPr lang="en-US" altLang="en-US" dirty="0" smtClean="0"/>
              <a:t>Forensics (2 of 2)</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Used for two key purposes:</a:t>
            </a:r>
          </a:p>
          <a:p>
            <a:pPr lvl="1">
              <a:spcBef>
                <a:spcPts val="600"/>
              </a:spcBef>
            </a:pPr>
            <a:r>
              <a:rPr lang="en-US" altLang="en-US" dirty="0"/>
              <a:t>To investigate allegations of digital malfeasance</a:t>
            </a:r>
          </a:p>
          <a:p>
            <a:pPr lvl="1">
              <a:spcBef>
                <a:spcPts val="600"/>
              </a:spcBef>
            </a:pPr>
            <a:r>
              <a:rPr lang="en-US" altLang="en-US" dirty="0"/>
              <a:t>To perform root-cause analysis</a:t>
            </a:r>
          </a:p>
          <a:p>
            <a:pPr>
              <a:spcBef>
                <a:spcPts val="600"/>
              </a:spcBef>
            </a:pPr>
            <a:r>
              <a:rPr lang="en-US" altLang="en-US" dirty="0"/>
              <a:t>Organization chooses one of two approaches:</a:t>
            </a:r>
          </a:p>
          <a:p>
            <a:pPr lvl="1">
              <a:spcBef>
                <a:spcPts val="600"/>
              </a:spcBef>
            </a:pPr>
            <a:r>
              <a:rPr lang="en-US" altLang="en-US" dirty="0"/>
              <a:t>Protect and forget (patch and proceed): defense of data and systems that house, use, and transmit it</a:t>
            </a:r>
          </a:p>
          <a:p>
            <a:pPr lvl="1">
              <a:spcBef>
                <a:spcPts val="600"/>
              </a:spcBef>
            </a:pPr>
            <a:r>
              <a:rPr lang="en-US" altLang="en-US" dirty="0"/>
              <a:t>Apprehend and prosecute (pursue and prosecute): identification and apprehension of responsible individuals, with additional attention to collection and preservation of potential EM that might support administrative or criminal prosecution</a:t>
            </a:r>
          </a:p>
        </p:txBody>
      </p:sp>
    </p:spTree>
    <p:extLst>
      <p:ext uri="{BB962C8B-B14F-4D97-AF65-F5344CB8AC3E}">
        <p14:creationId xmlns:p14="http://schemas.microsoft.com/office/powerpoint/2010/main" val="11527110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The Digital Forensics Team</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Most organizations </a:t>
            </a:r>
          </a:p>
          <a:p>
            <a:pPr lvl="1">
              <a:spcBef>
                <a:spcPts val="600"/>
              </a:spcBef>
            </a:pPr>
            <a:r>
              <a:rPr lang="en-US" altLang="en-US" dirty="0"/>
              <a:t>Cannot sustain a permanent digital forensics team</a:t>
            </a:r>
          </a:p>
          <a:p>
            <a:pPr lvl="1">
              <a:spcBef>
                <a:spcPts val="600"/>
              </a:spcBef>
            </a:pPr>
            <a:r>
              <a:rPr lang="en-US" altLang="en-US" dirty="0"/>
              <a:t>Collect data and outsource analysis</a:t>
            </a:r>
          </a:p>
          <a:p>
            <a:pPr>
              <a:spcBef>
                <a:spcPts val="600"/>
              </a:spcBef>
            </a:pPr>
            <a:r>
              <a:rPr lang="en-US" altLang="en-US" dirty="0"/>
              <a:t>Information security group personnel should be trained to understand and manage the forensics process to avoid contamination of potential EM.</a:t>
            </a:r>
          </a:p>
          <a:p>
            <a:pPr>
              <a:spcBef>
                <a:spcPts val="600"/>
              </a:spcBef>
            </a:pPr>
            <a:r>
              <a:rPr lang="en-US" altLang="en-US" dirty="0"/>
              <a:t>Expertise can be obtained by training.</a:t>
            </a:r>
          </a:p>
        </p:txBody>
      </p:sp>
    </p:spTree>
    <p:extLst>
      <p:ext uri="{BB962C8B-B14F-4D97-AF65-F5344CB8AC3E}">
        <p14:creationId xmlns:p14="http://schemas.microsoft.com/office/powerpoint/2010/main" val="8084028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Affidavits and Search Warrants</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Affidavit</a:t>
            </a:r>
          </a:p>
          <a:p>
            <a:pPr lvl="1">
              <a:spcBef>
                <a:spcPts val="600"/>
              </a:spcBef>
            </a:pPr>
            <a:r>
              <a:rPr lang="en-US" altLang="en-US" dirty="0"/>
              <a:t>Sworn testimony that certain facts are in the possession of the investigating officer; can be used to request a search warrant</a:t>
            </a:r>
          </a:p>
          <a:p>
            <a:pPr lvl="1">
              <a:spcBef>
                <a:spcPts val="600"/>
              </a:spcBef>
            </a:pPr>
            <a:r>
              <a:rPr lang="en-US" altLang="en-US" dirty="0"/>
              <a:t>The facts, the items, and the place must be specified</a:t>
            </a:r>
          </a:p>
          <a:p>
            <a:pPr>
              <a:spcBef>
                <a:spcPts val="600"/>
              </a:spcBef>
            </a:pPr>
            <a:r>
              <a:rPr lang="en-US" altLang="en-US" dirty="0"/>
              <a:t>When an approving authority signs the affidavit, it becomes a search warrant, giving permission to </a:t>
            </a:r>
          </a:p>
          <a:p>
            <a:pPr lvl="1">
              <a:spcBef>
                <a:spcPts val="600"/>
              </a:spcBef>
            </a:pPr>
            <a:r>
              <a:rPr lang="en-US" altLang="en-US" dirty="0"/>
              <a:t>Search for EM at a specified location</a:t>
            </a:r>
          </a:p>
          <a:p>
            <a:pPr lvl="1">
              <a:spcBef>
                <a:spcPts val="600"/>
              </a:spcBef>
            </a:pPr>
            <a:r>
              <a:rPr lang="en-US" altLang="en-US" dirty="0"/>
              <a:t>Seize specific items for official examination</a:t>
            </a:r>
          </a:p>
        </p:txBody>
      </p:sp>
    </p:spTree>
    <p:extLst>
      <p:ext uri="{BB962C8B-B14F-4D97-AF65-F5344CB8AC3E}">
        <p14:creationId xmlns:p14="http://schemas.microsoft.com/office/powerpoint/2010/main" val="24087370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Digital Forensics Methodology</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All investigations follow the same basic methodology</a:t>
            </a:r>
          </a:p>
          <a:p>
            <a:pPr lvl="1">
              <a:spcBef>
                <a:spcPts val="600"/>
              </a:spcBef>
            </a:pPr>
            <a:r>
              <a:rPr lang="en-US" altLang="en-US" dirty="0"/>
              <a:t>Identify relevant EM</a:t>
            </a:r>
          </a:p>
          <a:p>
            <a:pPr lvl="1">
              <a:spcBef>
                <a:spcPts val="600"/>
              </a:spcBef>
            </a:pPr>
            <a:r>
              <a:rPr lang="en-US" altLang="en-US" dirty="0"/>
              <a:t>Acquire (seize) the evidence without alteration or damage</a:t>
            </a:r>
          </a:p>
          <a:p>
            <a:pPr lvl="1">
              <a:spcBef>
                <a:spcPts val="600"/>
              </a:spcBef>
            </a:pPr>
            <a:r>
              <a:rPr lang="en-US" altLang="en-US" dirty="0"/>
              <a:t>Take steps to assure that the evidence is at every step verifiably authentic and is unchanged from the time it was seized</a:t>
            </a:r>
          </a:p>
          <a:p>
            <a:pPr lvl="1">
              <a:spcBef>
                <a:spcPts val="600"/>
              </a:spcBef>
            </a:pPr>
            <a:r>
              <a:rPr lang="en-US" altLang="en-US" dirty="0"/>
              <a:t>Analyze the data without risking modification or unauthorized access</a:t>
            </a:r>
          </a:p>
          <a:p>
            <a:pPr lvl="1">
              <a:spcBef>
                <a:spcPts val="600"/>
              </a:spcBef>
            </a:pPr>
            <a:r>
              <a:rPr lang="en-US" altLang="en-US" dirty="0"/>
              <a:t>Report the findings to the proper authority</a:t>
            </a:r>
          </a:p>
        </p:txBody>
      </p:sp>
    </p:spTree>
    <p:extLst>
      <p:ext uri="{BB962C8B-B14F-4D97-AF65-F5344CB8AC3E}">
        <p14:creationId xmlns:p14="http://schemas.microsoft.com/office/powerpoint/2010/main" val="19780100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8373" y="144393"/>
            <a:ext cx="8243455" cy="1227207"/>
          </a:xfrm>
        </p:spPr>
        <p:txBody>
          <a:bodyPr anchor="ctr">
            <a:noAutofit/>
          </a:bodyPr>
          <a:lstStyle/>
          <a:p>
            <a:pPr marL="0" indent="0">
              <a:lnSpc>
                <a:spcPct val="100000"/>
              </a:lnSpc>
              <a:spcBef>
                <a:spcPts val="0"/>
              </a:spcBef>
              <a:tabLst>
                <a:tab pos="4397375" algn="l"/>
              </a:tabLst>
            </a:pPr>
            <a:r>
              <a:rPr lang="en-US" b="1" dirty="0"/>
              <a:t>Figure 12-10  </a:t>
            </a:r>
            <a:r>
              <a:rPr lang="en-US" dirty="0"/>
              <a:t>The digital forensics process</a:t>
            </a:r>
            <a:endParaRPr lang="en-US" baseline="30000" dirty="0"/>
          </a:p>
        </p:txBody>
      </p:sp>
      <p:pic>
        <p:nvPicPr>
          <p:cNvPr id="3074" name="Picture 2" descr="An illustration shows several blocks connected starting with a block on the left named as, “Policy violation or crime detected.” This points with an arrow to the next block on the right, named as, “Prepare affidavit seeking authorization to investigate.” This further points to another block named as Investigation authorized?” the first block and the current block is marked as, “Either internal or external to the organization.”If this condition is yes then it points to next block as, “Collect evidence.” If it is no, it is points to the block named as, “Archive.” A block pointing to collect evidence reads as, “Security incident triggers incident response process.” Then the collect evidence points to “Analyze evidence.” This further point to the block named as, “produce report and submit for disposition.” Then it points to the block “archiv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885" y="1532001"/>
            <a:ext cx="7180231" cy="456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9026100"/>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Evidentiary Procedures</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Strong procedures for handling potential evidentiary material can minimize the probability of an organization losing a legal challenge.</a:t>
            </a:r>
          </a:p>
          <a:p>
            <a:pPr>
              <a:spcBef>
                <a:spcPts val="600"/>
              </a:spcBef>
            </a:pPr>
            <a:r>
              <a:rPr lang="en-US" altLang="en-US" dirty="0"/>
              <a:t>Organizations should develop specific procedures, along with guidance for effective use.</a:t>
            </a:r>
          </a:p>
          <a:p>
            <a:pPr>
              <a:spcBef>
                <a:spcPts val="600"/>
              </a:spcBef>
            </a:pPr>
            <a:r>
              <a:rPr lang="en-US" dirty="0"/>
              <a:t>The policy document s</a:t>
            </a:r>
            <a:r>
              <a:rPr lang="en-US" altLang="en-US" dirty="0"/>
              <a:t>hould be supported by a procedures manual</a:t>
            </a:r>
            <a:r>
              <a:rPr lang="en-US" altLang="en-US" dirty="0" smtClean="0"/>
              <a:t>.</a:t>
            </a:r>
            <a:endParaRPr lang="en-US" altLang="en-US" dirty="0"/>
          </a:p>
        </p:txBody>
      </p:sp>
    </p:spTree>
    <p:extLst>
      <p:ext uri="{BB962C8B-B14F-4D97-AF65-F5344CB8AC3E}">
        <p14:creationId xmlns:p14="http://schemas.microsoft.com/office/powerpoint/2010/main" val="18282264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lstStyle/>
          <a:p>
            <a:r>
              <a:rPr lang="en-US" altLang="en-US" dirty="0"/>
              <a:t>Security Management Maintenance Models</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Management model must be adopted to manage and operate the ongoing security program.</a:t>
            </a:r>
          </a:p>
          <a:p>
            <a:pPr>
              <a:spcBef>
                <a:spcPts val="600"/>
              </a:spcBef>
            </a:pPr>
            <a:r>
              <a:rPr lang="en-US" altLang="en-US" dirty="0"/>
              <a:t>Models are frameworks that structure the tasks of managing particular set of activities or business functions.</a:t>
            </a:r>
          </a:p>
        </p:txBody>
      </p:sp>
    </p:spTree>
    <p:extLst>
      <p:ext uri="{BB962C8B-B14F-4D97-AF65-F5344CB8AC3E}">
        <p14:creationId xmlns:p14="http://schemas.microsoft.com/office/powerpoint/2010/main" val="15318909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Summary</a:t>
            </a:r>
            <a:endParaRPr lang="en-GB" altLang="en-US" dirty="0" smtClean="0"/>
          </a:p>
        </p:txBody>
      </p:sp>
      <p:sp>
        <p:nvSpPr>
          <p:cNvPr id="12291" name="Content Placeholder 5"/>
          <p:cNvSpPr>
            <a:spLocks noGrp="1" noChangeArrowheads="1"/>
          </p:cNvSpPr>
          <p:nvPr>
            <p:ph idx="1"/>
          </p:nvPr>
        </p:nvSpPr>
        <p:spPr/>
        <p:txBody>
          <a:bodyPr>
            <a:normAutofit fontScale="92500" lnSpcReduction="10000"/>
          </a:bodyPr>
          <a:lstStyle/>
          <a:p>
            <a:pPr>
              <a:spcBef>
                <a:spcPts val="600"/>
              </a:spcBef>
            </a:pPr>
            <a:r>
              <a:rPr lang="en-US" altLang="en-US" dirty="0"/>
              <a:t>Maintenance of the information security program is essential</a:t>
            </a:r>
          </a:p>
          <a:p>
            <a:pPr>
              <a:spcBef>
                <a:spcPts val="600"/>
              </a:spcBef>
            </a:pPr>
            <a:r>
              <a:rPr lang="en-US" altLang="en-US" dirty="0"/>
              <a:t>Security management models assist in planning for ongoing operations</a:t>
            </a:r>
          </a:p>
          <a:p>
            <a:pPr>
              <a:spcBef>
                <a:spcPts val="600"/>
              </a:spcBef>
            </a:pPr>
            <a:r>
              <a:rPr lang="en-US" altLang="en-US" dirty="0"/>
              <a:t>It is necessary to monitor the external and internal environment</a:t>
            </a:r>
          </a:p>
          <a:p>
            <a:pPr>
              <a:spcBef>
                <a:spcPts val="600"/>
              </a:spcBef>
            </a:pPr>
            <a:r>
              <a:rPr lang="en-US" altLang="en-US" dirty="0"/>
              <a:t>Planning and risk assessment are the essential parts of information security maintenance</a:t>
            </a:r>
          </a:p>
          <a:p>
            <a:pPr>
              <a:spcBef>
                <a:spcPts val="600"/>
              </a:spcBef>
            </a:pPr>
            <a:r>
              <a:rPr lang="en-US" altLang="en-US" dirty="0"/>
              <a:t>Need to understand how vulnerability assessment and remediation tie into information security maintenance</a:t>
            </a:r>
          </a:p>
          <a:p>
            <a:pPr>
              <a:spcBef>
                <a:spcPts val="600"/>
              </a:spcBef>
            </a:pPr>
            <a:r>
              <a:rPr lang="en-US" altLang="en-US" dirty="0"/>
              <a:t>Need to understand how to build readiness and review procedures into information security maintenance</a:t>
            </a:r>
          </a:p>
          <a:p>
            <a:pPr>
              <a:spcBef>
                <a:spcPts val="600"/>
              </a:spcBef>
            </a:pPr>
            <a:r>
              <a:rPr lang="en-US" altLang="en-US" dirty="0"/>
              <a:t>Digital forensics and management of digital forensics function</a:t>
            </a:r>
          </a:p>
        </p:txBody>
      </p:sp>
    </p:spTree>
    <p:extLst>
      <p:ext uri="{BB962C8B-B14F-4D97-AF65-F5344CB8AC3E}">
        <p14:creationId xmlns:p14="http://schemas.microsoft.com/office/powerpoint/2010/main" val="20423920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NIST SP 800-100 Information Security Handbook: A Guide for </a:t>
            </a:r>
            <a:r>
              <a:rPr lang="en-US" altLang="en-US" dirty="0" smtClean="0"/>
              <a:t>Managers </a:t>
            </a:r>
            <a:r>
              <a:rPr lang="en-US" sz="3600" kern="1200" dirty="0" smtClean="0">
                <a:solidFill>
                  <a:schemeClr val="bg1"/>
                </a:solidFill>
                <a:effectLst/>
                <a:latin typeface="Arial" pitchFamily="34" charset="0"/>
                <a:ea typeface="Verdana" pitchFamily="34" charset="0"/>
                <a:cs typeface="Arial" pitchFamily="34" charset="0"/>
              </a:rPr>
              <a:t>(1 of 6)</a:t>
            </a:r>
            <a:endParaRPr lang="en-GB" altLang="en-US" dirty="0" smtClean="0"/>
          </a:p>
        </p:txBody>
      </p:sp>
      <p:sp>
        <p:nvSpPr>
          <p:cNvPr id="12291" name="Content Placeholder 5"/>
          <p:cNvSpPr>
            <a:spLocks noGrp="1" noChangeArrowheads="1"/>
          </p:cNvSpPr>
          <p:nvPr>
            <p:ph idx="1"/>
          </p:nvPr>
        </p:nvSpPr>
        <p:spPr/>
        <p:txBody>
          <a:bodyPr>
            <a:normAutofit fontScale="92500" lnSpcReduction="10000"/>
          </a:bodyPr>
          <a:lstStyle/>
          <a:p>
            <a:pPr>
              <a:lnSpc>
                <a:spcPct val="110000"/>
              </a:lnSpc>
              <a:spcBef>
                <a:spcPts val="600"/>
              </a:spcBef>
            </a:pPr>
            <a:r>
              <a:rPr lang="en-US" dirty="0"/>
              <a:t>This p</a:t>
            </a:r>
            <a:r>
              <a:rPr lang="en-US" altLang="en-US" dirty="0"/>
              <a:t>rovides managerial guidance for establishing and implementing an information security program.</a:t>
            </a:r>
          </a:p>
          <a:p>
            <a:pPr>
              <a:lnSpc>
                <a:spcPct val="110000"/>
              </a:lnSpc>
              <a:spcBef>
                <a:spcPts val="600"/>
              </a:spcBef>
            </a:pPr>
            <a:r>
              <a:rPr lang="en-US" altLang="en-US" dirty="0"/>
              <a:t>There are 13 areas of information security management presented</a:t>
            </a:r>
          </a:p>
          <a:p>
            <a:pPr lvl="1">
              <a:lnSpc>
                <a:spcPct val="110000"/>
              </a:lnSpc>
              <a:spcBef>
                <a:spcPts val="600"/>
              </a:spcBef>
            </a:pPr>
            <a:r>
              <a:rPr lang="en-US" altLang="en-US" dirty="0"/>
              <a:t>Provides for specific monitoring activities for each task.</a:t>
            </a:r>
          </a:p>
          <a:p>
            <a:pPr lvl="1">
              <a:lnSpc>
                <a:spcPct val="110000"/>
              </a:lnSpc>
              <a:spcBef>
                <a:spcPts val="600"/>
              </a:spcBef>
            </a:pPr>
            <a:r>
              <a:rPr lang="en-US" altLang="en-US" dirty="0"/>
              <a:t>Tasks should be done on an ongoing basis.</a:t>
            </a:r>
          </a:p>
          <a:p>
            <a:pPr lvl="1">
              <a:lnSpc>
                <a:spcPct val="110000"/>
              </a:lnSpc>
              <a:spcBef>
                <a:spcPts val="600"/>
              </a:spcBef>
            </a:pPr>
            <a:r>
              <a:rPr lang="en-US" altLang="en-US" dirty="0"/>
              <a:t>Not all issues are negative</a:t>
            </a:r>
            <a:r>
              <a:rPr lang="en-US" altLang="en-US" dirty="0" smtClean="0"/>
              <a:t>.</a:t>
            </a:r>
          </a:p>
          <a:p>
            <a:pPr>
              <a:lnSpc>
                <a:spcPct val="110000"/>
              </a:lnSpc>
              <a:spcBef>
                <a:spcPts val="600"/>
              </a:spcBef>
            </a:pPr>
            <a:r>
              <a:rPr lang="en-US" altLang="en-US" dirty="0"/>
              <a:t>Information security governance</a:t>
            </a:r>
          </a:p>
          <a:p>
            <a:pPr lvl="1">
              <a:lnSpc>
                <a:spcPct val="110000"/>
              </a:lnSpc>
              <a:spcBef>
                <a:spcPts val="600"/>
              </a:spcBef>
            </a:pPr>
            <a:r>
              <a:rPr lang="en-US" altLang="en-US" dirty="0"/>
              <a:t>Agencies should monitor the status of their programs to ensure:</a:t>
            </a:r>
          </a:p>
          <a:p>
            <a:pPr lvl="2">
              <a:lnSpc>
                <a:spcPct val="110000"/>
              </a:lnSpc>
              <a:spcBef>
                <a:spcPts val="600"/>
              </a:spcBef>
            </a:pPr>
            <a:r>
              <a:rPr lang="en-US" altLang="en-US" dirty="0"/>
              <a:t>Ongoing information security activities are providing appropriate </a:t>
            </a:r>
            <a:r>
              <a:rPr lang="en-US" altLang="en-US" dirty="0" smtClean="0"/>
              <a:t>support</a:t>
            </a:r>
            <a:endParaRPr lang="en-US" altLang="en-US" dirty="0"/>
          </a:p>
        </p:txBody>
      </p:sp>
    </p:spTree>
    <p:extLst>
      <p:ext uri="{BB962C8B-B14F-4D97-AF65-F5344CB8AC3E}">
        <p14:creationId xmlns:p14="http://schemas.microsoft.com/office/powerpoint/2010/main" val="29138585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r>
              <a:rPr lang="en-US" altLang="en-US" dirty="0"/>
              <a:t>NIST SP 800-100 Information Security Handbook: A Guide for </a:t>
            </a:r>
            <a:r>
              <a:rPr lang="en-US" altLang="en-US" dirty="0" smtClean="0"/>
              <a:t>Managers </a:t>
            </a:r>
            <a:r>
              <a:rPr lang="en-US" sz="3600" kern="1200" dirty="0" smtClean="0">
                <a:solidFill>
                  <a:schemeClr val="bg1"/>
                </a:solidFill>
                <a:effectLst/>
                <a:latin typeface="Arial" pitchFamily="34" charset="0"/>
                <a:ea typeface="Verdana" pitchFamily="34" charset="0"/>
                <a:cs typeface="Arial" pitchFamily="34" charset="0"/>
              </a:rPr>
              <a:t>(2 of 6)</a:t>
            </a:r>
            <a:endParaRPr lang="en-GB" altLang="en-US" dirty="0" smtClean="0"/>
          </a:p>
        </p:txBody>
      </p:sp>
      <p:sp>
        <p:nvSpPr>
          <p:cNvPr id="12291" name="Content Placeholder 5"/>
          <p:cNvSpPr>
            <a:spLocks noGrp="1" noChangeArrowheads="1"/>
          </p:cNvSpPr>
          <p:nvPr>
            <p:ph idx="1"/>
          </p:nvPr>
        </p:nvSpPr>
        <p:spPr/>
        <p:txBody>
          <a:bodyPr>
            <a:normAutofit/>
          </a:bodyPr>
          <a:lstStyle/>
          <a:p>
            <a:pPr lvl="2">
              <a:spcBef>
                <a:spcPts val="600"/>
              </a:spcBef>
            </a:pPr>
            <a:r>
              <a:rPr lang="en-US" altLang="en-US" dirty="0" smtClean="0"/>
              <a:t>Policies </a:t>
            </a:r>
            <a:r>
              <a:rPr lang="en-US" altLang="en-US" dirty="0"/>
              <a:t>and procedures are current</a:t>
            </a:r>
          </a:p>
          <a:p>
            <a:pPr lvl="2">
              <a:spcBef>
                <a:spcPts val="600"/>
              </a:spcBef>
            </a:pPr>
            <a:r>
              <a:rPr lang="en-US" altLang="en-US" dirty="0"/>
              <a:t>Controls are accomplishing their intended purpose</a:t>
            </a:r>
          </a:p>
          <a:p>
            <a:pPr>
              <a:spcBef>
                <a:spcPts val="600"/>
              </a:spcBef>
            </a:pPr>
            <a:r>
              <a:rPr lang="en-US" altLang="en-US" dirty="0"/>
              <a:t>System Development Life Cycle: the overall process of developing, implementing, and retiring information systems through a multistep process.</a:t>
            </a:r>
          </a:p>
          <a:p>
            <a:pPr>
              <a:spcBef>
                <a:spcPts val="600"/>
              </a:spcBef>
            </a:pPr>
            <a:r>
              <a:rPr lang="en-US" altLang="en-US" dirty="0"/>
              <a:t>Awareness and training</a:t>
            </a:r>
          </a:p>
          <a:p>
            <a:pPr lvl="1">
              <a:spcBef>
                <a:spcPts val="600"/>
              </a:spcBef>
            </a:pPr>
            <a:r>
              <a:rPr lang="en-US" altLang="en-US" dirty="0"/>
              <a:t>Tracking system should capture key information on program activities.</a:t>
            </a:r>
          </a:p>
          <a:p>
            <a:pPr lvl="1">
              <a:spcBef>
                <a:spcPts val="600"/>
              </a:spcBef>
            </a:pPr>
            <a:r>
              <a:rPr lang="en-US" altLang="en-US" dirty="0"/>
              <a:t>Tracking compliance involves assessing the status of the program</a:t>
            </a:r>
          </a:p>
          <a:p>
            <a:pPr lvl="1">
              <a:spcBef>
                <a:spcPts val="600"/>
              </a:spcBef>
            </a:pPr>
            <a:r>
              <a:rPr lang="en-US" altLang="en-US" dirty="0"/>
              <a:t>Security policies must continue to evolve</a:t>
            </a:r>
          </a:p>
        </p:txBody>
      </p:sp>
    </p:spTree>
    <p:extLst>
      <p:ext uri="{BB962C8B-B14F-4D97-AF65-F5344CB8AC3E}">
        <p14:creationId xmlns:p14="http://schemas.microsoft.com/office/powerpoint/2010/main" val="31008423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US" altLang="en-US" dirty="0"/>
              <a:t>NIST SP 800-100 Information Security Handbook: A Guide for </a:t>
            </a:r>
            <a:r>
              <a:rPr lang="en-US" altLang="en-US" dirty="0" smtClean="0"/>
              <a:t>Managers </a:t>
            </a:r>
            <a:r>
              <a:rPr lang="en-US" sz="3600" kern="1200" dirty="0" smtClean="0">
                <a:solidFill>
                  <a:schemeClr val="bg1"/>
                </a:solidFill>
                <a:effectLst/>
                <a:latin typeface="Arial" pitchFamily="34" charset="0"/>
                <a:ea typeface="Verdana" pitchFamily="34" charset="0"/>
                <a:cs typeface="Arial" pitchFamily="34" charset="0"/>
              </a:rPr>
              <a:t>(3 of 6)</a:t>
            </a:r>
            <a:endParaRPr lang="en-US" dirty="0" smtClean="0">
              <a:effectLst/>
            </a:endParaRPr>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a:t>Capital planning and investment control</a:t>
            </a:r>
          </a:p>
          <a:p>
            <a:pPr lvl="1">
              <a:spcBef>
                <a:spcPts val="600"/>
              </a:spcBef>
            </a:pPr>
            <a:r>
              <a:rPr lang="en-US" altLang="en-US" dirty="0"/>
              <a:t>Departments required to allocate funding toward highest-priority investments</a:t>
            </a:r>
          </a:p>
          <a:p>
            <a:pPr lvl="1">
              <a:spcBef>
                <a:spcPts val="600"/>
              </a:spcBef>
            </a:pPr>
            <a:r>
              <a:rPr lang="en-US" altLang="en-US" dirty="0"/>
              <a:t>Designed to facilitate the expenditure of agency funds</a:t>
            </a:r>
          </a:p>
          <a:p>
            <a:pPr>
              <a:spcBef>
                <a:spcPts val="600"/>
              </a:spcBef>
            </a:pPr>
            <a:r>
              <a:rPr lang="en-US" altLang="en-US" dirty="0"/>
              <a:t>Interconnecting systems</a:t>
            </a:r>
          </a:p>
          <a:p>
            <a:pPr lvl="1">
              <a:spcBef>
                <a:spcPts val="600"/>
              </a:spcBef>
            </a:pPr>
            <a:r>
              <a:rPr lang="en-US" altLang="en-US" dirty="0"/>
              <a:t>The direct connection of two or more information systems for sharing data and other information resources</a:t>
            </a:r>
          </a:p>
          <a:p>
            <a:pPr lvl="1">
              <a:spcBef>
                <a:spcPts val="600"/>
              </a:spcBef>
            </a:pPr>
            <a:r>
              <a:rPr lang="en-US" altLang="en-US" dirty="0"/>
              <a:t>Can expose the participating organizations to risk</a:t>
            </a:r>
          </a:p>
          <a:p>
            <a:pPr lvl="1">
              <a:spcBef>
                <a:spcPts val="600"/>
              </a:spcBef>
            </a:pPr>
            <a:r>
              <a:rPr lang="en-US" altLang="en-US" dirty="0"/>
              <a:t>If one of the connected systems is compromised, interconnection could be used as </a:t>
            </a:r>
            <a:r>
              <a:rPr lang="en-US" altLang="en-US" dirty="0" smtClean="0"/>
              <a:t>conduit</a:t>
            </a:r>
            <a:endParaRPr lang="en-US" altLang="en-US" dirty="0"/>
          </a:p>
        </p:txBody>
      </p:sp>
    </p:spTree>
    <p:extLst>
      <p:ext uri="{BB962C8B-B14F-4D97-AF65-F5344CB8AC3E}">
        <p14:creationId xmlns:p14="http://schemas.microsoft.com/office/powerpoint/2010/main" val="13881423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no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US" altLang="en-US" dirty="0"/>
              <a:t>NIST SP 800-100 Information Security Handbook: A Guide for </a:t>
            </a:r>
            <a:r>
              <a:rPr lang="en-US" altLang="en-US" dirty="0" smtClean="0"/>
              <a:t>Managers </a:t>
            </a:r>
            <a:r>
              <a:rPr lang="en-US" sz="3600" kern="1200" dirty="0" smtClean="0">
                <a:solidFill>
                  <a:schemeClr val="bg1"/>
                </a:solidFill>
                <a:effectLst/>
                <a:latin typeface="Arial" pitchFamily="34" charset="0"/>
                <a:ea typeface="Verdana" pitchFamily="34" charset="0"/>
                <a:cs typeface="Arial" pitchFamily="34" charset="0"/>
              </a:rPr>
              <a:t>(4 of 6)</a:t>
            </a:r>
            <a:endParaRPr lang="en-US" dirty="0" smtClean="0">
              <a:effectLst/>
            </a:endParaRPr>
          </a:p>
        </p:txBody>
      </p:sp>
      <p:sp>
        <p:nvSpPr>
          <p:cNvPr id="12291" name="Content Placeholder 5"/>
          <p:cNvSpPr>
            <a:spLocks noGrp="1" noChangeArrowheads="1"/>
          </p:cNvSpPr>
          <p:nvPr>
            <p:ph idx="1"/>
          </p:nvPr>
        </p:nvSpPr>
        <p:spPr/>
        <p:txBody>
          <a:bodyPr>
            <a:normAutofit/>
          </a:bodyPr>
          <a:lstStyle/>
          <a:p>
            <a:pPr>
              <a:spcBef>
                <a:spcPts val="600"/>
              </a:spcBef>
            </a:pPr>
            <a:r>
              <a:rPr lang="en-US" altLang="en-US" dirty="0" smtClean="0"/>
              <a:t>Performance </a:t>
            </a:r>
            <a:r>
              <a:rPr lang="en-US" altLang="en-US" dirty="0"/>
              <a:t>measures</a:t>
            </a:r>
          </a:p>
          <a:p>
            <a:pPr lvl="1">
              <a:spcBef>
                <a:spcPts val="600"/>
              </a:spcBef>
            </a:pPr>
            <a:r>
              <a:rPr lang="en-US" altLang="en-US" dirty="0"/>
              <a:t>Metrics should be used for monitoring the performance of information security controls</a:t>
            </a:r>
          </a:p>
          <a:p>
            <a:pPr lvl="1">
              <a:spcBef>
                <a:spcPts val="600"/>
              </a:spcBef>
            </a:pPr>
            <a:r>
              <a:rPr lang="en-US" altLang="en-US" dirty="0"/>
              <a:t>Six-phase iterative </a:t>
            </a:r>
            <a:r>
              <a:rPr lang="en-US" altLang="en-US" dirty="0" smtClean="0"/>
              <a:t>process</a:t>
            </a:r>
          </a:p>
          <a:p>
            <a:pPr>
              <a:spcBef>
                <a:spcPts val="600"/>
              </a:spcBef>
            </a:pPr>
            <a:r>
              <a:rPr lang="en-US" altLang="en-US" dirty="0"/>
              <a:t>Security planning</a:t>
            </a:r>
          </a:p>
          <a:p>
            <a:pPr lvl="1">
              <a:spcBef>
                <a:spcPts val="600"/>
              </a:spcBef>
            </a:pPr>
            <a:r>
              <a:rPr lang="en-US" altLang="en-US" dirty="0"/>
              <a:t>One of the most crucial ongoing responsibilities in security </a:t>
            </a:r>
            <a:r>
              <a:rPr lang="en-US" altLang="en-US" dirty="0" smtClean="0"/>
              <a:t>management</a:t>
            </a:r>
          </a:p>
          <a:p>
            <a:pPr>
              <a:spcBef>
                <a:spcPts val="600"/>
              </a:spcBef>
            </a:pPr>
            <a:r>
              <a:rPr lang="en-US" altLang="en-US" dirty="0"/>
              <a:t>Information technology contingency planning</a:t>
            </a:r>
          </a:p>
          <a:p>
            <a:pPr lvl="1">
              <a:spcBef>
                <a:spcPts val="600"/>
              </a:spcBef>
            </a:pPr>
            <a:r>
              <a:rPr lang="en-US" altLang="en-US" dirty="0"/>
              <a:t>Consists of a process for recovery and documentation of </a:t>
            </a:r>
            <a:r>
              <a:rPr lang="en-US" altLang="en-US" dirty="0" smtClean="0"/>
              <a:t>procedures</a:t>
            </a:r>
            <a:endParaRPr lang="en-US" altLang="en-US" dirty="0"/>
          </a:p>
        </p:txBody>
      </p:sp>
    </p:spTree>
    <p:extLst>
      <p:ext uri="{BB962C8B-B14F-4D97-AF65-F5344CB8AC3E}">
        <p14:creationId xmlns:p14="http://schemas.microsoft.com/office/powerpoint/2010/main" val="7412042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6054</TotalTime>
  <Words>4656</Words>
  <Application>Microsoft Office PowerPoint</Application>
  <PresentationFormat>On-screen Show (4:3)</PresentationFormat>
  <Paragraphs>512</Paragraphs>
  <Slides>50</Slides>
  <Notes>40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Sample</vt:lpstr>
      <vt:lpstr>Principles of Information Security</vt:lpstr>
      <vt:lpstr>Learning Objectives (1 of 2)</vt:lpstr>
      <vt:lpstr>Learning Objectives (2 of 2)</vt:lpstr>
      <vt:lpstr>Introduction</vt:lpstr>
      <vt:lpstr>Security Management Maintenance Models</vt:lpstr>
      <vt:lpstr>NIST SP 800-100 Information Security Handbook: A Guide for Managers (1 of 6)</vt:lpstr>
      <vt:lpstr>NIST SP 800-100 Information Security Handbook: A Guide for Managers (2 of 6)</vt:lpstr>
      <vt:lpstr>NIST SP 800-100 Information Security Handbook: A Guide for Managers (3 of 6)</vt:lpstr>
      <vt:lpstr>NIST SP 800-100 Information Security Handbook: A Guide for Managers (4 of 6)</vt:lpstr>
      <vt:lpstr>NIST SP 800-100 Information Security Handbook: A Guide for Managers (5 of 6)</vt:lpstr>
      <vt:lpstr>NIST SP 800-100 Information Security Handbook: A Guide for Managers (6 of 6)</vt:lpstr>
      <vt:lpstr>Figure 12-1  Information security measurement program implementation</vt:lpstr>
      <vt:lpstr>Figure 12-2 Conversion strategies </vt:lpstr>
      <vt:lpstr>The Security Maintenance Model</vt:lpstr>
      <vt:lpstr>Figure 12-4  The maintenance model</vt:lpstr>
      <vt:lpstr>Monitoring the External Environment (1 of 7)</vt:lpstr>
      <vt:lpstr>Monitoring the External Environment (2 of 7)</vt:lpstr>
      <vt:lpstr>Monitoring the External Environment (3 of 7)</vt:lpstr>
      <vt:lpstr>Monitoring the External Environment (4 of 7)</vt:lpstr>
      <vt:lpstr>Monitoring the External Environment (5 of 7)</vt:lpstr>
      <vt:lpstr>Monitoring the External Environment (6 of 7)</vt:lpstr>
      <vt:lpstr>Monitoring the External Environment (7 of 7)</vt:lpstr>
      <vt:lpstr>Figure 12-4 External monitoring  </vt:lpstr>
      <vt:lpstr>Figure 12-6  Internal monitoring</vt:lpstr>
      <vt:lpstr>Planning and Risk Assessment (1 of 4)</vt:lpstr>
      <vt:lpstr>Planning and Risk Assessment (2 of 4)</vt:lpstr>
      <vt:lpstr>Planning and Risk Assessment (3 of 4)</vt:lpstr>
      <vt:lpstr>Planning and Risk Assessment (4 of 4)</vt:lpstr>
      <vt:lpstr>Figure 12-7 Planning and risk assessment </vt:lpstr>
      <vt:lpstr>Vulnerability Assessment and Remediation (1 of 11)</vt:lpstr>
      <vt:lpstr>Vulnerability Assessment and Remediation (2 of 11)</vt:lpstr>
      <vt:lpstr>Vulnerability Assessment and Remediation (3 of 11)</vt:lpstr>
      <vt:lpstr>Vulnerability Assessment and Remediation (4 of 11)</vt:lpstr>
      <vt:lpstr>Vulnerability Assessment and Remediation (5 of 11)</vt:lpstr>
      <vt:lpstr>Vulnerability Assessment and Remediation (6 of 11)</vt:lpstr>
      <vt:lpstr>Vulnerability Assessment and Remediation (7 of 11)</vt:lpstr>
      <vt:lpstr>Vulnerability Assessment and Remediation (8 of 11)</vt:lpstr>
      <vt:lpstr>Vulnerability Assessment and Remediation (9 of 11)</vt:lpstr>
      <vt:lpstr>Vulnerability Assessment and Remediation (10 of 11)</vt:lpstr>
      <vt:lpstr>Vulnerability Assessment and Remediation (11 of 11)</vt:lpstr>
      <vt:lpstr>Figure 12-8  Vulnerability assessment and remediation</vt:lpstr>
      <vt:lpstr>Figure 12-9  Readiness and review</vt:lpstr>
      <vt:lpstr>Digital Forensics (1 of 2)</vt:lpstr>
      <vt:lpstr>Digital Forensics (2 of 2)</vt:lpstr>
      <vt:lpstr>The Digital Forensics Team</vt:lpstr>
      <vt:lpstr>Affidavits and Search Warrants</vt:lpstr>
      <vt:lpstr>Digital Forensics Methodology</vt:lpstr>
      <vt:lpstr>Figure 12-10  The digital forensics process</vt:lpstr>
      <vt:lpstr>Evidentiary Procedures</vt:lpstr>
      <vt:lpstr>Summary</vt:lpstr>
    </vt:vector>
  </TitlesOfParts>
  <Company>Course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Information Security Maintenance</dc:title>
  <dc:creator>Whitman</dc:creator>
  <cp:lastModifiedBy>CD</cp:lastModifiedBy>
  <cp:revision>360</cp:revision>
  <cp:lastPrinted>2017-03-09T12:30:14Z</cp:lastPrinted>
  <dcterms:created xsi:type="dcterms:W3CDTF">2007-02-15T20:50:52Z</dcterms:created>
  <dcterms:modified xsi:type="dcterms:W3CDTF">2017-03-20T12:54:36Z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