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faa34c5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faa34c5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faa34c5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faa34c5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9faa34c5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9faa34c5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9faa34c5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9faa34c5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ensorflow.org/api_docs/python/tf/keras/layers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ensorflow.org/api_docs/python/tf/keras/layer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ensorflow.org/api_docs/python/tf/keras/optimiz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4350" y="990800"/>
            <a:ext cx="86874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 using Deep 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Kayla Neal for Pearce Lab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Imports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TensorFlow and Keras to build, train, test, and evaluate model.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</a:t>
            </a:r>
            <a:r>
              <a:rPr lang="en">
                <a:solidFill>
                  <a:srgbClr val="6AA84F"/>
                </a:solidFill>
              </a:rPr>
              <a:t>mport</a:t>
            </a:r>
            <a:r>
              <a:rPr lang="en"/>
              <a:t> tensorflow </a:t>
            </a:r>
            <a:r>
              <a:rPr lang="en">
                <a:solidFill>
                  <a:srgbClr val="6AA84F"/>
                </a:solidFill>
              </a:rPr>
              <a:t>as</a:t>
            </a:r>
            <a:r>
              <a:rPr lang="en"/>
              <a:t> tf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</a:t>
            </a:r>
            <a:r>
              <a:rPr lang="en">
                <a:solidFill>
                  <a:srgbClr val="6AA84F"/>
                </a:solidFill>
              </a:rPr>
              <a:t>rom</a:t>
            </a:r>
            <a:r>
              <a:rPr lang="en"/>
              <a:t> tensorflow.keras.models </a:t>
            </a:r>
            <a:br>
              <a:rPr lang="en"/>
            </a:br>
            <a:r>
              <a:rPr lang="en">
                <a:solidFill>
                  <a:srgbClr val="6AA84F"/>
                </a:solidFill>
              </a:rPr>
              <a:t>import</a:t>
            </a:r>
            <a:r>
              <a:rPr lang="en"/>
              <a:t> Sequential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</a:t>
            </a:r>
            <a:r>
              <a:rPr lang="en">
                <a:solidFill>
                  <a:srgbClr val="6AA84F"/>
                </a:solidFill>
              </a:rPr>
              <a:t>rom</a:t>
            </a:r>
            <a:r>
              <a:rPr lang="en"/>
              <a:t> tensorflow.keras.layers </a:t>
            </a:r>
            <a:r>
              <a:rPr lang="en">
                <a:solidFill>
                  <a:srgbClr val="6AA84F"/>
                </a:solidFill>
              </a:rPr>
              <a:t>import</a:t>
            </a:r>
            <a:r>
              <a:rPr lang="en"/>
              <a:t> Conv2D, Activation, MaxPooling2D, </a:t>
            </a:r>
            <a:br>
              <a:rPr lang="en"/>
            </a:br>
            <a:r>
              <a:rPr lang="en"/>
              <a:t>Dense, Flatten, Dropout, InputLayer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</a:t>
            </a:r>
            <a:r>
              <a:rPr lang="en">
                <a:solidFill>
                  <a:srgbClr val="6AA84F"/>
                </a:solidFill>
              </a:rPr>
              <a:t>rom</a:t>
            </a:r>
            <a:r>
              <a:rPr lang="en"/>
              <a:t> tensorflow.keras.preprocessing.image </a:t>
            </a:r>
            <a:r>
              <a:rPr lang="en">
                <a:solidFill>
                  <a:srgbClr val="6AA84F"/>
                </a:solidFill>
              </a:rPr>
              <a:t>import</a:t>
            </a:r>
            <a:r>
              <a:rPr lang="en"/>
              <a:t> ImageDataGenerator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</a:t>
            </a:r>
            <a:r>
              <a:rPr lang="en">
                <a:solidFill>
                  <a:srgbClr val="6AA84F"/>
                </a:solidFill>
              </a:rPr>
              <a:t>mport</a:t>
            </a:r>
            <a:r>
              <a:rPr lang="en"/>
              <a:t> numpy </a:t>
            </a:r>
            <a:r>
              <a:rPr lang="en">
                <a:solidFill>
                  <a:srgbClr val="6AA84F"/>
                </a:solidFill>
              </a:rPr>
              <a:t>as</a:t>
            </a:r>
            <a:r>
              <a:rPr lang="en"/>
              <a:t> np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</a:t>
            </a:r>
            <a:r>
              <a:rPr lang="en">
                <a:solidFill>
                  <a:srgbClr val="6AA84F"/>
                </a:solidFill>
              </a:rPr>
              <a:t>rom</a:t>
            </a:r>
            <a:r>
              <a:rPr lang="en"/>
              <a:t> IPython.display </a:t>
            </a:r>
            <a:r>
              <a:rPr lang="en">
                <a:solidFill>
                  <a:srgbClr val="6AA84F"/>
                </a:solidFill>
              </a:rPr>
              <a:t>import</a:t>
            </a:r>
            <a:r>
              <a:rPr lang="en"/>
              <a:t> display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AA84F"/>
                </a:solidFill>
              </a:rPr>
              <a:t>f</a:t>
            </a:r>
            <a:r>
              <a:rPr lang="en">
                <a:solidFill>
                  <a:srgbClr val="6AA84F"/>
                </a:solidFill>
              </a:rPr>
              <a:t>rom</a:t>
            </a:r>
            <a:r>
              <a:rPr lang="en"/>
              <a:t> PIL </a:t>
            </a:r>
            <a:r>
              <a:rPr lang="en">
                <a:solidFill>
                  <a:srgbClr val="6AA84F"/>
                </a:solidFill>
              </a:rPr>
              <a:t>import</a:t>
            </a:r>
            <a:r>
              <a:rPr lang="en"/>
              <a:t> Image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85250" y="675550"/>
            <a:ext cx="2860800" cy="8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Classifier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5826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classifier is built under the Sequential() model system of tf.keras. The important </a:t>
            </a:r>
            <a:r>
              <a:rPr lang="en"/>
              <a:t>criteria</a:t>
            </a:r>
            <a:r>
              <a:rPr lang="en"/>
              <a:t> regarding this decision is the linear stack a Sequential model uses to build and connect layers.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tf.keras.layers api</a:t>
            </a:r>
            <a:r>
              <a:rPr lang="en"/>
              <a:t> describes the different layers in detail with what to use each for and what the arguments are.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8475" y="660050"/>
            <a:ext cx="4983425" cy="382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/>
          <p:nvPr/>
        </p:nvCxnSpPr>
        <p:spPr>
          <a:xfrm>
            <a:off x="2726300" y="675550"/>
            <a:ext cx="1025400" cy="11097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lgDash"/>
            <a:round/>
            <a:headEnd len="med" w="med" type="none"/>
            <a:tailEnd len="med" w="med" type="triangle"/>
          </a:ln>
        </p:spPr>
      </p:cxnSp>
      <p:grpSp>
        <p:nvGrpSpPr>
          <p:cNvPr id="76" name="Google Shape;76;p15"/>
          <p:cNvGrpSpPr/>
          <p:nvPr/>
        </p:nvGrpSpPr>
        <p:grpSpPr>
          <a:xfrm>
            <a:off x="839700" y="0"/>
            <a:ext cx="2151900" cy="891625"/>
            <a:chOff x="839700" y="0"/>
            <a:chExt cx="2151900" cy="891625"/>
          </a:xfrm>
        </p:grpSpPr>
        <p:sp>
          <p:nvSpPr>
            <p:cNvPr id="77" name="Google Shape;77;p15"/>
            <p:cNvSpPr/>
            <p:nvPr/>
          </p:nvSpPr>
          <p:spPr>
            <a:xfrm>
              <a:off x="890250" y="60325"/>
              <a:ext cx="2050800" cy="8313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839700" y="0"/>
              <a:ext cx="2151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rage"/>
                  <a:ea typeface="Average"/>
                  <a:cs typeface="Average"/>
                  <a:sym typeface="Average"/>
                </a:rPr>
                <a:t>MaxPooling downsamples the input along the designated </a:t>
              </a:r>
              <a:r>
                <a:rPr lang="en">
                  <a:latin typeface="Average"/>
                  <a:ea typeface="Average"/>
                  <a:cs typeface="Average"/>
                  <a:sym typeface="Average"/>
                </a:rPr>
                <a:t>dimensions</a:t>
              </a:r>
              <a:r>
                <a:rPr lang="en">
                  <a:latin typeface="Average"/>
                  <a:ea typeface="Average"/>
                  <a:cs typeface="Average"/>
                  <a:sym typeface="Average"/>
                </a:rPr>
                <a:t> 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79" name="Google Shape;79;p15"/>
          <p:cNvCxnSpPr/>
          <p:nvPr/>
        </p:nvCxnSpPr>
        <p:spPr>
          <a:xfrm flipH="1" rot="10800000">
            <a:off x="6683075" y="916800"/>
            <a:ext cx="711900" cy="567000"/>
          </a:xfrm>
          <a:prstGeom prst="curvedConnector3">
            <a:avLst>
              <a:gd fmla="val 62698" name="adj1"/>
            </a:avLst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stealth"/>
            <a:tailEnd len="med" w="med" type="none"/>
          </a:ln>
        </p:spPr>
      </p:cxnSp>
      <p:grpSp>
        <p:nvGrpSpPr>
          <p:cNvPr id="80" name="Google Shape;80;p15"/>
          <p:cNvGrpSpPr/>
          <p:nvPr/>
        </p:nvGrpSpPr>
        <p:grpSpPr>
          <a:xfrm>
            <a:off x="7141475" y="55775"/>
            <a:ext cx="1689000" cy="1046700"/>
            <a:chOff x="7141475" y="55775"/>
            <a:chExt cx="1689000" cy="1046700"/>
          </a:xfrm>
        </p:grpSpPr>
        <p:sp>
          <p:nvSpPr>
            <p:cNvPr id="81" name="Google Shape;81;p15"/>
            <p:cNvSpPr/>
            <p:nvPr/>
          </p:nvSpPr>
          <p:spPr>
            <a:xfrm>
              <a:off x="7141475" y="108575"/>
              <a:ext cx="1689000" cy="94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7141475" y="55775"/>
              <a:ext cx="1689000" cy="10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rage"/>
                  <a:ea typeface="Average"/>
                  <a:cs typeface="Average"/>
                  <a:sym typeface="Average"/>
                </a:rPr>
                <a:t>Conv2D is a convolutional layer that creates a tensor of outputs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83" name="Google Shape;83;p15"/>
          <p:cNvCxnSpPr/>
          <p:nvPr/>
        </p:nvCxnSpPr>
        <p:spPr>
          <a:xfrm rot="10800000">
            <a:off x="6212700" y="3788025"/>
            <a:ext cx="759900" cy="843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 txBox="1"/>
          <p:nvPr/>
        </p:nvSpPr>
        <p:spPr>
          <a:xfrm>
            <a:off x="6972725" y="3604950"/>
            <a:ext cx="1629300" cy="61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Dropout only applies to training!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ImageDataGenerator to Create Datasets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465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ImageDataGenerator</a:t>
            </a:r>
            <a:r>
              <a:rPr lang="en"/>
              <a:t> from keras</a:t>
            </a:r>
            <a:r>
              <a:rPr lang="en"/>
              <a:t> is a quick, easy, and efficient way to create datasets.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prevent overfitting, the training generator has augmentation parameters included to diversify the set. This isn’t </a:t>
            </a:r>
            <a:r>
              <a:rPr lang="en"/>
              <a:t>necessary</a:t>
            </a:r>
            <a:r>
              <a:rPr lang="en"/>
              <a:t> for the test generator.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classifier is being used to </a:t>
            </a:r>
            <a:r>
              <a:rPr lang="en"/>
              <a:t>distinguish</a:t>
            </a:r>
            <a:r>
              <a:rPr lang="en"/>
              <a:t> between two types categories -&gt; class mode is binary</a:t>
            </a:r>
            <a:endParaRPr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572000" y="1152475"/>
            <a:ext cx="4296000" cy="4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# Step 1: initialize generators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trainGen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ImageDataGenerator( rescale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1.</a:t>
            </a:r>
            <a:r>
              <a:rPr lang="en">
                <a:solidFill>
                  <a:srgbClr val="9900FF"/>
                </a:solidFill>
              </a:rPr>
              <a:t>/</a:t>
            </a:r>
            <a:r>
              <a:rPr lang="en">
                <a:solidFill>
                  <a:srgbClr val="6AA84F"/>
                </a:solidFill>
              </a:rPr>
              <a:t>255</a:t>
            </a:r>
            <a:r>
              <a:rPr lang="en"/>
              <a:t>,</a:t>
            </a:r>
            <a:br>
              <a:rPr lang="en"/>
            </a:br>
            <a:r>
              <a:rPr lang="en"/>
              <a:t>				</a:t>
            </a:r>
            <a:r>
              <a:rPr lang="en"/>
              <a:t>s</a:t>
            </a:r>
            <a:r>
              <a:rPr lang="en"/>
              <a:t>hear_range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0.2</a:t>
            </a:r>
            <a:r>
              <a:rPr lang="en"/>
              <a:t>,</a:t>
            </a:r>
            <a:br>
              <a:rPr lang="en"/>
            </a:br>
            <a:r>
              <a:rPr lang="en"/>
              <a:t>				</a:t>
            </a:r>
            <a:r>
              <a:rPr lang="en"/>
              <a:t>z</a:t>
            </a:r>
            <a:r>
              <a:rPr lang="en"/>
              <a:t>oom_range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0.2</a:t>
            </a:r>
            <a:r>
              <a:rPr lang="en"/>
              <a:t>,</a:t>
            </a:r>
            <a:br>
              <a:rPr lang="en"/>
            </a:br>
            <a:r>
              <a:rPr lang="en"/>
              <a:t>				</a:t>
            </a:r>
            <a:r>
              <a:rPr lang="en"/>
              <a:t>h</a:t>
            </a:r>
            <a:r>
              <a:rPr lang="en"/>
              <a:t>orizontal_flip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True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testGen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ImageDataGenerator( rescale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1.</a:t>
            </a:r>
            <a:r>
              <a:rPr lang="en">
                <a:solidFill>
                  <a:srgbClr val="9900FF"/>
                </a:solidFill>
              </a:rPr>
              <a:t>/</a:t>
            </a:r>
            <a:r>
              <a:rPr lang="en">
                <a:solidFill>
                  <a:srgbClr val="6AA84F"/>
                </a:solidFill>
              </a:rPr>
              <a:t>255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# Step 2: create datasets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trainSet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trainGen.flow_from_directory( </a:t>
            </a:r>
            <a:r>
              <a:rPr lang="en"/>
              <a:t>d</a:t>
            </a:r>
            <a:r>
              <a:rPr lang="en"/>
              <a:t>ir_name, </a:t>
            </a:r>
            <a:br>
              <a:rPr lang="en"/>
            </a:br>
            <a:r>
              <a:rPr lang="en"/>
              <a:t>					</a:t>
            </a:r>
            <a:r>
              <a:rPr lang="en"/>
              <a:t>t</a:t>
            </a:r>
            <a:r>
              <a:rPr lang="en"/>
              <a:t>arget_size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(</a:t>
            </a:r>
            <a:r>
              <a:rPr lang="en">
                <a:solidFill>
                  <a:srgbClr val="6AA84F"/>
                </a:solidFill>
              </a:rPr>
              <a:t>64</a:t>
            </a:r>
            <a:r>
              <a:rPr lang="en"/>
              <a:t>,</a:t>
            </a:r>
            <a:r>
              <a:rPr lang="en">
                <a:solidFill>
                  <a:srgbClr val="6AA84F"/>
                </a:solidFill>
              </a:rPr>
              <a:t>64</a:t>
            </a:r>
            <a:r>
              <a:rPr lang="en"/>
              <a:t>),</a:t>
            </a:r>
            <a:br>
              <a:rPr lang="en"/>
            </a:br>
            <a:r>
              <a:rPr lang="en"/>
              <a:t>					</a:t>
            </a:r>
            <a:r>
              <a:rPr lang="en"/>
              <a:t>b</a:t>
            </a:r>
            <a:r>
              <a:rPr lang="en"/>
              <a:t>atch_size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32</a:t>
            </a:r>
            <a:r>
              <a:rPr lang="en"/>
              <a:t>,</a:t>
            </a:r>
            <a:br>
              <a:rPr lang="en"/>
            </a:br>
            <a:r>
              <a:rPr lang="en"/>
              <a:t>					</a:t>
            </a:r>
            <a:r>
              <a:rPr lang="en"/>
              <a:t>c</a:t>
            </a:r>
            <a:r>
              <a:rPr lang="en"/>
              <a:t>lass_mode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‘binary’ 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testSet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testGen.flow_from_directory( dir_name,</a:t>
            </a:r>
            <a:br>
              <a:rPr lang="en"/>
            </a:br>
            <a:r>
              <a:rPr lang="en"/>
              <a:t>					target_szie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(</a:t>
            </a:r>
            <a:r>
              <a:rPr lang="en">
                <a:solidFill>
                  <a:srgbClr val="6AA84F"/>
                </a:solidFill>
              </a:rPr>
              <a:t>64</a:t>
            </a:r>
            <a:r>
              <a:rPr lang="en"/>
              <a:t>,</a:t>
            </a:r>
            <a:r>
              <a:rPr lang="en">
                <a:solidFill>
                  <a:srgbClr val="6AA84F"/>
                </a:solidFill>
              </a:rPr>
              <a:t>64</a:t>
            </a:r>
            <a:r>
              <a:rPr lang="en"/>
              <a:t>),</a:t>
            </a:r>
            <a:br>
              <a:rPr lang="en"/>
            </a:br>
            <a:r>
              <a:rPr lang="en"/>
              <a:t>					</a:t>
            </a:r>
            <a:r>
              <a:rPr lang="en"/>
              <a:t>b</a:t>
            </a:r>
            <a:r>
              <a:rPr lang="en"/>
              <a:t>atch_size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32</a:t>
            </a:r>
            <a:r>
              <a:rPr lang="en"/>
              <a:t>,</a:t>
            </a:r>
            <a:br>
              <a:rPr lang="en"/>
            </a:br>
            <a:r>
              <a:rPr lang="en"/>
              <a:t>					</a:t>
            </a:r>
            <a:r>
              <a:rPr lang="en"/>
              <a:t>c</a:t>
            </a:r>
            <a:r>
              <a:rPr lang="en"/>
              <a:t>lass_mode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‘binary’</a:t>
            </a:r>
            <a:r>
              <a:rPr lang="en">
                <a:solidFill>
                  <a:srgbClr val="980000"/>
                </a:solidFill>
              </a:rPr>
              <a:t> </a:t>
            </a:r>
            <a:r>
              <a:rPr lang="en"/>
              <a:t>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and Fit Model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3300" y="1152475"/>
            <a:ext cx="4328700" cy="3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</a:t>
            </a:r>
            <a:r>
              <a:rPr lang="en"/>
              <a:t>ompile the model: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classifier.compile( optimizer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‘rmsprop’</a:t>
            </a:r>
            <a:r>
              <a:rPr lang="en"/>
              <a:t>,</a:t>
            </a:r>
            <a:br>
              <a:rPr lang="en"/>
            </a:br>
            <a:r>
              <a:rPr lang="en"/>
              <a:t>		</a:t>
            </a:r>
            <a:r>
              <a:rPr lang="en"/>
              <a:t>l</a:t>
            </a:r>
            <a:r>
              <a:rPr lang="en"/>
              <a:t>oss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‘binary_crossentropy’</a:t>
            </a:r>
            <a:r>
              <a:rPr lang="en"/>
              <a:t>,</a:t>
            </a:r>
            <a:br>
              <a:rPr lang="en"/>
            </a:br>
            <a:r>
              <a:rPr lang="en"/>
              <a:t>		</a:t>
            </a:r>
            <a:r>
              <a:rPr lang="en"/>
              <a:t>m</a:t>
            </a:r>
            <a:r>
              <a:rPr lang="en"/>
              <a:t>etrics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[</a:t>
            </a:r>
            <a:r>
              <a:rPr lang="en">
                <a:solidFill>
                  <a:srgbClr val="FF0000"/>
                </a:solidFill>
              </a:rPr>
              <a:t>‘accuracy’</a:t>
            </a:r>
            <a:r>
              <a:rPr lang="en"/>
              <a:t>] 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</a:t>
            </a:r>
            <a:r>
              <a:rPr lang="en"/>
              <a:t>hen distinguishing between 2 classes, binary crossentropy is the preferred loss function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</a:t>
            </a:r>
            <a:r>
              <a:rPr lang="en"/>
              <a:t>or multiple: categorical crossentropy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</a:t>
            </a:r>
            <a:r>
              <a:rPr lang="en"/>
              <a:t>here are many different </a:t>
            </a:r>
            <a:r>
              <a:rPr lang="en" u="sng">
                <a:solidFill>
                  <a:schemeClr val="hlink"/>
                </a:solidFill>
                <a:hlinkClick r:id="rId3"/>
              </a:rPr>
              <a:t>keras optimizers</a:t>
            </a:r>
            <a:r>
              <a:rPr lang="en"/>
              <a:t> - the most commonly used is Adam, here we used rmsprop.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503600" y="1789700"/>
            <a:ext cx="4328700" cy="3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</a:t>
            </a:r>
            <a:r>
              <a:rPr lang="en"/>
              <a:t>rain the model: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classifier.fit( trainSet, steps_per_epoch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625</a:t>
            </a:r>
            <a:r>
              <a:rPr lang="en"/>
              <a:t>,</a:t>
            </a:r>
            <a:br>
              <a:rPr lang="en"/>
            </a:br>
            <a:r>
              <a:rPr lang="en"/>
              <a:t>	 epochs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30</a:t>
            </a:r>
            <a:r>
              <a:rPr lang="en"/>
              <a:t>, validation_data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testSet,</a:t>
            </a:r>
            <a:br>
              <a:rPr lang="en"/>
            </a:br>
            <a:r>
              <a:rPr lang="en"/>
              <a:t>	 validation_steps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5000 </a:t>
            </a:r>
            <a:r>
              <a:rPr lang="en"/>
              <a:t>)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</a:t>
            </a:r>
            <a:r>
              <a:rPr lang="en"/>
              <a:t>o save the model, use mode_namel.save( </a:t>
            </a:r>
            <a:br>
              <a:rPr lang="en"/>
            </a:br>
            <a:r>
              <a:rPr lang="en"/>
              <a:t>					‘model_name.h5’ 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