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264D-C76E-4970-90DE-635A3C73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A78F-18DA-494B-BB09-79A1539B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8D92-556A-4F3F-BFE6-BBFD14E3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54F9-AFFB-44AC-A128-506A61A3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0649-3BD8-4130-B727-424DE438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EE9D-F849-4AA1-A242-F4D1E83B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4D59-D9F6-49E7-8B7C-2ADF98AB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F415-352A-4FCA-B510-ED9177EA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5476-115C-4CC4-AF7F-5031263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E318-8A24-4105-A3BC-4099FCB8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5C55E-5A47-4C24-A80D-429D5BBE1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BA4D4-0C35-480A-9D9E-01B0CDDBD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83F7-D9A3-48E2-8E7A-258D57AF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B724-6ACB-4F61-8FC5-CBEF1169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90C1-0B74-49FC-A81D-B6191048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327F-88A2-433F-9D38-6D78DA94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82FC-186C-4EB9-A776-1E96B538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4DE4-E35A-4DDF-B0B6-DA63511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9B79-14B4-4500-A4E2-F9B18575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C3B6-3A55-4787-89C9-D19DB2D9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6D5-B676-4BC1-BCE2-6B6C008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21BA-92A4-4944-840C-94FA5052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5636-5FEE-4E31-BB51-C415216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CDD2-FF7F-4B18-BE83-CCBE0931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B185-A5DB-45C9-96DF-83757BC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665-276C-4B1E-8761-12F84F3C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ED0B-A38E-4EF3-8465-76F4FB4D5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7578-D7BE-4859-A05B-388D0285B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3E66-5979-454B-A78E-1B434C8F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DD0D-5822-4851-B845-FB81C1DB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E534C-A8A2-443A-ACBA-C7F4A529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8230-CED6-410A-9B7A-CB488AFC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E4EC-0D27-483C-B417-A80A7A2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2378-2C99-4C68-B858-634E2A36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F8898-2FED-4A34-8DE5-440F448A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193E8-BEED-4A1F-9CBF-0D225F5D6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D5BA8-6B77-4B35-B0E3-6AED711B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EC76-DFA6-464F-9D5C-F16A51B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17C04-202C-4683-8FCB-CBB417B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499C-A78A-4FF7-B554-FF56CFA7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15F9C-0774-41A4-B4A6-6F52B0C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C7C08-610C-4D63-A8B5-B0D872BF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87547-CF9B-4F17-A99C-6F0DF7C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9EAA7-410E-4A1F-8791-E7BD9752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1477-715A-407B-814E-06454C43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D14-F036-4170-A123-88CAD772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B45D-5BA0-49E0-BFD3-78506877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9898-79D3-44F8-A63F-3CE2EDAA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C095-1EDC-4277-A45A-149002C15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AB70-2B8D-4D3A-B04D-61CF3E97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FB0AA-F69E-44FE-8F36-15B91E22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87701-D632-4F85-8C3F-B4F74472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BDC4-2714-4490-B9DD-1905F946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1C618-A656-4248-88F2-B89F531F6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5DED2-8B88-4CA1-B109-5E176C93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93D7-7F7E-42B3-916F-E0401E2F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60780-25D8-4780-8879-1542DC4D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B8277-3885-4C8B-8DDB-F2DEEBDB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29B11-EA26-42AB-8256-6D13017A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8B54-BCEF-4BE0-AFA4-310A6B34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39BC-67FA-4C01-B9C9-D6B68252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90FF-D87A-423C-9828-66A9F9DA9AB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BDB4-C9DA-48DE-AE86-AF73AAD89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D777-9DA7-432C-B471-8D7162A6D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3DCB-08D2-4423-BCCA-EC17922B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FDE-ED45-4C61-89F2-0AEEC8F02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Codeacademy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A33F-D9CF-43CB-AD65-70DCAEC1A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Rodriguez</a:t>
            </a:r>
          </a:p>
          <a:p>
            <a:r>
              <a:rPr lang="en-US" dirty="0"/>
              <a:t>May 22, 2018</a:t>
            </a:r>
          </a:p>
        </p:txBody>
      </p:sp>
    </p:spTree>
    <p:extLst>
      <p:ext uri="{BB962C8B-B14F-4D97-AF65-F5344CB8AC3E}">
        <p14:creationId xmlns:p14="http://schemas.microsoft.com/office/powerpoint/2010/main" val="267782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78B-1984-4196-9AA4-4FEFA254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&amp;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CB6F-859A-42C5-BC9A-5A92CCF4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certain types of species more likely to be endangered?.</a:t>
            </a:r>
          </a:p>
          <a:p>
            <a:pPr lvl="1"/>
            <a:r>
              <a:rPr lang="en-US" dirty="0"/>
              <a:t>But, when we compared the percentages of protected reptiles and mammals and ran the same chi-squared test, we calculated a p-value of ~0.038, which is significant.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Therefore, we can conclude that certain types of species are more likely to be endangered than others.</a:t>
            </a:r>
          </a:p>
        </p:txBody>
      </p:sp>
    </p:spTree>
    <p:extLst>
      <p:ext uri="{BB962C8B-B14F-4D97-AF65-F5344CB8AC3E}">
        <p14:creationId xmlns:p14="http://schemas.microsoft.com/office/powerpoint/2010/main" val="32659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7AE270-996D-4660-B060-0C4ADEC5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Species Data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C24BE-FAA2-4FB9-918B-011D60D4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4351338"/>
          </a:xfrm>
        </p:spPr>
        <p:txBody>
          <a:bodyPr/>
          <a:lstStyle/>
          <a:p>
            <a:r>
              <a:rPr lang="en-US" sz="1600" dirty="0"/>
              <a:t>Species.csv., the primary data set leveraged for this research, contained a few key variables that I was able to analyze including</a:t>
            </a:r>
          </a:p>
          <a:p>
            <a:pPr lvl="1" fontAlgn="base"/>
            <a:r>
              <a:rPr lang="en-US" sz="1400" dirty="0"/>
              <a:t>The scientific name of each species</a:t>
            </a:r>
          </a:p>
          <a:p>
            <a:pPr lvl="1" fontAlgn="base"/>
            <a:r>
              <a:rPr lang="en-US" sz="1400" dirty="0"/>
              <a:t>The common names of each species</a:t>
            </a:r>
          </a:p>
          <a:p>
            <a:pPr lvl="1" fontAlgn="base"/>
            <a:r>
              <a:rPr lang="en-US" sz="1400" dirty="0"/>
              <a:t>The species conservation status </a:t>
            </a:r>
          </a:p>
          <a:p>
            <a:r>
              <a:rPr lang="en-US" sz="1600" dirty="0"/>
              <a:t>Analysis of the data demonstrated that there were 5,541 unique species Overall, most species were not protected (see below)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04C99B-37C6-4417-A608-8E4A663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'Mammal' 'Bird' 'Reptile' 'Amphibian' 'Fish' 'Vascular Plant' 'Nonvascular Plant'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8016D-5D5B-4F0E-8CD3-5C5E5D80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94" y="4001294"/>
            <a:ext cx="4870681" cy="21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9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FFD9-20F8-42A9-B7E3-E4DF0C1F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6DDA726-FC9D-4755-9CF2-434A2C86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4351338"/>
          </a:xfrm>
        </p:spPr>
        <p:txBody>
          <a:bodyPr/>
          <a:lstStyle/>
          <a:p>
            <a:r>
              <a:rPr lang="en-US" sz="1600" dirty="0"/>
              <a:t>Through further analysis of the data, I was able to understand the protected status across classes of animals, which could then be used in a chi2 test to evaluate </a:t>
            </a:r>
            <a:r>
              <a:rPr lang="en-US" sz="1600" dirty="0" err="1"/>
              <a:t>signnicance</a:t>
            </a:r>
            <a:r>
              <a:rPr lang="en-US" sz="1600" dirty="0"/>
              <a:t> across animal protection statuses. The protected status of each animal class is as follows -</a:t>
            </a:r>
          </a:p>
          <a:p>
            <a:pPr lvl="1"/>
            <a:r>
              <a:rPr lang="en-US" sz="1400" dirty="0"/>
              <a:t>mammals (17% protected)</a:t>
            </a:r>
          </a:p>
          <a:p>
            <a:pPr lvl="1"/>
            <a:r>
              <a:rPr lang="en-US" sz="1400" dirty="0"/>
              <a:t>birds (15% protected)</a:t>
            </a:r>
          </a:p>
          <a:p>
            <a:pPr lvl="1"/>
            <a:r>
              <a:rPr lang="en-US" sz="1400" dirty="0"/>
              <a:t>reptiles (6.4% protected)</a:t>
            </a:r>
          </a:p>
          <a:p>
            <a:pPr lvl="1"/>
            <a:r>
              <a:rPr lang="en-US" sz="1400" dirty="0"/>
              <a:t>amphibians (8.9% protected)</a:t>
            </a:r>
          </a:p>
          <a:p>
            <a:pPr lvl="1"/>
            <a:r>
              <a:rPr lang="en-US" sz="1400" dirty="0"/>
              <a:t>fish (8.7% protected)</a:t>
            </a:r>
          </a:p>
          <a:p>
            <a:pPr lvl="1"/>
            <a:r>
              <a:rPr lang="en-US" sz="1400" dirty="0"/>
              <a:t>vascular plants (1.1% protected)</a:t>
            </a:r>
          </a:p>
          <a:p>
            <a:pPr lvl="1"/>
            <a:r>
              <a:rPr lang="en-US" sz="1400" dirty="0"/>
              <a:t>nonvascular plants (1.5% protected)</a:t>
            </a:r>
          </a:p>
          <a:p>
            <a:r>
              <a:rPr lang="en-US" sz="1600" dirty="0"/>
              <a:t>A chi2 test analyzing the significance between the protected status of </a:t>
            </a:r>
            <a:r>
              <a:rPr lang="en-US" sz="1600" b="1" dirty="0"/>
              <a:t>mammals</a:t>
            </a:r>
            <a:r>
              <a:rPr lang="en-US" sz="1600" dirty="0"/>
              <a:t> and </a:t>
            </a:r>
            <a:r>
              <a:rPr lang="en-US" sz="1600" b="1" dirty="0"/>
              <a:t>birds</a:t>
            </a:r>
            <a:r>
              <a:rPr lang="en-US" sz="1600" dirty="0"/>
              <a:t> resulted in a p-value of .68 – demonstrating that the results are not significant and due to chance. </a:t>
            </a:r>
          </a:p>
          <a:p>
            <a:r>
              <a:rPr lang="en-US" sz="1600" dirty="0"/>
              <a:t>I conducted another chi2 test to understand whether the difference in protection status between </a:t>
            </a:r>
            <a:r>
              <a:rPr lang="en-US" sz="1600" b="1" dirty="0"/>
              <a:t>reptiles</a:t>
            </a:r>
            <a:r>
              <a:rPr lang="en-US" sz="1600" dirty="0"/>
              <a:t> and </a:t>
            </a:r>
            <a:r>
              <a:rPr lang="en-US" sz="1600" b="1" dirty="0"/>
              <a:t>mammals</a:t>
            </a:r>
            <a:r>
              <a:rPr lang="en-US" sz="1600" dirty="0"/>
              <a:t> was also significance. The P-Value of this test was .038 – another demonstration of significance. We can also conclude that the difference in protection % between reptiles and mammals is not due to chance. Mammals are more likely to be protected than reptiles.</a:t>
            </a:r>
          </a:p>
        </p:txBody>
      </p:sp>
    </p:spTree>
    <p:extLst>
      <p:ext uri="{BB962C8B-B14F-4D97-AF65-F5344CB8AC3E}">
        <p14:creationId xmlns:p14="http://schemas.microsoft.com/office/powerpoint/2010/main" val="320657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3E8B-1E62-4687-9790-A5026E47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039B-A34F-433C-A908-D8C1BA5B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Because chi2 tests revealed that mammals are statistically more likely to be protected than reptiles, I recommend that conservationists focus more efforts on mammals than reptiles.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park service does not need to focus additional efforts on birds at this time.</a:t>
            </a:r>
          </a:p>
        </p:txBody>
      </p:sp>
    </p:spTree>
    <p:extLst>
      <p:ext uri="{BB962C8B-B14F-4D97-AF65-F5344CB8AC3E}">
        <p14:creationId xmlns:p14="http://schemas.microsoft.com/office/powerpoint/2010/main" val="397408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C390-5607-414C-8791-5CC73809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and Mouth Study –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398A-84E0-4F4C-BB11-56400020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6760"/>
          </a:xfrm>
        </p:spPr>
        <p:txBody>
          <a:bodyPr>
            <a:normAutofit/>
          </a:bodyPr>
          <a:lstStyle/>
          <a:p>
            <a:r>
              <a:rPr lang="en-US" sz="1600" dirty="0"/>
              <a:t>Knowing that foot and mouth disease is a key issue for conservationists across our great national parks, I was able to do some further analysis that could be leveraged for conservation efforts. </a:t>
            </a:r>
          </a:p>
          <a:p>
            <a:r>
              <a:rPr lang="en-US" sz="1600" dirty="0"/>
              <a:t>Through the data set observations.csv, I was able to merge the park conservation and species data against a file containing observations of each species across national parks. In this analysis, I focused on sheep species. See below for a chart demonstrating the observed sheep at the 4 different national parks within the data set.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3D4A-474B-4F0D-9FA4-024E0952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4011124"/>
            <a:ext cx="4933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C390-5607-414C-8791-5CC73809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and Mouth Study – Sheep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398A-84E0-4F4C-BB11-56400020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676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 was given a subset of data to help determine how many observations and over how long of a period we would need to determine whether the current report sightings of foot and mouth disease were generalizable and if those metrics </a:t>
            </a:r>
            <a:r>
              <a:rPr lang="en-US" sz="1600" dirty="0" err="1"/>
              <a:t>wer</a:t>
            </a:r>
            <a:r>
              <a:rPr lang="en-US" sz="1600" dirty="0"/>
              <a:t> likely to persist. Using the following metrics we were able to make conclusions on how long two parks would need to observe sheep in order to make that determination – </a:t>
            </a:r>
          </a:p>
          <a:p>
            <a:pPr lvl="1"/>
            <a:r>
              <a:rPr lang="en-US" sz="1200" dirty="0"/>
              <a:t>Baseline conversion: 15</a:t>
            </a:r>
          </a:p>
          <a:p>
            <a:pPr lvl="1"/>
            <a:r>
              <a:rPr lang="en-US" sz="1200" dirty="0"/>
              <a:t>Statistical significance: 90%</a:t>
            </a:r>
          </a:p>
          <a:p>
            <a:pPr lvl="1"/>
            <a:r>
              <a:rPr lang="en-US" sz="1200" dirty="0"/>
              <a:t>Minimum detectable effect: 33.33333</a:t>
            </a:r>
          </a:p>
          <a:p>
            <a:pPr lvl="1"/>
            <a:r>
              <a:rPr lang="en-US" sz="1200" dirty="0"/>
              <a:t>Sample size per variant: 870</a:t>
            </a:r>
          </a:p>
          <a:p>
            <a:r>
              <a:rPr lang="en-US" sz="1600" dirty="0"/>
              <a:t>Through this analysis, I determined that Bryce Canyon would need to observe sheep for 3.48 weeks to make this determination and Yellowstone would need to observe for 1.72 weeks.</a:t>
            </a:r>
          </a:p>
        </p:txBody>
      </p:sp>
    </p:spTree>
    <p:extLst>
      <p:ext uri="{BB962C8B-B14F-4D97-AF65-F5344CB8AC3E}">
        <p14:creationId xmlns:p14="http://schemas.microsoft.com/office/powerpoint/2010/main" val="2029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Office Theme</vt:lpstr>
      <vt:lpstr>Codeacademy:  Capstone Project</vt:lpstr>
      <vt:lpstr>Key Questions &amp; Takeaway</vt:lpstr>
      <vt:lpstr>Species Data Summary</vt:lpstr>
      <vt:lpstr>Significance tests</vt:lpstr>
      <vt:lpstr>Recommendation</vt:lpstr>
      <vt:lpstr>Foot and Mouth Study – Sheep</vt:lpstr>
      <vt:lpstr>Foot and Mouth Study – Sheep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Codeacademy:  Capstone Project</dc:title>
  <dc:creator>kayla rodriguez</dc:creator>
  <cp:lastModifiedBy>kayla rodriguez</cp:lastModifiedBy>
  <cp:revision>19</cp:revision>
  <dcterms:created xsi:type="dcterms:W3CDTF">2018-05-16T03:05:27Z</dcterms:created>
  <dcterms:modified xsi:type="dcterms:W3CDTF">2018-05-22T02:04:49Z</dcterms:modified>
</cp:coreProperties>
</file>