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XQMmnjgOFvI+6uvn1BTUa7SDi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E44DC-EDD7-4B9E-B9BB-3E123E4150D2}">
  <a:tblStyle styleId="{00DE44DC-EDD7-4B9E-B9BB-3E123E4150D2}"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85045FC4-F6AA-4291-A10A-73161E8388CC}"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82" autoAdjust="0"/>
  </p:normalViewPr>
  <p:slideViewPr>
    <p:cSldViewPr snapToGrid="0">
      <p:cViewPr varScale="1">
        <p:scale>
          <a:sx n="72" d="100"/>
          <a:sy n="72"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SzPts val="1100"/>
              <a:buNone/>
            </a:pPr>
            <a:r>
              <a:rPr lang="en-US"/>
              <a:t>Hello everyone, my team and I chose the analytics project where we predicted customer sales.  Before we jump into the presentation, we wanted to introduce ourselves my name is Brian Burdick.    </a:t>
            </a:r>
            <a:endParaRPr/>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9" name="Google Shape;159;p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82066f2f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182066f2fd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182066f2fd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82" name="Google Shape;182;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90" name="Google Shape;190;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4503ebad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214503ebad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a graph which showed the most important predictors in the XG Boost Model.  A business type of direct-sales distribution was the most influential, followed by population and customers that used only equipment.</a:t>
            </a:r>
            <a:endParaRPr/>
          </a:p>
        </p:txBody>
      </p:sp>
      <p:sp>
        <p:nvSpPr>
          <p:cNvPr id="198" name="Google Shape;198;g214503ebad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05" name="Google Shape;205;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82066f2f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182066f2fd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182066f2fd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1" name="Google Shape;221;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9" name="Google Shape;229;p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SzPts val="1100"/>
              <a:buNone/>
            </a:pPr>
            <a:r>
              <a:rPr lang="en-US"/>
              <a:t>The goal of our analysis was to predict profitable customers using gross profit over a three-year period</a:t>
            </a: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are the associated positive predictors </a:t>
            </a:r>
            <a:endParaRPr/>
          </a:p>
        </p:txBody>
      </p:sp>
      <p:sp>
        <p:nvSpPr>
          <p:cNvPr id="237" name="Google Shape;237;p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are the associated negative predictors </a:t>
            </a:r>
            <a:endParaRPr/>
          </a:p>
        </p:txBody>
      </p:sp>
      <p:sp>
        <p:nvSpPr>
          <p:cNvPr id="246" name="Google Shape;246;p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55" name="Google Shape;255;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Although our two models are not direct comparisons, we can compare a few aspects. </a:t>
            </a:r>
            <a:endParaRPr/>
          </a:p>
        </p:txBody>
      </p:sp>
      <p:sp>
        <p:nvSpPr>
          <p:cNvPr id="263" name="Google Shape;263;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71" name="Google Shape;271;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US"/>
              <a:t>Need to understand what data points can be determined for new customers</a:t>
            </a:r>
            <a:endParaRPr/>
          </a:p>
          <a:p>
            <a:pPr marL="457200" lvl="0" indent="-317500" algn="l" rtl="0">
              <a:lnSpc>
                <a:spcPct val="100000"/>
              </a:lnSpc>
              <a:spcBef>
                <a:spcPts val="0"/>
              </a:spcBef>
              <a:spcAft>
                <a:spcPts val="0"/>
              </a:spcAft>
              <a:buSzPts val="1400"/>
              <a:buAutoNum type="arabicPeriod"/>
            </a:pPr>
            <a:r>
              <a:rPr lang="en-US"/>
              <a:t>Linear model is recommended based of the XG Boost vs Linear Model, however there are still other models that can be explored.</a:t>
            </a:r>
            <a:endParaRPr/>
          </a:p>
          <a:p>
            <a:pPr marL="457200" lvl="0" indent="-317500" algn="l" rtl="0">
              <a:lnSpc>
                <a:spcPct val="100000"/>
              </a:lnSpc>
              <a:spcBef>
                <a:spcPts val="0"/>
              </a:spcBef>
              <a:spcAft>
                <a:spcPts val="0"/>
              </a:spcAft>
              <a:buSzPts val="1400"/>
              <a:buAutoNum type="arabicPeriod"/>
            </a:pPr>
            <a:r>
              <a:rPr lang="en-US"/>
              <a:t>In Linear Model, explore other data points. Is able to help support an outcome for a customer if able to get the data from a customer. </a:t>
            </a:r>
            <a:endParaRPr/>
          </a:p>
          <a:p>
            <a:pPr marL="457200" lvl="0" indent="-317500" algn="l" rtl="0">
              <a:lnSpc>
                <a:spcPct val="100000"/>
              </a:lnSpc>
              <a:spcBef>
                <a:spcPts val="0"/>
              </a:spcBef>
              <a:spcAft>
                <a:spcPts val="0"/>
              </a:spcAft>
              <a:buSzPts val="1400"/>
              <a:buAutoNum type="arabicPeriod"/>
            </a:pPr>
            <a:r>
              <a:rPr lang="en-US"/>
              <a:t>Need to build a standardized acceptable pricing strategy for each product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a:t>In addition to the client data provided we augmented it with population data based on population zip code.  In our final dataset used for our models we combined the trade channels, totaled sales, and aggregated on the customer level.  We also used business type description, trade type description, market type description.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  We also dropped highly correlated variables such as physical volume, discount, invoice price, and COGS due to them being highly correlated predictors to our target variable but would not be present in pursuing new customers.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We also realized that many of the numeric variables in the joined data set would have high correlation to our outcome variables but would not serve as informative variables to our model.</a:t>
            </a:r>
            <a:endParaRPr/>
          </a:p>
          <a:p>
            <a:pPr marL="0" lvl="0" indent="0" algn="l" rtl="0">
              <a:lnSpc>
                <a:spcPct val="115000"/>
              </a:lnSpc>
              <a:spcBef>
                <a:spcPts val="1200"/>
              </a:spcBef>
              <a:spcAft>
                <a:spcPts val="1200"/>
              </a:spcAft>
              <a:buClr>
                <a:schemeClr val="dk1"/>
              </a:buClr>
              <a:buSzPts val="1100"/>
              <a:buFont typeface="Arial"/>
              <a:buNone/>
            </a:pPr>
            <a:r>
              <a:rPr lang="en-US"/>
              <a:t>I am going to turn it over to Sandy to talk about our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  We also dropped highly correlated variables such as physical volume, discount, invoice price, and COGS due to them being highly correlated predictors to our target variable but would not be present in pursuing new customers.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a:t>While we were developing scatter plots, we identified an interesting pattern between volume and discount.  Generally, this relationship stayed within a certain band.  However, there was a pattern where high discounts were given for lower quantities.  We decided to drill in further and found that this pattern was mostly associated by this one product which was core sparkling product.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a:spLocks noGrp="1"/>
          </p:cNvSpPr>
          <p:nvPr>
            <p:ph type="pic" idx="2"/>
          </p:nvPr>
        </p:nvSpPr>
        <p:spPr>
          <a:xfrm>
            <a:off x="5183188" y="987425"/>
            <a:ext cx="6172200" cy="4873625"/>
          </a:xfrm>
          <a:prstGeom prst="rect">
            <a:avLst/>
          </a:prstGeom>
          <a:noFill/>
          <a:ln>
            <a:noFill/>
          </a:ln>
        </p:spPr>
      </p:sp>
      <p:sp>
        <p:nvSpPr>
          <p:cNvPr id="72" name="Google Shape;72;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415600" y="496667"/>
            <a:ext cx="11360800" cy="978000"/>
          </a:xfrm>
          <a:prstGeom prst="rect">
            <a:avLst/>
          </a:prstGeom>
          <a:noFill/>
          <a:ln>
            <a:noFill/>
          </a:ln>
        </p:spPr>
        <p:txBody>
          <a:bodyPr spcFirstLastPara="1" wrap="square" lIns="91425" tIns="91425" rIns="91425" bIns="91425" anchor="b" anchorCtr="0">
            <a:norm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17"/>
          <p:cNvSpPr txBox="1">
            <a:spLocks noGrp="1"/>
          </p:cNvSpPr>
          <p:nvPr>
            <p:ph type="body" idx="1"/>
          </p:nvPr>
        </p:nvSpPr>
        <p:spPr>
          <a:xfrm>
            <a:off x="415600" y="1958433"/>
            <a:ext cx="11360800" cy="4133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 name="Google Shape;30;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descr="A picture containing beverage, food, soft drink, bottle&#10;&#10;Description automatically generated"/>
          <p:cNvPicPr preferRelativeResize="0"/>
          <p:nvPr/>
        </p:nvPicPr>
        <p:blipFill rotWithShape="1">
          <a:blip r:embed="rId3">
            <a:alphaModFix/>
          </a:blip>
          <a:srcRect/>
          <a:stretch/>
        </p:blipFill>
        <p:spPr>
          <a:xfrm>
            <a:off x="-1" y="0"/>
            <a:ext cx="12192000" cy="6858000"/>
          </a:xfrm>
          <a:prstGeom prst="rect">
            <a:avLst/>
          </a:prstGeom>
          <a:noFill/>
          <a:ln>
            <a:noFill/>
          </a:ln>
        </p:spPr>
      </p:pic>
      <p:sp>
        <p:nvSpPr>
          <p:cNvPr id="94" name="Google Shape;94;p1"/>
          <p:cNvSpPr txBox="1">
            <a:spLocks noGrp="1"/>
          </p:cNvSpPr>
          <p:nvPr>
            <p:ph type="ctrTitle"/>
          </p:nvPr>
        </p:nvSpPr>
        <p:spPr>
          <a:xfrm>
            <a:off x="2057400" y="883480"/>
            <a:ext cx="976884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rial"/>
              <a:buNone/>
            </a:pPr>
            <a:r>
              <a:rPr lang="en-US">
                <a:solidFill>
                  <a:schemeClr val="lt1"/>
                </a:solidFill>
                <a:latin typeface="Arial"/>
                <a:ea typeface="Arial"/>
                <a:cs typeface="Arial"/>
                <a:sym typeface="Arial"/>
              </a:rPr>
              <a:t>Swire Coca-Cola</a:t>
            </a:r>
            <a:br>
              <a:rPr lang="en-US">
                <a:solidFill>
                  <a:schemeClr val="lt1"/>
                </a:solidFill>
                <a:latin typeface="Arial"/>
                <a:ea typeface="Arial"/>
                <a:cs typeface="Arial"/>
                <a:sym typeface="Arial"/>
              </a:rPr>
            </a:br>
            <a:br>
              <a:rPr lang="en-US" sz="5300">
                <a:solidFill>
                  <a:schemeClr val="lt1"/>
                </a:solidFill>
                <a:latin typeface="Arial"/>
                <a:ea typeface="Arial"/>
                <a:cs typeface="Arial"/>
                <a:sym typeface="Arial"/>
              </a:rPr>
            </a:br>
            <a:r>
              <a:rPr lang="en-US" sz="5300">
                <a:solidFill>
                  <a:schemeClr val="lt1"/>
                </a:solidFill>
                <a:latin typeface="Arial"/>
                <a:ea typeface="Arial"/>
                <a:cs typeface="Arial"/>
                <a:sym typeface="Arial"/>
              </a:rPr>
              <a:t>Predicting Customer Success </a:t>
            </a:r>
            <a:endParaRPr>
              <a:solidFill>
                <a:schemeClr val="lt1"/>
              </a:solidFill>
              <a:latin typeface="Arial"/>
              <a:ea typeface="Arial"/>
              <a:cs typeface="Arial"/>
              <a:sym typeface="Arial"/>
            </a:endParaRPr>
          </a:p>
        </p:txBody>
      </p:sp>
      <p:sp>
        <p:nvSpPr>
          <p:cNvPr id="95" name="Google Shape;95;p1"/>
          <p:cNvSpPr txBox="1">
            <a:spLocks noGrp="1"/>
          </p:cNvSpPr>
          <p:nvPr>
            <p:ph type="subTitle" idx="1"/>
          </p:nvPr>
        </p:nvSpPr>
        <p:spPr>
          <a:xfrm>
            <a:off x="2057400" y="4154559"/>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lt1"/>
              </a:buClr>
              <a:buSzPts val="2400"/>
              <a:buNone/>
            </a:pPr>
            <a:r>
              <a:rPr lang="en-US">
                <a:solidFill>
                  <a:schemeClr val="lt1"/>
                </a:solidFill>
                <a:latin typeface="Arial"/>
                <a:ea typeface="Arial"/>
                <a:cs typeface="Arial"/>
                <a:sym typeface="Arial"/>
              </a:rPr>
              <a:t>Brian Burdick</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Derick Lee</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Kayla Smartz</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Sandy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Models Selected</a:t>
            </a:r>
            <a:endParaRPr sz="3600">
              <a:solidFill>
                <a:schemeClr val="lt1"/>
              </a:solidFill>
            </a:endParaRPr>
          </a:p>
        </p:txBody>
      </p:sp>
      <p:sp>
        <p:nvSpPr>
          <p:cNvPr id="162" name="Google Shape;162;p39"/>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a:bodyPr>
          <a:lstStyle/>
          <a:p>
            <a:pPr marL="457200" lvl="0" indent="-457200" algn="l" rtl="0">
              <a:lnSpc>
                <a:spcPct val="90000"/>
              </a:lnSpc>
              <a:spcBef>
                <a:spcPts val="1600"/>
              </a:spcBef>
              <a:spcAft>
                <a:spcPts val="0"/>
              </a:spcAft>
              <a:buClr>
                <a:schemeClr val="lt1"/>
              </a:buClr>
              <a:buSzPts val="1800"/>
              <a:buChar char="●"/>
            </a:pPr>
            <a:r>
              <a:rPr lang="en-US" sz="3600">
                <a:solidFill>
                  <a:schemeClr val="lt1"/>
                </a:solidFill>
              </a:rPr>
              <a:t>XGBoost</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rPr>
              <a:t>Considered the industry standard for machine learning model</a:t>
            </a:r>
            <a:endParaRPr sz="2800">
              <a:solidFill>
                <a:schemeClr val="lt1"/>
              </a:solidFill>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Linear Regression</a:t>
            </a:r>
            <a:endParaRPr>
              <a:solidFill>
                <a:schemeClr val="lt1"/>
              </a:solidFill>
            </a:endParaRPr>
          </a:p>
          <a:p>
            <a:pPr marL="914400" lvl="1" indent="-457200" algn="l" rtl="0">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Easily </a:t>
            </a:r>
            <a:r>
              <a:rPr lang="en-US" sz="2800">
                <a:solidFill>
                  <a:schemeClr val="lt1"/>
                </a:solidFill>
                <a:latin typeface="Calibri"/>
                <a:ea typeface="Calibri"/>
                <a:cs typeface="Calibri"/>
                <a:sym typeface="Calibri"/>
              </a:rPr>
              <a:t>interpretable</a:t>
            </a:r>
            <a:r>
              <a:rPr lang="en-US" sz="3200">
                <a:solidFill>
                  <a:schemeClr val="lt1"/>
                </a:solidFill>
                <a:latin typeface="Calibri"/>
                <a:ea typeface="Calibri"/>
                <a:cs typeface="Calibri"/>
                <a:sym typeface="Calibri"/>
              </a:rPr>
              <a:t> </a:t>
            </a:r>
            <a:endParaRPr/>
          </a:p>
        </p:txBody>
      </p:sp>
      <p:cxnSp>
        <p:nvCxnSpPr>
          <p:cNvPr id="163" name="Google Shape;163;p39"/>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182066f2fd_0_7"/>
          <p:cNvSpPr txBox="1">
            <a:spLocks noGrp="1"/>
          </p:cNvSpPr>
          <p:nvPr>
            <p:ph type="ctrTitle"/>
          </p:nvPr>
        </p:nvSpPr>
        <p:spPr>
          <a:xfrm>
            <a:off x="3181349" y="2832917"/>
            <a:ext cx="5829301" cy="11921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solidFill>
                  <a:schemeClr val="lt1"/>
                </a:solidFill>
              </a:rPr>
              <a:t>XGBoost Model</a:t>
            </a:r>
            <a:endParaRPr>
              <a:solidFill>
                <a:schemeClr val="lt1"/>
              </a:solidFill>
            </a:endParaRPr>
          </a:p>
        </p:txBody>
      </p:sp>
      <p:sp>
        <p:nvSpPr>
          <p:cNvPr id="170" name="Google Shape;170;g2182066f2fd_0_7"/>
          <p:cNvSpPr/>
          <p:nvPr/>
        </p:nvSpPr>
        <p:spPr>
          <a:xfrm>
            <a:off x="2862892" y="2568748"/>
            <a:ext cx="6466200" cy="1720500"/>
          </a:xfrm>
          <a:prstGeom prst="rect">
            <a:avLst/>
          </a:prstGeom>
          <a:solidFill>
            <a:schemeClr val="lt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g2182066f2fd_0_7"/>
          <p:cNvSpPr/>
          <p:nvPr/>
        </p:nvSpPr>
        <p:spPr>
          <a:xfrm>
            <a:off x="3181349" y="2768558"/>
            <a:ext cx="5829300" cy="1320900"/>
          </a:xfrm>
          <a:prstGeom prst="rect">
            <a:avLst/>
          </a:prstGeom>
          <a:solidFill>
            <a:schemeClr val="lt1">
              <a:alpha val="7843"/>
            </a:scheme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rPr>
              <a:t>Methods</a:t>
            </a:r>
            <a:endParaRPr sz="3600">
              <a:solidFill>
                <a:schemeClr val="lt1"/>
              </a:solidFill>
              <a:latin typeface="Calibri"/>
              <a:ea typeface="Calibri"/>
              <a:cs typeface="Calibri"/>
              <a:sym typeface="Calibri"/>
            </a:endParaRPr>
          </a:p>
        </p:txBody>
      </p:sp>
      <p:cxnSp>
        <p:nvCxnSpPr>
          <p:cNvPr id="177" name="Google Shape;177;p7"/>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178" name="Google Shape;178;p7"/>
          <p:cNvSpPr txBox="1"/>
          <p:nvPr/>
        </p:nvSpPr>
        <p:spPr>
          <a:xfrm>
            <a:off x="292608" y="1658112"/>
            <a:ext cx="11497200" cy="3417000"/>
          </a:xfrm>
          <a:prstGeom prst="rect">
            <a:avLst/>
          </a:prstGeom>
          <a:noFill/>
          <a:ln>
            <a:noFill/>
          </a:ln>
        </p:spPr>
        <p:txBody>
          <a:bodyPr spcFirstLastPara="1" wrap="square" lIns="91425" tIns="45700" rIns="91425" bIns="45700" anchor="t" anchorCtr="0">
            <a:spAutoFit/>
          </a:bodyPr>
          <a:lstStyle/>
          <a:p>
            <a:pPr marL="914400" marR="0" lvl="1" indent="-457200" algn="l" rtl="0">
              <a:lnSpc>
                <a:spcPct val="100000"/>
              </a:lnSpc>
              <a:spcBef>
                <a:spcPts val="0"/>
              </a:spcBef>
              <a:spcAft>
                <a:spcPts val="0"/>
              </a:spcAft>
              <a:buClr>
                <a:schemeClr val="lt1"/>
              </a:buClr>
              <a:buSzPts val="3600"/>
              <a:buFont typeface="Calibri"/>
              <a:buChar char="•"/>
            </a:pPr>
            <a:r>
              <a:rPr lang="en-US" sz="3600" b="0" i="0" u="none" strike="noStrike" cap="none">
                <a:solidFill>
                  <a:schemeClr val="lt1"/>
                </a:solidFill>
                <a:latin typeface="Calibri"/>
                <a:ea typeface="Calibri"/>
                <a:cs typeface="Calibri"/>
                <a:sym typeface="Calibri"/>
              </a:rPr>
              <a:t> </a:t>
            </a:r>
            <a:r>
              <a:rPr lang="en-US" sz="3550" b="0" i="0" u="none" strike="noStrike" cap="none">
                <a:solidFill>
                  <a:schemeClr val="lt1"/>
                </a:solidFill>
                <a:latin typeface="Calibri"/>
                <a:ea typeface="Calibri"/>
                <a:cs typeface="Calibri"/>
                <a:sym typeface="Calibri"/>
              </a:rPr>
              <a:t>Created test and training datasets using 80/20 split</a:t>
            </a:r>
            <a:endParaRPr sz="3600" b="0" i="0" u="none" strike="noStrike" cap="none">
              <a:solidFill>
                <a:schemeClr val="lt1"/>
              </a:solidFill>
              <a:latin typeface="Calibri"/>
              <a:ea typeface="Calibri"/>
              <a:cs typeface="Calibri"/>
              <a:sym typeface="Calibri"/>
            </a:endParaRPr>
          </a:p>
          <a:p>
            <a:pPr marL="1069340" marR="0" lvl="1" indent="-571499" algn="l" rtl="0">
              <a:lnSpc>
                <a:spcPct val="1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Outcome variable three-year profit using regression performed poorly so used classification method instead</a:t>
            </a:r>
            <a:endParaRPr sz="1400" b="0" i="0" u="none" strike="noStrike" cap="none">
              <a:solidFill>
                <a:srgbClr val="000000"/>
              </a:solidFill>
              <a:latin typeface="Arial"/>
              <a:ea typeface="Arial"/>
              <a:cs typeface="Arial"/>
              <a:sym typeface="Arial"/>
            </a:endParaRPr>
          </a:p>
          <a:p>
            <a:pPr marL="1069340" marR="0" lvl="1" indent="-571499" algn="l" rtl="0">
              <a:lnSpc>
                <a:spcPct val="1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Quartile outcome variable using three-yr profit </a:t>
            </a:r>
            <a:endParaRPr sz="1400" b="0" i="0" u="none" strike="noStrike" cap="none">
              <a:solidFill>
                <a:srgbClr val="000000"/>
              </a:solidFill>
              <a:latin typeface="Arial"/>
              <a:ea typeface="Arial"/>
              <a:cs typeface="Arial"/>
              <a:sym typeface="Arial"/>
            </a:endParaRPr>
          </a:p>
          <a:p>
            <a:pPr marL="1526540" marR="0" lvl="2" indent="-571500" algn="l" rtl="0">
              <a:lnSpc>
                <a:spcPct val="1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Used 25th, 50th, and 75th percentiles for grouping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XGBoost Model</a:t>
            </a:r>
            <a:endParaRPr sz="3600">
              <a:solidFill>
                <a:schemeClr val="lt1"/>
              </a:solidFill>
            </a:endParaRPr>
          </a:p>
        </p:txBody>
      </p:sp>
      <p:sp>
        <p:nvSpPr>
          <p:cNvPr id="185" name="Google Shape;185;p29"/>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lnSpcReduction="10000"/>
          </a:bodyPr>
          <a:lstStyle/>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Hyperparameter grid search to find best model</a:t>
            </a:r>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Five-fold cross-validation performed</a:t>
            </a:r>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Best model:</a:t>
            </a:r>
            <a:endParaRPr/>
          </a:p>
          <a:p>
            <a:pPr marL="914400" lvl="1" indent="-457200" algn="l" rtl="0">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Number of trees: 667</a:t>
            </a:r>
            <a:endParaRPr/>
          </a:p>
          <a:p>
            <a:pPr marL="914400" lvl="1" indent="-457200" algn="l" rtl="0">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Tree depth: 5</a:t>
            </a:r>
            <a:endParaRPr/>
          </a:p>
          <a:p>
            <a:pPr marL="914400" lvl="1" indent="-457200" algn="l" rtl="0">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Learning rate: 0.1</a:t>
            </a:r>
            <a:endParaRPr/>
          </a:p>
        </p:txBody>
      </p:sp>
      <p:cxnSp>
        <p:nvCxnSpPr>
          <p:cNvPr id="186" name="Google Shape;186;p29"/>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XGBoost Results</a:t>
            </a:r>
            <a:endParaRPr sz="3600">
              <a:solidFill>
                <a:schemeClr val="lt1"/>
              </a:solidFill>
            </a:endParaRPr>
          </a:p>
        </p:txBody>
      </p:sp>
      <p:sp>
        <p:nvSpPr>
          <p:cNvPr id="193" name="Google Shape;193;p30"/>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a:bodyPr>
          <a:lstStyle/>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ROC AUC: 0.74</a:t>
            </a:r>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Accuracy: 0.48</a:t>
            </a:r>
            <a:endParaRPr/>
          </a:p>
        </p:txBody>
      </p:sp>
      <p:cxnSp>
        <p:nvCxnSpPr>
          <p:cNvPr id="194" name="Google Shape;194;p30"/>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14503ebad0_0_0"/>
          <p:cNvSpPr txBox="1">
            <a:spLocks noGrp="1"/>
          </p:cNvSpPr>
          <p:nvPr>
            <p:ph type="title"/>
          </p:nvPr>
        </p:nvSpPr>
        <p:spPr>
          <a:xfrm>
            <a:off x="1957352" y="36858"/>
            <a:ext cx="8277296" cy="560267"/>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3000"/>
              <a:buNone/>
            </a:pPr>
            <a:r>
              <a:rPr lang="en-US" sz="2400">
                <a:solidFill>
                  <a:schemeClr val="lt1"/>
                </a:solidFill>
              </a:rPr>
              <a:t>XGBoost: Most Influential Predictors</a:t>
            </a:r>
            <a:endParaRPr sz="2400">
              <a:solidFill>
                <a:schemeClr val="lt1"/>
              </a:solidFill>
            </a:endParaRPr>
          </a:p>
        </p:txBody>
      </p:sp>
      <p:pic>
        <p:nvPicPr>
          <p:cNvPr id="201" name="Google Shape;201;g214503ebad0_0_0"/>
          <p:cNvPicPr preferRelativeResize="0"/>
          <p:nvPr/>
        </p:nvPicPr>
        <p:blipFill rotWithShape="1">
          <a:blip r:embed="rId3">
            <a:alphaModFix/>
          </a:blip>
          <a:srcRect/>
          <a:stretch/>
        </p:blipFill>
        <p:spPr>
          <a:xfrm>
            <a:off x="704088" y="597125"/>
            <a:ext cx="10783824" cy="5855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XGBoost Model Evaluation</a:t>
            </a:r>
            <a:endParaRPr sz="3600">
              <a:solidFill>
                <a:schemeClr val="lt1"/>
              </a:solidFill>
            </a:endParaRPr>
          </a:p>
        </p:txBody>
      </p:sp>
      <p:sp>
        <p:nvSpPr>
          <p:cNvPr id="208" name="Google Shape;208;p31"/>
          <p:cNvSpPr txBox="1">
            <a:spLocks noGrp="1"/>
          </p:cNvSpPr>
          <p:nvPr>
            <p:ph type="body" idx="1"/>
          </p:nvPr>
        </p:nvSpPr>
        <p:spPr>
          <a:xfrm>
            <a:off x="415650" y="1450849"/>
            <a:ext cx="11360700" cy="449438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Strengths:</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High AUC</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Multicollinearity not an issue for this type of model</a:t>
            </a:r>
            <a:endParaRPr sz="3600">
              <a:solidFill>
                <a:schemeClr val="lt1"/>
              </a:solidFill>
              <a:latin typeface="Calibri"/>
              <a:ea typeface="Calibri"/>
              <a:cs typeface="Calibri"/>
              <a:sym typeface="Calibri"/>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Limitations:</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Extremely time intensive! Over one day to run model on the complete dataset, even with using parallel processing</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Difficult to interpret relationship between predictors and outcome</a:t>
            </a:r>
            <a:endParaRPr/>
          </a:p>
          <a:p>
            <a:pPr marL="914400" lvl="1" indent="-457200" algn="l" rtl="0">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Accuracy was low</a:t>
            </a:r>
            <a:endParaRPr sz="3600">
              <a:solidFill>
                <a:schemeClr val="lt1"/>
              </a:solidFill>
              <a:latin typeface="Calibri"/>
              <a:ea typeface="Calibri"/>
              <a:cs typeface="Calibri"/>
              <a:sym typeface="Calibri"/>
            </a:endParaRPr>
          </a:p>
        </p:txBody>
      </p:sp>
      <p:cxnSp>
        <p:nvCxnSpPr>
          <p:cNvPr id="209" name="Google Shape;209;p31"/>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182066f2fd_0_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solidFill>
                  <a:schemeClr val="lt1"/>
                </a:solidFill>
              </a:rPr>
              <a:t>Linear Regression Model</a:t>
            </a:r>
            <a:endParaRPr>
              <a:solidFill>
                <a:schemeClr val="lt1"/>
              </a:solidFill>
            </a:endParaRPr>
          </a:p>
        </p:txBody>
      </p:sp>
      <p:sp>
        <p:nvSpPr>
          <p:cNvPr id="216" name="Google Shape;216;g2182066f2fd_0_13"/>
          <p:cNvSpPr/>
          <p:nvPr/>
        </p:nvSpPr>
        <p:spPr>
          <a:xfrm>
            <a:off x="1704521" y="2067452"/>
            <a:ext cx="8782958" cy="1851608"/>
          </a:xfrm>
          <a:prstGeom prst="rect">
            <a:avLst/>
          </a:prstGeom>
          <a:solidFill>
            <a:schemeClr val="lt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g2182066f2fd_0_13"/>
          <p:cNvSpPr/>
          <p:nvPr/>
        </p:nvSpPr>
        <p:spPr>
          <a:xfrm>
            <a:off x="2108200" y="2316213"/>
            <a:ext cx="8064500" cy="1354087"/>
          </a:xfrm>
          <a:prstGeom prst="rect">
            <a:avLst/>
          </a:prstGeom>
          <a:solidFill>
            <a:schemeClr val="lt1">
              <a:alpha val="7843"/>
            </a:scheme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Methods</a:t>
            </a:r>
            <a:endParaRPr sz="3600">
              <a:solidFill>
                <a:schemeClr val="lt1"/>
              </a:solidFill>
            </a:endParaRPr>
          </a:p>
        </p:txBody>
      </p:sp>
      <p:sp>
        <p:nvSpPr>
          <p:cNvPr id="224" name="Google Shape;224;p32"/>
          <p:cNvSpPr txBox="1">
            <a:spLocks noGrp="1"/>
          </p:cNvSpPr>
          <p:nvPr>
            <p:ph type="body" idx="1"/>
          </p:nvPr>
        </p:nvSpPr>
        <p:spPr>
          <a:xfrm>
            <a:off x="415650" y="1450849"/>
            <a:ext cx="11360700" cy="449438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1600"/>
              </a:spcBef>
              <a:spcAft>
                <a:spcPts val="0"/>
              </a:spcAft>
              <a:buClr>
                <a:schemeClr val="lt1"/>
              </a:buClr>
              <a:buSzPts val="3600"/>
              <a:buFont typeface="Arial"/>
              <a:buChar char="•"/>
            </a:pPr>
            <a:r>
              <a:rPr lang="en-US" sz="3600" dirty="0">
                <a:solidFill>
                  <a:schemeClr val="lt1"/>
                </a:solidFill>
              </a:rPr>
              <a:t>80/20 test training split</a:t>
            </a:r>
            <a:endParaRPr sz="3600" dirty="0">
              <a:solidFill>
                <a:schemeClr val="lt1"/>
              </a:solidFill>
            </a:endParaRPr>
          </a:p>
          <a:p>
            <a:pPr marL="457200" lvl="0" indent="-457200" algn="l" rtl="0">
              <a:lnSpc>
                <a:spcPct val="90000"/>
              </a:lnSpc>
              <a:spcBef>
                <a:spcPts val="1600"/>
              </a:spcBef>
              <a:spcAft>
                <a:spcPts val="0"/>
              </a:spcAft>
              <a:buClr>
                <a:schemeClr val="lt1"/>
              </a:buClr>
              <a:buSzPts val="3600"/>
              <a:buFont typeface="Arial"/>
              <a:buChar char="•"/>
            </a:pPr>
            <a:r>
              <a:rPr lang="en-US" sz="3600" dirty="0">
                <a:solidFill>
                  <a:schemeClr val="lt1"/>
                </a:solidFill>
              </a:rPr>
              <a:t>Predictor variables are the same as </a:t>
            </a:r>
            <a:r>
              <a:rPr lang="en-US" sz="3600" dirty="0" err="1">
                <a:solidFill>
                  <a:schemeClr val="lt1"/>
                </a:solidFill>
              </a:rPr>
              <a:t>XGBoost</a:t>
            </a:r>
            <a:endParaRPr dirty="0"/>
          </a:p>
          <a:p>
            <a:pPr marL="457200" lvl="0" indent="-457200" algn="l" rtl="0">
              <a:lnSpc>
                <a:spcPct val="90000"/>
              </a:lnSpc>
              <a:spcBef>
                <a:spcPts val="1600"/>
              </a:spcBef>
              <a:spcAft>
                <a:spcPts val="0"/>
              </a:spcAft>
              <a:buClr>
                <a:schemeClr val="lt1"/>
              </a:buClr>
              <a:buSzPts val="3600"/>
              <a:buFont typeface="Arial"/>
              <a:buChar char="•"/>
            </a:pPr>
            <a:r>
              <a:rPr lang="en-US" sz="3200" dirty="0">
                <a:solidFill>
                  <a:schemeClr val="lt1"/>
                </a:solidFill>
                <a:latin typeface="Calibri"/>
                <a:ea typeface="Calibri"/>
                <a:cs typeface="Calibri"/>
                <a:sym typeface="Calibri"/>
              </a:rPr>
              <a:t>Untransformed three-year profit variable did not meet assumptions of linear regression due to skew</a:t>
            </a:r>
            <a:endParaRPr dirty="0"/>
          </a:p>
          <a:p>
            <a:pPr marL="914400" lvl="1" indent="-457200" algn="l" rtl="0">
              <a:lnSpc>
                <a:spcPct val="90000"/>
              </a:lnSpc>
              <a:spcBef>
                <a:spcPts val="1600"/>
              </a:spcBef>
              <a:spcAft>
                <a:spcPts val="0"/>
              </a:spcAft>
              <a:buClr>
                <a:schemeClr val="lt1"/>
              </a:buClr>
              <a:buSzPts val="1400"/>
              <a:buChar char="○"/>
            </a:pPr>
            <a:r>
              <a:rPr lang="en-US" sz="3200" dirty="0">
                <a:solidFill>
                  <a:schemeClr val="lt1"/>
                </a:solidFill>
              </a:rPr>
              <a:t>L</a:t>
            </a:r>
            <a:r>
              <a:rPr lang="en-US" sz="3200" dirty="0">
                <a:solidFill>
                  <a:schemeClr val="lt1"/>
                </a:solidFill>
                <a:latin typeface="Calibri"/>
                <a:ea typeface="Calibri"/>
                <a:cs typeface="Calibri"/>
                <a:sym typeface="Calibri"/>
              </a:rPr>
              <a:t>og-transformed three-year profit</a:t>
            </a:r>
            <a:endParaRPr sz="3600" dirty="0">
              <a:solidFill>
                <a:schemeClr val="lt1"/>
              </a:solidFill>
              <a:latin typeface="Calibri"/>
              <a:ea typeface="Calibri"/>
              <a:cs typeface="Calibri"/>
              <a:sym typeface="Calibri"/>
            </a:endParaRPr>
          </a:p>
          <a:p>
            <a:pPr marL="457200" lvl="0" indent="-342900" algn="l" rtl="0">
              <a:lnSpc>
                <a:spcPct val="90000"/>
              </a:lnSpc>
              <a:spcBef>
                <a:spcPts val="1600"/>
              </a:spcBef>
              <a:spcAft>
                <a:spcPts val="0"/>
              </a:spcAft>
              <a:buClr>
                <a:schemeClr val="lt1"/>
              </a:buClr>
              <a:buSzPts val="1800"/>
              <a:buNone/>
            </a:pPr>
            <a:endParaRPr dirty="0"/>
          </a:p>
        </p:txBody>
      </p:sp>
      <p:cxnSp>
        <p:nvCxnSpPr>
          <p:cNvPr id="225" name="Google Shape;225;p3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Linear Regression Results</a:t>
            </a:r>
            <a:endParaRPr sz="3600">
              <a:solidFill>
                <a:schemeClr val="lt1"/>
              </a:solidFill>
            </a:endParaRPr>
          </a:p>
        </p:txBody>
      </p:sp>
      <p:sp>
        <p:nvSpPr>
          <p:cNvPr id="232" name="Google Shape;232;p40"/>
          <p:cNvSpPr txBox="1">
            <a:spLocks noGrp="1"/>
          </p:cNvSpPr>
          <p:nvPr>
            <p:ph type="body" idx="1"/>
          </p:nvPr>
        </p:nvSpPr>
        <p:spPr>
          <a:xfrm>
            <a:off x="415650" y="1450849"/>
            <a:ext cx="11360700" cy="449438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1600"/>
              </a:spcBef>
              <a:spcAft>
                <a:spcPts val="0"/>
              </a:spcAft>
              <a:buClr>
                <a:schemeClr val="lt1"/>
              </a:buClr>
              <a:buSzPts val="1800"/>
              <a:buChar char="●"/>
            </a:pPr>
            <a:r>
              <a:rPr lang="en-US" sz="3600">
                <a:solidFill>
                  <a:schemeClr val="lt1"/>
                </a:solidFill>
              </a:rPr>
              <a:t>Adjusted R2 results: 0.67</a:t>
            </a:r>
            <a:endParaRPr/>
          </a:p>
          <a:p>
            <a:pPr marL="457200" lvl="0" indent="-457200" algn="l" rtl="0">
              <a:lnSpc>
                <a:spcPct val="90000"/>
              </a:lnSpc>
              <a:spcBef>
                <a:spcPts val="1600"/>
              </a:spcBef>
              <a:spcAft>
                <a:spcPts val="0"/>
              </a:spcAft>
              <a:buClr>
                <a:schemeClr val="lt1"/>
              </a:buClr>
              <a:buSzPts val="1800"/>
              <a:buChar char="●"/>
            </a:pPr>
            <a:r>
              <a:rPr lang="en-US" sz="3600">
                <a:solidFill>
                  <a:schemeClr val="lt1"/>
                </a:solidFill>
              </a:rPr>
              <a:t>Residuals normally distributed, indicating an appropriate model</a:t>
            </a:r>
            <a:endParaRPr sz="3600">
              <a:solidFill>
                <a:schemeClr val="lt1"/>
              </a:solidFill>
            </a:endParaRPr>
          </a:p>
        </p:txBody>
      </p:sp>
      <p:cxnSp>
        <p:nvCxnSpPr>
          <p:cNvPr id="233" name="Google Shape;233;p40"/>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4394718" y="323850"/>
            <a:ext cx="7090488" cy="6534150"/>
          </a:xfrm>
          <a:prstGeom prst="round2SameRect">
            <a:avLst>
              <a:gd name="adj1" fmla="val 16667"/>
              <a:gd name="adj2" fmla="val 0"/>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a:spLocks noGrp="1"/>
          </p:cNvSpPr>
          <p:nvPr>
            <p:ph type="title"/>
          </p:nvPr>
        </p:nvSpPr>
        <p:spPr>
          <a:xfrm>
            <a:off x="1" y="323850"/>
            <a:ext cx="3517254" cy="577215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Arial"/>
              <a:buNone/>
            </a:pPr>
            <a:r>
              <a:rPr lang="en-US" sz="3600">
                <a:solidFill>
                  <a:schemeClr val="lt1"/>
                </a:solidFill>
                <a:latin typeface="Calibri"/>
                <a:ea typeface="Calibri"/>
                <a:cs typeface="Calibri"/>
                <a:sym typeface="Calibri"/>
              </a:rPr>
              <a:t>Business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Problem Statement</a:t>
            </a:r>
            <a:endParaRPr>
              <a:latin typeface="Calibri"/>
              <a:ea typeface="Calibri"/>
              <a:cs typeface="Calibri"/>
              <a:sym typeface="Calibri"/>
            </a:endParaRPr>
          </a:p>
        </p:txBody>
      </p:sp>
      <p:sp>
        <p:nvSpPr>
          <p:cNvPr id="102" name="Google Shape;102;p2"/>
          <p:cNvSpPr txBox="1">
            <a:spLocks noGrp="1"/>
          </p:cNvSpPr>
          <p:nvPr>
            <p:ph type="body" idx="1"/>
          </p:nvPr>
        </p:nvSpPr>
        <p:spPr>
          <a:xfrm>
            <a:off x="4781550" y="2353055"/>
            <a:ext cx="6477000" cy="4238245"/>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0"/>
              </a:spcBef>
              <a:spcAft>
                <a:spcPts val="0"/>
              </a:spcAft>
              <a:buClr>
                <a:schemeClr val="lt1"/>
              </a:buClr>
              <a:buSzPts val="3200"/>
              <a:buChar char="•"/>
            </a:pPr>
            <a:r>
              <a:rPr lang="en-US" sz="3600">
                <a:solidFill>
                  <a:schemeClr val="lt1"/>
                </a:solidFill>
                <a:latin typeface="Calibri"/>
                <a:ea typeface="Calibri"/>
                <a:cs typeface="Calibri"/>
                <a:sym typeface="Calibri"/>
              </a:rPr>
              <a:t>Predict profitable customers using gross profit over a three-year period</a:t>
            </a:r>
            <a:endParaRPr sz="3600">
              <a:solidFill>
                <a:schemeClr val="lt1"/>
              </a:solidFill>
              <a:latin typeface="Calibri"/>
              <a:ea typeface="Calibri"/>
              <a:cs typeface="Calibri"/>
              <a:sym typeface="Calibri"/>
            </a:endParaRPr>
          </a:p>
        </p:txBody>
      </p:sp>
      <p:cxnSp>
        <p:nvCxnSpPr>
          <p:cNvPr id="103" name="Google Shape;103;p2"/>
          <p:cNvCxnSpPr/>
          <p:nvPr/>
        </p:nvCxnSpPr>
        <p:spPr>
          <a:xfrm>
            <a:off x="3795226" y="1138237"/>
            <a:ext cx="9525" cy="4581525"/>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Linear Regression Model</a:t>
            </a:r>
            <a:endParaRPr sz="3600">
              <a:solidFill>
                <a:schemeClr val="lt1"/>
              </a:solidFill>
            </a:endParaRPr>
          </a:p>
        </p:txBody>
      </p:sp>
      <p:sp>
        <p:nvSpPr>
          <p:cNvPr id="240" name="Google Shape;240;p41"/>
          <p:cNvSpPr txBox="1">
            <a:spLocks noGrp="1"/>
          </p:cNvSpPr>
          <p:nvPr>
            <p:ph type="body" idx="1"/>
          </p:nvPr>
        </p:nvSpPr>
        <p:spPr>
          <a:xfrm>
            <a:off x="224264" y="1195380"/>
            <a:ext cx="11360700" cy="5785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600"/>
              </a:spcBef>
              <a:spcAft>
                <a:spcPts val="0"/>
              </a:spcAft>
              <a:buClr>
                <a:schemeClr val="lt1"/>
              </a:buClr>
              <a:buSzPts val="1800"/>
              <a:buNone/>
            </a:pPr>
            <a:r>
              <a:rPr lang="en-US" sz="3200" dirty="0">
                <a:solidFill>
                  <a:schemeClr val="lt1"/>
                </a:solidFill>
              </a:rPr>
              <a:t>H</a:t>
            </a:r>
            <a:r>
              <a:rPr lang="en-US" sz="3200" dirty="0">
                <a:solidFill>
                  <a:schemeClr val="lt1"/>
                </a:solidFill>
                <a:latin typeface="Calibri"/>
                <a:ea typeface="Calibri"/>
                <a:cs typeface="Calibri"/>
                <a:sym typeface="Calibri"/>
              </a:rPr>
              <a:t>ighly significant </a:t>
            </a:r>
            <a:r>
              <a:rPr lang="en-US" sz="3200" i="1" u="sng" dirty="0">
                <a:solidFill>
                  <a:schemeClr val="lt1"/>
                </a:solidFill>
                <a:latin typeface="Calibri"/>
                <a:ea typeface="Calibri"/>
                <a:cs typeface="Calibri"/>
                <a:sym typeface="Calibri"/>
              </a:rPr>
              <a:t>positive</a:t>
            </a:r>
            <a:r>
              <a:rPr lang="en-US" sz="3200" dirty="0">
                <a:solidFill>
                  <a:schemeClr val="lt1"/>
                </a:solidFill>
                <a:latin typeface="Calibri"/>
                <a:ea typeface="Calibri"/>
                <a:cs typeface="Calibri"/>
                <a:sym typeface="Calibri"/>
              </a:rPr>
              <a:t> predictors:</a:t>
            </a:r>
            <a:endParaRPr sz="3200" dirty="0"/>
          </a:p>
        </p:txBody>
      </p:sp>
      <p:cxnSp>
        <p:nvCxnSpPr>
          <p:cNvPr id="241" name="Google Shape;241;p41"/>
          <p:cNvCxnSpPr/>
          <p:nvPr/>
        </p:nvCxnSpPr>
        <p:spPr>
          <a:xfrm>
            <a:off x="0" y="1331567"/>
            <a:ext cx="5096700" cy="0"/>
          </a:xfrm>
          <a:prstGeom prst="straightConnector1">
            <a:avLst/>
          </a:prstGeom>
          <a:noFill/>
          <a:ln w="19050" cap="flat" cmpd="sng">
            <a:solidFill>
              <a:schemeClr val="lt1"/>
            </a:solidFill>
            <a:prstDash val="solid"/>
            <a:miter lim="800000"/>
            <a:headEnd type="none" w="sm" len="sm"/>
            <a:tailEnd type="none" w="sm" len="sm"/>
          </a:ln>
        </p:spPr>
      </p:cxnSp>
      <p:graphicFrame>
        <p:nvGraphicFramePr>
          <p:cNvPr id="242" name="Google Shape;242;p41"/>
          <p:cNvGraphicFramePr/>
          <p:nvPr>
            <p:extLst>
              <p:ext uri="{D42A27DB-BD31-4B8C-83A1-F6EECF244321}">
                <p14:modId xmlns:p14="http://schemas.microsoft.com/office/powerpoint/2010/main" val="4089638648"/>
              </p:ext>
            </p:extLst>
          </p:nvPr>
        </p:nvGraphicFramePr>
        <p:xfrm>
          <a:off x="851585" y="2050899"/>
          <a:ext cx="9929825" cy="3808335"/>
        </p:xfrm>
        <a:graphic>
          <a:graphicData uri="http://schemas.openxmlformats.org/drawingml/2006/table">
            <a:tbl>
              <a:tblPr firstRow="1" bandRow="1">
                <a:noFill/>
                <a:tableStyleId>{00DE44DC-EDD7-4B9E-B9BB-3E123E4150D2}</a:tableStyleId>
              </a:tblPr>
              <a:tblGrid>
                <a:gridCol w="4470475">
                  <a:extLst>
                    <a:ext uri="{9D8B030D-6E8A-4147-A177-3AD203B41FA5}">
                      <a16:colId xmlns:a16="http://schemas.microsoft.com/office/drawing/2014/main" val="20000"/>
                    </a:ext>
                  </a:extLst>
                </a:gridCol>
                <a:gridCol w="2804525">
                  <a:extLst>
                    <a:ext uri="{9D8B030D-6E8A-4147-A177-3AD203B41FA5}">
                      <a16:colId xmlns:a16="http://schemas.microsoft.com/office/drawing/2014/main" val="20001"/>
                    </a:ext>
                  </a:extLst>
                </a:gridCol>
                <a:gridCol w="2654825">
                  <a:extLst>
                    <a:ext uri="{9D8B030D-6E8A-4147-A177-3AD203B41FA5}">
                      <a16:colId xmlns:a16="http://schemas.microsoft.com/office/drawing/2014/main" val="20002"/>
                    </a:ext>
                  </a:extLst>
                </a:gridCol>
              </a:tblGrid>
              <a:tr h="245375">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Calibri"/>
                          <a:ea typeface="Calibri"/>
                          <a:cs typeface="Calibri"/>
                          <a:sym typeface="Calibri"/>
                        </a:rPr>
                        <a:t>Predictor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Calibri"/>
                          <a:ea typeface="Calibri"/>
                          <a:cs typeface="Calibri"/>
                          <a:sym typeface="Calibri"/>
                        </a:rPr>
                        <a:t>Coefficient Estimate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a:solidFill>
                            <a:schemeClr val="lt1"/>
                          </a:solidFill>
                          <a:latin typeface="Calibri"/>
                          <a:ea typeface="Calibri"/>
                          <a:cs typeface="Calibri"/>
                          <a:sym typeface="Calibri"/>
                        </a:rPr>
                        <a:t>P-Value</a:t>
                      </a:r>
                      <a:endParaRPr/>
                    </a:p>
                  </a:txBody>
                  <a:tcPr marL="91450" marR="91450" marT="45725" marB="45725"/>
                </a:tc>
                <a:extLst>
                  <a:ext uri="{0D108BD9-81ED-4DB2-BD59-A6C34878D82A}">
                    <a16:rowId xmlns:a16="http://schemas.microsoft.com/office/drawing/2014/main" val="10000"/>
                  </a:ext>
                </a:extLst>
              </a:tr>
              <a:tr h="2453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Local Dr. Pepper agency </a:t>
                      </a:r>
                      <a:endParaRPr sz="2400" u="none" strike="noStrike" cap="none">
                        <a:solidFill>
                          <a:schemeClr val="dk1"/>
                        </a:solidFill>
                        <a:latin typeface="Calibri"/>
                        <a:ea typeface="Calibri"/>
                        <a:cs typeface="Calibri"/>
                        <a:sym typeface="Calibri"/>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4.11</a:t>
                      </a:r>
                      <a:endParaRPr sz="240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1"/>
                  </a:ext>
                </a:extLst>
              </a:tr>
              <a:tr h="2453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dk1"/>
                          </a:solidFill>
                          <a:latin typeface="Calibri"/>
                          <a:ea typeface="Calibri"/>
                          <a:cs typeface="Calibri"/>
                          <a:sym typeface="Calibri"/>
                        </a:rPr>
                        <a:t>Supermarket</a:t>
                      </a:r>
                      <a:endParaRPr dirty="0"/>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2.34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2"/>
                  </a:ext>
                </a:extLst>
              </a:tr>
              <a:tr h="245375">
                <a:tc>
                  <a:txBody>
                    <a:bodyPr/>
                    <a:lstStyle/>
                    <a:p>
                      <a:pPr marL="0" marR="0" lvl="0" indent="0" algn="l" rtl="0">
                        <a:lnSpc>
                          <a:spcPct val="100000"/>
                        </a:lnSpc>
                        <a:spcBef>
                          <a:spcPts val="0"/>
                        </a:spcBef>
                        <a:spcAft>
                          <a:spcPts val="0"/>
                        </a:spcAft>
                        <a:buNone/>
                      </a:pPr>
                      <a:r>
                        <a:rPr lang="en-US" sz="2400" u="none" strike="noStrike" cap="none" dirty="0">
                          <a:solidFill>
                            <a:schemeClr val="dk1"/>
                          </a:solidFill>
                          <a:latin typeface="Calibri"/>
                          <a:ea typeface="Calibri"/>
                          <a:cs typeface="Calibri"/>
                          <a:sym typeface="Calibri"/>
                        </a:rPr>
                        <a:t>Quick Service</a:t>
                      </a:r>
                      <a:endParaRPr dirty="0"/>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240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240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3"/>
                  </a:ext>
                </a:extLst>
              </a:tr>
              <a:tr h="37157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      Asian</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0.92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4"/>
                  </a:ext>
                </a:extLst>
              </a:tr>
              <a:tr h="37157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      Mexican</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0.70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5"/>
                  </a:ext>
                </a:extLst>
              </a:tr>
              <a:tr h="37157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      Hamburger</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0.41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0.008</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6"/>
                  </a:ext>
                </a:extLst>
              </a:tr>
              <a:tr h="66882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Entertainment/Recreation</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0.92</a:t>
                      </a:r>
                      <a:endParaRPr sz="240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dk1"/>
                          </a:solidFill>
                          <a:latin typeface="Calibri"/>
                          <a:ea typeface="Calibri"/>
                          <a:cs typeface="Calibri"/>
                          <a:sym typeface="Calibri"/>
                        </a:rPr>
                        <a:t>0.001</a:t>
                      </a:r>
                      <a:endParaRPr dirty="0"/>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Linear Regression Model</a:t>
            </a:r>
            <a:endParaRPr sz="3600" dirty="0">
              <a:solidFill>
                <a:schemeClr val="lt1"/>
              </a:solidFill>
            </a:endParaRPr>
          </a:p>
        </p:txBody>
      </p:sp>
      <p:sp>
        <p:nvSpPr>
          <p:cNvPr id="249" name="Google Shape;249;p42"/>
          <p:cNvSpPr txBox="1">
            <a:spLocks noGrp="1"/>
          </p:cNvSpPr>
          <p:nvPr>
            <p:ph type="body" idx="1"/>
          </p:nvPr>
        </p:nvSpPr>
        <p:spPr>
          <a:xfrm>
            <a:off x="228331" y="1241783"/>
            <a:ext cx="11360700" cy="3994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600"/>
              </a:spcBef>
              <a:spcAft>
                <a:spcPts val="0"/>
              </a:spcAft>
              <a:buClr>
                <a:schemeClr val="lt1"/>
              </a:buClr>
              <a:buSzPts val="1800"/>
              <a:buNone/>
            </a:pPr>
            <a:r>
              <a:rPr lang="en-US" sz="3200" dirty="0">
                <a:solidFill>
                  <a:schemeClr val="lt1"/>
                </a:solidFill>
              </a:rPr>
              <a:t>H</a:t>
            </a:r>
            <a:r>
              <a:rPr lang="en-US" sz="3200" dirty="0">
                <a:solidFill>
                  <a:schemeClr val="lt1"/>
                </a:solidFill>
                <a:latin typeface="Calibri"/>
                <a:ea typeface="Calibri"/>
                <a:cs typeface="Calibri"/>
                <a:sym typeface="Calibri"/>
              </a:rPr>
              <a:t>ighly significant </a:t>
            </a:r>
            <a:r>
              <a:rPr lang="en-US" sz="3200" i="1" u="sng" dirty="0">
                <a:solidFill>
                  <a:schemeClr val="lt1"/>
                </a:solidFill>
                <a:latin typeface="Calibri"/>
                <a:ea typeface="Calibri"/>
                <a:cs typeface="Calibri"/>
                <a:sym typeface="Calibri"/>
              </a:rPr>
              <a:t>negative</a:t>
            </a:r>
            <a:r>
              <a:rPr lang="en-US" sz="3200" dirty="0">
                <a:solidFill>
                  <a:schemeClr val="lt1"/>
                </a:solidFill>
                <a:latin typeface="Calibri"/>
                <a:ea typeface="Calibri"/>
                <a:cs typeface="Calibri"/>
                <a:sym typeface="Calibri"/>
              </a:rPr>
              <a:t> predictors:</a:t>
            </a:r>
            <a:endParaRPr dirty="0"/>
          </a:p>
        </p:txBody>
      </p:sp>
      <p:cxnSp>
        <p:nvCxnSpPr>
          <p:cNvPr id="250" name="Google Shape;250;p4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graphicFrame>
        <p:nvGraphicFramePr>
          <p:cNvPr id="251" name="Google Shape;251;p42"/>
          <p:cNvGraphicFramePr/>
          <p:nvPr/>
        </p:nvGraphicFramePr>
        <p:xfrm>
          <a:off x="790842" y="2092149"/>
          <a:ext cx="9969300" cy="3990675"/>
        </p:xfrm>
        <a:graphic>
          <a:graphicData uri="http://schemas.openxmlformats.org/drawingml/2006/table">
            <a:tbl>
              <a:tblPr firstRow="1" bandRow="1">
                <a:noFill/>
                <a:tableStyleId>{00DE44DC-EDD7-4B9E-B9BB-3E123E4150D2}</a:tableStyleId>
              </a:tblPr>
              <a:tblGrid>
                <a:gridCol w="4337100">
                  <a:extLst>
                    <a:ext uri="{9D8B030D-6E8A-4147-A177-3AD203B41FA5}">
                      <a16:colId xmlns:a16="http://schemas.microsoft.com/office/drawing/2014/main" val="20000"/>
                    </a:ext>
                  </a:extLst>
                </a:gridCol>
                <a:gridCol w="3062175">
                  <a:extLst>
                    <a:ext uri="{9D8B030D-6E8A-4147-A177-3AD203B41FA5}">
                      <a16:colId xmlns:a16="http://schemas.microsoft.com/office/drawing/2014/main" val="20001"/>
                    </a:ext>
                  </a:extLst>
                </a:gridCol>
                <a:gridCol w="2570025">
                  <a:extLst>
                    <a:ext uri="{9D8B030D-6E8A-4147-A177-3AD203B41FA5}">
                      <a16:colId xmlns:a16="http://schemas.microsoft.com/office/drawing/2014/main" val="20002"/>
                    </a:ext>
                  </a:extLst>
                </a:gridCol>
              </a:tblGrid>
              <a:tr h="406500">
                <a:tc>
                  <a:txBody>
                    <a:bodyPr/>
                    <a:lstStyle/>
                    <a:p>
                      <a:pPr marL="0" marR="0" lvl="0" indent="0" algn="l" rtl="0">
                        <a:lnSpc>
                          <a:spcPct val="100000"/>
                        </a:lnSpc>
                        <a:spcBef>
                          <a:spcPts val="0"/>
                        </a:spcBef>
                        <a:spcAft>
                          <a:spcPts val="0"/>
                        </a:spcAft>
                        <a:buNone/>
                      </a:pPr>
                      <a:r>
                        <a:rPr lang="en-US" sz="2000" b="1" u="none" strike="noStrike" cap="none">
                          <a:solidFill>
                            <a:schemeClr val="lt1"/>
                          </a:solidFill>
                          <a:latin typeface="Calibri"/>
                          <a:ea typeface="Calibri"/>
                          <a:cs typeface="Calibri"/>
                          <a:sym typeface="Calibri"/>
                        </a:rPr>
                        <a:t>Predictor</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000" b="1" u="none" strike="noStrike" cap="none">
                          <a:solidFill>
                            <a:schemeClr val="lt1"/>
                          </a:solidFill>
                          <a:latin typeface="Calibri"/>
                          <a:ea typeface="Calibri"/>
                          <a:cs typeface="Calibri"/>
                          <a:sym typeface="Calibri"/>
                        </a:rPr>
                        <a:t>Coefficient Estimate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000" b="1" u="none" strike="noStrike" cap="none">
                          <a:solidFill>
                            <a:schemeClr val="lt1"/>
                          </a:solidFill>
                          <a:latin typeface="Calibri"/>
                          <a:ea typeface="Calibri"/>
                          <a:cs typeface="Calibri"/>
                          <a:sym typeface="Calibri"/>
                        </a:rPr>
                        <a:t>P-value</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0"/>
                  </a:ext>
                </a:extLst>
              </a:tr>
              <a:tr h="59542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Business type: Contract/Bid </a:t>
                      </a:r>
                      <a:endParaRPr sz="2400" u="none" strike="noStrike" cap="none">
                        <a:solidFill>
                          <a:schemeClr val="dk1"/>
                        </a:solidFill>
                        <a:latin typeface="Calibri"/>
                        <a:ea typeface="Calibri"/>
                        <a:cs typeface="Calibri"/>
                        <a:sym typeface="Calibri"/>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-2.49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1"/>
                  </a:ext>
                </a:extLst>
              </a:tr>
              <a:tr h="5560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Amusement–Theme parks </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-1.03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2"/>
                  </a:ext>
                </a:extLst>
              </a:tr>
              <a:tr h="553225">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Shopping</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-0.94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3"/>
                  </a:ext>
                </a:extLst>
              </a:tr>
              <a:tr h="5532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Amusement – Other </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-0.92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p&lt;0.001</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4"/>
                  </a:ext>
                </a:extLst>
              </a:tr>
              <a:tr h="5532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Industrial/Agricultural</a:t>
                      </a:r>
                      <a:endParaRPr sz="2000" u="none" strike="noStrike" cap="none">
                        <a:solidFill>
                          <a:schemeClr val="dk1"/>
                        </a:solidFill>
                        <a:latin typeface="Calibri"/>
                        <a:ea typeface="Calibri"/>
                        <a:cs typeface="Calibri"/>
                        <a:sym typeface="Calibri"/>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-0.84</a:t>
                      </a:r>
                      <a:endParaRPr sz="200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a:solidFill>
                            <a:schemeClr val="dk1"/>
                          </a:solidFill>
                          <a:latin typeface="Calibri"/>
                          <a:ea typeface="Calibri"/>
                          <a:cs typeface="Calibri"/>
                          <a:sym typeface="Calibri"/>
                        </a:rPr>
                        <a:t>0.007</a:t>
                      </a:r>
                      <a:endParaRPr/>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5"/>
                  </a:ext>
                </a:extLst>
              </a:tr>
              <a:tr h="7730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libri"/>
                          <a:ea typeface="Calibri"/>
                          <a:cs typeface="Calibri"/>
                          <a:sym typeface="Calibri"/>
                        </a:rPr>
                        <a:t>Chicken fast-food restaurant </a:t>
                      </a:r>
                      <a:endParaRPr sz="2000" u="none" strike="noStrike" cap="none">
                        <a:solidFill>
                          <a:schemeClr val="dk1"/>
                        </a:solidFill>
                        <a:latin typeface="Calibri"/>
                        <a:ea typeface="Calibri"/>
                        <a:cs typeface="Calibri"/>
                        <a:sym typeface="Calibri"/>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dk1"/>
                          </a:solidFill>
                          <a:latin typeface="Calibri"/>
                          <a:ea typeface="Calibri"/>
                          <a:cs typeface="Calibri"/>
                          <a:sym typeface="Calibri"/>
                        </a:rPr>
                        <a:t>-0.47</a:t>
                      </a:r>
                      <a:endParaRPr sz="2000" u="none" strike="noStrike" cap="none" dirty="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2400" u="none" strike="noStrike" cap="none" dirty="0">
                          <a:solidFill>
                            <a:schemeClr val="dk1"/>
                          </a:solidFill>
                          <a:latin typeface="Calibri"/>
                          <a:ea typeface="Calibri"/>
                          <a:cs typeface="Calibri"/>
                          <a:sym typeface="Calibri"/>
                        </a:rPr>
                        <a:t>0.014</a:t>
                      </a:r>
                      <a:endParaRPr dirty="0"/>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Linear Regression Model Evaluation</a:t>
            </a:r>
            <a:endParaRPr sz="3600">
              <a:solidFill>
                <a:schemeClr val="lt1"/>
              </a:solidFill>
            </a:endParaRPr>
          </a:p>
        </p:txBody>
      </p:sp>
      <p:sp>
        <p:nvSpPr>
          <p:cNvPr id="258" name="Google Shape;258;p35"/>
          <p:cNvSpPr txBox="1">
            <a:spLocks noGrp="1"/>
          </p:cNvSpPr>
          <p:nvPr>
            <p:ph type="body" idx="1"/>
          </p:nvPr>
        </p:nvSpPr>
        <p:spPr>
          <a:xfrm>
            <a:off x="318114" y="1531924"/>
            <a:ext cx="11360700" cy="399450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600"/>
              </a:spcBef>
              <a:spcAft>
                <a:spcPts val="0"/>
              </a:spcAft>
              <a:buClr>
                <a:schemeClr val="lt1"/>
              </a:buClr>
              <a:buSzPts val="1800"/>
              <a:buNone/>
            </a:pPr>
            <a:r>
              <a:rPr lang="en-US" sz="3200">
                <a:solidFill>
                  <a:schemeClr val="lt1"/>
                </a:solidFill>
                <a:latin typeface="Calibri"/>
                <a:ea typeface="Calibri"/>
                <a:cs typeface="Calibri"/>
                <a:sym typeface="Calibri"/>
              </a:rPr>
              <a:t>Strengths:</a:t>
            </a:r>
            <a:endParaRPr/>
          </a:p>
          <a:p>
            <a:pPr marL="457200" lvl="0" indent="-457200" algn="l" rtl="0">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Model ran extremely quickly</a:t>
            </a:r>
            <a:endParaRPr/>
          </a:p>
          <a:p>
            <a:pPr marL="457200" lvl="0" indent="-457200" algn="l" rtl="0">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Easy to identify relationship between predictors and outcome</a:t>
            </a:r>
            <a:endParaRPr/>
          </a:p>
          <a:p>
            <a:pPr marL="0" lvl="0" indent="0" algn="l" rtl="0">
              <a:lnSpc>
                <a:spcPct val="90000"/>
              </a:lnSpc>
              <a:spcBef>
                <a:spcPts val="1600"/>
              </a:spcBef>
              <a:spcAft>
                <a:spcPts val="0"/>
              </a:spcAft>
              <a:buClr>
                <a:schemeClr val="lt1"/>
              </a:buClr>
              <a:buSzPts val="1800"/>
              <a:buNone/>
            </a:pPr>
            <a:r>
              <a:rPr lang="en-US" sz="3200">
                <a:solidFill>
                  <a:schemeClr val="lt1"/>
                </a:solidFill>
                <a:latin typeface="Calibri"/>
                <a:ea typeface="Calibri"/>
                <a:cs typeface="Calibri"/>
                <a:sym typeface="Calibri"/>
              </a:rPr>
              <a:t>Limitations:</a:t>
            </a:r>
            <a:endParaRPr/>
          </a:p>
          <a:p>
            <a:pPr marL="457200" lvl="0" indent="-457200" algn="l" rtl="0">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May not have fully addressed multicollinearity</a:t>
            </a:r>
            <a:endParaRPr/>
          </a:p>
          <a:p>
            <a:pPr marL="457200" lvl="0" indent="-457200" algn="l" rtl="0">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Large number of predictors may result in some being significant by chance alone</a:t>
            </a:r>
            <a:endParaRPr/>
          </a:p>
        </p:txBody>
      </p:sp>
      <p:cxnSp>
        <p:nvCxnSpPr>
          <p:cNvPr id="259" name="Google Shape;259;p35"/>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Comparing the two models</a:t>
            </a:r>
            <a:endParaRPr sz="3600">
              <a:solidFill>
                <a:schemeClr val="lt1"/>
              </a:solidFill>
            </a:endParaRPr>
          </a:p>
        </p:txBody>
      </p:sp>
      <p:cxnSp>
        <p:nvCxnSpPr>
          <p:cNvPr id="266" name="Google Shape;266;p36"/>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graphicFrame>
        <p:nvGraphicFramePr>
          <p:cNvPr id="267" name="Google Shape;267;p36"/>
          <p:cNvGraphicFramePr/>
          <p:nvPr>
            <p:extLst>
              <p:ext uri="{D42A27DB-BD31-4B8C-83A1-F6EECF244321}">
                <p14:modId xmlns:p14="http://schemas.microsoft.com/office/powerpoint/2010/main" val="1688965228"/>
              </p:ext>
            </p:extLst>
          </p:nvPr>
        </p:nvGraphicFramePr>
        <p:xfrm>
          <a:off x="775825" y="1842475"/>
          <a:ext cx="10643542" cy="4571820"/>
        </p:xfrm>
        <a:graphic>
          <a:graphicData uri="http://schemas.openxmlformats.org/drawingml/2006/table">
            <a:tbl>
              <a:tblPr>
                <a:noFill/>
                <a:tableStyleId>{85045FC4-F6AA-4291-A10A-73161E8388CC}</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785542">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b="1" u="none" strike="noStrike" cap="none">
                          <a:solidFill>
                            <a:schemeClr val="lt1"/>
                          </a:solidFill>
                        </a:rPr>
                        <a:t>Model considerations</a:t>
                      </a:r>
                      <a:endParaRPr sz="1900" b="1"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b="1" u="none" strike="noStrike" cap="none">
                          <a:solidFill>
                            <a:schemeClr val="lt1"/>
                          </a:solidFill>
                        </a:rPr>
                        <a:t>XGBoost</a:t>
                      </a:r>
                      <a:endParaRPr sz="1900" b="1"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b="1" u="none" strike="noStrike" cap="none">
                          <a:solidFill>
                            <a:schemeClr val="lt1"/>
                          </a:solidFill>
                        </a:rPr>
                        <a:t>Linear Regression</a:t>
                      </a:r>
                      <a:endParaRPr sz="1900" b="1" u="none" strike="noStrike" cap="none">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Model fit</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AUC: 0.74</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R2: 0.67</a:t>
                      </a:r>
                      <a:endParaRPr sz="1900" u="none" strike="noStrike" cap="none">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Time</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Intensive</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Minimal</a:t>
                      </a:r>
                      <a:endParaRPr sz="1900" u="none" strike="noStrike" cap="none">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Interpretability</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More difficult</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Easier</a:t>
                      </a:r>
                      <a:endParaRPr sz="1900" u="none" strike="noStrike" cap="none">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Outcome variable</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Categorical</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Continuous</a:t>
                      </a:r>
                      <a:endParaRPr sz="1900" u="none" strike="noStrike" cap="none">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Influential predictors</a:t>
                      </a: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Business type–DSD</a:t>
                      </a:r>
                      <a:endParaRPr sz="1900" u="none" strike="noStrike" cap="none">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Population</a:t>
                      </a:r>
                      <a:endParaRPr sz="1900" u="none" strike="noStrike" cap="none">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Business type–Equipment only</a:t>
                      </a:r>
                      <a:endParaRPr sz="1900" u="none" strike="noStrike" cap="none">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u="none" strike="noStrike" cap="none">
                          <a:solidFill>
                            <a:schemeClr val="lt1"/>
                          </a:solidFill>
                        </a:rPr>
                        <a:t>Business type–Secondary volume</a:t>
                      </a:r>
                      <a:endParaRPr sz="1900" u="none" strike="noStrike" cap="none">
                        <a:solidFill>
                          <a:schemeClr val="lt1"/>
                        </a:solidFill>
                      </a:endParaRPr>
                    </a:p>
                    <a:p>
                      <a:pPr marL="0" marR="0" lvl="0" indent="0" algn="l" rtl="0">
                        <a:lnSpc>
                          <a:spcPct val="100000"/>
                        </a:lnSpc>
                        <a:spcBef>
                          <a:spcPts val="0"/>
                        </a:spcBef>
                        <a:spcAft>
                          <a:spcPts val="0"/>
                        </a:spcAft>
                        <a:buClr>
                          <a:srgbClr val="000000"/>
                        </a:buClr>
                        <a:buSzPts val="1700"/>
                        <a:buFont typeface="Arial"/>
                        <a:buNone/>
                      </a:pPr>
                      <a:endParaRPr sz="1900" u="none" strike="noStrike" cap="none">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900" dirty="0">
                          <a:solidFill>
                            <a:schemeClr val="lt1"/>
                          </a:solidFill>
                        </a:rPr>
                        <a:t>Local Dr. Pepper agency</a:t>
                      </a:r>
                      <a:endParaRPr sz="1900" dirty="0">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dirty="0">
                          <a:solidFill>
                            <a:schemeClr val="lt1"/>
                          </a:solidFill>
                        </a:rPr>
                        <a:t>Grocery Supermarket </a:t>
                      </a:r>
                      <a:endParaRPr sz="1900" dirty="0">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dirty="0">
                          <a:solidFill>
                            <a:schemeClr val="lt1"/>
                          </a:solidFill>
                        </a:rPr>
                        <a:t>Quick Service (Asian, Mexican)</a:t>
                      </a:r>
                      <a:endParaRPr sz="1900" dirty="0">
                        <a:solidFill>
                          <a:schemeClr val="lt1"/>
                        </a:solidFill>
                      </a:endParaRPr>
                    </a:p>
                    <a:p>
                      <a:pPr marL="0" marR="0" lvl="0" indent="0" algn="l" rtl="0">
                        <a:lnSpc>
                          <a:spcPct val="100000"/>
                        </a:lnSpc>
                        <a:spcBef>
                          <a:spcPts val="0"/>
                        </a:spcBef>
                        <a:spcAft>
                          <a:spcPts val="0"/>
                        </a:spcAft>
                        <a:buClr>
                          <a:srgbClr val="000000"/>
                        </a:buClr>
                        <a:buSzPts val="1700"/>
                        <a:buFont typeface="Arial"/>
                        <a:buNone/>
                      </a:pPr>
                      <a:r>
                        <a:rPr lang="en-US" sz="1900" dirty="0">
                          <a:solidFill>
                            <a:schemeClr val="lt1"/>
                          </a:solidFill>
                        </a:rPr>
                        <a:t>Entertainment/Recreation </a:t>
                      </a:r>
                      <a:endParaRPr sz="1900" dirty="0">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a:solidFill>
                  <a:schemeClr val="lt1"/>
                </a:solidFill>
              </a:rPr>
              <a:t>Model Deployment </a:t>
            </a:r>
            <a:endParaRPr sz="3600">
              <a:solidFill>
                <a:schemeClr val="lt1"/>
              </a:solidFill>
            </a:endParaRPr>
          </a:p>
        </p:txBody>
      </p:sp>
      <p:sp>
        <p:nvSpPr>
          <p:cNvPr id="274" name="Google Shape;274;p37"/>
          <p:cNvSpPr txBox="1">
            <a:spLocks noGrp="1"/>
          </p:cNvSpPr>
          <p:nvPr>
            <p:ph type="body" idx="1"/>
          </p:nvPr>
        </p:nvSpPr>
        <p:spPr>
          <a:xfrm>
            <a:off x="318125" y="1531925"/>
            <a:ext cx="11360700" cy="5037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600"/>
              </a:spcBef>
              <a:spcAft>
                <a:spcPts val="0"/>
              </a:spcAft>
              <a:buClr>
                <a:schemeClr val="lt1"/>
              </a:buClr>
              <a:buSzPts val="1800"/>
              <a:buNone/>
            </a:pPr>
            <a:r>
              <a:rPr lang="en-US" sz="3200" dirty="0">
                <a:solidFill>
                  <a:schemeClr val="lt1"/>
                </a:solidFill>
              </a:rPr>
              <a:t>Recommend linear regression for model deployment:</a:t>
            </a:r>
            <a:endParaRPr sz="3200" dirty="0">
              <a:solidFill>
                <a:schemeClr val="lt1"/>
              </a:solidFill>
            </a:endParaRPr>
          </a:p>
          <a:p>
            <a:pPr marL="939800" lvl="0" indent="-457200" algn="l" rtl="0">
              <a:lnSpc>
                <a:spcPct val="90000"/>
              </a:lnSpc>
              <a:spcBef>
                <a:spcPts val="1600"/>
              </a:spcBef>
              <a:spcAft>
                <a:spcPts val="0"/>
              </a:spcAft>
              <a:buClr>
                <a:schemeClr val="lt1"/>
              </a:buClr>
              <a:buSzPts val="3200"/>
              <a:buFont typeface="Arial" panose="020B0604020202020204" pitchFamily="34" charset="0"/>
              <a:buChar char="•"/>
            </a:pPr>
            <a:r>
              <a:rPr lang="en-US" sz="3200" dirty="0">
                <a:solidFill>
                  <a:schemeClr val="lt1"/>
                </a:solidFill>
              </a:rPr>
              <a:t>Less time intensive</a:t>
            </a:r>
            <a:endParaRPr sz="3200" dirty="0">
              <a:solidFill>
                <a:schemeClr val="lt1"/>
              </a:solidFill>
            </a:endParaRPr>
          </a:p>
          <a:p>
            <a:pPr marL="939800" lvl="0" indent="-457200" algn="l" rtl="0">
              <a:lnSpc>
                <a:spcPct val="90000"/>
              </a:lnSpc>
              <a:spcBef>
                <a:spcPts val="0"/>
              </a:spcBef>
              <a:spcAft>
                <a:spcPts val="0"/>
              </a:spcAft>
              <a:buClr>
                <a:schemeClr val="lt1"/>
              </a:buClr>
              <a:buSzPts val="3200"/>
              <a:buFont typeface="Arial" panose="020B0604020202020204" pitchFamily="34" charset="0"/>
              <a:buChar char="•"/>
            </a:pPr>
            <a:r>
              <a:rPr lang="en-US" sz="3200" dirty="0">
                <a:solidFill>
                  <a:schemeClr val="lt1"/>
                </a:solidFill>
              </a:rPr>
              <a:t>Easier to interpret</a:t>
            </a:r>
            <a:endParaRPr sz="3200" dirty="0">
              <a:solidFill>
                <a:schemeClr val="lt1"/>
              </a:solidFill>
            </a:endParaRPr>
          </a:p>
          <a:p>
            <a:pPr marL="939800" lvl="0" indent="-457200" algn="l" rtl="0">
              <a:lnSpc>
                <a:spcPct val="90000"/>
              </a:lnSpc>
              <a:spcBef>
                <a:spcPts val="0"/>
              </a:spcBef>
              <a:spcAft>
                <a:spcPts val="0"/>
              </a:spcAft>
              <a:buClr>
                <a:schemeClr val="lt1"/>
              </a:buClr>
              <a:buSzPts val="3200"/>
              <a:buFont typeface="Arial" panose="020B0604020202020204" pitchFamily="34" charset="0"/>
              <a:buChar char="•"/>
            </a:pPr>
            <a:r>
              <a:rPr lang="en-US" sz="3200" dirty="0">
                <a:solidFill>
                  <a:schemeClr val="lt1"/>
                </a:solidFill>
              </a:rPr>
              <a:t>Does not require categorization of the outcome variable</a:t>
            </a:r>
            <a:endParaRPr sz="3200" dirty="0">
              <a:solidFill>
                <a:schemeClr val="lt1"/>
              </a:solidFill>
            </a:endParaRPr>
          </a:p>
          <a:p>
            <a:pPr marL="0" lvl="0" indent="0" algn="l" rtl="0">
              <a:lnSpc>
                <a:spcPct val="90000"/>
              </a:lnSpc>
              <a:spcBef>
                <a:spcPts val="1600"/>
              </a:spcBef>
              <a:spcAft>
                <a:spcPts val="0"/>
              </a:spcAft>
              <a:buClr>
                <a:schemeClr val="lt1"/>
              </a:buClr>
              <a:buSzPts val="1800"/>
              <a:buNone/>
            </a:pPr>
            <a:r>
              <a:rPr lang="en-US" sz="3200" dirty="0">
                <a:solidFill>
                  <a:schemeClr val="lt1"/>
                </a:solidFill>
              </a:rPr>
              <a:t>How will it work with a new customer:</a:t>
            </a:r>
            <a:endParaRPr sz="3200" dirty="0">
              <a:solidFill>
                <a:schemeClr val="lt1"/>
              </a:solidFill>
              <a:latin typeface="Calibri"/>
              <a:ea typeface="Calibri"/>
              <a:cs typeface="Calibri"/>
              <a:sym typeface="Calibri"/>
            </a:endParaRPr>
          </a:p>
          <a:p>
            <a:pPr marL="939800" lvl="0" indent="-457200" algn="l" rtl="0">
              <a:lnSpc>
                <a:spcPct val="90000"/>
              </a:lnSpc>
              <a:spcBef>
                <a:spcPts val="1600"/>
              </a:spcBef>
              <a:spcAft>
                <a:spcPts val="0"/>
              </a:spcAft>
              <a:buClr>
                <a:schemeClr val="lt1"/>
              </a:buClr>
              <a:buSzPts val="3200"/>
              <a:buFont typeface="Arial" panose="020B0604020202020204" pitchFamily="34" charset="0"/>
              <a:buChar char="•"/>
            </a:pPr>
            <a:r>
              <a:rPr lang="en-US" sz="3200" dirty="0">
                <a:solidFill>
                  <a:schemeClr val="lt1"/>
                </a:solidFill>
              </a:rPr>
              <a:t>Obtain key variables from the model</a:t>
            </a:r>
            <a:endParaRPr sz="3200" dirty="0">
              <a:solidFill>
                <a:schemeClr val="lt1"/>
              </a:solidFill>
            </a:endParaRPr>
          </a:p>
          <a:p>
            <a:pPr marL="939800" lvl="0" indent="-457200" algn="l" rtl="0">
              <a:lnSpc>
                <a:spcPct val="90000"/>
              </a:lnSpc>
              <a:spcBef>
                <a:spcPts val="0"/>
              </a:spcBef>
              <a:spcAft>
                <a:spcPts val="0"/>
              </a:spcAft>
              <a:buClr>
                <a:schemeClr val="lt1"/>
              </a:buClr>
              <a:buSzPts val="3200"/>
              <a:buFont typeface="Arial" panose="020B0604020202020204" pitchFamily="34" charset="0"/>
              <a:buChar char="•"/>
            </a:pPr>
            <a:r>
              <a:rPr lang="en-US" sz="3200" dirty="0">
                <a:solidFill>
                  <a:schemeClr val="lt1"/>
                </a:solidFill>
              </a:rPr>
              <a:t>Run outcome</a:t>
            </a:r>
            <a:endParaRPr sz="3200" dirty="0">
              <a:solidFill>
                <a:schemeClr val="lt1"/>
              </a:solidFill>
            </a:endParaRPr>
          </a:p>
          <a:p>
            <a:pPr marL="939800" lvl="0" indent="-457200" algn="l" rtl="0">
              <a:lnSpc>
                <a:spcPct val="90000"/>
              </a:lnSpc>
              <a:spcBef>
                <a:spcPts val="0"/>
              </a:spcBef>
              <a:spcAft>
                <a:spcPts val="0"/>
              </a:spcAft>
              <a:buClr>
                <a:schemeClr val="lt1"/>
              </a:buClr>
              <a:buSzPts val="3200"/>
              <a:buFont typeface="Arial" panose="020B0604020202020204" pitchFamily="34" charset="0"/>
              <a:buChar char="•"/>
            </a:pPr>
            <a:r>
              <a:rPr lang="en-US" sz="3200" dirty="0">
                <a:solidFill>
                  <a:schemeClr val="lt1"/>
                </a:solidFill>
              </a:rPr>
              <a:t>Construct three pricing options off model</a:t>
            </a:r>
            <a:endParaRPr sz="3200" dirty="0">
              <a:solidFill>
                <a:schemeClr val="lt1"/>
              </a:solidFill>
            </a:endParaRPr>
          </a:p>
          <a:p>
            <a:pPr marL="939800" lvl="0" indent="-457200" algn="l" rtl="0">
              <a:lnSpc>
                <a:spcPct val="90000"/>
              </a:lnSpc>
              <a:spcBef>
                <a:spcPts val="0"/>
              </a:spcBef>
              <a:spcAft>
                <a:spcPts val="0"/>
              </a:spcAft>
              <a:buClr>
                <a:schemeClr val="lt1"/>
              </a:buClr>
              <a:buSzPts val="3200"/>
              <a:buFont typeface="Arial" panose="020B0604020202020204" pitchFamily="34" charset="0"/>
              <a:buChar char="•"/>
            </a:pPr>
            <a:r>
              <a:rPr lang="en-US" sz="3200" dirty="0">
                <a:solidFill>
                  <a:schemeClr val="lt1"/>
                </a:solidFill>
              </a:rPr>
              <a:t>Present acceptable business options</a:t>
            </a:r>
            <a:endParaRPr sz="3200" dirty="0">
              <a:solidFill>
                <a:schemeClr val="lt1"/>
              </a:solidFill>
            </a:endParaRPr>
          </a:p>
        </p:txBody>
      </p:sp>
      <p:cxnSp>
        <p:nvCxnSpPr>
          <p:cNvPr id="275" name="Google Shape;275;p37"/>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txBox="1">
            <a:spLocks noGrp="1"/>
          </p:cNvSpPr>
          <p:nvPr>
            <p:ph type="title"/>
          </p:nvPr>
        </p:nvSpPr>
        <p:spPr>
          <a:xfrm>
            <a:off x="72700" y="4488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Project Limitations</a:t>
            </a:r>
            <a:endParaRPr sz="3600">
              <a:solidFill>
                <a:schemeClr val="lt1"/>
              </a:solidFill>
              <a:latin typeface="Calibri"/>
              <a:ea typeface="Calibri"/>
              <a:cs typeface="Calibri"/>
              <a:sym typeface="Calibri"/>
            </a:endParaRPr>
          </a:p>
        </p:txBody>
      </p:sp>
      <p:sp>
        <p:nvSpPr>
          <p:cNvPr id="281" name="Google Shape;281;p10"/>
          <p:cNvSpPr txBox="1">
            <a:spLocks noGrp="1"/>
          </p:cNvSpPr>
          <p:nvPr>
            <p:ph type="body" idx="1"/>
          </p:nvPr>
        </p:nvSpPr>
        <p:spPr>
          <a:xfrm>
            <a:off x="415600" y="1426817"/>
            <a:ext cx="11360700" cy="4860300"/>
          </a:xfrm>
          <a:prstGeom prst="rect">
            <a:avLst/>
          </a:prstGeom>
          <a:noFill/>
          <a:ln>
            <a:noFill/>
          </a:ln>
        </p:spPr>
        <p:txBody>
          <a:bodyPr spcFirstLastPara="1" wrap="square" lIns="121900" tIns="121900" rIns="121900" bIns="121900" anchor="t" anchorCtr="0">
            <a:normAutofit fontScale="85000" lnSpcReduction="20000"/>
          </a:bodyPr>
          <a:lstStyle/>
          <a:p>
            <a:pPr marL="0" lvl="0" indent="0" algn="l" rtl="0">
              <a:lnSpc>
                <a:spcPct val="90000"/>
              </a:lnSpc>
              <a:spcBef>
                <a:spcPts val="0"/>
              </a:spcBef>
              <a:spcAft>
                <a:spcPts val="0"/>
              </a:spcAft>
              <a:buSzPct val="45000"/>
              <a:buNone/>
            </a:pPr>
            <a:endParaRPr sz="4000">
              <a:solidFill>
                <a:schemeClr val="lt1"/>
              </a:solidFill>
              <a:latin typeface="Calibri"/>
              <a:ea typeface="Calibri"/>
              <a:cs typeface="Calibri"/>
              <a:sym typeface="Calibri"/>
            </a:endParaRPr>
          </a:p>
          <a:p>
            <a:pPr marL="609585" lvl="0" indent="-431470" algn="l" rtl="0">
              <a:lnSpc>
                <a:spcPct val="150000"/>
              </a:lnSpc>
              <a:spcBef>
                <a:spcPts val="0"/>
              </a:spcBef>
              <a:spcAft>
                <a:spcPts val="0"/>
              </a:spcAft>
              <a:buClr>
                <a:schemeClr val="lt1"/>
              </a:buClr>
              <a:buSzPct val="45000"/>
              <a:buChar char="●"/>
            </a:pPr>
            <a:r>
              <a:rPr lang="en-US" sz="4000">
                <a:solidFill>
                  <a:schemeClr val="lt1"/>
                </a:solidFill>
                <a:latin typeface="Calibri"/>
                <a:ea typeface="Calibri"/>
                <a:cs typeface="Calibri"/>
                <a:sym typeface="Calibri"/>
              </a:rPr>
              <a:t>Applicability to </a:t>
            </a:r>
            <a:r>
              <a:rPr lang="en-US" sz="4000">
                <a:solidFill>
                  <a:schemeClr val="lt1"/>
                </a:solidFill>
              </a:rPr>
              <a:t>onboarding</a:t>
            </a:r>
            <a:r>
              <a:rPr lang="en-US" sz="4000">
                <a:solidFill>
                  <a:schemeClr val="lt1"/>
                </a:solidFill>
                <a:latin typeface="Calibri"/>
                <a:ea typeface="Calibri"/>
                <a:cs typeface="Calibri"/>
                <a:sym typeface="Calibri"/>
              </a:rPr>
              <a:t> new customers </a:t>
            </a:r>
            <a:endParaRPr sz="4000">
              <a:solidFill>
                <a:schemeClr val="lt1"/>
              </a:solidFill>
              <a:latin typeface="Calibri"/>
              <a:ea typeface="Calibri"/>
              <a:cs typeface="Calibri"/>
              <a:sym typeface="Calibri"/>
            </a:endParaRPr>
          </a:p>
          <a:p>
            <a:pPr marL="1219169" lvl="1" indent="-403319" algn="l" rtl="0">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Longer time as Coca-Cola customer indicates better sales performance.</a:t>
            </a:r>
            <a:endParaRPr sz="3600">
              <a:solidFill>
                <a:schemeClr val="lt1"/>
              </a:solidFill>
              <a:latin typeface="Calibri"/>
              <a:ea typeface="Calibri"/>
              <a:cs typeface="Calibri"/>
              <a:sym typeface="Calibri"/>
            </a:endParaRPr>
          </a:p>
          <a:p>
            <a:pPr marL="1219169" marR="0" lvl="1" indent="-403319" algn="l" rtl="0">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New customers may not provide past financials or needed data. </a:t>
            </a:r>
            <a:endParaRPr sz="3600">
              <a:solidFill>
                <a:schemeClr val="lt1"/>
              </a:solidFill>
              <a:latin typeface="Calibri"/>
              <a:ea typeface="Calibri"/>
              <a:cs typeface="Calibri"/>
              <a:sym typeface="Calibri"/>
            </a:endParaRPr>
          </a:p>
          <a:p>
            <a:pPr marL="1219169" marR="0" lvl="1" indent="-403319" algn="l" rtl="0">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Start up customers do not have financials/data.  </a:t>
            </a:r>
            <a:endParaRPr sz="3600">
              <a:solidFill>
                <a:schemeClr val="lt1"/>
              </a:solidFill>
              <a:latin typeface="Calibri"/>
              <a:ea typeface="Calibri"/>
              <a:cs typeface="Calibri"/>
              <a:sym typeface="Calibri"/>
            </a:endParaRPr>
          </a:p>
          <a:p>
            <a:pPr marL="0" lvl="0" indent="0" algn="l" rtl="0">
              <a:lnSpc>
                <a:spcPct val="90000"/>
              </a:lnSpc>
              <a:spcBef>
                <a:spcPts val="0"/>
              </a:spcBef>
              <a:spcAft>
                <a:spcPts val="0"/>
              </a:spcAft>
              <a:buSzPct val="56250"/>
              <a:buNone/>
            </a:pPr>
            <a:endParaRPr sz="3200">
              <a:solidFill>
                <a:schemeClr val="lt1"/>
              </a:solidFill>
              <a:latin typeface="Arial"/>
              <a:ea typeface="Arial"/>
              <a:cs typeface="Arial"/>
              <a:sym typeface="Arial"/>
            </a:endParaRPr>
          </a:p>
        </p:txBody>
      </p:sp>
      <p:cxnSp>
        <p:nvCxnSpPr>
          <p:cNvPr id="282" name="Google Shape;282;p10"/>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1"/>
          <p:cNvSpPr/>
          <p:nvPr/>
        </p:nvSpPr>
        <p:spPr>
          <a:xfrm>
            <a:off x="4338740" y="625151"/>
            <a:ext cx="7221886" cy="6180461"/>
          </a:xfrm>
          <a:prstGeom prst="round2SameRect">
            <a:avLst>
              <a:gd name="adj1" fmla="val 16667"/>
              <a:gd name="adj2" fmla="val 0"/>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11"/>
          <p:cNvSpPr txBox="1">
            <a:spLocks noGrp="1"/>
          </p:cNvSpPr>
          <p:nvPr>
            <p:ph type="title"/>
          </p:nvPr>
        </p:nvSpPr>
        <p:spPr>
          <a:xfrm>
            <a:off x="-121920" y="1938528"/>
            <a:ext cx="3887595" cy="2133600"/>
          </a:xfrm>
          <a:prstGeom prst="rect">
            <a:avLst/>
          </a:prstGeom>
          <a:noFill/>
          <a:ln>
            <a:noFill/>
          </a:ln>
        </p:spPr>
        <p:txBody>
          <a:bodyPr spcFirstLastPara="1" wrap="square" lIns="121900" tIns="60950" rIns="121900" bIns="60950" anchor="b" anchorCtr="0">
            <a:normAutofit/>
          </a:bodyPr>
          <a:lstStyle/>
          <a:p>
            <a:pPr marL="0" lvl="0" indent="0" algn="r"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Dataset Recommendations</a:t>
            </a:r>
            <a:endParaRPr sz="5400">
              <a:solidFill>
                <a:schemeClr val="lt1"/>
              </a:solidFill>
              <a:latin typeface="Calibri"/>
              <a:ea typeface="Calibri"/>
              <a:cs typeface="Calibri"/>
              <a:sym typeface="Calibri"/>
            </a:endParaRPr>
          </a:p>
        </p:txBody>
      </p:sp>
      <p:sp>
        <p:nvSpPr>
          <p:cNvPr id="289" name="Google Shape;289;p11"/>
          <p:cNvSpPr txBox="1">
            <a:spLocks noGrp="1"/>
          </p:cNvSpPr>
          <p:nvPr>
            <p:ph type="body" idx="1"/>
          </p:nvPr>
        </p:nvSpPr>
        <p:spPr>
          <a:xfrm>
            <a:off x="4645153" y="877078"/>
            <a:ext cx="6790944" cy="5743178"/>
          </a:xfrm>
          <a:prstGeom prst="rect">
            <a:avLst/>
          </a:prstGeom>
          <a:noFill/>
          <a:ln>
            <a:noFill/>
          </a:ln>
        </p:spPr>
        <p:txBody>
          <a:bodyPr spcFirstLastPara="1" wrap="square" lIns="121900" tIns="60950" rIns="121900" bIns="60950" anchor="t" anchorCtr="0">
            <a:normAutofit lnSpcReduction="10000"/>
          </a:bodyPr>
          <a:lstStyle/>
          <a:p>
            <a:pPr marL="457200" lvl="0" indent="-457200" algn="l" rtl="0">
              <a:lnSpc>
                <a:spcPct val="90000"/>
              </a:lnSpc>
              <a:spcBef>
                <a:spcPts val="1440"/>
              </a:spcBef>
              <a:spcAft>
                <a:spcPts val="0"/>
              </a:spcAft>
              <a:buClr>
                <a:schemeClr val="lt1"/>
              </a:buClr>
              <a:buSzPts val="2422"/>
              <a:buChar char="●"/>
            </a:pPr>
            <a:r>
              <a:rPr lang="en-US" sz="3600" dirty="0">
                <a:solidFill>
                  <a:schemeClr val="lt1"/>
                </a:solidFill>
                <a:latin typeface="Calibri"/>
                <a:ea typeface="Calibri"/>
                <a:cs typeface="Calibri"/>
                <a:sym typeface="Calibri"/>
              </a:rPr>
              <a:t>Provide customer reviews</a:t>
            </a:r>
            <a:endParaRPr sz="3200" dirty="0">
              <a:latin typeface="Calibri"/>
              <a:ea typeface="Calibri"/>
              <a:cs typeface="Calibri"/>
              <a:sym typeface="Calibri"/>
            </a:endParaRPr>
          </a:p>
          <a:p>
            <a:pPr marL="457200" lvl="0" indent="-457200" algn="l" rtl="0">
              <a:lnSpc>
                <a:spcPct val="90000"/>
              </a:lnSpc>
              <a:spcBef>
                <a:spcPts val="1440"/>
              </a:spcBef>
              <a:spcAft>
                <a:spcPts val="0"/>
              </a:spcAft>
              <a:buClr>
                <a:schemeClr val="lt1"/>
              </a:buClr>
              <a:buSzPts val="2422"/>
              <a:buChar char="●"/>
            </a:pPr>
            <a:r>
              <a:rPr lang="en-US" sz="3600" dirty="0">
                <a:solidFill>
                  <a:schemeClr val="lt1"/>
                </a:solidFill>
                <a:latin typeface="Calibri"/>
                <a:ea typeface="Calibri"/>
                <a:cs typeface="Calibri"/>
                <a:sym typeface="Calibri"/>
              </a:rPr>
              <a:t>Restaurant-type density </a:t>
            </a:r>
            <a:endParaRPr dirty="0"/>
          </a:p>
          <a:p>
            <a:pPr marL="457200" lvl="0" indent="-457200" algn="l" rtl="0">
              <a:lnSpc>
                <a:spcPct val="90000"/>
              </a:lnSpc>
              <a:spcBef>
                <a:spcPts val="2240"/>
              </a:spcBef>
              <a:spcAft>
                <a:spcPts val="0"/>
              </a:spcAft>
              <a:buClr>
                <a:schemeClr val="lt1"/>
              </a:buClr>
              <a:buSzPts val="2422"/>
              <a:buChar char="●"/>
            </a:pPr>
            <a:r>
              <a:rPr lang="en-US" sz="3600" dirty="0">
                <a:solidFill>
                  <a:schemeClr val="lt1"/>
                </a:solidFill>
                <a:latin typeface="Calibri"/>
                <a:ea typeface="Calibri"/>
                <a:cs typeface="Calibri"/>
                <a:sym typeface="Calibri"/>
              </a:rPr>
              <a:t>Total years in business of customer </a:t>
            </a:r>
            <a:endParaRPr dirty="0"/>
          </a:p>
          <a:p>
            <a:pPr marL="457200" lvl="0" indent="-457200" algn="l" rtl="0">
              <a:lnSpc>
                <a:spcPct val="90000"/>
              </a:lnSpc>
              <a:spcBef>
                <a:spcPts val="2240"/>
              </a:spcBef>
              <a:spcAft>
                <a:spcPts val="0"/>
              </a:spcAft>
              <a:buClr>
                <a:schemeClr val="lt1"/>
              </a:buClr>
              <a:buSzPts val="2422"/>
              <a:buChar char="●"/>
            </a:pPr>
            <a:r>
              <a:rPr lang="en-US" sz="3600" dirty="0">
                <a:solidFill>
                  <a:schemeClr val="lt1"/>
                </a:solidFill>
                <a:latin typeface="Calibri"/>
                <a:ea typeface="Calibri"/>
                <a:cs typeface="Calibri"/>
                <a:sym typeface="Calibri"/>
              </a:rPr>
              <a:t>Customer churn vs business failure</a:t>
            </a:r>
            <a:endParaRPr dirty="0"/>
          </a:p>
          <a:p>
            <a:pPr marL="457200" lvl="0" indent="-457200" algn="l" rtl="0">
              <a:lnSpc>
                <a:spcPct val="90000"/>
              </a:lnSpc>
              <a:spcBef>
                <a:spcPts val="2240"/>
              </a:spcBef>
              <a:spcAft>
                <a:spcPts val="0"/>
              </a:spcAft>
              <a:buClr>
                <a:schemeClr val="lt1"/>
              </a:buClr>
              <a:buSzPts val="2422"/>
              <a:buChar char="●"/>
            </a:pPr>
            <a:r>
              <a:rPr lang="en-US" sz="3600" dirty="0">
                <a:solidFill>
                  <a:schemeClr val="lt1"/>
                </a:solidFill>
                <a:latin typeface="Calibri"/>
                <a:ea typeface="Calibri"/>
                <a:cs typeface="Calibri"/>
                <a:sym typeface="Calibri"/>
              </a:rPr>
              <a:t>Physical location description</a:t>
            </a:r>
            <a:endParaRPr dirty="0"/>
          </a:p>
          <a:p>
            <a:pPr marL="914400" lvl="1" indent="-457200" algn="l" rtl="0">
              <a:lnSpc>
                <a:spcPct val="90000"/>
              </a:lnSpc>
              <a:spcBef>
                <a:spcPts val="2240"/>
              </a:spcBef>
              <a:spcAft>
                <a:spcPts val="800"/>
              </a:spcAft>
              <a:buClr>
                <a:schemeClr val="lt1"/>
              </a:buClr>
              <a:buSzPts val="2422"/>
              <a:buChar char="●"/>
            </a:pPr>
            <a:r>
              <a:rPr lang="en-US" sz="2800" dirty="0">
                <a:solidFill>
                  <a:schemeClr val="lt1"/>
                </a:solidFill>
                <a:latin typeface="Calibri"/>
                <a:ea typeface="Calibri"/>
                <a:cs typeface="Calibri"/>
                <a:sym typeface="Calibri"/>
              </a:rPr>
              <a:t>Hours of operation, drive thru, seating capacity, franchise </a:t>
            </a:r>
            <a:endParaRPr sz="2800" dirty="0">
              <a:latin typeface="Calibri"/>
              <a:ea typeface="Calibri"/>
              <a:cs typeface="Calibri"/>
              <a:sym typeface="Calibri"/>
            </a:endParaRPr>
          </a:p>
        </p:txBody>
      </p:sp>
      <p:cxnSp>
        <p:nvCxnSpPr>
          <p:cNvPr id="290" name="Google Shape;290;p11"/>
          <p:cNvCxnSpPr/>
          <p:nvPr/>
        </p:nvCxnSpPr>
        <p:spPr>
          <a:xfrm>
            <a:off x="3960752" y="976312"/>
            <a:ext cx="0" cy="4905375"/>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p:nvPr/>
        </p:nvSpPr>
        <p:spPr>
          <a:xfrm>
            <a:off x="4338740" y="625151"/>
            <a:ext cx="7221886" cy="6180461"/>
          </a:xfrm>
          <a:prstGeom prst="round2SameRect">
            <a:avLst>
              <a:gd name="adj1" fmla="val 16667"/>
              <a:gd name="adj2" fmla="val 0"/>
            </a:avLst>
          </a:prstGeom>
          <a:solidFill>
            <a:schemeClr val="lt1">
              <a:alpha val="666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38"/>
          <p:cNvSpPr txBox="1">
            <a:spLocks noGrp="1"/>
          </p:cNvSpPr>
          <p:nvPr>
            <p:ph type="title"/>
          </p:nvPr>
        </p:nvSpPr>
        <p:spPr>
          <a:xfrm>
            <a:off x="-121920" y="1938528"/>
            <a:ext cx="3887595" cy="2133600"/>
          </a:xfrm>
          <a:prstGeom prst="rect">
            <a:avLst/>
          </a:prstGeom>
          <a:noFill/>
          <a:ln>
            <a:noFill/>
          </a:ln>
        </p:spPr>
        <p:txBody>
          <a:bodyPr spcFirstLastPara="1" wrap="square" lIns="121900" tIns="60950" rIns="121900" bIns="60950" anchor="b" anchorCtr="0">
            <a:normAutofit/>
          </a:bodyPr>
          <a:lstStyle/>
          <a:p>
            <a:pPr marL="0" lvl="0" indent="0" algn="r"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Business</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Recommendations</a:t>
            </a:r>
            <a:endParaRPr sz="5400">
              <a:solidFill>
                <a:schemeClr val="lt1"/>
              </a:solidFill>
              <a:latin typeface="Calibri"/>
              <a:ea typeface="Calibri"/>
              <a:cs typeface="Calibri"/>
              <a:sym typeface="Calibri"/>
            </a:endParaRPr>
          </a:p>
        </p:txBody>
      </p:sp>
      <p:sp>
        <p:nvSpPr>
          <p:cNvPr id="297" name="Google Shape;297;p38"/>
          <p:cNvSpPr txBox="1">
            <a:spLocks noGrp="1"/>
          </p:cNvSpPr>
          <p:nvPr>
            <p:ph type="body" idx="1"/>
          </p:nvPr>
        </p:nvSpPr>
        <p:spPr>
          <a:xfrm>
            <a:off x="4464883" y="1530096"/>
            <a:ext cx="7095743" cy="5084064"/>
          </a:xfrm>
          <a:prstGeom prst="rect">
            <a:avLst/>
          </a:prstGeom>
          <a:noFill/>
          <a:ln>
            <a:noFill/>
          </a:ln>
        </p:spPr>
        <p:txBody>
          <a:bodyPr spcFirstLastPara="1" wrap="square" lIns="121900" tIns="60950" rIns="121900" bIns="60950" anchor="t" anchorCtr="0">
            <a:normAutofit/>
          </a:bodyPr>
          <a:lstStyle/>
          <a:p>
            <a:pPr marL="457200" lvl="0" indent="-457200" algn="l" rtl="0">
              <a:lnSpc>
                <a:spcPct val="90000"/>
              </a:lnSpc>
              <a:spcBef>
                <a:spcPts val="1440"/>
              </a:spcBef>
              <a:spcAft>
                <a:spcPts val="0"/>
              </a:spcAft>
              <a:buClr>
                <a:schemeClr val="lt1"/>
              </a:buClr>
              <a:buSzPts val="2240"/>
              <a:buChar char="●"/>
            </a:pPr>
            <a:r>
              <a:rPr lang="en-US" sz="3600">
                <a:solidFill>
                  <a:schemeClr val="lt1"/>
                </a:solidFill>
                <a:latin typeface="Calibri"/>
                <a:ea typeface="Calibri"/>
                <a:cs typeface="Calibri"/>
                <a:sym typeface="Calibri"/>
              </a:rPr>
              <a:t>Create a standard pricing model </a:t>
            </a:r>
            <a:endParaRPr/>
          </a:p>
          <a:p>
            <a:pPr marL="914400" lvl="1" indent="-457200" algn="l" rtl="0">
              <a:lnSpc>
                <a:spcPct val="90000"/>
              </a:lnSpc>
              <a:spcBef>
                <a:spcPts val="1440"/>
              </a:spcBef>
              <a:spcAft>
                <a:spcPts val="0"/>
              </a:spcAft>
              <a:buClr>
                <a:schemeClr val="lt1"/>
              </a:buClr>
              <a:buSzPts val="2240"/>
              <a:buChar char="●"/>
            </a:pPr>
            <a:r>
              <a:rPr lang="en-US" sz="3200">
                <a:solidFill>
                  <a:schemeClr val="lt1"/>
                </a:solidFill>
                <a:latin typeface="Calibri"/>
                <a:ea typeface="Calibri"/>
                <a:cs typeface="Calibri"/>
                <a:sym typeface="Calibri"/>
              </a:rPr>
              <a:t>Implement different pricing offers at different phases of time</a:t>
            </a:r>
            <a:endParaRPr/>
          </a:p>
          <a:p>
            <a:pPr marL="457200" lvl="0" indent="-457200" algn="l" rtl="0">
              <a:lnSpc>
                <a:spcPct val="90000"/>
              </a:lnSpc>
              <a:spcBef>
                <a:spcPts val="1440"/>
              </a:spcBef>
              <a:spcAft>
                <a:spcPts val="0"/>
              </a:spcAft>
              <a:buClr>
                <a:schemeClr val="lt1"/>
              </a:buClr>
              <a:buSzPts val="2240"/>
              <a:buChar char="●"/>
            </a:pPr>
            <a:r>
              <a:rPr lang="en-US" sz="3600">
                <a:solidFill>
                  <a:schemeClr val="lt1"/>
                </a:solidFill>
                <a:latin typeface="Calibri"/>
                <a:ea typeface="Calibri"/>
                <a:cs typeface="Calibri"/>
                <a:sym typeface="Calibri"/>
              </a:rPr>
              <a:t>RFID tags/GPS bricks on all new customers, remove after X time</a:t>
            </a:r>
            <a:endParaRPr sz="3600">
              <a:latin typeface="Calibri"/>
              <a:ea typeface="Calibri"/>
              <a:cs typeface="Calibri"/>
              <a:sym typeface="Calibri"/>
            </a:endParaRPr>
          </a:p>
          <a:p>
            <a:pPr marL="457200" lvl="0" indent="-314960" algn="l" rtl="0">
              <a:lnSpc>
                <a:spcPct val="90000"/>
              </a:lnSpc>
              <a:spcBef>
                <a:spcPts val="1440"/>
              </a:spcBef>
              <a:spcAft>
                <a:spcPts val="0"/>
              </a:spcAft>
              <a:buClr>
                <a:schemeClr val="lt1"/>
              </a:buClr>
              <a:buSzPts val="2240"/>
              <a:buNone/>
            </a:pPr>
            <a:endParaRPr sz="3200">
              <a:latin typeface="Calibri"/>
              <a:ea typeface="Calibri"/>
              <a:cs typeface="Calibri"/>
              <a:sym typeface="Calibri"/>
            </a:endParaRPr>
          </a:p>
        </p:txBody>
      </p:sp>
      <p:cxnSp>
        <p:nvCxnSpPr>
          <p:cNvPr id="298" name="Google Shape;298;p38"/>
          <p:cNvCxnSpPr/>
          <p:nvPr/>
        </p:nvCxnSpPr>
        <p:spPr>
          <a:xfrm>
            <a:off x="3960752" y="976312"/>
            <a:ext cx="0" cy="4905375"/>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72700" y="4488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Summary</a:t>
            </a:r>
            <a:endParaRPr>
              <a:latin typeface="Calibri"/>
              <a:ea typeface="Calibri"/>
              <a:cs typeface="Calibri"/>
              <a:sym typeface="Calibri"/>
            </a:endParaRPr>
          </a:p>
        </p:txBody>
      </p:sp>
      <p:sp>
        <p:nvSpPr>
          <p:cNvPr id="304" name="Google Shape;304;p12"/>
          <p:cNvSpPr txBox="1">
            <a:spLocks noGrp="1"/>
          </p:cNvSpPr>
          <p:nvPr>
            <p:ph type="body" idx="1"/>
          </p:nvPr>
        </p:nvSpPr>
        <p:spPr>
          <a:xfrm>
            <a:off x="415600" y="1958433"/>
            <a:ext cx="11360800" cy="4133200"/>
          </a:xfrm>
          <a:prstGeom prst="rect">
            <a:avLst/>
          </a:prstGeom>
          <a:noFill/>
          <a:ln>
            <a:noFill/>
          </a:ln>
        </p:spPr>
        <p:txBody>
          <a:bodyPr spcFirstLastPara="1" wrap="square" lIns="121900" tIns="121900" rIns="121900" bIns="121900" anchor="t" anchorCtr="0">
            <a:normAutofit/>
          </a:bodyPr>
          <a:lstStyle/>
          <a:p>
            <a:pPr marL="152396" lvl="0" indent="0" algn="l" rtl="0">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1.	Recommend use Linear Model</a:t>
            </a:r>
            <a:endParaRPr>
              <a:solidFill>
                <a:schemeClr val="lt1"/>
              </a:solidFill>
              <a:latin typeface="Calibri"/>
              <a:ea typeface="Calibri"/>
              <a:cs typeface="Calibri"/>
              <a:sym typeface="Calibri"/>
            </a:endParaRPr>
          </a:p>
          <a:p>
            <a:pPr marL="152396" lvl="0" indent="0" algn="l" rtl="0">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2.	Standardize Pricing For Each Product</a:t>
            </a:r>
            <a:endParaRPr sz="3600">
              <a:solidFill>
                <a:schemeClr val="lt1"/>
              </a:solidFill>
              <a:latin typeface="Calibri"/>
              <a:ea typeface="Calibri"/>
              <a:cs typeface="Calibri"/>
              <a:sym typeface="Calibri"/>
            </a:endParaRPr>
          </a:p>
          <a:p>
            <a:pPr marL="152396" lvl="0" indent="0" algn="l" rtl="0">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3.    Additional variables could be added to the dataset to improve performance</a:t>
            </a:r>
            <a:br>
              <a:rPr lang="en-US" sz="3200">
                <a:latin typeface="Arial"/>
                <a:ea typeface="Arial"/>
                <a:cs typeface="Arial"/>
                <a:sym typeface="Arial"/>
              </a:rPr>
            </a:br>
            <a:endParaRPr sz="3200">
              <a:solidFill>
                <a:schemeClr val="lt1"/>
              </a:solidFill>
              <a:latin typeface="Arial"/>
              <a:ea typeface="Arial"/>
              <a:cs typeface="Arial"/>
              <a:sym typeface="Arial"/>
            </a:endParaRPr>
          </a:p>
        </p:txBody>
      </p:sp>
      <p:cxnSp>
        <p:nvCxnSpPr>
          <p:cNvPr id="305" name="Google Shape;305;p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13" descr="Shap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11" name="Google Shape;311;p13"/>
          <p:cNvSpPr txBox="1">
            <a:spLocks noGrp="1"/>
          </p:cNvSpPr>
          <p:nvPr>
            <p:ph type="title"/>
          </p:nvPr>
        </p:nvSpPr>
        <p:spPr>
          <a:xfrm>
            <a:off x="1867483" y="3028166"/>
            <a:ext cx="8457034" cy="801667"/>
          </a:xfrm>
          <a:prstGeom prst="rect">
            <a:avLst/>
          </a:prstGeom>
          <a:noFill/>
          <a:ln>
            <a:noFill/>
          </a:ln>
        </p:spPr>
        <p:txBody>
          <a:bodyPr spcFirstLastPara="1" wrap="square" lIns="121900" tIns="121900" rIns="121900" bIns="121900" anchor="b" anchorCtr="0">
            <a:normAutofit/>
          </a:bodyPr>
          <a:lstStyle/>
          <a:p>
            <a:pPr marL="0" lvl="0" indent="0" algn="ctr" rtl="0">
              <a:lnSpc>
                <a:spcPct val="90000"/>
              </a:lnSpc>
              <a:spcBef>
                <a:spcPts val="0"/>
              </a:spcBef>
              <a:spcAft>
                <a:spcPts val="0"/>
              </a:spcAft>
              <a:buClr>
                <a:schemeClr val="lt1"/>
              </a:buClr>
              <a:buSzPts val="3000"/>
              <a:buFont typeface="Arial"/>
              <a:buNone/>
            </a:pPr>
            <a:r>
              <a:rPr lang="en-US" sz="3600">
                <a:solidFill>
                  <a:schemeClr val="lt1"/>
                </a:solidFill>
                <a:latin typeface="Arial"/>
                <a:ea typeface="Arial"/>
                <a:cs typeface="Arial"/>
                <a:sym typeface="Arial"/>
              </a:rPr>
              <a:t>Questions?</a:t>
            </a:r>
            <a:endParaRPr/>
          </a:p>
        </p:txBody>
      </p:sp>
      <p:sp>
        <p:nvSpPr>
          <p:cNvPr id="312" name="Google Shape;312;p13"/>
          <p:cNvSpPr/>
          <p:nvPr/>
        </p:nvSpPr>
        <p:spPr>
          <a:xfrm>
            <a:off x="3144416" y="2827176"/>
            <a:ext cx="5840964" cy="1287624"/>
          </a:xfrm>
          <a:prstGeom prst="rect">
            <a:avLst/>
          </a:prstGeom>
          <a:solidFill>
            <a:schemeClr val="lt1">
              <a:alpha val="12941"/>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3" name="Google Shape;313;p13"/>
          <p:cNvSpPr/>
          <p:nvPr/>
        </p:nvSpPr>
        <p:spPr>
          <a:xfrm>
            <a:off x="2862943" y="2542592"/>
            <a:ext cx="6466114" cy="1856792"/>
          </a:xfrm>
          <a:prstGeom prst="rect">
            <a:avLst/>
          </a:prstGeom>
          <a:solidFill>
            <a:schemeClr val="lt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0" y="42976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Dataset</a:t>
            </a:r>
            <a:r>
              <a:rPr lang="en-US" sz="3600">
                <a:solidFill>
                  <a:schemeClr val="lt1"/>
                </a:solidFill>
                <a:latin typeface="Arial"/>
                <a:ea typeface="Arial"/>
                <a:cs typeface="Arial"/>
                <a:sym typeface="Arial"/>
              </a:rPr>
              <a:t> Overview</a:t>
            </a:r>
            <a:endParaRPr sz="3600">
              <a:solidFill>
                <a:schemeClr val="lt1"/>
              </a:solidFill>
              <a:latin typeface="Arial"/>
              <a:ea typeface="Arial"/>
              <a:cs typeface="Arial"/>
              <a:sym typeface="Arial"/>
            </a:endParaRPr>
          </a:p>
        </p:txBody>
      </p:sp>
      <p:sp>
        <p:nvSpPr>
          <p:cNvPr id="109" name="Google Shape;109;p3"/>
          <p:cNvSpPr txBox="1">
            <a:spLocks noGrp="1"/>
          </p:cNvSpPr>
          <p:nvPr>
            <p:ph type="body" idx="1"/>
          </p:nvPr>
        </p:nvSpPr>
        <p:spPr>
          <a:xfrm>
            <a:off x="312963" y="1558211"/>
            <a:ext cx="11360800" cy="5195894"/>
          </a:xfrm>
          <a:prstGeom prst="rect">
            <a:avLst/>
          </a:prstGeom>
          <a:noFill/>
          <a:ln>
            <a:noFill/>
          </a:ln>
        </p:spPr>
        <p:txBody>
          <a:bodyPr spcFirstLastPara="1" wrap="square" lIns="121900" tIns="121900" rIns="121900" bIns="121900" anchor="t" anchorCtr="0">
            <a:normAutofit/>
          </a:bodyPr>
          <a:lstStyle/>
          <a:p>
            <a:pPr marL="609597" lvl="0" indent="-457200" algn="l" rtl="0">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Swire Datasets</a:t>
            </a:r>
            <a:endParaRPr sz="3200">
              <a:solidFill>
                <a:schemeClr val="lt1"/>
              </a:solidFill>
              <a:latin typeface="Calibri"/>
              <a:ea typeface="Calibri"/>
              <a:cs typeface="Calibri"/>
              <a:sym typeface="Calibri"/>
            </a:endParaRPr>
          </a:p>
          <a:p>
            <a:pPr marL="1028700" lvl="1" indent="-457200" algn="l" rtl="0">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Customer </a:t>
            </a:r>
            <a:endParaRPr sz="3200">
              <a:solidFill>
                <a:schemeClr val="lt1"/>
              </a:solidFill>
              <a:latin typeface="Calibri"/>
              <a:ea typeface="Calibri"/>
              <a:cs typeface="Calibri"/>
              <a:sym typeface="Calibri"/>
            </a:endParaRPr>
          </a:p>
          <a:p>
            <a:pPr marL="1028700" lvl="1" indent="-457200" algn="l" rtl="0">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Sales </a:t>
            </a:r>
            <a:endParaRPr/>
          </a:p>
          <a:p>
            <a:pPr marL="457200" lvl="0" indent="-228600" algn="l" rtl="0">
              <a:lnSpc>
                <a:spcPct val="90000"/>
              </a:lnSpc>
              <a:spcBef>
                <a:spcPts val="0"/>
              </a:spcBef>
              <a:spcAft>
                <a:spcPts val="0"/>
              </a:spcAft>
              <a:buClr>
                <a:schemeClr val="lt1"/>
              </a:buClr>
              <a:buSzPts val="1800"/>
              <a:buNone/>
            </a:pPr>
            <a:endParaRPr sz="3600">
              <a:solidFill>
                <a:schemeClr val="lt1"/>
              </a:solidFill>
              <a:latin typeface="Calibri"/>
              <a:ea typeface="Calibri"/>
              <a:cs typeface="Calibri"/>
              <a:sym typeface="Calibri"/>
            </a:endParaRPr>
          </a:p>
          <a:p>
            <a:pPr marL="457200" lvl="0" indent="-342900" algn="l" rtl="0">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Augmented by USDA Dataset:</a:t>
            </a:r>
            <a:endParaRPr sz="3200">
              <a:solidFill>
                <a:schemeClr val="lt1"/>
              </a:solidFill>
              <a:latin typeface="Calibri"/>
              <a:ea typeface="Calibri"/>
              <a:cs typeface="Calibri"/>
              <a:sym typeface="Calibri"/>
            </a:endParaRPr>
          </a:p>
          <a:p>
            <a:pPr marL="1253047" lvl="1" indent="-457200" algn="l" rtl="0">
              <a:lnSpc>
                <a:spcPct val="90000"/>
              </a:lnSpc>
              <a:spcBef>
                <a:spcPts val="0"/>
              </a:spcBef>
              <a:spcAft>
                <a:spcPts val="0"/>
              </a:spcAft>
              <a:buClr>
                <a:schemeClr val="lt1"/>
              </a:buClr>
              <a:buSzPts val="1400"/>
              <a:buChar char="○"/>
            </a:pPr>
            <a:r>
              <a:rPr lang="en-US" sz="2800">
                <a:solidFill>
                  <a:schemeClr val="lt1"/>
                </a:solidFill>
                <a:latin typeface="Calibri"/>
                <a:ea typeface="Calibri"/>
                <a:cs typeface="Calibri"/>
                <a:sym typeface="Calibri"/>
              </a:rPr>
              <a:t>2013 Population by zip code</a:t>
            </a:r>
            <a:endParaRPr/>
          </a:p>
          <a:p>
            <a:pPr marL="0" lvl="0" indent="0" algn="l" rtl="0">
              <a:lnSpc>
                <a:spcPct val="90000"/>
              </a:lnSpc>
              <a:spcBef>
                <a:spcPts val="0"/>
              </a:spcBef>
              <a:spcAft>
                <a:spcPts val="0"/>
              </a:spcAft>
              <a:buSzPts val="1800"/>
              <a:buNone/>
            </a:pPr>
            <a:endParaRPr/>
          </a:p>
          <a:p>
            <a:pPr marL="338647" lvl="0" indent="0" algn="l" rtl="0">
              <a:lnSpc>
                <a:spcPct val="90000"/>
              </a:lnSpc>
              <a:spcBef>
                <a:spcPts val="0"/>
              </a:spcBef>
              <a:spcAft>
                <a:spcPts val="0"/>
              </a:spcAft>
              <a:buClr>
                <a:schemeClr val="lt1"/>
              </a:buClr>
              <a:buSzPts val="1400"/>
              <a:buNone/>
            </a:pPr>
            <a:endParaRPr sz="3200">
              <a:solidFill>
                <a:schemeClr val="lt1"/>
              </a:solidFill>
              <a:latin typeface="Calibri"/>
              <a:ea typeface="Calibri"/>
              <a:cs typeface="Calibri"/>
              <a:sym typeface="Calibri"/>
            </a:endParaRPr>
          </a:p>
          <a:p>
            <a:pPr marL="795847" lvl="1" indent="0" algn="l" rtl="0">
              <a:lnSpc>
                <a:spcPct val="90000"/>
              </a:lnSpc>
              <a:spcBef>
                <a:spcPts val="0"/>
              </a:spcBef>
              <a:spcAft>
                <a:spcPts val="0"/>
              </a:spcAft>
              <a:buClr>
                <a:schemeClr val="lt1"/>
              </a:buClr>
              <a:buSzPts val="1400"/>
              <a:buNone/>
            </a:pPr>
            <a:endParaRPr sz="2800">
              <a:solidFill>
                <a:schemeClr val="lt1"/>
              </a:solidFill>
              <a:latin typeface="Calibri"/>
              <a:ea typeface="Calibri"/>
              <a:cs typeface="Calibri"/>
              <a:sym typeface="Calibri"/>
            </a:endParaRPr>
          </a:p>
        </p:txBody>
      </p:sp>
      <p:cxnSp>
        <p:nvCxnSpPr>
          <p:cNvPr id="110" name="Google Shape;110;p3"/>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 Preparation and Cleaning</a:t>
            </a:r>
            <a:endParaRPr sz="3600">
              <a:solidFill>
                <a:schemeClr val="lt1"/>
              </a:solidFill>
              <a:latin typeface="Calibri"/>
              <a:ea typeface="Calibri"/>
              <a:cs typeface="Calibri"/>
              <a:sym typeface="Calibri"/>
            </a:endParaRPr>
          </a:p>
        </p:txBody>
      </p:sp>
      <p:cxnSp>
        <p:nvCxnSpPr>
          <p:cNvPr id="116" name="Google Shape;116;p8"/>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117" name="Google Shape;117;p8"/>
          <p:cNvSpPr txBox="1"/>
          <p:nvPr/>
        </p:nvSpPr>
        <p:spPr>
          <a:xfrm>
            <a:off x="390144" y="1597152"/>
            <a:ext cx="11582400" cy="2277506"/>
          </a:xfrm>
          <a:prstGeom prst="rect">
            <a:avLst/>
          </a:prstGeom>
          <a:noFill/>
          <a:ln>
            <a:noFill/>
          </a:ln>
        </p:spPr>
        <p:txBody>
          <a:bodyPr spcFirstLastPara="1" wrap="square" lIns="91425" tIns="45700" rIns="91425" bIns="45700" anchor="t" anchorCtr="0">
            <a:spAutoFit/>
          </a:bodyPr>
          <a:lstStyle/>
          <a:p>
            <a:pPr marL="364486" marR="0" lvl="0" indent="-285750" algn="l" rtl="0">
              <a:lnSpc>
                <a:spcPct val="100000"/>
              </a:lnSpc>
              <a:spcBef>
                <a:spcPts val="0"/>
              </a:spcBef>
              <a:spcAft>
                <a:spcPts val="0"/>
              </a:spcAft>
              <a:buClr>
                <a:schemeClr val="lt1"/>
              </a:buClr>
              <a:buSzPts val="3200"/>
              <a:buFont typeface="Arial"/>
              <a:buChar char="•"/>
            </a:pPr>
            <a:r>
              <a:rPr lang="en-US" sz="3550" b="0" i="0" u="none" strike="noStrike" cap="none">
                <a:solidFill>
                  <a:schemeClr val="lt1"/>
                </a:solidFill>
                <a:latin typeface="Calibri"/>
                <a:ea typeface="Calibri"/>
                <a:cs typeface="Calibri"/>
                <a:sym typeface="Calibri"/>
              </a:rPr>
              <a:t>One row for each customer</a:t>
            </a:r>
            <a:endParaRPr sz="3550" b="0" i="0" u="none" strike="noStrike" cap="none">
              <a:solidFill>
                <a:schemeClr val="lt1"/>
              </a:solidFill>
              <a:latin typeface="Calibri"/>
              <a:ea typeface="Calibri"/>
              <a:cs typeface="Calibri"/>
              <a:sym typeface="Calibri"/>
            </a:endParaRPr>
          </a:p>
          <a:p>
            <a:pPr marL="364486" marR="0" lvl="0" indent="-285750" algn="l" rtl="0">
              <a:lnSpc>
                <a:spcPct val="100000"/>
              </a:lnSpc>
              <a:spcBef>
                <a:spcPts val="0"/>
              </a:spcBef>
              <a:spcAft>
                <a:spcPts val="0"/>
              </a:spcAft>
              <a:buClr>
                <a:schemeClr val="lt1"/>
              </a:buClr>
              <a:buSzPts val="3200"/>
              <a:buFont typeface="Arial"/>
              <a:buChar char="•"/>
            </a:pPr>
            <a:r>
              <a:rPr lang="en-US" sz="3550" b="0" i="0" u="none" strike="noStrike" cap="none">
                <a:solidFill>
                  <a:schemeClr val="lt1"/>
                </a:solidFill>
                <a:latin typeface="Calibri"/>
                <a:ea typeface="Calibri"/>
                <a:cs typeface="Calibri"/>
                <a:sym typeface="Calibri"/>
              </a:rPr>
              <a:t>Created dummy variables for predictors</a:t>
            </a:r>
            <a:endParaRPr sz="3550" b="0" i="0" u="none" strike="noStrike" cap="none">
              <a:solidFill>
                <a:schemeClr val="lt1"/>
              </a:solidFill>
              <a:latin typeface="Calibri"/>
              <a:ea typeface="Calibri"/>
              <a:cs typeface="Calibri"/>
              <a:sym typeface="Calibri"/>
            </a:endParaRPr>
          </a:p>
          <a:p>
            <a:pPr marL="364486" marR="0" lvl="0" indent="-285750" algn="l" rtl="0">
              <a:lnSpc>
                <a:spcPct val="100000"/>
              </a:lnSpc>
              <a:spcBef>
                <a:spcPts val="0"/>
              </a:spcBef>
              <a:spcAft>
                <a:spcPts val="0"/>
              </a:spcAft>
              <a:buClr>
                <a:schemeClr val="lt1"/>
              </a:buClr>
              <a:buSzPts val="3200"/>
              <a:buFont typeface="Arial"/>
              <a:buChar char="•"/>
            </a:pPr>
            <a:r>
              <a:rPr lang="en-US" sz="3550" b="0" i="0" u="none" strike="noStrike" cap="none">
                <a:solidFill>
                  <a:schemeClr val="lt1"/>
                </a:solidFill>
                <a:latin typeface="Calibri"/>
                <a:ea typeface="Calibri"/>
                <a:cs typeface="Calibri"/>
                <a:sym typeface="Calibri"/>
              </a:rPr>
              <a:t>Removed incomplete observations</a:t>
            </a:r>
            <a:endParaRPr sz="1400" b="0" i="0" u="none" strike="noStrike" cap="none">
              <a:solidFill>
                <a:srgbClr val="000000"/>
              </a:solidFill>
              <a:latin typeface="Arial"/>
              <a:ea typeface="Arial"/>
              <a:cs typeface="Arial"/>
              <a:sym typeface="Arial"/>
            </a:endParaRPr>
          </a:p>
          <a:p>
            <a:pPr marL="364486" marR="0" lvl="1" indent="-285750" algn="l" rtl="0">
              <a:lnSpc>
                <a:spcPct val="100000"/>
              </a:lnSpc>
              <a:spcBef>
                <a:spcPts val="0"/>
              </a:spcBef>
              <a:spcAft>
                <a:spcPts val="0"/>
              </a:spcAft>
              <a:buClr>
                <a:schemeClr val="lt1"/>
              </a:buClr>
              <a:buSzPts val="3200"/>
              <a:buFont typeface="Arial"/>
              <a:buChar char="•"/>
            </a:pPr>
            <a:r>
              <a:rPr lang="en-US" sz="3550" b="0" i="0" u="none" strike="noStrike" cap="none">
                <a:solidFill>
                  <a:schemeClr val="lt1"/>
                </a:solidFill>
                <a:latin typeface="Calibri"/>
                <a:ea typeface="Calibri"/>
                <a:cs typeface="Calibri"/>
                <a:sym typeface="Calibri"/>
              </a:rPr>
              <a:t>Dropped order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0" y="449042"/>
            <a:ext cx="11360800" cy="978000"/>
          </a:xfrm>
          <a:prstGeom prst="rect">
            <a:avLst/>
          </a:prstGeom>
          <a:noFill/>
          <a:ln>
            <a:noFill/>
          </a:ln>
        </p:spPr>
        <p:txBody>
          <a:bodyPr spcFirstLastPara="1" wrap="square" lIns="121900" tIns="121900" rIns="121900" bIns="121900" anchor="b" anchorCtr="0">
            <a:normAutofit fontScale="90000"/>
          </a:bodyPr>
          <a:lstStyle/>
          <a:p>
            <a:pPr marL="0" lvl="0" indent="0" algn="l" rtl="0">
              <a:lnSpc>
                <a:spcPct val="90000"/>
              </a:lnSpc>
              <a:spcBef>
                <a:spcPts val="0"/>
              </a:spcBef>
              <a:spcAft>
                <a:spcPts val="0"/>
              </a:spcAft>
              <a:buClr>
                <a:schemeClr val="lt1"/>
              </a:buClr>
              <a:buSzPct val="92591"/>
              <a:buFont typeface="Arial"/>
              <a:buNone/>
            </a:pPr>
            <a:r>
              <a:rPr lang="en-US" sz="3600">
                <a:solidFill>
                  <a:schemeClr val="lt1"/>
                </a:solidFill>
                <a:latin typeface="Calibri"/>
                <a:ea typeface="Calibri"/>
                <a:cs typeface="Calibri"/>
                <a:sym typeface="Calibri"/>
              </a:rPr>
              <a:t>EDA –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Correlation</a:t>
            </a:r>
            <a:endParaRPr sz="3600">
              <a:solidFill>
                <a:schemeClr val="lt1"/>
              </a:solidFill>
              <a:latin typeface="Calibri"/>
              <a:ea typeface="Calibri"/>
              <a:cs typeface="Calibri"/>
              <a:sym typeface="Calibri"/>
            </a:endParaRPr>
          </a:p>
        </p:txBody>
      </p:sp>
      <p:cxnSp>
        <p:nvCxnSpPr>
          <p:cNvPr id="123" name="Google Shape;123;p27"/>
          <p:cNvCxnSpPr/>
          <p:nvPr/>
        </p:nvCxnSpPr>
        <p:spPr>
          <a:xfrm>
            <a:off x="0" y="1331567"/>
            <a:ext cx="2535936" cy="0"/>
          </a:xfrm>
          <a:prstGeom prst="straightConnector1">
            <a:avLst/>
          </a:prstGeom>
          <a:noFill/>
          <a:ln w="19050" cap="flat" cmpd="sng">
            <a:solidFill>
              <a:schemeClr val="lt1"/>
            </a:solidFill>
            <a:prstDash val="solid"/>
            <a:miter lim="800000"/>
            <a:headEnd type="none" w="sm" len="sm"/>
            <a:tailEnd type="none" w="sm" len="sm"/>
          </a:ln>
        </p:spPr>
      </p:cxnSp>
      <p:pic>
        <p:nvPicPr>
          <p:cNvPr id="124" name="Google Shape;124;p27"/>
          <p:cNvPicPr preferRelativeResize="0"/>
          <p:nvPr/>
        </p:nvPicPr>
        <p:blipFill rotWithShape="1">
          <a:blip r:embed="rId3">
            <a:alphaModFix/>
          </a:blip>
          <a:srcRect/>
          <a:stretch/>
        </p:blipFill>
        <p:spPr>
          <a:xfrm>
            <a:off x="3401568" y="78095"/>
            <a:ext cx="7328257" cy="67018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Predictor Variables</a:t>
            </a:r>
            <a:endParaRPr sz="3600">
              <a:solidFill>
                <a:schemeClr val="lt1"/>
              </a:solidFill>
              <a:latin typeface="Calibri"/>
              <a:ea typeface="Calibri"/>
              <a:cs typeface="Calibri"/>
              <a:sym typeface="Calibri"/>
            </a:endParaRPr>
          </a:p>
        </p:txBody>
      </p:sp>
      <p:cxnSp>
        <p:nvCxnSpPr>
          <p:cNvPr id="130" name="Google Shape;130;p6"/>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131" name="Google Shape;131;p6"/>
          <p:cNvSpPr txBox="1"/>
          <p:nvPr/>
        </p:nvSpPr>
        <p:spPr>
          <a:xfrm>
            <a:off x="467833" y="1616150"/>
            <a:ext cx="106965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dirty="0">
                <a:solidFill>
                  <a:schemeClr val="lt1"/>
                </a:solidFill>
                <a:latin typeface="Calibri"/>
                <a:ea typeface="Calibri"/>
                <a:cs typeface="Calibri"/>
                <a:sym typeface="Calibri"/>
              </a:rPr>
              <a:t>Predictors</a:t>
            </a:r>
            <a:endParaRPr dirty="0"/>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Market Type</a:t>
            </a:r>
            <a:endParaRPr sz="3200" b="0" i="0" u="none" strike="noStrike" cap="none" dirty="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chemeClr val="lt1"/>
              </a:buClr>
              <a:buSzPts val="3200"/>
              <a:buFont typeface="Calibri"/>
              <a:buChar char="•"/>
            </a:pPr>
            <a:r>
              <a:rPr lang="en-US" sz="3200" dirty="0">
                <a:solidFill>
                  <a:schemeClr val="lt1"/>
                </a:solidFill>
                <a:latin typeface="Calibri"/>
                <a:ea typeface="Calibri"/>
                <a:cs typeface="Calibri"/>
                <a:sym typeface="Calibri"/>
              </a:rPr>
              <a:t>Business Type </a:t>
            </a:r>
            <a:endParaRPr sz="3200" dirty="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Customer Trade (collapsed)</a:t>
            </a:r>
            <a:endParaRPr dirty="0"/>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Customer Activity</a:t>
            </a:r>
            <a:endParaRPr dirty="0"/>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Customer Tenure Grouping</a:t>
            </a:r>
            <a:endParaRPr dirty="0"/>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Population</a:t>
            </a:r>
            <a:endParaRPr dirty="0"/>
          </a:p>
          <a:p>
            <a:pPr marL="285750" marR="0" lvl="0" indent="-82550" algn="l" rtl="0">
              <a:lnSpc>
                <a:spcPct val="100000"/>
              </a:lnSpc>
              <a:spcBef>
                <a:spcPts val="0"/>
              </a:spcBef>
              <a:spcAft>
                <a:spcPts val="0"/>
              </a:spcAft>
              <a:buClr>
                <a:srgbClr val="000000"/>
              </a:buClr>
              <a:buSzPts val="3200"/>
              <a:buFont typeface="Arial"/>
              <a:buNone/>
            </a:pPr>
            <a:endParaRPr sz="32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lt1"/>
                </a:solidFill>
                <a:latin typeface="Calibri"/>
                <a:ea typeface="Calibri"/>
                <a:cs typeface="Calibri"/>
                <a:sym typeface="Calibri"/>
              </a:rPr>
              <a:t>Outcome Variable</a:t>
            </a:r>
            <a:endParaRPr dirty="0"/>
          </a:p>
          <a:p>
            <a:pPr marL="285750" marR="0" lvl="0" indent="-285750" algn="l"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 3 years of gross profit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EDA Results</a:t>
            </a:r>
            <a:endParaRPr sz="3600">
              <a:solidFill>
                <a:schemeClr val="lt1"/>
              </a:solidFill>
              <a:latin typeface="Calibri"/>
              <a:ea typeface="Calibri"/>
              <a:cs typeface="Calibri"/>
              <a:sym typeface="Calibri"/>
            </a:endParaRPr>
          </a:p>
        </p:txBody>
      </p:sp>
      <p:cxnSp>
        <p:nvCxnSpPr>
          <p:cNvPr id="137" name="Google Shape;137;p9"/>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138" name="Google Shape;138;p9"/>
          <p:cNvSpPr txBox="1"/>
          <p:nvPr/>
        </p:nvSpPr>
        <p:spPr>
          <a:xfrm>
            <a:off x="260710" y="1690009"/>
            <a:ext cx="11497200" cy="4524275"/>
          </a:xfrm>
          <a:prstGeom prst="rect">
            <a:avLst/>
          </a:prstGeom>
          <a:noFill/>
          <a:ln>
            <a:noFill/>
          </a:ln>
        </p:spPr>
        <p:txBody>
          <a:bodyPr spcFirstLastPara="1" wrap="square" lIns="91425" tIns="45700" rIns="91425" bIns="45700" anchor="t" anchorCtr="0">
            <a:spAutoFit/>
          </a:bodyPr>
          <a:lstStyle/>
          <a:p>
            <a:pPr marL="612140" marR="0" lvl="0" indent="-571500" algn="l" rtl="0">
              <a:lnSpc>
                <a:spcPct val="2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Distribution and percentage of categorical variables</a:t>
            </a:r>
            <a:endParaRPr/>
          </a:p>
          <a:p>
            <a:pPr marL="612140" marR="0" lvl="0" indent="-571500" algn="l" rtl="0">
              <a:lnSpc>
                <a:spcPct val="2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Average volume and discount</a:t>
            </a:r>
            <a:endParaRPr/>
          </a:p>
          <a:p>
            <a:pPr marL="612140" marR="0" lvl="0" indent="-571500" algn="l" rtl="0">
              <a:lnSpc>
                <a:spcPct val="2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Best-selling products</a:t>
            </a:r>
            <a:endParaRPr/>
          </a:p>
          <a:p>
            <a:pPr marL="612140" marR="0" lvl="0" indent="-571500" algn="l" rtl="0">
              <a:lnSpc>
                <a:spcPct val="200000"/>
              </a:lnSpc>
              <a:spcBef>
                <a:spcPts val="0"/>
              </a:spcBef>
              <a:spcAft>
                <a:spcPts val="0"/>
              </a:spcAft>
              <a:buClr>
                <a:schemeClr val="lt1"/>
              </a:buClr>
              <a:buSzPts val="3600"/>
              <a:buFont typeface="Arial"/>
              <a:buChar char="•"/>
            </a:pPr>
            <a:r>
              <a:rPr lang="en-US" sz="3600" b="0" i="0" u="none" strike="noStrike" cap="none">
                <a:solidFill>
                  <a:schemeClr val="lt1"/>
                </a:solidFill>
                <a:latin typeface="Calibri"/>
                <a:ea typeface="Calibri"/>
                <a:cs typeface="Calibri"/>
                <a:sym typeface="Calibri"/>
              </a:rPr>
              <a:t>Visualized scatter plots of numeric variables </a:t>
            </a:r>
            <a:endParaRPr sz="36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0" y="-11152"/>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EDA Results</a:t>
            </a:r>
            <a:endParaRPr sz="3600">
              <a:solidFill>
                <a:schemeClr val="lt1"/>
              </a:solidFill>
              <a:latin typeface="Calibri"/>
              <a:ea typeface="Calibri"/>
              <a:cs typeface="Calibri"/>
              <a:sym typeface="Calibri"/>
            </a:endParaRPr>
          </a:p>
        </p:txBody>
      </p:sp>
      <p:sp>
        <p:nvSpPr>
          <p:cNvPr id="144" name="Google Shape;144;p5"/>
          <p:cNvSpPr txBox="1">
            <a:spLocks noGrp="1"/>
          </p:cNvSpPr>
          <p:nvPr>
            <p:ph type="body" idx="1"/>
          </p:nvPr>
        </p:nvSpPr>
        <p:spPr>
          <a:xfrm>
            <a:off x="415600" y="1958433"/>
            <a:ext cx="11360800" cy="4133200"/>
          </a:xfrm>
          <a:prstGeom prst="rect">
            <a:avLst/>
          </a:prstGeom>
          <a:noFill/>
          <a:ln>
            <a:noFill/>
          </a:ln>
        </p:spPr>
        <p:txBody>
          <a:bodyPr spcFirstLastPara="1" wrap="square" lIns="121900" tIns="121900" rIns="121900" bIns="121900" anchor="t" anchorCtr="0">
            <a:normAutofit/>
          </a:bodyPr>
          <a:lstStyle/>
          <a:p>
            <a:pPr marL="457200" lvl="0" indent="-457200" algn="l" rtl="0">
              <a:lnSpc>
                <a:spcPct val="90000"/>
              </a:lnSpc>
              <a:spcBef>
                <a:spcPts val="0"/>
              </a:spcBef>
              <a:spcAft>
                <a:spcPts val="1600"/>
              </a:spcAft>
              <a:buClr>
                <a:schemeClr val="lt1"/>
              </a:buClr>
              <a:buSzPts val="1800"/>
              <a:buChar char="●"/>
            </a:pPr>
            <a:r>
              <a:rPr lang="en-US"/>
              <a:t> </a:t>
            </a:r>
            <a:endParaRPr/>
          </a:p>
        </p:txBody>
      </p:sp>
      <p:cxnSp>
        <p:nvCxnSpPr>
          <p:cNvPr id="145" name="Google Shape;145;p5"/>
          <p:cNvCxnSpPr/>
          <p:nvPr/>
        </p:nvCxnSpPr>
        <p:spPr>
          <a:xfrm>
            <a:off x="0" y="849787"/>
            <a:ext cx="5096783" cy="0"/>
          </a:xfrm>
          <a:prstGeom prst="straightConnector1">
            <a:avLst/>
          </a:prstGeom>
          <a:noFill/>
          <a:ln w="19050" cap="flat" cmpd="sng">
            <a:solidFill>
              <a:schemeClr val="lt1"/>
            </a:solidFill>
            <a:prstDash val="solid"/>
            <a:miter lim="800000"/>
            <a:headEnd type="none" w="sm" len="sm"/>
            <a:tailEnd type="none" w="sm" len="sm"/>
          </a:ln>
        </p:spPr>
      </p:cxnSp>
      <p:pic>
        <p:nvPicPr>
          <p:cNvPr id="146" name="Google Shape;146;p5"/>
          <p:cNvPicPr preferRelativeResize="0"/>
          <p:nvPr/>
        </p:nvPicPr>
        <p:blipFill rotWithShape="1">
          <a:blip r:embed="rId3">
            <a:alphaModFix/>
          </a:blip>
          <a:srcRect/>
          <a:stretch/>
        </p:blipFill>
        <p:spPr>
          <a:xfrm>
            <a:off x="0" y="1239764"/>
            <a:ext cx="6068022" cy="3863178"/>
          </a:xfrm>
          <a:prstGeom prst="rect">
            <a:avLst/>
          </a:prstGeom>
          <a:noFill/>
          <a:ln>
            <a:noFill/>
          </a:ln>
        </p:spPr>
      </p:pic>
      <p:pic>
        <p:nvPicPr>
          <p:cNvPr id="147" name="Google Shape;147;p5"/>
          <p:cNvPicPr preferRelativeResize="0"/>
          <p:nvPr/>
        </p:nvPicPr>
        <p:blipFill rotWithShape="1">
          <a:blip r:embed="rId4">
            <a:alphaModFix/>
          </a:blip>
          <a:srcRect/>
          <a:stretch/>
        </p:blipFill>
        <p:spPr>
          <a:xfrm>
            <a:off x="6123978" y="1239765"/>
            <a:ext cx="6068022" cy="3863177"/>
          </a:xfrm>
          <a:prstGeom prst="rect">
            <a:avLst/>
          </a:prstGeom>
          <a:noFill/>
          <a:ln>
            <a:noFill/>
          </a:ln>
        </p:spPr>
      </p:pic>
      <p:sp>
        <p:nvSpPr>
          <p:cNvPr id="148" name="Google Shape;148;p5"/>
          <p:cNvSpPr txBox="1"/>
          <p:nvPr/>
        </p:nvSpPr>
        <p:spPr>
          <a:xfrm>
            <a:off x="185700" y="5777675"/>
            <a:ext cx="11820600" cy="48009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  Core Sparkling, 5 Gallon with blinded product name of M057706110579.</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a:ea typeface="Calibri"/>
                <a:cs typeface="Calibri"/>
                <a:sym typeface="Calibri"/>
              </a:rPr>
              <a:t>Models </a:t>
            </a:r>
            <a:r>
              <a:rPr lang="en-US" sz="3600" dirty="0">
                <a:solidFill>
                  <a:schemeClr val="lt1"/>
                </a:solidFill>
              </a:rPr>
              <a:t>C</a:t>
            </a:r>
            <a:r>
              <a:rPr lang="en-US" sz="3600" dirty="0">
                <a:solidFill>
                  <a:schemeClr val="lt1"/>
                </a:solidFill>
                <a:latin typeface="Calibri"/>
                <a:ea typeface="Calibri"/>
                <a:cs typeface="Calibri"/>
                <a:sym typeface="Calibri"/>
              </a:rPr>
              <a:t>onsidered</a:t>
            </a:r>
            <a:endParaRPr sz="3600" dirty="0">
              <a:solidFill>
                <a:schemeClr val="lt1"/>
              </a:solidFill>
              <a:latin typeface="Calibri"/>
              <a:ea typeface="Calibri"/>
              <a:cs typeface="Calibri"/>
              <a:sym typeface="Calibri"/>
            </a:endParaRPr>
          </a:p>
        </p:txBody>
      </p:sp>
      <p:cxnSp>
        <p:nvCxnSpPr>
          <p:cNvPr id="154" name="Google Shape;154;p28"/>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155" name="Google Shape;155;p28"/>
          <p:cNvSpPr txBox="1"/>
          <p:nvPr/>
        </p:nvSpPr>
        <p:spPr>
          <a:xfrm>
            <a:off x="292608" y="1658112"/>
            <a:ext cx="11497200" cy="4524275"/>
          </a:xfrm>
          <a:prstGeom prst="rect">
            <a:avLst/>
          </a:prstGeom>
          <a:noFill/>
          <a:ln>
            <a:noFill/>
          </a:ln>
        </p:spPr>
        <p:txBody>
          <a:bodyPr spcFirstLastPara="1" wrap="square" lIns="91425" tIns="45700" rIns="91425" bIns="45700" anchor="t" anchorCtr="0">
            <a:spAutoFit/>
          </a:bodyPr>
          <a:lstStyle/>
          <a:p>
            <a:pPr marL="612140" marR="0" lvl="0" indent="-571500" algn="l" rtl="0">
              <a:lnSpc>
                <a:spcPct val="200000"/>
              </a:lnSpc>
              <a:spcBef>
                <a:spcPts val="0"/>
              </a:spcBef>
              <a:spcAft>
                <a:spcPts val="0"/>
              </a:spcAft>
              <a:buClr>
                <a:schemeClr val="lt1"/>
              </a:buClr>
              <a:buSzPts val="3600"/>
              <a:buFont typeface="Arial" panose="020B0604020202020204" pitchFamily="34" charset="0"/>
              <a:buChar char="•"/>
            </a:pPr>
            <a:r>
              <a:rPr lang="en-US" sz="3600" b="0" i="0" u="none" strike="noStrike" cap="none" dirty="0">
                <a:solidFill>
                  <a:schemeClr val="lt1"/>
                </a:solidFill>
                <a:latin typeface="Calibri"/>
                <a:ea typeface="Calibri"/>
                <a:cs typeface="Calibri"/>
                <a:sym typeface="Calibri"/>
              </a:rPr>
              <a:t>Support Vector Machine</a:t>
            </a:r>
            <a:endParaRPr sz="3600" b="0" i="0" u="none" strike="noStrike" cap="none" dirty="0">
              <a:solidFill>
                <a:schemeClr val="lt1"/>
              </a:solidFill>
              <a:latin typeface="Calibri"/>
              <a:ea typeface="Calibri"/>
              <a:cs typeface="Calibri"/>
              <a:sym typeface="Calibri"/>
            </a:endParaRPr>
          </a:p>
          <a:p>
            <a:pPr marL="612140" marR="0" lvl="0" indent="-571500" algn="l" rtl="0">
              <a:lnSpc>
                <a:spcPct val="200000"/>
              </a:lnSpc>
              <a:spcBef>
                <a:spcPts val="0"/>
              </a:spcBef>
              <a:spcAft>
                <a:spcPts val="0"/>
              </a:spcAft>
              <a:buClr>
                <a:schemeClr val="lt1"/>
              </a:buClr>
              <a:buSzPts val="3600"/>
              <a:buFont typeface="Arial" panose="020B0604020202020204" pitchFamily="34" charset="0"/>
              <a:buChar char="•"/>
            </a:pPr>
            <a:r>
              <a:rPr lang="en-US" sz="3600" b="0" i="0" u="none" strike="noStrike" cap="none" dirty="0">
                <a:solidFill>
                  <a:schemeClr val="lt1"/>
                </a:solidFill>
                <a:latin typeface="Calibri"/>
                <a:ea typeface="Calibri"/>
                <a:cs typeface="Calibri"/>
                <a:sym typeface="Calibri"/>
              </a:rPr>
              <a:t>XG Boost</a:t>
            </a:r>
            <a:endParaRPr sz="3600" b="0" i="0" u="none" strike="noStrike" cap="none" dirty="0">
              <a:solidFill>
                <a:schemeClr val="lt1"/>
              </a:solidFill>
              <a:latin typeface="Calibri"/>
              <a:ea typeface="Calibri"/>
              <a:cs typeface="Calibri"/>
              <a:sym typeface="Calibri"/>
            </a:endParaRPr>
          </a:p>
          <a:p>
            <a:pPr marL="612140" marR="0" lvl="0" indent="-571500" algn="l" rtl="0">
              <a:lnSpc>
                <a:spcPct val="200000"/>
              </a:lnSpc>
              <a:spcBef>
                <a:spcPts val="0"/>
              </a:spcBef>
              <a:spcAft>
                <a:spcPts val="0"/>
              </a:spcAft>
              <a:buClr>
                <a:schemeClr val="lt1"/>
              </a:buClr>
              <a:buSzPts val="3600"/>
              <a:buFont typeface="Arial" panose="020B0604020202020204" pitchFamily="34" charset="0"/>
              <a:buChar char="•"/>
            </a:pPr>
            <a:r>
              <a:rPr lang="en-US" sz="3600" b="0" i="0" u="none" strike="noStrike" cap="none" dirty="0">
                <a:solidFill>
                  <a:schemeClr val="lt1"/>
                </a:solidFill>
                <a:latin typeface="Calibri"/>
                <a:ea typeface="Calibri"/>
                <a:cs typeface="Calibri"/>
                <a:sym typeface="Calibri"/>
              </a:rPr>
              <a:t>Neural Net</a:t>
            </a:r>
            <a:endParaRPr sz="3600" b="0" i="0" u="none" strike="noStrike" cap="none" dirty="0">
              <a:solidFill>
                <a:schemeClr val="lt1"/>
              </a:solidFill>
              <a:latin typeface="Calibri"/>
              <a:ea typeface="Calibri"/>
              <a:cs typeface="Calibri"/>
              <a:sym typeface="Calibri"/>
            </a:endParaRPr>
          </a:p>
          <a:p>
            <a:pPr marL="612140" marR="0" lvl="0" indent="-571500" algn="l" rtl="0">
              <a:lnSpc>
                <a:spcPct val="200000"/>
              </a:lnSpc>
              <a:spcBef>
                <a:spcPts val="0"/>
              </a:spcBef>
              <a:spcAft>
                <a:spcPts val="0"/>
              </a:spcAft>
              <a:buClr>
                <a:schemeClr val="lt1"/>
              </a:buClr>
              <a:buSzPts val="3600"/>
              <a:buFont typeface="Arial" panose="020B0604020202020204" pitchFamily="34" charset="0"/>
              <a:buChar char="•"/>
            </a:pPr>
            <a:r>
              <a:rPr lang="en-US" sz="3600" b="0" i="0" u="none" strike="noStrike" cap="none" dirty="0">
                <a:solidFill>
                  <a:schemeClr val="lt1"/>
                </a:solidFill>
                <a:latin typeface="Calibri"/>
                <a:ea typeface="Calibri"/>
                <a:cs typeface="Calibri"/>
                <a:sym typeface="Calibri"/>
              </a:rPr>
              <a:t>Linear Regression</a:t>
            </a:r>
            <a:endParaRPr sz="3600" b="0" i="0" u="none" strike="noStrike" cap="none"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1798</Words>
  <Application>Microsoft Office PowerPoint</Application>
  <PresentationFormat>Widescreen</PresentationFormat>
  <Paragraphs>235</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Arial</vt:lpstr>
      <vt:lpstr>Lato</vt:lpstr>
      <vt:lpstr>Office Theme</vt:lpstr>
      <vt:lpstr>Swire Coca-Cola  Predicting Customer Success </vt:lpstr>
      <vt:lpstr>Business  Problem Statement</vt:lpstr>
      <vt:lpstr>Dataset Overview</vt:lpstr>
      <vt:lpstr>Data Preparation and Cleaning</vt:lpstr>
      <vt:lpstr>EDA –  Correlation</vt:lpstr>
      <vt:lpstr>Predictor Variables</vt:lpstr>
      <vt:lpstr>EDA Results</vt:lpstr>
      <vt:lpstr>EDA Results</vt:lpstr>
      <vt:lpstr>Models Considered</vt:lpstr>
      <vt:lpstr>Models Selected</vt:lpstr>
      <vt:lpstr>XGBoost Model</vt:lpstr>
      <vt:lpstr>Methods</vt:lpstr>
      <vt:lpstr>XGBoost Model</vt:lpstr>
      <vt:lpstr>XGBoost Results</vt:lpstr>
      <vt:lpstr>XGBoost: Most Influential Predictors</vt:lpstr>
      <vt:lpstr>XGBoost Model Evaluation</vt:lpstr>
      <vt:lpstr>Linear Regression Model</vt:lpstr>
      <vt:lpstr>Methods</vt:lpstr>
      <vt:lpstr>Linear Regression Results</vt:lpstr>
      <vt:lpstr>Linear Regression Model</vt:lpstr>
      <vt:lpstr>Linear Regression Model</vt:lpstr>
      <vt:lpstr>Linear Regression Model Evaluation</vt:lpstr>
      <vt:lpstr>Comparing the two models</vt:lpstr>
      <vt:lpstr>Model Deployment </vt:lpstr>
      <vt:lpstr>Project Limitations</vt:lpstr>
      <vt:lpstr>Dataset Recommendations</vt:lpstr>
      <vt:lpstr>Business Recommendations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Swire Coca-Cola  Predicting Customer Success </dc:title>
  <dc:creator>Kayla Smartz</dc:creator>
  <cp:lastModifiedBy>Kayla Smartz</cp:lastModifiedBy>
  <cp:revision>5</cp:revision>
  <dcterms:created xsi:type="dcterms:W3CDTF">2023-03-29T02:01:04Z</dcterms:created>
  <dcterms:modified xsi:type="dcterms:W3CDTF">2023-04-14T16:12:33Z</dcterms:modified>
</cp:coreProperties>
</file>