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b="def" i="def"/>
      <a:tcStyle>
        <a:tcBdr/>
        <a:fill>
          <a:solidFill>
            <a:srgbClr val="E8EDF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Shape 114"/>
          <p:cNvSpPr/>
          <p:nvPr>
            <p:ph type="sldImg"/>
          </p:nvPr>
        </p:nvSpPr>
        <p:spPr>
          <a:prstGeom prst="rect">
            <a:avLst/>
          </a:prstGeom>
        </p:spPr>
        <p:txBody>
          <a:bodyPr/>
          <a:lstStyle/>
          <a:p>
            <a:pPr/>
          </a:p>
        </p:txBody>
      </p:sp>
      <p:sp>
        <p:nvSpPr>
          <p:cNvPr id="115" name="Shape 115"/>
          <p:cNvSpPr/>
          <p:nvPr>
            <p:ph type="body" sz="quarter" idx="1"/>
          </p:nvPr>
        </p:nvSpPr>
        <p:spPr>
          <a:prstGeom prst="rect">
            <a:avLst/>
          </a:prstGeom>
        </p:spPr>
        <p:txBody>
          <a:bodyPr/>
          <a:lstStyle>
            <a:lvl1pPr>
              <a:defRPr sz="1100"/>
            </a:lvl1pPr>
          </a:lstStyle>
          <a:p>
            <a:pPr/>
            <a:r>
              <a:t>Here’s the problem: *according to the World Economic Forum, about 45% of the world’s population does not have access to high speed internet, yet the free acquisition of knowledge and sharing of experiences is more tantamount to humanity today than ever before.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Shape 118"/>
          <p:cNvSpPr/>
          <p:nvPr>
            <p:ph type="sldImg"/>
          </p:nvPr>
        </p:nvSpPr>
        <p:spPr>
          <a:prstGeom prst="rect">
            <a:avLst/>
          </a:prstGeom>
        </p:spPr>
        <p:txBody>
          <a:bodyPr/>
          <a:lstStyle/>
          <a:p>
            <a:pPr/>
          </a:p>
        </p:txBody>
      </p:sp>
      <p:sp>
        <p:nvSpPr>
          <p:cNvPr id="119" name="Shape 119"/>
          <p:cNvSpPr/>
          <p:nvPr>
            <p:ph type="body" sz="quarter" idx="1"/>
          </p:nvPr>
        </p:nvSpPr>
        <p:spPr>
          <a:prstGeom prst="rect">
            <a:avLst/>
          </a:prstGeom>
        </p:spPr>
        <p:txBody>
          <a:bodyPr/>
          <a:lstStyle>
            <a:lvl1pPr>
              <a:defRPr sz="1100"/>
            </a:lvl1pPr>
          </a:lstStyle>
          <a:p>
            <a:pPr/>
            <a:r>
              <a:t>Most websites are heavy, clunky, and cluttered. While sites with tons of assets and moving parts look fancy to many, these pages become massive unresponsive bottlenecks for individuals without access to robust broadband infrastructure. Furthermore, these kinds of sites can be difficult to host in nations with limited access low-cost server space. Individuals who don’t have access to high-speed internet deserve the right to enjoy a speedy, lightweight web.</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Shape 122"/>
          <p:cNvSpPr/>
          <p:nvPr>
            <p:ph type="sldImg"/>
          </p:nvPr>
        </p:nvSpPr>
        <p:spPr>
          <a:prstGeom prst="rect">
            <a:avLst/>
          </a:prstGeom>
        </p:spPr>
        <p:txBody>
          <a:bodyPr/>
          <a:lstStyle/>
          <a:p>
            <a:pPr/>
          </a:p>
        </p:txBody>
      </p:sp>
      <p:sp>
        <p:nvSpPr>
          <p:cNvPr id="123" name="Shape 123"/>
          <p:cNvSpPr/>
          <p:nvPr>
            <p:ph type="body" sz="quarter" idx="1"/>
          </p:nvPr>
        </p:nvSpPr>
        <p:spPr>
          <a:prstGeom prst="rect">
            <a:avLst/>
          </a:prstGeom>
        </p:spPr>
        <p:txBody>
          <a:bodyPr/>
          <a:lstStyle>
            <a:lvl1pPr>
              <a:defRPr sz="1100"/>
            </a:lvl1pPr>
          </a:lstStyle>
          <a:p>
            <a:pPr/>
            <a:r>
              <a:t>So we had an idea; what if anyone could create and access a low cost, lightweight, and low-latency webpage with minimal coding knowledge?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Shape 126"/>
          <p:cNvSpPr/>
          <p:nvPr>
            <p:ph type="sldImg"/>
          </p:nvPr>
        </p:nvSpPr>
        <p:spPr>
          <a:prstGeom prst="rect">
            <a:avLst/>
          </a:prstGeom>
        </p:spPr>
        <p:txBody>
          <a:bodyPr/>
          <a:lstStyle/>
          <a:p>
            <a:pPr/>
          </a:p>
        </p:txBody>
      </p:sp>
      <p:sp>
        <p:nvSpPr>
          <p:cNvPr id="127" name="Shape 127"/>
          <p:cNvSpPr/>
          <p:nvPr>
            <p:ph type="body" sz="quarter" idx="1"/>
          </p:nvPr>
        </p:nvSpPr>
        <p:spPr>
          <a:prstGeom prst="rect">
            <a:avLst/>
          </a:prstGeom>
        </p:spPr>
        <p:txBody>
          <a:bodyPr/>
          <a:lstStyle>
            <a:lvl1pPr>
              <a:defRPr sz="1100"/>
            </a:lvl1pPr>
          </a:lstStyle>
          <a:p>
            <a:pPr/>
            <a:r>
              <a:t>Enter webtext.tech. Our mission is to remove as many barriers to free internet access as possible by offering a minimalist, elegantly designed, no-code web solution. We reject the notion of over-the-top, overweight webpages and embrace a minimalist design ethos which is accessible to anyone, regardless of their ability to code.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Shape 133"/>
          <p:cNvSpPr/>
          <p:nvPr>
            <p:ph type="sldImg"/>
          </p:nvPr>
        </p:nvSpPr>
        <p:spPr>
          <a:prstGeom prst="rect">
            <a:avLst/>
          </a:prstGeom>
        </p:spPr>
        <p:txBody>
          <a:bodyPr/>
          <a:lstStyle/>
          <a:p>
            <a:pPr/>
          </a:p>
        </p:txBody>
      </p:sp>
      <p:sp>
        <p:nvSpPr>
          <p:cNvPr id="134" name="Shape 134"/>
          <p:cNvSpPr/>
          <p:nvPr>
            <p:ph type="body" sz="quarter" idx="1"/>
          </p:nvPr>
        </p:nvSpPr>
        <p:spPr>
          <a:prstGeom prst="rect">
            <a:avLst/>
          </a:prstGeom>
        </p:spPr>
        <p:txBody>
          <a:bodyPr/>
          <a:lstStyle>
            <a:lvl1pPr>
              <a:defRPr sz="1100"/>
            </a:lvl1pPr>
          </a:lstStyle>
          <a:p>
            <a:pPr/>
            <a:r>
              <a:t>Webtext.tech converts plain-text files formatted completely in Markdown, a leightweight markup language for creating formatted text using a plain-text editor, into stylized HTML. The user can then download the webpages generated and host them on the hosting service of their choice.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Shape 144"/>
          <p:cNvSpPr/>
          <p:nvPr>
            <p:ph type="sldImg"/>
          </p:nvPr>
        </p:nvSpPr>
        <p:spPr>
          <a:prstGeom prst="rect">
            <a:avLst/>
          </a:prstGeom>
        </p:spPr>
        <p:txBody>
          <a:bodyPr/>
          <a:lstStyle/>
          <a:p>
            <a:pPr/>
          </a:p>
        </p:txBody>
      </p:sp>
      <p:sp>
        <p:nvSpPr>
          <p:cNvPr id="145" name="Shape 145"/>
          <p:cNvSpPr/>
          <p:nvPr>
            <p:ph type="body" sz="quarter" idx="1"/>
          </p:nvPr>
        </p:nvSpPr>
        <p:spPr>
          <a:prstGeom prst="rect">
            <a:avLst/>
          </a:prstGeom>
        </p:spPr>
        <p:txBody>
          <a:bodyPr/>
          <a:lstStyle/>
          <a:p>
            <a:pPr marL="457200" indent="-298450">
              <a:lnSpc>
                <a:spcPct val="115000"/>
              </a:lnSpc>
              <a:buClr>
                <a:srgbClr val="000000"/>
              </a:buClr>
              <a:buSzPts val="1100"/>
              <a:buAutoNum type="arabicPeriod" startAt="1"/>
              <a:defRPr sz="1100"/>
            </a:pPr>
            <a:r>
              <a:t>Make custom URL’s for their webpage.</a:t>
            </a:r>
          </a:p>
          <a:p>
            <a:pPr marL="457200" indent="-298450">
              <a:lnSpc>
                <a:spcPct val="115000"/>
              </a:lnSpc>
              <a:buClr>
                <a:srgbClr val="000000"/>
              </a:buClr>
              <a:buSzPts val="1100"/>
              <a:buAutoNum type="arabicPeriod" startAt="1"/>
              <a:defRPr sz="1100"/>
            </a:pPr>
            <a:r>
              <a:t>Edit an uploaded webpage on our site.</a:t>
            </a:r>
          </a:p>
          <a:p>
            <a:pPr marL="457200" indent="-298450">
              <a:lnSpc>
                <a:spcPct val="115000"/>
              </a:lnSpc>
              <a:buClr>
                <a:srgbClr val="000000"/>
              </a:buClr>
              <a:buSzPts val="1100"/>
              <a:buAutoNum type="arabicPeriod" startAt="1"/>
              <a:defRPr sz="1100"/>
            </a:pPr>
            <a:r>
              <a:t>Host their webpage on our site before being published on a public domain. </a:t>
            </a:r>
          </a:p>
          <a:p>
            <a:pPr marL="457200" indent="-298450">
              <a:lnSpc>
                <a:spcPct val="115000"/>
              </a:lnSpc>
              <a:buClr>
                <a:srgbClr val="000000"/>
              </a:buClr>
              <a:buSzPts val="1100"/>
              <a:buAutoNum type="arabicPeriod" startAt="1"/>
              <a:defRPr sz="1100"/>
            </a:pPr>
            <a:r>
              <a:t>Submit multiple files in a single upload.</a:t>
            </a:r>
          </a:p>
          <a:p>
            <a:pPr marL="457200" indent="-298450">
              <a:lnSpc>
                <a:spcPct val="115000"/>
              </a:lnSpc>
              <a:buClr>
                <a:srgbClr val="000000"/>
              </a:buClr>
              <a:buSzPts val="1100"/>
              <a:buAutoNum type="arabicPeriod" startAt="1"/>
              <a:defRPr sz="1100"/>
            </a:pPr>
            <a:r>
              <a:t>Provide a User feedback feature for our users on the website.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311708" y="744574"/>
            <a:ext cx="8520601" cy="2052601"/>
          </a:xfrm>
          <a:prstGeom prst="rect">
            <a:avLst/>
          </a:prstGeom>
        </p:spPr>
        <p:txBody>
          <a:bodyPr anchor="b"/>
          <a:lstStyle>
            <a:lvl1pPr algn="ctr">
              <a:defRPr sz="5200"/>
            </a:lvl1pPr>
          </a:lstStyle>
          <a:p>
            <a:pPr/>
            <a:r>
              <a:t>Title Text</a:t>
            </a:r>
          </a:p>
        </p:txBody>
      </p:sp>
      <p:sp>
        <p:nvSpPr>
          <p:cNvPr id="12" name="Body Level One…"/>
          <p:cNvSpPr txBox="1"/>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1" name="xx%"/>
          <p:cNvSpPr txBox="1"/>
          <p:nvPr>
            <p:ph type="title" hasCustomPrompt="1"/>
          </p:nvPr>
        </p:nvSpPr>
        <p:spPr>
          <a:xfrm>
            <a:off x="311699" y="1106125"/>
            <a:ext cx="8520602" cy="1963500"/>
          </a:xfrm>
          <a:prstGeom prst="rect">
            <a:avLst/>
          </a:prstGeom>
        </p:spPr>
        <p:txBody>
          <a:bodyPr anchor="b"/>
          <a:lstStyle>
            <a:lvl1pPr algn="ctr">
              <a:defRPr sz="12000"/>
            </a:lvl1pPr>
          </a:lstStyle>
          <a:p>
            <a:pPr/>
            <a:r>
              <a:t>xx%</a:t>
            </a:r>
          </a:p>
        </p:txBody>
      </p:sp>
      <p:sp>
        <p:nvSpPr>
          <p:cNvPr id="92" name="Body Level One…"/>
          <p:cNvSpPr txBox="1"/>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0" name="Title Text"/>
          <p:cNvSpPr txBox="1"/>
          <p:nvPr>
            <p:ph type="title"/>
          </p:nvPr>
        </p:nvSpPr>
        <p:spPr>
          <a:xfrm>
            <a:off x="311699" y="2150849"/>
            <a:ext cx="8520602" cy="841801"/>
          </a:xfrm>
          <a:prstGeom prst="rect">
            <a:avLst/>
          </a:prstGeom>
        </p:spPr>
        <p:txBody>
          <a:bodyPr anchor="ctr"/>
          <a:lstStyle>
            <a:lvl1pPr algn="ctr">
              <a:defRPr sz="3600"/>
            </a:lvl1pPr>
          </a:lstStyle>
          <a:p>
            <a:pPr/>
            <a:r>
              <a:t>Title Text</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8" name="Title Text"/>
          <p:cNvSpPr txBox="1"/>
          <p:nvPr>
            <p:ph type="title"/>
          </p:nvPr>
        </p:nvSpPr>
        <p:spPr>
          <a:prstGeom prst="rect">
            <a:avLst/>
          </a:prstGeom>
        </p:spPr>
        <p:txBody>
          <a:bodyPr/>
          <a:lstStyle/>
          <a:p>
            <a:pPr/>
            <a:r>
              <a:t>Title Text</a:t>
            </a:r>
          </a:p>
        </p:txBody>
      </p:sp>
      <p:sp>
        <p:nvSpPr>
          <p:cNvPr id="2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39" name="Google Shape;23;p5"/>
          <p:cNvSpPr txBox="1"/>
          <p:nvPr>
            <p:ph type="body" sz="half" idx="21"/>
          </p:nvPr>
        </p:nvSpPr>
        <p:spPr>
          <a:xfrm>
            <a:off x="4832399" y="1152475"/>
            <a:ext cx="3999902" cy="3416400"/>
          </a:xfrm>
          <a:prstGeom prst="rect">
            <a:avLst/>
          </a:prstGeom>
        </p:spPr>
        <p:txBody>
          <a:bodyPr/>
          <a:lstStyle/>
          <a:p>
            <a:pPr indent="-317500">
              <a:buSzPts val="1400"/>
              <a:defRPr sz="1400"/>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5" name="Title Text"/>
          <p:cNvSpPr txBox="1"/>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56" name="Body Level One…"/>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64" name="Title Text"/>
          <p:cNvSpPr txBox="1"/>
          <p:nvPr>
            <p:ph type="title"/>
          </p:nvPr>
        </p:nvSpPr>
        <p:spPr>
          <a:xfrm>
            <a:off x="490250" y="450149"/>
            <a:ext cx="6367801" cy="4090801"/>
          </a:xfrm>
          <a:prstGeom prst="rect">
            <a:avLst/>
          </a:prstGeom>
        </p:spPr>
        <p:txBody>
          <a:bodyPr anchor="ctr"/>
          <a:lstStyle>
            <a:lvl1pPr>
              <a:defRPr sz="4800"/>
            </a:lvl1pPr>
          </a:lstStyle>
          <a:p>
            <a:pPr/>
            <a:r>
              <a:t>Title Text</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pPr/>
          </a:p>
        </p:txBody>
      </p:sp>
      <p:sp>
        <p:nvSpPr>
          <p:cNvPr id="73" name="Title Text"/>
          <p:cNvSpPr txBox="1"/>
          <p:nvPr>
            <p:ph type="title"/>
          </p:nvPr>
        </p:nvSpPr>
        <p:spPr>
          <a:xfrm>
            <a:off x="265500" y="1233175"/>
            <a:ext cx="4045200" cy="1482301"/>
          </a:xfrm>
          <a:prstGeom prst="rect">
            <a:avLst/>
          </a:prstGeom>
        </p:spPr>
        <p:txBody>
          <a:bodyPr anchor="b"/>
          <a:lstStyle>
            <a:lvl1pPr algn="ctr">
              <a:defRPr sz="4200"/>
            </a:lvl1pPr>
          </a:lstStyle>
          <a:p>
            <a:pPr/>
            <a:r>
              <a:t>Title Text</a:t>
            </a:r>
          </a:p>
        </p:txBody>
      </p:sp>
      <p:sp>
        <p:nvSpPr>
          <p:cNvPr id="74" name="Body Level One…"/>
          <p:cNvSpPr txBox="1"/>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75" name="Google Shape;39;p9"/>
          <p:cNvSpPr txBox="1"/>
          <p:nvPr>
            <p:ph type="body" sz="half" idx="21"/>
          </p:nvPr>
        </p:nvSpPr>
        <p:spPr>
          <a:xfrm>
            <a:off x="4939500" y="724074"/>
            <a:ext cx="3837000" cy="3695102"/>
          </a:xfrm>
          <a:prstGeom prst="rect">
            <a:avLst/>
          </a:prstGeom>
        </p:spPr>
        <p:txBody>
          <a:bodyPr anchor="ctr"/>
          <a:lstStyle/>
          <a:p>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83" name="Body Level One…"/>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45" y="4700819"/>
            <a:ext cx="336814" cy="318396"/>
          </a:xfrm>
          <a:prstGeom prst="rect">
            <a:avLst/>
          </a:prstGeom>
          <a:ln w="12700">
            <a:miter lim="400000"/>
          </a:ln>
        </p:spPr>
        <p:txBody>
          <a:bodyPr wrap="none" lIns="91424" tIns="91424" rIns="91424" bIns="91424" anchor="ctr">
            <a:normAutofit fontScale="100000" lnSpcReduction="0"/>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Google Shape;54;p13"/>
          <p:cNvSpPr txBox="1"/>
          <p:nvPr>
            <p:ph type="ctrTitle"/>
          </p:nvPr>
        </p:nvSpPr>
        <p:spPr>
          <a:xfrm>
            <a:off x="311707" y="744575"/>
            <a:ext cx="8520602" cy="2052599"/>
          </a:xfrm>
          <a:prstGeom prst="rect">
            <a:avLst/>
          </a:prstGeom>
        </p:spPr>
        <p:txBody>
          <a:bodyPr/>
          <a:lstStyle>
            <a:lvl1pPr>
              <a:defRPr>
                <a:latin typeface="SF Pro Display Bold"/>
                <a:ea typeface="SF Pro Display Bold"/>
                <a:cs typeface="SF Pro Display Bold"/>
                <a:sym typeface="SF Pro Display Bold"/>
              </a:defRPr>
            </a:lvl1pPr>
          </a:lstStyle>
          <a:p>
            <a:pPr/>
            <a:r>
              <a:t>webtext.tech 🌎</a:t>
            </a:r>
          </a:p>
        </p:txBody>
      </p:sp>
      <p:sp>
        <p:nvSpPr>
          <p:cNvPr id="110" name="Google Shape;55;p13"/>
          <p:cNvSpPr txBox="1"/>
          <p:nvPr>
            <p:ph type="subTitle" sz="quarter" idx="1"/>
          </p:nvPr>
        </p:nvSpPr>
        <p:spPr>
          <a:xfrm>
            <a:off x="311699" y="2834125"/>
            <a:ext cx="8520602" cy="792601"/>
          </a:xfrm>
          <a:prstGeom prst="rect">
            <a:avLst/>
          </a:prstGeom>
        </p:spPr>
        <p:txBody>
          <a:bodyPr/>
          <a:lstStyle>
            <a:lvl1pPr marL="0" indent="0">
              <a:defRPr>
                <a:latin typeface="SF Pro Display Regular"/>
                <a:ea typeface="SF Pro Display Regular"/>
                <a:cs typeface="SF Pro Display Regular"/>
                <a:sym typeface="SF Pro Display Regular"/>
              </a:defRPr>
            </a:lvl1pPr>
          </a:lstStyle>
          <a:p>
            <a:pPr/>
            <a:r>
              <a:t>Democratizing the web</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Google Shape;60;p14"/>
          <p:cNvSpPr txBox="1"/>
          <p:nvPr>
            <p:ph type="title"/>
          </p:nvPr>
        </p:nvSpPr>
        <p:spPr>
          <a:xfrm>
            <a:off x="311699" y="1106125"/>
            <a:ext cx="8520602" cy="1963499"/>
          </a:xfrm>
          <a:prstGeom prst="rect">
            <a:avLst/>
          </a:prstGeom>
        </p:spPr>
        <p:txBody>
          <a:bodyPr/>
          <a:lstStyle>
            <a:lvl1pPr>
              <a:defRPr sz="10800">
                <a:latin typeface="SF Pro Display Bold"/>
                <a:ea typeface="SF Pro Display Bold"/>
                <a:cs typeface="SF Pro Display Bold"/>
                <a:sym typeface="SF Pro Display Bold"/>
              </a:defRPr>
            </a:lvl1pPr>
          </a:lstStyle>
          <a:p>
            <a:pPr/>
            <a:r>
              <a:t>45%</a:t>
            </a:r>
          </a:p>
        </p:txBody>
      </p:sp>
      <p:sp>
        <p:nvSpPr>
          <p:cNvPr id="113" name="Google Shape;61;p14"/>
          <p:cNvSpPr txBox="1"/>
          <p:nvPr>
            <p:ph type="body" sz="half" idx="1"/>
          </p:nvPr>
        </p:nvSpPr>
        <p:spPr>
          <a:xfrm>
            <a:off x="311699" y="3152225"/>
            <a:ext cx="8520602" cy="1300801"/>
          </a:xfrm>
          <a:prstGeom prst="rect">
            <a:avLst/>
          </a:prstGeom>
        </p:spPr>
        <p:txBody>
          <a:bodyPr/>
          <a:lstStyle>
            <a:lvl1pPr marL="0" indent="0">
              <a:spcBef>
                <a:spcPts val="1200"/>
              </a:spcBef>
              <a:buSzTx/>
              <a:buNone/>
              <a:defRPr>
                <a:latin typeface="SF Pro Display Regular"/>
                <a:ea typeface="SF Pro Display Regular"/>
                <a:cs typeface="SF Pro Display Regular"/>
                <a:sym typeface="SF Pro Display Regular"/>
              </a:defRPr>
            </a:lvl1pPr>
          </a:lstStyle>
          <a:p>
            <a:pPr/>
            <a:r>
              <a:t>of the world’s population does not have access to high-speed internet.*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Google Shape;66;p15"/>
          <p:cNvSpPr txBox="1"/>
          <p:nvPr>
            <p:ph type="title"/>
          </p:nvPr>
        </p:nvSpPr>
        <p:spPr>
          <a:xfrm>
            <a:off x="490249" y="450150"/>
            <a:ext cx="6367802" cy="4090800"/>
          </a:xfrm>
          <a:prstGeom prst="rect">
            <a:avLst/>
          </a:prstGeom>
        </p:spPr>
        <p:txBody>
          <a:bodyPr/>
          <a:lstStyle>
            <a:lvl1pPr>
              <a:defRPr>
                <a:latin typeface="SF Pro Display Bold"/>
                <a:ea typeface="SF Pro Display Bold"/>
                <a:cs typeface="SF Pro Display Bold"/>
                <a:sym typeface="SF Pro Display Bold"/>
              </a:defRPr>
            </a:lvl1pPr>
          </a:lstStyle>
          <a:p>
            <a:pPr/>
            <a:r>
              <a:t>Most websites are heavy, clunky, and cluttered.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Google Shape;71;p16"/>
          <p:cNvSpPr txBox="1"/>
          <p:nvPr>
            <p:ph type="title"/>
          </p:nvPr>
        </p:nvSpPr>
        <p:spPr>
          <a:xfrm>
            <a:off x="490249" y="450150"/>
            <a:ext cx="6367802" cy="4090800"/>
          </a:xfrm>
          <a:prstGeom prst="rect">
            <a:avLst/>
          </a:prstGeom>
        </p:spPr>
        <p:txBody>
          <a:bodyPr/>
          <a:lstStyle>
            <a:lvl1pPr>
              <a:defRPr>
                <a:latin typeface="SF Pro Display Bold"/>
                <a:ea typeface="SF Pro Display Bold"/>
                <a:cs typeface="SF Pro Display Bold"/>
                <a:sym typeface="SF Pro Display Bold"/>
              </a:defRPr>
            </a:lvl1pPr>
          </a:lstStyle>
          <a:p>
            <a:pPr/>
            <a:r>
              <a:t>We had an idea💡</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5" name="Google Shape;76;p17" descr="Google Shape;76;p17"/>
          <p:cNvPicPr>
            <a:picLocks noChangeAspect="1"/>
          </p:cNvPicPr>
          <p:nvPr/>
        </p:nvPicPr>
        <p:blipFill>
          <a:blip r:embed="rId3">
            <a:extLst/>
          </a:blip>
          <a:stretch>
            <a:fillRect/>
          </a:stretch>
        </p:blipFill>
        <p:spPr>
          <a:xfrm>
            <a:off x="1253288" y="152400"/>
            <a:ext cx="6637415" cy="4838702"/>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Google Shape;81;p18"/>
          <p:cNvSpPr txBox="1"/>
          <p:nvPr>
            <p:ph type="title"/>
          </p:nvPr>
        </p:nvSpPr>
        <p:spPr>
          <a:xfrm>
            <a:off x="311699" y="233949"/>
            <a:ext cx="8520602" cy="572702"/>
          </a:xfrm>
          <a:prstGeom prst="rect">
            <a:avLst/>
          </a:prstGeom>
        </p:spPr>
        <p:txBody>
          <a:bodyPr/>
          <a:lstStyle>
            <a:lvl1pPr algn="ctr" defTabSz="731520">
              <a:defRPr sz="2560">
                <a:latin typeface="SF Pro Display Bold"/>
                <a:ea typeface="SF Pro Display Bold"/>
                <a:cs typeface="SF Pro Display Bold"/>
                <a:sym typeface="SF Pro Display Bold"/>
              </a:defRPr>
            </a:lvl1pPr>
          </a:lstStyle>
          <a:p>
            <a:pPr/>
            <a:r>
              <a:t>How it works</a:t>
            </a:r>
          </a:p>
        </p:txBody>
      </p:sp>
      <p:pic>
        <p:nvPicPr>
          <p:cNvPr id="130" name="Google Shape;82;p18" descr="Google Shape;82;p18"/>
          <p:cNvPicPr>
            <a:picLocks noChangeAspect="1"/>
          </p:cNvPicPr>
          <p:nvPr/>
        </p:nvPicPr>
        <p:blipFill>
          <a:blip r:embed="rId3">
            <a:extLst/>
          </a:blip>
          <a:stretch>
            <a:fillRect/>
          </a:stretch>
        </p:blipFill>
        <p:spPr>
          <a:xfrm>
            <a:off x="5008019" y="800249"/>
            <a:ext cx="3602580" cy="4267051"/>
          </a:xfrm>
          <a:prstGeom prst="rect">
            <a:avLst/>
          </a:prstGeom>
          <a:ln w="12700">
            <a:miter lim="400000"/>
          </a:ln>
        </p:spPr>
      </p:pic>
      <p:pic>
        <p:nvPicPr>
          <p:cNvPr id="131" name="Google Shape;83;p18" descr="Google Shape;83;p18"/>
          <p:cNvPicPr>
            <a:picLocks noChangeAspect="1"/>
          </p:cNvPicPr>
          <p:nvPr/>
        </p:nvPicPr>
        <p:blipFill>
          <a:blip r:embed="rId4">
            <a:extLst/>
          </a:blip>
          <a:stretch>
            <a:fillRect/>
          </a:stretch>
        </p:blipFill>
        <p:spPr>
          <a:xfrm>
            <a:off x="519050" y="800249"/>
            <a:ext cx="3589728" cy="4267050"/>
          </a:xfrm>
          <a:prstGeom prst="rect">
            <a:avLst/>
          </a:prstGeom>
          <a:ln w="12700">
            <a:miter lim="400000"/>
          </a:ln>
        </p:spPr>
      </p:pic>
      <p:sp>
        <p:nvSpPr>
          <p:cNvPr id="132" name="Google Shape;84;p18"/>
          <p:cNvSpPr txBox="1"/>
          <p:nvPr/>
        </p:nvSpPr>
        <p:spPr>
          <a:xfrm>
            <a:off x="4058399" y="2171549"/>
            <a:ext cx="1027201" cy="8559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sz="4000"/>
            </a:lvl1pPr>
          </a:lstStyle>
          <a:p>
            <a:pPr/>
            <a:r>
              <a: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Google Shape;89;p19"/>
          <p:cNvSpPr txBox="1"/>
          <p:nvPr>
            <p:ph type="title"/>
          </p:nvPr>
        </p:nvSpPr>
        <p:spPr>
          <a:xfrm>
            <a:off x="311699" y="445025"/>
            <a:ext cx="8520602" cy="572701"/>
          </a:xfrm>
          <a:prstGeom prst="rect">
            <a:avLst/>
          </a:prstGeom>
        </p:spPr>
        <p:txBody>
          <a:bodyPr/>
          <a:lstStyle>
            <a:lvl1pPr algn="ctr" defTabSz="832104">
              <a:defRPr sz="2275">
                <a:latin typeface="SF Pro Display Bold"/>
                <a:ea typeface="SF Pro Display Bold"/>
                <a:cs typeface="SF Pro Display Bold"/>
                <a:sym typeface="SF Pro Display Bold"/>
              </a:defRPr>
            </a:lvl1pPr>
          </a:lstStyle>
          <a:p>
            <a:pPr/>
            <a:r>
              <a:t>Business Model 💼</a:t>
            </a:r>
          </a:p>
        </p:txBody>
      </p:sp>
      <p:sp>
        <p:nvSpPr>
          <p:cNvPr id="137" name="Google Shape;90;p19"/>
          <p:cNvSpPr txBox="1"/>
          <p:nvPr>
            <p:ph type="body" sz="quarter" idx="1"/>
          </p:nvPr>
        </p:nvSpPr>
        <p:spPr>
          <a:xfrm>
            <a:off x="311699" y="1389599"/>
            <a:ext cx="2808002" cy="3179402"/>
          </a:xfrm>
          <a:prstGeom prst="rect">
            <a:avLst/>
          </a:prstGeom>
        </p:spPr>
        <p:txBody>
          <a:bodyPr/>
          <a:lstStyle/>
          <a:p>
            <a:pPr marL="0" indent="0" algn="ctr">
              <a:buSzTx/>
              <a:buNone/>
              <a:defRPr>
                <a:latin typeface="SF Pro Display Bold"/>
                <a:ea typeface="SF Pro Display Bold"/>
                <a:cs typeface="SF Pro Display Bold"/>
                <a:sym typeface="SF Pro Display Bold"/>
              </a:defRPr>
            </a:pPr>
            <a:r>
              <a:t>UX</a:t>
            </a:r>
          </a:p>
          <a:p>
            <a:pPr marL="0" indent="0">
              <a:lnSpc>
                <a:spcPct val="100000"/>
              </a:lnSpc>
              <a:spcBef>
                <a:spcPts val="1200"/>
              </a:spcBef>
              <a:buSzTx/>
              <a:buNone/>
              <a:defRPr sz="1200">
                <a:solidFill>
                  <a:srgbClr val="000000"/>
                </a:solidFill>
                <a:latin typeface="SF Pro Display Regular"/>
                <a:ea typeface="SF Pro Display Regular"/>
                <a:cs typeface="SF Pro Display Regular"/>
                <a:sym typeface="SF Pro Display Regular"/>
              </a:defRPr>
            </a:pPr>
            <a:r>
              <a:t>Users who are seeking to develop their websites will find our innovative conversion service easy to use and risk-free. </a:t>
            </a:r>
          </a:p>
          <a:p>
            <a:pPr marL="0" indent="0">
              <a:lnSpc>
                <a:spcPct val="100000"/>
              </a:lnSpc>
              <a:buSzTx/>
              <a:buNone/>
              <a:defRPr>
                <a:latin typeface="SF Pro Display Regular"/>
                <a:ea typeface="SF Pro Display Regular"/>
                <a:cs typeface="SF Pro Display Regular"/>
                <a:sym typeface="SF Pro Display Regular"/>
              </a:defRPr>
            </a:pPr>
            <a:endParaRPr sz="1200">
              <a:solidFill>
                <a:srgbClr val="000000"/>
              </a:solidFill>
            </a:endParaRPr>
          </a:p>
          <a:p>
            <a:pPr marL="0" indent="0">
              <a:lnSpc>
                <a:spcPct val="100000"/>
              </a:lnSpc>
              <a:buSzTx/>
              <a:buNone/>
              <a:defRPr sz="1200">
                <a:solidFill>
                  <a:srgbClr val="000000"/>
                </a:solidFill>
                <a:latin typeface="SF Pro Display Regular"/>
                <a:ea typeface="SF Pro Display Regular"/>
                <a:cs typeface="SF Pro Display Regular"/>
                <a:sym typeface="SF Pro Display Regular"/>
              </a:defRPr>
            </a:pPr>
            <a:r>
              <a:t>Our webpage provides users instructions on how to upload their web documentation clearly.  </a:t>
            </a:r>
          </a:p>
          <a:p>
            <a:pPr marL="0" indent="0">
              <a:lnSpc>
                <a:spcPct val="100000"/>
              </a:lnSpc>
              <a:buSzTx/>
              <a:buNone/>
              <a:defRPr>
                <a:latin typeface="SF Pro Display Regular"/>
                <a:ea typeface="SF Pro Display Regular"/>
                <a:cs typeface="SF Pro Display Regular"/>
                <a:sym typeface="SF Pro Display Regular"/>
              </a:defRPr>
            </a:pPr>
            <a:endParaRPr sz="1200">
              <a:solidFill>
                <a:srgbClr val="000000"/>
              </a:solidFill>
            </a:endParaRPr>
          </a:p>
          <a:p>
            <a:pPr marL="0" indent="0">
              <a:lnSpc>
                <a:spcPct val="100000"/>
              </a:lnSpc>
              <a:buSzTx/>
              <a:buNone/>
              <a:defRPr sz="1200">
                <a:solidFill>
                  <a:srgbClr val="000000"/>
                </a:solidFill>
                <a:latin typeface="SF Pro Display Regular"/>
                <a:ea typeface="SF Pro Display Regular"/>
                <a:cs typeface="SF Pro Display Regular"/>
                <a:sym typeface="SF Pro Display Regular"/>
              </a:defRPr>
            </a:pPr>
            <a:r>
              <a:t>webtext.tech links references for users who need further explanation on specific webpage parameters.</a:t>
            </a:r>
          </a:p>
        </p:txBody>
      </p:sp>
      <p:sp>
        <p:nvSpPr>
          <p:cNvPr id="138" name="Google Shape;91;p19"/>
          <p:cNvSpPr txBox="1"/>
          <p:nvPr/>
        </p:nvSpPr>
        <p:spPr>
          <a:xfrm>
            <a:off x="3167999" y="1389599"/>
            <a:ext cx="2808002" cy="317940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lgn="ctr">
              <a:lnSpc>
                <a:spcPct val="115000"/>
              </a:lnSpc>
              <a:defRPr sz="1800">
                <a:solidFill>
                  <a:schemeClr val="accent2">
                    <a:lumOff val="21764"/>
                  </a:schemeClr>
                </a:solidFill>
                <a:latin typeface="SF Pro Display Bold"/>
                <a:ea typeface="SF Pro Display Bold"/>
                <a:cs typeface="SF Pro Display Bold"/>
                <a:sym typeface="SF Pro Display Bold"/>
              </a:defRPr>
            </a:pPr>
            <a:r>
              <a:t>Service</a:t>
            </a:r>
          </a:p>
          <a:p>
            <a:pPr>
              <a:spcBef>
                <a:spcPts val="1200"/>
              </a:spcBef>
              <a:defRPr sz="1200">
                <a:latin typeface="SF Pro Display Regular"/>
                <a:ea typeface="SF Pro Display Regular"/>
                <a:cs typeface="SF Pro Display Regular"/>
                <a:sym typeface="SF Pro Display Regular"/>
              </a:defRPr>
            </a:pPr>
            <a:r>
              <a:t>webtext.tech is a </a:t>
            </a:r>
            <a:r>
              <a:rPr>
                <a:solidFill>
                  <a:schemeClr val="accent1"/>
                </a:solidFill>
              </a:rPr>
              <a:t>no-code</a:t>
            </a:r>
            <a:r>
              <a:t> web service.</a:t>
            </a:r>
          </a:p>
          <a:p>
            <a:pPr>
              <a:defRPr sz="1800">
                <a:solidFill>
                  <a:schemeClr val="accent2">
                    <a:lumOff val="21764"/>
                  </a:schemeClr>
                </a:solidFill>
                <a:latin typeface="SF Pro Display Regular"/>
                <a:ea typeface="SF Pro Display Regular"/>
                <a:cs typeface="SF Pro Display Regular"/>
                <a:sym typeface="SF Pro Display Regular"/>
              </a:defRPr>
            </a:pPr>
            <a:endParaRPr sz="1200"/>
          </a:p>
          <a:p>
            <a:pPr>
              <a:defRPr sz="1200">
                <a:latin typeface="SF Pro Display Regular"/>
                <a:ea typeface="SF Pro Display Regular"/>
                <a:cs typeface="SF Pro Display Regular"/>
                <a:sym typeface="SF Pro Display Regular"/>
              </a:defRPr>
            </a:pPr>
            <a:r>
              <a:t>Utilizes HTML and CSS.</a:t>
            </a:r>
          </a:p>
          <a:p>
            <a:pPr>
              <a:defRPr sz="1800">
                <a:solidFill>
                  <a:schemeClr val="accent2">
                    <a:lumOff val="21764"/>
                  </a:schemeClr>
                </a:solidFill>
                <a:latin typeface="SF Pro Display Regular"/>
                <a:ea typeface="SF Pro Display Regular"/>
                <a:cs typeface="SF Pro Display Regular"/>
                <a:sym typeface="SF Pro Display Regular"/>
              </a:defRPr>
            </a:pPr>
            <a:endParaRPr sz="1200"/>
          </a:p>
          <a:p>
            <a:pPr>
              <a:defRPr sz="1200">
                <a:latin typeface="SF Pro Display Regular"/>
                <a:ea typeface="SF Pro Display Regular"/>
                <a:cs typeface="SF Pro Display Regular"/>
                <a:sym typeface="SF Pro Display Regular"/>
              </a:defRPr>
            </a:pPr>
            <a:r>
              <a:t>Completely ad-free, always. We are not seeking a profit from our user base. </a:t>
            </a:r>
          </a:p>
        </p:txBody>
      </p:sp>
      <p:sp>
        <p:nvSpPr>
          <p:cNvPr id="139" name="Google Shape;92;p19"/>
          <p:cNvSpPr txBox="1"/>
          <p:nvPr/>
        </p:nvSpPr>
        <p:spPr>
          <a:xfrm>
            <a:off x="6024300" y="1389599"/>
            <a:ext cx="2808001" cy="317940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lgn="ctr">
              <a:lnSpc>
                <a:spcPct val="115000"/>
              </a:lnSpc>
              <a:defRPr sz="1800">
                <a:solidFill>
                  <a:schemeClr val="accent2">
                    <a:lumOff val="21764"/>
                  </a:schemeClr>
                </a:solidFill>
                <a:latin typeface="SF Pro Display Bold"/>
                <a:ea typeface="SF Pro Display Bold"/>
                <a:cs typeface="SF Pro Display Bold"/>
                <a:sym typeface="SF Pro Display Bold"/>
              </a:defRPr>
            </a:pPr>
            <a:r>
              <a:t>Outcome</a:t>
            </a:r>
          </a:p>
          <a:p>
            <a:pPr>
              <a:spcBef>
                <a:spcPts val="1200"/>
              </a:spcBef>
              <a:defRPr sz="1200">
                <a:latin typeface="SF Pro Display Regular"/>
                <a:ea typeface="SF Pro Display Regular"/>
                <a:cs typeface="SF Pro Display Regular"/>
                <a:sym typeface="SF Pro Display Regular"/>
              </a:defRPr>
            </a:pPr>
            <a:r>
              <a:t>Users will be able to produce their websites passively and easily, all for free.</a:t>
            </a:r>
          </a:p>
          <a:p>
            <a:pPr>
              <a:defRPr sz="1800">
                <a:solidFill>
                  <a:schemeClr val="accent2">
                    <a:lumOff val="21764"/>
                  </a:schemeClr>
                </a:solidFill>
                <a:latin typeface="SF Pro Display Regular"/>
                <a:ea typeface="SF Pro Display Regular"/>
                <a:cs typeface="SF Pro Display Regular"/>
                <a:sym typeface="SF Pro Display Regular"/>
              </a:defRPr>
            </a:pPr>
            <a:endParaRPr sz="1200"/>
          </a:p>
          <a:p>
            <a:pPr>
              <a:defRPr sz="1200">
                <a:latin typeface="SF Pro Display Regular"/>
                <a:ea typeface="SF Pro Display Regular"/>
                <a:cs typeface="SF Pro Display Regular"/>
                <a:sym typeface="SF Pro Display Regular"/>
              </a:defRPr>
            </a:pPr>
            <a:r>
              <a:t>Our mission is to afford developers and users the right to speedy internet access and low barriers to entry to web development so that they can access the web without inhibition.</a:t>
            </a:r>
          </a:p>
        </p:txBody>
      </p:sp>
      <p:sp>
        <p:nvSpPr>
          <p:cNvPr id="140" name="Google Shape;93;p19"/>
          <p:cNvSpPr txBox="1"/>
          <p:nvPr/>
        </p:nvSpPr>
        <p:spPr>
          <a:xfrm>
            <a:off x="2879400" y="1389599"/>
            <a:ext cx="288601" cy="46832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b="1" sz="1800">
                <a:solidFill>
                  <a:schemeClr val="accent2">
                    <a:lumOff val="21764"/>
                  </a:schemeClr>
                </a:solidFill>
                <a:latin typeface="Helvetica Neue"/>
                <a:ea typeface="Helvetica Neue"/>
                <a:cs typeface="Helvetica Neue"/>
                <a:sym typeface="Helvetica Neue"/>
              </a:defRPr>
            </a:lvl1pPr>
          </a:lstStyle>
          <a:p>
            <a:pPr/>
            <a:r>
              <a:t>+</a:t>
            </a:r>
          </a:p>
        </p:txBody>
      </p:sp>
      <p:sp>
        <p:nvSpPr>
          <p:cNvPr id="141" name="Google Shape;94;p19"/>
          <p:cNvSpPr txBox="1"/>
          <p:nvPr/>
        </p:nvSpPr>
        <p:spPr>
          <a:xfrm>
            <a:off x="5747399" y="1389599"/>
            <a:ext cx="359101" cy="46832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b="1" sz="1800">
                <a:solidFill>
                  <a:schemeClr val="accent2">
                    <a:lumOff val="21764"/>
                  </a:schemeClr>
                </a:solidFill>
                <a:latin typeface="Helvetica Neue"/>
                <a:ea typeface="Helvetica Neue"/>
                <a:cs typeface="Helvetica Neue"/>
                <a:sym typeface="Helvetica Neue"/>
              </a:defRPr>
            </a:lvl1pPr>
          </a:lstStyle>
          <a:p>
            <a:pPr/>
            <a:r>
              <a: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Google Shape;99;p20"/>
          <p:cNvSpPr txBox="1"/>
          <p:nvPr>
            <p:ph type="title"/>
          </p:nvPr>
        </p:nvSpPr>
        <p:spPr>
          <a:xfrm>
            <a:off x="311699" y="2150849"/>
            <a:ext cx="8520602" cy="841801"/>
          </a:xfrm>
          <a:prstGeom prst="rect">
            <a:avLst/>
          </a:prstGeom>
        </p:spPr>
        <p:txBody>
          <a:bodyPr/>
          <a:lstStyle>
            <a:lvl1pPr defTabSz="859536">
              <a:defRPr sz="3948">
                <a:latin typeface="SF Pro Display Bold"/>
                <a:ea typeface="SF Pro Display Bold"/>
                <a:cs typeface="SF Pro Display Bold"/>
                <a:sym typeface="SF Pro Display Bold"/>
              </a:defRPr>
            </a:lvl1pPr>
          </a:lstStyle>
          <a:p>
            <a:pPr/>
            <a:r>
              <a:t>What’s next?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