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0" r:id="rId2"/>
  </p:sldMasterIdLst>
  <p:notesMasterIdLst>
    <p:notesMasterId r:id="rId12"/>
  </p:notesMasterIdLst>
  <p:sldIdLst>
    <p:sldId id="258" r:id="rId3"/>
    <p:sldId id="261" r:id="rId4"/>
    <p:sldId id="259" r:id="rId5"/>
    <p:sldId id="262" r:id="rId6"/>
    <p:sldId id="267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03:43:16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13,'183'-12,"119"19,-213-3,212-4,22 1,-242 3,106 3,-72-8,164 2,-263 1,1 0,19 6,-22-4,1-1,-1-1,21 1,-22-3,-2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03:43:18.4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1,'589'0,"-579"0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A4CF3-39CF-4916-BF22-B51F6CC84E4B}" type="datetimeFigureOut">
              <a:rPr lang="en-AU" smtClean="0"/>
              <a:t>15/10/2023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B12EF-8397-43F7-87A2-C649E62B1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2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3838211485_1_37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3838211485_1_37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3838211485_1_38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3838211485_1_38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3838211485_1_38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13838211485_1_38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3838211485_1_38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13838211485_1_38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47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383821148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3838211485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38270847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38270847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300" y="1"/>
            <a:ext cx="2814895" cy="5409156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-23300" y="4702933"/>
            <a:ext cx="12254615" cy="2195171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572854" y="725539"/>
            <a:ext cx="381215" cy="989789"/>
            <a:chOff x="236525" y="278400"/>
            <a:chExt cx="342408" cy="888925"/>
          </a:xfrm>
        </p:grpSpPr>
        <p:sp>
          <p:nvSpPr>
            <p:cNvPr id="12" name="Google Shape;12;p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5400000">
            <a:off x="10476721" y="222772"/>
            <a:ext cx="381215" cy="989789"/>
            <a:chOff x="236525" y="278400"/>
            <a:chExt cx="342408" cy="888925"/>
          </a:xfrm>
        </p:grpSpPr>
        <p:sp>
          <p:nvSpPr>
            <p:cNvPr id="21" name="Google Shape;21;p2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4028567" y="5579582"/>
            <a:ext cx="1525200" cy="562468"/>
            <a:chOff x="2792825" y="4450750"/>
            <a:chExt cx="1143900" cy="421851"/>
          </a:xfrm>
        </p:grpSpPr>
        <p:sp>
          <p:nvSpPr>
            <p:cNvPr id="30" name="Google Shape;30;p2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35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971467" y="1235799"/>
            <a:ext cx="8282400" cy="2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971600" y="3631867"/>
            <a:ext cx="82824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-11667" y="1"/>
            <a:ext cx="12215379" cy="4019017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6"/>
          <p:cNvGrpSpPr/>
          <p:nvPr/>
        </p:nvGrpSpPr>
        <p:grpSpPr>
          <a:xfrm>
            <a:off x="334277" y="5530406"/>
            <a:ext cx="381215" cy="989789"/>
            <a:chOff x="236525" y="278400"/>
            <a:chExt cx="342408" cy="888925"/>
          </a:xfrm>
        </p:grpSpPr>
        <p:sp>
          <p:nvSpPr>
            <p:cNvPr id="89" name="Google Shape;89;p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" name="Google Shape;97;p6"/>
          <p:cNvGrpSpPr/>
          <p:nvPr/>
        </p:nvGrpSpPr>
        <p:grpSpPr>
          <a:xfrm rot="10800000">
            <a:off x="11476510" y="5530406"/>
            <a:ext cx="381215" cy="989789"/>
            <a:chOff x="236525" y="278400"/>
            <a:chExt cx="342408" cy="888925"/>
          </a:xfrm>
        </p:grpSpPr>
        <p:sp>
          <p:nvSpPr>
            <p:cNvPr id="98" name="Google Shape;98;p6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54000" y="616067"/>
            <a:ext cx="102840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4533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4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-23300" y="4019003"/>
            <a:ext cx="12215379" cy="292015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6" name="Google Shape;226;p13"/>
          <p:cNvSpPr/>
          <p:nvPr/>
        </p:nvSpPr>
        <p:spPr>
          <a:xfrm>
            <a:off x="953901" y="1822033"/>
            <a:ext cx="10283871" cy="431829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317121" y="1822039"/>
            <a:ext cx="381215" cy="989789"/>
            <a:chOff x="236525" y="278400"/>
            <a:chExt cx="342408" cy="888925"/>
          </a:xfrm>
        </p:grpSpPr>
        <p:sp>
          <p:nvSpPr>
            <p:cNvPr id="228" name="Google Shape;228;p1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6" name="Google Shape;236;p13"/>
          <p:cNvGrpSpPr/>
          <p:nvPr/>
        </p:nvGrpSpPr>
        <p:grpSpPr>
          <a:xfrm>
            <a:off x="11506921" y="5150539"/>
            <a:ext cx="381215" cy="989789"/>
            <a:chOff x="236525" y="278400"/>
            <a:chExt cx="342408" cy="888925"/>
          </a:xfrm>
        </p:grpSpPr>
        <p:sp>
          <p:nvSpPr>
            <p:cNvPr id="237" name="Google Shape;237;p13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954067" y="616067"/>
            <a:ext cx="102840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1392465" y="2474155"/>
            <a:ext cx="1157200" cy="1112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"/>
          </p:nvPr>
        </p:nvSpPr>
        <p:spPr>
          <a:xfrm>
            <a:off x="2752665" y="1979615"/>
            <a:ext cx="3374400" cy="1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3"/>
          </p:nvPr>
        </p:nvSpPr>
        <p:spPr>
          <a:xfrm>
            <a:off x="2752665" y="3118713"/>
            <a:ext cx="33744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4" hasCustomPrompt="1"/>
          </p:nvPr>
        </p:nvSpPr>
        <p:spPr>
          <a:xfrm>
            <a:off x="6331265" y="2474155"/>
            <a:ext cx="1157200" cy="1112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7691465" y="1979615"/>
            <a:ext cx="3374400" cy="1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6"/>
          </p:nvPr>
        </p:nvSpPr>
        <p:spPr>
          <a:xfrm>
            <a:off x="7691465" y="3118713"/>
            <a:ext cx="33744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7" hasCustomPrompt="1"/>
          </p:nvPr>
        </p:nvSpPr>
        <p:spPr>
          <a:xfrm>
            <a:off x="1392465" y="4425388"/>
            <a:ext cx="1157200" cy="1112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2752665" y="3930848"/>
            <a:ext cx="3374400" cy="1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2752665" y="5069947"/>
            <a:ext cx="33744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13" hasCustomPrompt="1"/>
          </p:nvPr>
        </p:nvSpPr>
        <p:spPr>
          <a:xfrm>
            <a:off x="6331265" y="4425388"/>
            <a:ext cx="1157200" cy="1112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7691465" y="3930848"/>
            <a:ext cx="3374400" cy="1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467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7691465" y="5069947"/>
            <a:ext cx="33744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 text">
  <p:cSld name="CUSTOM_8">
    <p:bg>
      <p:bgPr>
        <a:solidFill>
          <a:schemeClr val="accent4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"/>
          <p:cNvSpPr/>
          <p:nvPr/>
        </p:nvSpPr>
        <p:spPr>
          <a:xfrm>
            <a:off x="-23300" y="4019003"/>
            <a:ext cx="12215379" cy="2920155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8" name="Google Shape;438;p21"/>
          <p:cNvSpPr/>
          <p:nvPr/>
        </p:nvSpPr>
        <p:spPr>
          <a:xfrm>
            <a:off x="953901" y="1822033"/>
            <a:ext cx="10283871" cy="431829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39" name="Google Shape;439;p21"/>
          <p:cNvGrpSpPr/>
          <p:nvPr/>
        </p:nvGrpSpPr>
        <p:grpSpPr>
          <a:xfrm>
            <a:off x="266320" y="1822039"/>
            <a:ext cx="381215" cy="989789"/>
            <a:chOff x="236525" y="278400"/>
            <a:chExt cx="342408" cy="888925"/>
          </a:xfrm>
        </p:grpSpPr>
        <p:sp>
          <p:nvSpPr>
            <p:cNvPr id="440" name="Google Shape;440;p2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8" name="Google Shape;448;p21"/>
          <p:cNvGrpSpPr/>
          <p:nvPr/>
        </p:nvGrpSpPr>
        <p:grpSpPr>
          <a:xfrm>
            <a:off x="11506921" y="5150539"/>
            <a:ext cx="381215" cy="989789"/>
            <a:chOff x="236525" y="278400"/>
            <a:chExt cx="342408" cy="888925"/>
          </a:xfrm>
        </p:grpSpPr>
        <p:sp>
          <p:nvSpPr>
            <p:cNvPr id="449" name="Google Shape;449;p21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954000" y="616067"/>
            <a:ext cx="102840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body" idx="1"/>
          </p:nvPr>
        </p:nvSpPr>
        <p:spPr>
          <a:xfrm>
            <a:off x="4785200" y="2669808"/>
            <a:ext cx="6076000" cy="2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bg>
      <p:bgPr>
        <a:solidFill>
          <a:schemeClr val="accent4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>
            <a:off x="0" y="1822033"/>
            <a:ext cx="12192011" cy="5035968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33" name="Google Shape;533;p25"/>
          <p:cNvGrpSpPr/>
          <p:nvPr/>
        </p:nvGrpSpPr>
        <p:grpSpPr>
          <a:xfrm>
            <a:off x="293454" y="5092239"/>
            <a:ext cx="381215" cy="989789"/>
            <a:chOff x="236525" y="278400"/>
            <a:chExt cx="342408" cy="888925"/>
          </a:xfrm>
        </p:grpSpPr>
        <p:sp>
          <p:nvSpPr>
            <p:cNvPr id="534" name="Google Shape;534;p2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11530021" y="2235772"/>
            <a:ext cx="381215" cy="989789"/>
            <a:chOff x="236525" y="278400"/>
            <a:chExt cx="342408" cy="888925"/>
          </a:xfrm>
        </p:grpSpPr>
        <p:sp>
          <p:nvSpPr>
            <p:cNvPr id="543" name="Google Shape;543;p25"/>
            <p:cNvSpPr/>
            <p:nvPr/>
          </p:nvSpPr>
          <p:spPr>
            <a:xfrm>
              <a:off x="476423" y="1079069"/>
              <a:ext cx="88256" cy="88256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6" y="1"/>
                  </a:moveTo>
                  <a:cubicBezTo>
                    <a:pt x="68" y="1"/>
                    <a:pt x="1" y="68"/>
                    <a:pt x="1" y="146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23" y="290"/>
                    <a:pt x="291" y="223"/>
                    <a:pt x="291" y="146"/>
                  </a:cubicBezTo>
                  <a:cubicBezTo>
                    <a:pt x="291" y="68"/>
                    <a:pt x="22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36525" y="1079069"/>
              <a:ext cx="86436" cy="88256"/>
            </a:xfrm>
            <a:custGeom>
              <a:avLst/>
              <a:gdLst/>
              <a:ahLst/>
              <a:cxnLst/>
              <a:rect l="l" t="t" r="r" b="b"/>
              <a:pathLst>
                <a:path w="285" h="291" extrusionOk="0">
                  <a:moveTo>
                    <a:pt x="140" y="1"/>
                  </a:moveTo>
                  <a:cubicBezTo>
                    <a:pt x="62" y="1"/>
                    <a:pt x="0" y="68"/>
                    <a:pt x="0" y="146"/>
                  </a:cubicBezTo>
                  <a:cubicBezTo>
                    <a:pt x="0" y="223"/>
                    <a:pt x="62" y="290"/>
                    <a:pt x="140" y="290"/>
                  </a:cubicBezTo>
                  <a:cubicBezTo>
                    <a:pt x="223" y="290"/>
                    <a:pt x="285" y="223"/>
                    <a:pt x="285" y="146"/>
                  </a:cubicBezTo>
                  <a:cubicBezTo>
                    <a:pt x="285" y="68"/>
                    <a:pt x="223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476423" y="812483"/>
              <a:ext cx="102510" cy="87953"/>
            </a:xfrm>
            <a:custGeom>
              <a:avLst/>
              <a:gdLst/>
              <a:ahLst/>
              <a:cxnLst/>
              <a:rect l="l" t="t" r="r" b="b"/>
              <a:pathLst>
                <a:path w="338" h="290" extrusionOk="0">
                  <a:moveTo>
                    <a:pt x="147" y="0"/>
                  </a:moveTo>
                  <a:cubicBezTo>
                    <a:pt x="72" y="0"/>
                    <a:pt x="1" y="57"/>
                    <a:pt x="1" y="145"/>
                  </a:cubicBezTo>
                  <a:cubicBezTo>
                    <a:pt x="1" y="223"/>
                    <a:pt x="68" y="290"/>
                    <a:pt x="146" y="290"/>
                  </a:cubicBezTo>
                  <a:cubicBezTo>
                    <a:pt x="275" y="290"/>
                    <a:pt x="337" y="135"/>
                    <a:pt x="249" y="42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236525" y="812483"/>
              <a:ext cx="102207" cy="87953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45" y="0"/>
                  </a:moveTo>
                  <a:cubicBezTo>
                    <a:pt x="72" y="0"/>
                    <a:pt x="0" y="57"/>
                    <a:pt x="0" y="145"/>
                  </a:cubicBezTo>
                  <a:cubicBezTo>
                    <a:pt x="0" y="223"/>
                    <a:pt x="62" y="290"/>
                    <a:pt x="145" y="290"/>
                  </a:cubicBezTo>
                  <a:cubicBezTo>
                    <a:pt x="269" y="290"/>
                    <a:pt x="337" y="135"/>
                    <a:pt x="243" y="42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76423" y="544987"/>
              <a:ext cx="102510" cy="88863"/>
            </a:xfrm>
            <a:custGeom>
              <a:avLst/>
              <a:gdLst/>
              <a:ahLst/>
              <a:cxnLst/>
              <a:rect l="l" t="t" r="r" b="b"/>
              <a:pathLst>
                <a:path w="338" h="293" extrusionOk="0">
                  <a:moveTo>
                    <a:pt x="147" y="1"/>
                  </a:moveTo>
                  <a:cubicBezTo>
                    <a:pt x="72" y="1"/>
                    <a:pt x="1" y="60"/>
                    <a:pt x="1" y="147"/>
                  </a:cubicBezTo>
                  <a:cubicBezTo>
                    <a:pt x="1" y="225"/>
                    <a:pt x="68" y="292"/>
                    <a:pt x="146" y="292"/>
                  </a:cubicBezTo>
                  <a:cubicBezTo>
                    <a:pt x="275" y="292"/>
                    <a:pt x="337" y="137"/>
                    <a:pt x="249" y="44"/>
                  </a:cubicBezTo>
                  <a:cubicBezTo>
                    <a:pt x="219" y="14"/>
                    <a:pt x="183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236525" y="544987"/>
              <a:ext cx="102207" cy="88863"/>
            </a:xfrm>
            <a:custGeom>
              <a:avLst/>
              <a:gdLst/>
              <a:ahLst/>
              <a:cxnLst/>
              <a:rect l="l" t="t" r="r" b="b"/>
              <a:pathLst>
                <a:path w="337" h="293" extrusionOk="0">
                  <a:moveTo>
                    <a:pt x="145" y="1"/>
                  </a:moveTo>
                  <a:cubicBezTo>
                    <a:pt x="72" y="1"/>
                    <a:pt x="0" y="60"/>
                    <a:pt x="0" y="147"/>
                  </a:cubicBezTo>
                  <a:cubicBezTo>
                    <a:pt x="0" y="225"/>
                    <a:pt x="62" y="292"/>
                    <a:pt x="145" y="292"/>
                  </a:cubicBezTo>
                  <a:cubicBezTo>
                    <a:pt x="269" y="292"/>
                    <a:pt x="337" y="137"/>
                    <a:pt x="243" y="44"/>
                  </a:cubicBezTo>
                  <a:cubicBezTo>
                    <a:pt x="215" y="14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76423" y="278400"/>
              <a:ext cx="102510" cy="88559"/>
            </a:xfrm>
            <a:custGeom>
              <a:avLst/>
              <a:gdLst/>
              <a:ahLst/>
              <a:cxnLst/>
              <a:rect l="l" t="t" r="r" b="b"/>
              <a:pathLst>
                <a:path w="338" h="292" extrusionOk="0">
                  <a:moveTo>
                    <a:pt x="147" y="0"/>
                  </a:moveTo>
                  <a:cubicBezTo>
                    <a:pt x="72" y="0"/>
                    <a:pt x="1" y="59"/>
                    <a:pt x="1" y="147"/>
                  </a:cubicBezTo>
                  <a:cubicBezTo>
                    <a:pt x="1" y="225"/>
                    <a:pt x="68" y="287"/>
                    <a:pt x="146" y="292"/>
                  </a:cubicBezTo>
                  <a:cubicBezTo>
                    <a:pt x="275" y="292"/>
                    <a:pt x="337" y="137"/>
                    <a:pt x="249" y="43"/>
                  </a:cubicBezTo>
                  <a:cubicBezTo>
                    <a:pt x="219" y="13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236525" y="278400"/>
              <a:ext cx="102207" cy="88559"/>
            </a:xfrm>
            <a:custGeom>
              <a:avLst/>
              <a:gdLst/>
              <a:ahLst/>
              <a:cxnLst/>
              <a:rect l="l" t="t" r="r" b="b"/>
              <a:pathLst>
                <a:path w="337" h="292" extrusionOk="0">
                  <a:moveTo>
                    <a:pt x="145" y="0"/>
                  </a:moveTo>
                  <a:cubicBezTo>
                    <a:pt x="72" y="0"/>
                    <a:pt x="0" y="59"/>
                    <a:pt x="0" y="147"/>
                  </a:cubicBezTo>
                  <a:cubicBezTo>
                    <a:pt x="0" y="225"/>
                    <a:pt x="62" y="287"/>
                    <a:pt x="145" y="292"/>
                  </a:cubicBezTo>
                  <a:cubicBezTo>
                    <a:pt x="269" y="292"/>
                    <a:pt x="337" y="137"/>
                    <a:pt x="243" y="43"/>
                  </a:cubicBezTo>
                  <a:cubicBezTo>
                    <a:pt x="215" y="13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1" name="Google Shape;551;p25"/>
          <p:cNvSpPr txBox="1">
            <a:spLocks noGrp="1"/>
          </p:cNvSpPr>
          <p:nvPr>
            <p:ph type="title"/>
          </p:nvPr>
        </p:nvSpPr>
        <p:spPr>
          <a:xfrm>
            <a:off x="954000" y="616067"/>
            <a:ext cx="10284000" cy="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616067"/>
            <a:ext cx="10284000" cy="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D88C19-FBF4-60E0-FC66-D975A425FF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99" y="167110"/>
            <a:ext cx="1778018" cy="550657"/>
          </a:xfrm>
          <a:prstGeom prst="rect">
            <a:avLst/>
          </a:prstGeom>
        </p:spPr>
      </p:pic>
      <p:pic>
        <p:nvPicPr>
          <p:cNvPr id="4" name="Picture 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B8A28E7B-A67B-AB00-8283-579BE57B33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49" y="167110"/>
            <a:ext cx="1690689" cy="55065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616067"/>
            <a:ext cx="10284000" cy="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bril Fatface"/>
              <a:buNone/>
              <a:defRPr sz="39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  <a:def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7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gif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/>
          <p:nvPr/>
        </p:nvSpPr>
        <p:spPr>
          <a:xfrm>
            <a:off x="929467" y="7106491"/>
            <a:ext cx="19292" cy="13445"/>
          </a:xfrm>
          <a:custGeom>
            <a:avLst/>
            <a:gdLst/>
            <a:ahLst/>
            <a:cxnLst/>
            <a:rect l="l" t="t" r="r" b="b"/>
            <a:pathLst>
              <a:path w="353" h="246" extrusionOk="0">
                <a:moveTo>
                  <a:pt x="172" y="0"/>
                </a:moveTo>
                <a:cubicBezTo>
                  <a:pt x="150" y="0"/>
                  <a:pt x="127" y="7"/>
                  <a:pt x="105" y="23"/>
                </a:cubicBezTo>
                <a:cubicBezTo>
                  <a:pt x="1" y="98"/>
                  <a:pt x="80" y="245"/>
                  <a:pt x="181" y="245"/>
                </a:cubicBezTo>
                <a:cubicBezTo>
                  <a:pt x="203" y="245"/>
                  <a:pt x="227" y="238"/>
                  <a:pt x="249" y="222"/>
                </a:cubicBezTo>
                <a:cubicBezTo>
                  <a:pt x="353" y="148"/>
                  <a:pt x="274" y="0"/>
                  <a:pt x="172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61" name="Google Shape;661;p34"/>
          <p:cNvSpPr/>
          <p:nvPr/>
        </p:nvSpPr>
        <p:spPr>
          <a:xfrm>
            <a:off x="870059" y="7129171"/>
            <a:ext cx="18692" cy="13008"/>
          </a:xfrm>
          <a:custGeom>
            <a:avLst/>
            <a:gdLst/>
            <a:ahLst/>
            <a:cxnLst/>
            <a:rect l="l" t="t" r="r" b="b"/>
            <a:pathLst>
              <a:path w="342" h="238" extrusionOk="0">
                <a:moveTo>
                  <a:pt x="168" y="1"/>
                </a:moveTo>
                <a:cubicBezTo>
                  <a:pt x="148" y="1"/>
                  <a:pt x="128" y="8"/>
                  <a:pt x="108" y="24"/>
                </a:cubicBezTo>
                <a:cubicBezTo>
                  <a:pt x="1" y="85"/>
                  <a:pt x="89" y="238"/>
                  <a:pt x="196" y="238"/>
                </a:cubicBezTo>
                <a:cubicBezTo>
                  <a:pt x="214" y="238"/>
                  <a:pt x="234" y="233"/>
                  <a:pt x="253" y="222"/>
                </a:cubicBezTo>
                <a:cubicBezTo>
                  <a:pt x="342" y="148"/>
                  <a:pt x="260" y="1"/>
                  <a:pt x="168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62" name="Google Shape;662;p34"/>
          <p:cNvSpPr/>
          <p:nvPr/>
        </p:nvSpPr>
        <p:spPr>
          <a:xfrm>
            <a:off x="909683" y="7228859"/>
            <a:ext cx="19347" cy="13336"/>
          </a:xfrm>
          <a:custGeom>
            <a:avLst/>
            <a:gdLst/>
            <a:ahLst/>
            <a:cxnLst/>
            <a:rect l="l" t="t" r="r" b="b"/>
            <a:pathLst>
              <a:path w="354" h="244" extrusionOk="0">
                <a:moveTo>
                  <a:pt x="173" y="0"/>
                </a:moveTo>
                <a:cubicBezTo>
                  <a:pt x="151" y="0"/>
                  <a:pt x="128" y="7"/>
                  <a:pt x="105" y="23"/>
                </a:cubicBezTo>
                <a:cubicBezTo>
                  <a:pt x="0" y="83"/>
                  <a:pt x="95" y="244"/>
                  <a:pt x="192" y="244"/>
                </a:cubicBezTo>
                <a:cubicBezTo>
                  <a:pt x="212" y="244"/>
                  <a:pt x="232" y="237"/>
                  <a:pt x="250" y="222"/>
                </a:cubicBezTo>
                <a:cubicBezTo>
                  <a:pt x="354" y="148"/>
                  <a:pt x="275" y="0"/>
                  <a:pt x="173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63" name="Google Shape;663;p34"/>
          <p:cNvSpPr/>
          <p:nvPr/>
        </p:nvSpPr>
        <p:spPr>
          <a:xfrm>
            <a:off x="845573" y="7261432"/>
            <a:ext cx="18528" cy="13391"/>
          </a:xfrm>
          <a:custGeom>
            <a:avLst/>
            <a:gdLst/>
            <a:ahLst/>
            <a:cxnLst/>
            <a:rect l="l" t="t" r="r" b="b"/>
            <a:pathLst>
              <a:path w="339" h="245" extrusionOk="0">
                <a:moveTo>
                  <a:pt x="165" y="0"/>
                </a:moveTo>
                <a:cubicBezTo>
                  <a:pt x="145" y="0"/>
                  <a:pt x="124" y="7"/>
                  <a:pt x="105" y="23"/>
                </a:cubicBezTo>
                <a:cubicBezTo>
                  <a:pt x="1" y="97"/>
                  <a:pt x="80" y="245"/>
                  <a:pt x="182" y="245"/>
                </a:cubicBezTo>
                <a:cubicBezTo>
                  <a:pt x="204" y="245"/>
                  <a:pt x="227" y="238"/>
                  <a:pt x="249" y="222"/>
                </a:cubicBezTo>
                <a:cubicBezTo>
                  <a:pt x="338" y="148"/>
                  <a:pt x="257" y="0"/>
                  <a:pt x="165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64" name="Google Shape;664;p34"/>
          <p:cNvSpPr/>
          <p:nvPr/>
        </p:nvSpPr>
        <p:spPr>
          <a:xfrm>
            <a:off x="696589" y="7219076"/>
            <a:ext cx="18419" cy="13336"/>
          </a:xfrm>
          <a:custGeom>
            <a:avLst/>
            <a:gdLst/>
            <a:ahLst/>
            <a:cxnLst/>
            <a:rect l="l" t="t" r="r" b="b"/>
            <a:pathLst>
              <a:path w="337" h="244" extrusionOk="0">
                <a:moveTo>
                  <a:pt x="161" y="0"/>
                </a:moveTo>
                <a:cubicBezTo>
                  <a:pt x="142" y="0"/>
                  <a:pt x="123" y="7"/>
                  <a:pt x="104" y="22"/>
                </a:cubicBezTo>
                <a:cubicBezTo>
                  <a:pt x="1" y="96"/>
                  <a:pt x="80" y="243"/>
                  <a:pt x="171" y="243"/>
                </a:cubicBezTo>
                <a:cubicBezTo>
                  <a:pt x="191" y="243"/>
                  <a:pt x="212" y="236"/>
                  <a:pt x="231" y="220"/>
                </a:cubicBezTo>
                <a:cubicBezTo>
                  <a:pt x="336" y="160"/>
                  <a:pt x="254" y="0"/>
                  <a:pt x="16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65" name="Google Shape;665;p34"/>
          <p:cNvSpPr/>
          <p:nvPr/>
        </p:nvSpPr>
        <p:spPr>
          <a:xfrm>
            <a:off x="-39753" y="6109834"/>
            <a:ext cx="18528" cy="13391"/>
          </a:xfrm>
          <a:custGeom>
            <a:avLst/>
            <a:gdLst/>
            <a:ahLst/>
            <a:cxnLst/>
            <a:rect l="l" t="t" r="r" b="b"/>
            <a:pathLst>
              <a:path w="339" h="245" extrusionOk="0">
                <a:moveTo>
                  <a:pt x="157" y="0"/>
                </a:moveTo>
                <a:cubicBezTo>
                  <a:pt x="135" y="0"/>
                  <a:pt x="112" y="7"/>
                  <a:pt x="90" y="23"/>
                </a:cubicBezTo>
                <a:cubicBezTo>
                  <a:pt x="1" y="97"/>
                  <a:pt x="83" y="245"/>
                  <a:pt x="175" y="245"/>
                </a:cubicBezTo>
                <a:cubicBezTo>
                  <a:pt x="195" y="245"/>
                  <a:pt x="215" y="238"/>
                  <a:pt x="234" y="222"/>
                </a:cubicBezTo>
                <a:cubicBezTo>
                  <a:pt x="338" y="148"/>
                  <a:pt x="259" y="0"/>
                  <a:pt x="157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2866692" y="1391681"/>
            <a:ext cx="8282400" cy="22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267"/>
              </a:spcAft>
              <a:buNone/>
            </a:pPr>
            <a:r>
              <a:rPr lang="en" sz="5400" dirty="0">
                <a:latin typeface="Abril Fatface" panose="02000503000000020003" pitchFamily="2" charset="0"/>
              </a:rPr>
              <a:t>Challenge 4:</a:t>
            </a:r>
            <a:br>
              <a:rPr lang="en" sz="5400" dirty="0">
                <a:latin typeface="Abril Fatface" panose="02000503000000020003" pitchFamily="2" charset="0"/>
              </a:rPr>
            </a:br>
            <a:r>
              <a:rPr lang="en" sz="5400" dirty="0">
                <a:latin typeface="Abril Fatface" panose="02000503000000020003" pitchFamily="2" charset="0"/>
              </a:rPr>
              <a:t>Preventing Melanomas</a:t>
            </a:r>
            <a:endParaRPr sz="5400" dirty="0">
              <a:latin typeface="Abril Fatface" panose="02000503000000020003" pitchFamily="2" charset="0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1"/>
          </p:nvPr>
        </p:nvSpPr>
        <p:spPr>
          <a:xfrm>
            <a:off x="2491540" y="4766475"/>
            <a:ext cx="8282267" cy="41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 b="1" dirty="0">
                <a:solidFill>
                  <a:schemeClr val="accent6"/>
                </a:solidFill>
                <a:latin typeface="Manrope" panose="020B0604020202020204" charset="0"/>
              </a:rPr>
              <a:t>Team Members: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dirty="0">
                <a:latin typeface="Manrope" panose="020B0604020202020204" charset="0"/>
              </a:rPr>
              <a:t> </a:t>
            </a:r>
            <a:endParaRPr sz="1600" dirty="0">
              <a:latin typeface="Manrope" panose="020B0604020202020204" charset="0"/>
            </a:endParaRPr>
          </a:p>
        </p:txBody>
      </p:sp>
      <p:sp>
        <p:nvSpPr>
          <p:cNvPr id="720" name="Google Shape;720;p34"/>
          <p:cNvSpPr/>
          <p:nvPr/>
        </p:nvSpPr>
        <p:spPr>
          <a:xfrm rot="-4546561">
            <a:off x="12126544" y="1214980"/>
            <a:ext cx="15649" cy="10923"/>
          </a:xfrm>
          <a:custGeom>
            <a:avLst/>
            <a:gdLst/>
            <a:ahLst/>
            <a:cxnLst/>
            <a:rect l="l" t="t" r="r" b="b"/>
            <a:pathLst>
              <a:path w="341" h="238" extrusionOk="0">
                <a:moveTo>
                  <a:pt x="181" y="0"/>
                </a:moveTo>
                <a:cubicBezTo>
                  <a:pt x="80" y="0"/>
                  <a:pt x="0" y="148"/>
                  <a:pt x="104" y="222"/>
                </a:cubicBezTo>
                <a:cubicBezTo>
                  <a:pt x="121" y="233"/>
                  <a:pt x="138" y="238"/>
                  <a:pt x="155" y="238"/>
                </a:cubicBezTo>
                <a:cubicBezTo>
                  <a:pt x="250" y="238"/>
                  <a:pt x="341" y="85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1" name="Google Shape;721;p34"/>
          <p:cNvSpPr/>
          <p:nvPr/>
        </p:nvSpPr>
        <p:spPr>
          <a:xfrm rot="-4546561">
            <a:off x="12123265" y="1350721"/>
            <a:ext cx="15512" cy="11519"/>
          </a:xfrm>
          <a:custGeom>
            <a:avLst/>
            <a:gdLst/>
            <a:ahLst/>
            <a:cxnLst/>
            <a:rect l="l" t="t" r="r" b="b"/>
            <a:pathLst>
              <a:path w="338" h="251" extrusionOk="0">
                <a:moveTo>
                  <a:pt x="186" y="1"/>
                </a:moveTo>
                <a:cubicBezTo>
                  <a:pt x="83" y="1"/>
                  <a:pt x="0" y="161"/>
                  <a:pt x="105" y="221"/>
                </a:cubicBezTo>
                <a:cubicBezTo>
                  <a:pt x="130" y="242"/>
                  <a:pt x="154" y="251"/>
                  <a:pt x="177" y="251"/>
                </a:cubicBezTo>
                <a:cubicBezTo>
                  <a:pt x="272" y="251"/>
                  <a:pt x="337" y="95"/>
                  <a:pt x="250" y="22"/>
                </a:cubicBezTo>
                <a:cubicBezTo>
                  <a:pt x="229" y="7"/>
                  <a:pt x="207" y="1"/>
                  <a:pt x="18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2" name="Google Shape;722;p34"/>
          <p:cNvSpPr/>
          <p:nvPr/>
        </p:nvSpPr>
        <p:spPr>
          <a:xfrm rot="-4546561">
            <a:off x="12216142" y="1320626"/>
            <a:ext cx="15604" cy="11244"/>
          </a:xfrm>
          <a:custGeom>
            <a:avLst/>
            <a:gdLst/>
            <a:ahLst/>
            <a:cxnLst/>
            <a:rect l="l" t="t" r="r" b="b"/>
            <a:pathLst>
              <a:path w="340" h="245" extrusionOk="0">
                <a:moveTo>
                  <a:pt x="175" y="1"/>
                </a:moveTo>
                <a:cubicBezTo>
                  <a:pt x="83" y="1"/>
                  <a:pt x="1" y="148"/>
                  <a:pt x="90" y="223"/>
                </a:cubicBezTo>
                <a:cubicBezTo>
                  <a:pt x="111" y="238"/>
                  <a:pt x="133" y="244"/>
                  <a:pt x="154" y="244"/>
                </a:cubicBezTo>
                <a:cubicBezTo>
                  <a:pt x="257" y="244"/>
                  <a:pt x="340" y="84"/>
                  <a:pt x="234" y="24"/>
                </a:cubicBezTo>
                <a:cubicBezTo>
                  <a:pt x="215" y="8"/>
                  <a:pt x="195" y="1"/>
                  <a:pt x="175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3" name="Google Shape;723;p34"/>
          <p:cNvSpPr/>
          <p:nvPr/>
        </p:nvSpPr>
        <p:spPr>
          <a:xfrm rot="-4546561">
            <a:off x="11999728" y="1231425"/>
            <a:ext cx="15833" cy="11428"/>
          </a:xfrm>
          <a:custGeom>
            <a:avLst/>
            <a:gdLst/>
            <a:ahLst/>
            <a:cxnLst/>
            <a:rect l="l" t="t" r="r" b="b"/>
            <a:pathLst>
              <a:path w="345" h="249" extrusionOk="0">
                <a:moveTo>
                  <a:pt x="196" y="1"/>
                </a:moveTo>
                <a:cubicBezTo>
                  <a:pt x="89" y="1"/>
                  <a:pt x="1" y="156"/>
                  <a:pt x="108" y="233"/>
                </a:cubicBezTo>
                <a:cubicBezTo>
                  <a:pt x="127" y="244"/>
                  <a:pt x="146" y="249"/>
                  <a:pt x="164" y="249"/>
                </a:cubicBezTo>
                <a:cubicBezTo>
                  <a:pt x="267" y="249"/>
                  <a:pt x="345" y="93"/>
                  <a:pt x="253" y="16"/>
                </a:cubicBezTo>
                <a:cubicBezTo>
                  <a:pt x="234" y="6"/>
                  <a:pt x="215" y="1"/>
                  <a:pt x="19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4" name="Google Shape;724;p34"/>
          <p:cNvSpPr/>
          <p:nvPr/>
        </p:nvSpPr>
        <p:spPr>
          <a:xfrm rot="-4546561">
            <a:off x="12049620" y="1310048"/>
            <a:ext cx="15557" cy="11289"/>
          </a:xfrm>
          <a:custGeom>
            <a:avLst/>
            <a:gdLst/>
            <a:ahLst/>
            <a:cxnLst/>
            <a:rect l="l" t="t" r="r" b="b"/>
            <a:pathLst>
              <a:path w="339" h="246" extrusionOk="0">
                <a:moveTo>
                  <a:pt x="175" y="1"/>
                </a:moveTo>
                <a:cubicBezTo>
                  <a:pt x="83" y="1"/>
                  <a:pt x="1" y="148"/>
                  <a:pt x="90" y="223"/>
                </a:cubicBezTo>
                <a:cubicBezTo>
                  <a:pt x="112" y="239"/>
                  <a:pt x="135" y="246"/>
                  <a:pt x="157" y="246"/>
                </a:cubicBezTo>
                <a:cubicBezTo>
                  <a:pt x="259" y="246"/>
                  <a:pt x="338" y="98"/>
                  <a:pt x="234" y="24"/>
                </a:cubicBezTo>
                <a:cubicBezTo>
                  <a:pt x="215" y="8"/>
                  <a:pt x="195" y="1"/>
                  <a:pt x="175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5" name="Google Shape;725;p34"/>
          <p:cNvSpPr/>
          <p:nvPr/>
        </p:nvSpPr>
        <p:spPr>
          <a:xfrm rot="-4546561">
            <a:off x="12141645" y="1292793"/>
            <a:ext cx="16292" cy="11199"/>
          </a:xfrm>
          <a:custGeom>
            <a:avLst/>
            <a:gdLst/>
            <a:ahLst/>
            <a:cxnLst/>
            <a:rect l="l" t="t" r="r" b="b"/>
            <a:pathLst>
              <a:path w="355" h="244" extrusionOk="0">
                <a:moveTo>
                  <a:pt x="181" y="1"/>
                </a:moveTo>
                <a:cubicBezTo>
                  <a:pt x="80" y="1"/>
                  <a:pt x="1" y="148"/>
                  <a:pt x="105" y="222"/>
                </a:cubicBezTo>
                <a:cubicBezTo>
                  <a:pt x="126" y="237"/>
                  <a:pt x="147" y="244"/>
                  <a:pt x="168" y="244"/>
                </a:cubicBezTo>
                <a:cubicBezTo>
                  <a:pt x="272" y="244"/>
                  <a:pt x="354" y="84"/>
                  <a:pt x="249" y="24"/>
                </a:cubicBezTo>
                <a:cubicBezTo>
                  <a:pt x="226" y="8"/>
                  <a:pt x="203" y="1"/>
                  <a:pt x="181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6" name="Google Shape;726;p34"/>
          <p:cNvSpPr/>
          <p:nvPr/>
        </p:nvSpPr>
        <p:spPr>
          <a:xfrm rot="-4546561">
            <a:off x="12126039" y="1426857"/>
            <a:ext cx="15512" cy="11289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74" y="1"/>
                </a:moveTo>
                <a:cubicBezTo>
                  <a:pt x="82" y="1"/>
                  <a:pt x="0" y="148"/>
                  <a:pt x="89" y="222"/>
                </a:cubicBezTo>
                <a:cubicBezTo>
                  <a:pt x="112" y="239"/>
                  <a:pt x="135" y="245"/>
                  <a:pt x="157" y="245"/>
                </a:cubicBezTo>
                <a:cubicBezTo>
                  <a:pt x="259" y="245"/>
                  <a:pt x="338" y="98"/>
                  <a:pt x="234" y="24"/>
                </a:cubicBezTo>
                <a:cubicBezTo>
                  <a:pt x="215" y="8"/>
                  <a:pt x="194" y="1"/>
                  <a:pt x="174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7" name="Google Shape;727;p34"/>
          <p:cNvSpPr/>
          <p:nvPr/>
        </p:nvSpPr>
        <p:spPr>
          <a:xfrm rot="-4546561">
            <a:off x="12192796" y="1413002"/>
            <a:ext cx="15512" cy="11289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74" y="1"/>
                </a:moveTo>
                <a:cubicBezTo>
                  <a:pt x="82" y="1"/>
                  <a:pt x="0" y="148"/>
                  <a:pt x="90" y="223"/>
                </a:cubicBezTo>
                <a:cubicBezTo>
                  <a:pt x="112" y="239"/>
                  <a:pt x="135" y="246"/>
                  <a:pt x="157" y="246"/>
                </a:cubicBezTo>
                <a:cubicBezTo>
                  <a:pt x="259" y="246"/>
                  <a:pt x="338" y="98"/>
                  <a:pt x="234" y="24"/>
                </a:cubicBezTo>
                <a:cubicBezTo>
                  <a:pt x="215" y="8"/>
                  <a:pt x="194" y="1"/>
                  <a:pt x="174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8" name="Google Shape;728;p34"/>
          <p:cNvSpPr/>
          <p:nvPr/>
        </p:nvSpPr>
        <p:spPr>
          <a:xfrm rot="-4546561">
            <a:off x="12274013" y="1423168"/>
            <a:ext cx="15512" cy="11289"/>
          </a:xfrm>
          <a:custGeom>
            <a:avLst/>
            <a:gdLst/>
            <a:ahLst/>
            <a:cxnLst/>
            <a:rect l="l" t="t" r="r" b="b"/>
            <a:pathLst>
              <a:path w="338" h="246" extrusionOk="0">
                <a:moveTo>
                  <a:pt x="181" y="0"/>
                </a:moveTo>
                <a:cubicBezTo>
                  <a:pt x="79" y="0"/>
                  <a:pt x="0" y="148"/>
                  <a:pt x="104" y="222"/>
                </a:cubicBezTo>
                <a:cubicBezTo>
                  <a:pt x="127" y="238"/>
                  <a:pt x="149" y="245"/>
                  <a:pt x="170" y="245"/>
                </a:cubicBezTo>
                <a:cubicBezTo>
                  <a:pt x="268" y="245"/>
                  <a:pt x="338" y="98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29" name="Google Shape;729;p34"/>
          <p:cNvSpPr/>
          <p:nvPr/>
        </p:nvSpPr>
        <p:spPr>
          <a:xfrm rot="-4546561">
            <a:off x="12304637" y="1378917"/>
            <a:ext cx="15696" cy="10923"/>
          </a:xfrm>
          <a:custGeom>
            <a:avLst/>
            <a:gdLst/>
            <a:ahLst/>
            <a:cxnLst/>
            <a:rect l="l" t="t" r="r" b="b"/>
            <a:pathLst>
              <a:path w="342" h="238" extrusionOk="0">
                <a:moveTo>
                  <a:pt x="181" y="1"/>
                </a:moveTo>
                <a:cubicBezTo>
                  <a:pt x="80" y="1"/>
                  <a:pt x="1" y="148"/>
                  <a:pt x="105" y="222"/>
                </a:cubicBezTo>
                <a:cubicBezTo>
                  <a:pt x="121" y="233"/>
                  <a:pt x="138" y="238"/>
                  <a:pt x="155" y="238"/>
                </a:cubicBezTo>
                <a:cubicBezTo>
                  <a:pt x="251" y="238"/>
                  <a:pt x="341" y="85"/>
                  <a:pt x="249" y="24"/>
                </a:cubicBezTo>
                <a:cubicBezTo>
                  <a:pt x="227" y="8"/>
                  <a:pt x="203" y="1"/>
                  <a:pt x="181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30" name="Google Shape;730;p34"/>
          <p:cNvSpPr/>
          <p:nvPr/>
        </p:nvSpPr>
        <p:spPr>
          <a:xfrm rot="-4546561">
            <a:off x="12377361" y="1432027"/>
            <a:ext cx="16247" cy="11199"/>
          </a:xfrm>
          <a:custGeom>
            <a:avLst/>
            <a:gdLst/>
            <a:ahLst/>
            <a:cxnLst/>
            <a:rect l="l" t="t" r="r" b="b"/>
            <a:pathLst>
              <a:path w="354" h="244" extrusionOk="0">
                <a:moveTo>
                  <a:pt x="181" y="0"/>
                </a:moveTo>
                <a:cubicBezTo>
                  <a:pt x="80" y="0"/>
                  <a:pt x="0" y="148"/>
                  <a:pt x="104" y="222"/>
                </a:cubicBezTo>
                <a:cubicBezTo>
                  <a:pt x="126" y="237"/>
                  <a:pt x="147" y="244"/>
                  <a:pt x="168" y="244"/>
                </a:cubicBezTo>
                <a:cubicBezTo>
                  <a:pt x="272" y="244"/>
                  <a:pt x="354" y="83"/>
                  <a:pt x="249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31" name="Google Shape;731;p34"/>
          <p:cNvSpPr/>
          <p:nvPr/>
        </p:nvSpPr>
        <p:spPr>
          <a:xfrm rot="-4546561">
            <a:off x="12417609" y="1386059"/>
            <a:ext cx="15512" cy="11244"/>
          </a:xfrm>
          <a:custGeom>
            <a:avLst/>
            <a:gdLst/>
            <a:ahLst/>
            <a:cxnLst/>
            <a:rect l="l" t="t" r="r" b="b"/>
            <a:pathLst>
              <a:path w="338" h="245" extrusionOk="0">
                <a:moveTo>
                  <a:pt x="181" y="0"/>
                </a:moveTo>
                <a:cubicBezTo>
                  <a:pt x="79" y="0"/>
                  <a:pt x="0" y="148"/>
                  <a:pt x="104" y="222"/>
                </a:cubicBezTo>
                <a:cubicBezTo>
                  <a:pt x="123" y="238"/>
                  <a:pt x="144" y="245"/>
                  <a:pt x="164" y="245"/>
                </a:cubicBezTo>
                <a:cubicBezTo>
                  <a:pt x="256" y="245"/>
                  <a:pt x="338" y="97"/>
                  <a:pt x="248" y="23"/>
                </a:cubicBezTo>
                <a:cubicBezTo>
                  <a:pt x="226" y="7"/>
                  <a:pt x="203" y="0"/>
                  <a:pt x="181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32" name="Google Shape;732;p34"/>
          <p:cNvSpPr/>
          <p:nvPr/>
        </p:nvSpPr>
        <p:spPr>
          <a:xfrm rot="-4546561">
            <a:off x="12379614" y="1308685"/>
            <a:ext cx="16247" cy="11244"/>
          </a:xfrm>
          <a:custGeom>
            <a:avLst/>
            <a:gdLst/>
            <a:ahLst/>
            <a:cxnLst/>
            <a:rect l="l" t="t" r="r" b="b"/>
            <a:pathLst>
              <a:path w="354" h="245" extrusionOk="0">
                <a:moveTo>
                  <a:pt x="186" y="1"/>
                </a:moveTo>
                <a:cubicBezTo>
                  <a:pt x="83" y="1"/>
                  <a:pt x="0" y="161"/>
                  <a:pt x="105" y="221"/>
                </a:cubicBezTo>
                <a:cubicBezTo>
                  <a:pt x="128" y="237"/>
                  <a:pt x="151" y="244"/>
                  <a:pt x="173" y="244"/>
                </a:cubicBezTo>
                <a:cubicBezTo>
                  <a:pt x="275" y="244"/>
                  <a:pt x="354" y="97"/>
                  <a:pt x="250" y="22"/>
                </a:cubicBezTo>
                <a:cubicBezTo>
                  <a:pt x="229" y="7"/>
                  <a:pt x="207" y="1"/>
                  <a:pt x="18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33" name="Google Shape;733;p34"/>
          <p:cNvSpPr/>
          <p:nvPr/>
        </p:nvSpPr>
        <p:spPr>
          <a:xfrm rot="-4546561">
            <a:off x="12413981" y="1255431"/>
            <a:ext cx="15557" cy="11199"/>
          </a:xfrm>
          <a:custGeom>
            <a:avLst/>
            <a:gdLst/>
            <a:ahLst/>
            <a:cxnLst/>
            <a:rect l="l" t="t" r="r" b="b"/>
            <a:pathLst>
              <a:path w="339" h="244" extrusionOk="0">
                <a:moveTo>
                  <a:pt x="179" y="0"/>
                </a:moveTo>
                <a:cubicBezTo>
                  <a:pt x="85" y="0"/>
                  <a:pt x="0" y="160"/>
                  <a:pt x="90" y="220"/>
                </a:cubicBezTo>
                <a:cubicBezTo>
                  <a:pt x="113" y="236"/>
                  <a:pt x="136" y="243"/>
                  <a:pt x="158" y="243"/>
                </a:cubicBezTo>
                <a:cubicBezTo>
                  <a:pt x="260" y="243"/>
                  <a:pt x="339" y="96"/>
                  <a:pt x="235" y="22"/>
                </a:cubicBezTo>
                <a:cubicBezTo>
                  <a:pt x="217" y="7"/>
                  <a:pt x="198" y="0"/>
                  <a:pt x="179" y="0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34" name="Google Shape;734;p34"/>
          <p:cNvSpPr/>
          <p:nvPr/>
        </p:nvSpPr>
        <p:spPr>
          <a:xfrm rot="-4546561">
            <a:off x="12320892" y="1225607"/>
            <a:ext cx="15833" cy="11428"/>
          </a:xfrm>
          <a:custGeom>
            <a:avLst/>
            <a:gdLst/>
            <a:ahLst/>
            <a:cxnLst/>
            <a:rect l="l" t="t" r="r" b="b"/>
            <a:pathLst>
              <a:path w="345" h="249" extrusionOk="0">
                <a:moveTo>
                  <a:pt x="196" y="1"/>
                </a:moveTo>
                <a:cubicBezTo>
                  <a:pt x="89" y="1"/>
                  <a:pt x="0" y="156"/>
                  <a:pt x="108" y="233"/>
                </a:cubicBezTo>
                <a:cubicBezTo>
                  <a:pt x="124" y="244"/>
                  <a:pt x="141" y="248"/>
                  <a:pt x="158" y="248"/>
                </a:cubicBezTo>
                <a:cubicBezTo>
                  <a:pt x="254" y="248"/>
                  <a:pt x="345" y="93"/>
                  <a:pt x="252" y="16"/>
                </a:cubicBezTo>
                <a:cubicBezTo>
                  <a:pt x="234" y="5"/>
                  <a:pt x="214" y="1"/>
                  <a:pt x="196" y="1"/>
                </a:cubicBezTo>
                <a:close/>
              </a:path>
            </a:pathLst>
          </a:custGeom>
          <a:solidFill>
            <a:srgbClr val="90A8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D9C2E-3405-6F07-1A90-FC29E6797BC3}"/>
              </a:ext>
            </a:extLst>
          </p:cNvPr>
          <p:cNvSpPr txBox="1"/>
          <p:nvPr/>
        </p:nvSpPr>
        <p:spPr>
          <a:xfrm>
            <a:off x="8941026" y="5309615"/>
            <a:ext cx="2849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6"/>
                </a:solidFill>
                <a:latin typeface="Manrope" panose="020B0604020202020204" charset="0"/>
              </a:rPr>
              <a:t>Kaylee Molin</a:t>
            </a:r>
          </a:p>
          <a:p>
            <a:r>
              <a:rPr lang="en-AU" sz="2000" dirty="0">
                <a:solidFill>
                  <a:schemeClr val="accent6"/>
                </a:solidFill>
                <a:latin typeface="Manrope" panose="020B0604020202020204" charset="0"/>
              </a:rPr>
              <a:t>Joel Noble</a:t>
            </a:r>
          </a:p>
          <a:p>
            <a:r>
              <a:rPr lang="en-AU" sz="2000" dirty="0">
                <a:solidFill>
                  <a:schemeClr val="accent6"/>
                </a:solidFill>
                <a:latin typeface="Manrope" panose="020B0604020202020204" charset="0"/>
              </a:rPr>
              <a:t>Ashlesha Gill</a:t>
            </a:r>
          </a:p>
          <a:p>
            <a:r>
              <a:rPr lang="en-AU" sz="2000" dirty="0">
                <a:solidFill>
                  <a:schemeClr val="accent6"/>
                </a:solidFill>
                <a:latin typeface="Manrope" panose="020B0604020202020204" charset="0"/>
              </a:rPr>
              <a:t>Gavin Pikes</a:t>
            </a:r>
          </a:p>
          <a:p>
            <a:endParaRPr lang="en-AU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/>
          <p:nvPr/>
        </p:nvSpPr>
        <p:spPr>
          <a:xfrm>
            <a:off x="8672134" y="-37666"/>
            <a:ext cx="3519988" cy="1859729"/>
          </a:xfrm>
          <a:custGeom>
            <a:avLst/>
            <a:gdLst/>
            <a:ahLst/>
            <a:cxnLst/>
            <a:rect l="l" t="t" r="r" b="b"/>
            <a:pathLst>
              <a:path w="86550" h="20702" extrusionOk="0">
                <a:moveTo>
                  <a:pt x="0" y="0"/>
                </a:moveTo>
                <a:lnTo>
                  <a:pt x="0" y="20701"/>
                </a:lnTo>
                <a:lnTo>
                  <a:pt x="86549" y="20701"/>
                </a:lnTo>
                <a:lnTo>
                  <a:pt x="865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09" name="Google Shape;1109;p42"/>
          <p:cNvSpPr txBox="1">
            <a:spLocks noGrp="1"/>
          </p:cNvSpPr>
          <p:nvPr>
            <p:ph type="title"/>
          </p:nvPr>
        </p:nvSpPr>
        <p:spPr>
          <a:xfrm>
            <a:off x="954000" y="616067"/>
            <a:ext cx="10284000" cy="8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bril Fatface" panose="02000503000000020003" pitchFamily="2" charset="0"/>
              </a:rPr>
              <a:t>Melanoma- Scope</a:t>
            </a:r>
            <a:endParaRPr sz="3600" dirty="0">
              <a:latin typeface="Abril Fatface" panose="02000503000000020003" pitchFamily="2" charset="0"/>
            </a:endParaRPr>
          </a:p>
        </p:txBody>
      </p:sp>
      <p:grpSp>
        <p:nvGrpSpPr>
          <p:cNvPr id="1110" name="Google Shape;1110;p42"/>
          <p:cNvGrpSpPr/>
          <p:nvPr/>
        </p:nvGrpSpPr>
        <p:grpSpPr>
          <a:xfrm>
            <a:off x="9669533" y="845834"/>
            <a:ext cx="1525200" cy="562468"/>
            <a:chOff x="2792825" y="4450750"/>
            <a:chExt cx="1143900" cy="421851"/>
          </a:xfrm>
        </p:grpSpPr>
        <p:sp>
          <p:nvSpPr>
            <p:cNvPr id="1111" name="Google Shape;1111;p42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115" name="Google Shape;1115;p42"/>
          <p:cNvSpPr txBox="1"/>
          <p:nvPr/>
        </p:nvSpPr>
        <p:spPr>
          <a:xfrm>
            <a:off x="9911567" y="4888973"/>
            <a:ext cx="8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17" name="Google Shape;1117;p42"/>
          <p:cNvSpPr txBox="1"/>
          <p:nvPr/>
        </p:nvSpPr>
        <p:spPr>
          <a:xfrm>
            <a:off x="6647933" y="4888973"/>
            <a:ext cx="8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685801" y="3068296"/>
            <a:ext cx="4395236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89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Very prevalent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89" dirty="0">
                <a:solidFill>
                  <a:srgbClr val="00B0F0"/>
                </a:solidFill>
                <a:latin typeface="Manrope"/>
                <a:ea typeface="Manrope"/>
                <a:cs typeface="Manrope"/>
                <a:sym typeface="Manrope"/>
              </a:rPr>
              <a:t>17,756</a:t>
            </a:r>
            <a:r>
              <a:rPr lang="en-AU" sz="2489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diagnosed in 2022 making up </a:t>
            </a:r>
            <a:r>
              <a:rPr lang="en-AU" sz="2489" dirty="0">
                <a:solidFill>
                  <a:srgbClr val="00B0F0"/>
                </a:solidFill>
                <a:latin typeface="Manrope"/>
                <a:ea typeface="Manrope"/>
                <a:cs typeface="Manrope"/>
                <a:sym typeface="Manrope"/>
              </a:rPr>
              <a:t>11% </a:t>
            </a:r>
            <a:r>
              <a:rPr lang="en-AU" sz="2489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of all cancer diagnoses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89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Most cases are localised</a:t>
            </a:r>
            <a:r>
              <a:rPr lang="en-AU" sz="2489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27" name="Google Shape;1127;p42"/>
          <p:cNvSpPr txBox="1"/>
          <p:nvPr/>
        </p:nvSpPr>
        <p:spPr>
          <a:xfrm>
            <a:off x="3228533" y="5656559"/>
            <a:ext cx="28516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32" name="Google Shape;1132;p42"/>
          <p:cNvSpPr txBox="1"/>
          <p:nvPr/>
        </p:nvSpPr>
        <p:spPr>
          <a:xfrm>
            <a:off x="235997" y="2182188"/>
            <a:ext cx="5394157" cy="5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7" dirty="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rPr>
              <a:t>Statistics (Australia)</a:t>
            </a:r>
            <a:endParaRPr sz="3467" dirty="0">
              <a:solidFill>
                <a:schemeClr val="accent3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10131133" y="3136717"/>
            <a:ext cx="8132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38" name="Google Shape;1138;p42"/>
          <p:cNvSpPr txBox="1"/>
          <p:nvPr/>
        </p:nvSpPr>
        <p:spPr>
          <a:xfrm>
            <a:off x="6384733" y="5822933"/>
            <a:ext cx="1346800" cy="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" name="Picture 1" descr="A green pie chart with white text&#10;&#10;Description automatically generated">
            <a:extLst>
              <a:ext uri="{FF2B5EF4-FFF2-40B4-BE49-F238E27FC236}">
                <a16:creationId xmlns:a16="http://schemas.microsoft.com/office/drawing/2014/main" id="{66500766-CF55-71CA-B586-BC963D24E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4" r="10575"/>
          <a:stretch/>
        </p:blipFill>
        <p:spPr>
          <a:xfrm>
            <a:off x="5397336" y="2229297"/>
            <a:ext cx="5998374" cy="40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4"/>
          <p:cNvSpPr txBox="1">
            <a:spLocks noGrp="1"/>
          </p:cNvSpPr>
          <p:nvPr>
            <p:ph type="title"/>
          </p:nvPr>
        </p:nvSpPr>
        <p:spPr>
          <a:xfrm>
            <a:off x="2658317" y="589502"/>
            <a:ext cx="10284000" cy="8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900" dirty="0">
                <a:latin typeface="Abril Fatface" panose="02000503000000020003" pitchFamily="2" charset="0"/>
              </a:rPr>
              <a:t>Clinical Workflow</a:t>
            </a:r>
            <a:endParaRPr sz="3900" dirty="0">
              <a:latin typeface="Abril Fatface" panose="02000503000000020003" pitchFamily="2" charset="0"/>
            </a:endParaRPr>
          </a:p>
        </p:txBody>
      </p:sp>
      <p:sp>
        <p:nvSpPr>
          <p:cNvPr id="1674" name="Google Shape;1674;p54"/>
          <p:cNvSpPr txBox="1"/>
          <p:nvPr/>
        </p:nvSpPr>
        <p:spPr>
          <a:xfrm>
            <a:off x="1633795" y="3910192"/>
            <a:ext cx="2049296" cy="118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anrope"/>
                <a:ea typeface="Anaheim"/>
                <a:cs typeface="Anaheim"/>
                <a:sym typeface="Manrope"/>
              </a:rPr>
              <a:t>Visit to GP, Dermatologist. </a:t>
            </a:r>
            <a:endParaRPr sz="1800"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75" name="Google Shape;1675;p54"/>
          <p:cNvSpPr txBox="1"/>
          <p:nvPr/>
        </p:nvSpPr>
        <p:spPr>
          <a:xfrm>
            <a:off x="1624832" y="2667651"/>
            <a:ext cx="2124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Medical check up</a:t>
            </a:r>
            <a:endParaRPr sz="3200" dirty="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676" name="Google Shape;1676;p54"/>
          <p:cNvSpPr txBox="1"/>
          <p:nvPr/>
        </p:nvSpPr>
        <p:spPr>
          <a:xfrm>
            <a:off x="4066266" y="3944949"/>
            <a:ext cx="2124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3200" dirty="0">
                <a:solidFill>
                  <a:schemeClr val="dk1"/>
                </a:solidFill>
                <a:latin typeface="Abril Fatface" panose="02000503000000020003" pitchFamily="2" charset="0"/>
                <a:ea typeface="Bebas Neue"/>
                <a:cs typeface="Bebas Neue"/>
                <a:sym typeface="Bebas Neue"/>
              </a:rPr>
              <a:t>Biopsy</a:t>
            </a:r>
            <a:endParaRPr sz="3200" dirty="0">
              <a:solidFill>
                <a:schemeClr val="dk1"/>
              </a:solidFill>
              <a:latin typeface="Abril Fatface" panose="02000503000000020003" pitchFamily="2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1678" name="Google Shape;1678;p54"/>
          <p:cNvSpPr txBox="1"/>
          <p:nvPr/>
        </p:nvSpPr>
        <p:spPr>
          <a:xfrm>
            <a:off x="4064415" y="1969968"/>
            <a:ext cx="2124000" cy="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anrope"/>
                <a:ea typeface="Anaheim"/>
                <a:cs typeface="Anaheim"/>
                <a:sym typeface="Manrope"/>
              </a:rPr>
              <a:t>Biopsy performed </a:t>
            </a:r>
            <a:r>
              <a:rPr lang="en" sz="1800" dirty="0">
                <a:solidFill>
                  <a:srgbClr val="0070C0"/>
                </a:solidFill>
                <a:latin typeface="Manrope"/>
                <a:ea typeface="Anaheim"/>
                <a:cs typeface="Anaheim"/>
                <a:sym typeface="Manrope"/>
              </a:rPr>
              <a:t>(within 2 weeks of initial GP consult)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anrope"/>
                <a:ea typeface="Anaheim"/>
                <a:cs typeface="Anaheim"/>
                <a:sym typeface="Manrope"/>
              </a:rPr>
              <a:t>and sent to pathology lab</a:t>
            </a:r>
            <a:endParaRPr sz="1800"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79" name="Google Shape;1679;p54"/>
          <p:cNvSpPr txBox="1"/>
          <p:nvPr/>
        </p:nvSpPr>
        <p:spPr>
          <a:xfrm>
            <a:off x="6436465" y="1949256"/>
            <a:ext cx="2124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  <a:latin typeface="Abril Fatface"/>
                <a:ea typeface="Bebas Neue"/>
                <a:cs typeface="Bebas Neue"/>
                <a:sym typeface="Abril Fatface"/>
              </a:rPr>
              <a:t>Biopsy results 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1" name="Google Shape;1681;p54"/>
          <p:cNvSpPr txBox="1"/>
          <p:nvPr/>
        </p:nvSpPr>
        <p:spPr>
          <a:xfrm>
            <a:off x="6436465" y="3910273"/>
            <a:ext cx="2414549" cy="113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Breslow thickness, Clark level, etc. assessed. Additional tests for lymph node involvement may be required. </a:t>
            </a:r>
            <a:endParaRPr sz="1800" dirty="0">
              <a:solidFill>
                <a:schemeClr val="bg2">
                  <a:lumMod val="75000"/>
                </a:schemeClr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682" name="Google Shape;1682;p54"/>
          <p:cNvGrpSpPr/>
          <p:nvPr/>
        </p:nvGrpSpPr>
        <p:grpSpPr>
          <a:xfrm>
            <a:off x="1736333" y="3655802"/>
            <a:ext cx="9786133" cy="150767"/>
            <a:chOff x="909344" y="3112976"/>
            <a:chExt cx="7339600" cy="113075"/>
          </a:xfrm>
        </p:grpSpPr>
        <p:sp>
          <p:nvSpPr>
            <p:cNvPr id="1683" name="Google Shape;1683;p54"/>
            <p:cNvSpPr/>
            <p:nvPr/>
          </p:nvSpPr>
          <p:spPr>
            <a:xfrm>
              <a:off x="909344" y="3112976"/>
              <a:ext cx="1823441" cy="113075"/>
            </a:xfrm>
            <a:custGeom>
              <a:avLst/>
              <a:gdLst/>
              <a:ahLst/>
              <a:cxnLst/>
              <a:rect l="l" t="t" r="r" b="b"/>
              <a:pathLst>
                <a:path w="8876" h="747" extrusionOk="0">
                  <a:moveTo>
                    <a:pt x="0" y="0"/>
                  </a:moveTo>
                  <a:lnTo>
                    <a:pt x="0" y="747"/>
                  </a:lnTo>
                  <a:lnTo>
                    <a:pt x="8876" y="747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2734178" y="3113001"/>
              <a:ext cx="1825902" cy="113049"/>
            </a:xfrm>
            <a:custGeom>
              <a:avLst/>
              <a:gdLst/>
              <a:ahLst/>
              <a:cxnLst/>
              <a:rect l="l" t="t" r="r" b="b"/>
              <a:pathLst>
                <a:path w="8872" h="747" extrusionOk="0">
                  <a:moveTo>
                    <a:pt x="1" y="0"/>
                  </a:moveTo>
                  <a:lnTo>
                    <a:pt x="1" y="747"/>
                  </a:lnTo>
                  <a:lnTo>
                    <a:pt x="8871" y="747"/>
                  </a:lnTo>
                  <a:lnTo>
                    <a:pt x="887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4560775" y="3112976"/>
              <a:ext cx="1843634" cy="113075"/>
            </a:xfrm>
            <a:custGeom>
              <a:avLst/>
              <a:gdLst/>
              <a:ahLst/>
              <a:cxnLst/>
              <a:rect l="l" t="t" r="r" b="b"/>
              <a:pathLst>
                <a:path w="8876" h="747" extrusionOk="0">
                  <a:moveTo>
                    <a:pt x="0" y="0"/>
                  </a:moveTo>
                  <a:lnTo>
                    <a:pt x="0" y="747"/>
                  </a:lnTo>
                  <a:lnTo>
                    <a:pt x="8876" y="747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6405320" y="3113001"/>
              <a:ext cx="1843624" cy="113049"/>
            </a:xfrm>
            <a:custGeom>
              <a:avLst/>
              <a:gdLst/>
              <a:ahLst/>
              <a:cxnLst/>
              <a:rect l="l" t="t" r="r" b="b"/>
              <a:pathLst>
                <a:path w="8872" h="747" extrusionOk="0">
                  <a:moveTo>
                    <a:pt x="1" y="0"/>
                  </a:moveTo>
                  <a:lnTo>
                    <a:pt x="1" y="747"/>
                  </a:lnTo>
                  <a:lnTo>
                    <a:pt x="8871" y="747"/>
                  </a:lnTo>
                  <a:lnTo>
                    <a:pt x="887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87" name="Google Shape;1687;p54"/>
          <p:cNvSpPr txBox="1"/>
          <p:nvPr/>
        </p:nvSpPr>
        <p:spPr>
          <a:xfrm>
            <a:off x="8943640" y="3856843"/>
            <a:ext cx="2381126" cy="86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  <a:latin typeface="Abril Fatface"/>
                <a:ea typeface="Bebas Neue"/>
                <a:cs typeface="Bebas Neue"/>
                <a:sym typeface="Abril Fatface"/>
              </a:rPr>
              <a:t>Treatment 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9" name="Google Shape;1689;p54"/>
          <p:cNvSpPr txBox="1"/>
          <p:nvPr/>
        </p:nvSpPr>
        <p:spPr>
          <a:xfrm>
            <a:off x="8943640" y="2565844"/>
            <a:ext cx="2124000" cy="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anrope"/>
                <a:ea typeface="Anaheim"/>
                <a:cs typeface="Anaheim"/>
                <a:sym typeface="Manrope"/>
              </a:rPr>
              <a:t>Once stage is determined, treatment begins.</a:t>
            </a:r>
            <a:endParaRPr sz="1800"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691" name="Google Shape;1691;p54"/>
          <p:cNvGrpSpPr/>
          <p:nvPr/>
        </p:nvGrpSpPr>
        <p:grpSpPr>
          <a:xfrm>
            <a:off x="9669533" y="845834"/>
            <a:ext cx="1525200" cy="562468"/>
            <a:chOff x="2792825" y="4450750"/>
            <a:chExt cx="1143900" cy="421851"/>
          </a:xfrm>
        </p:grpSpPr>
        <p:sp>
          <p:nvSpPr>
            <p:cNvPr id="1692" name="Google Shape;1692;p54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2" name="Google Shape;952;p39">
            <a:extLst>
              <a:ext uri="{FF2B5EF4-FFF2-40B4-BE49-F238E27FC236}">
                <a16:creationId xmlns:a16="http://schemas.microsoft.com/office/drawing/2014/main" id="{DD933D39-3735-3CBC-44F9-ABE02A066CDD}"/>
              </a:ext>
            </a:extLst>
          </p:cNvPr>
          <p:cNvGrpSpPr/>
          <p:nvPr/>
        </p:nvGrpSpPr>
        <p:grpSpPr>
          <a:xfrm>
            <a:off x="-6427" y="2943719"/>
            <a:ext cx="1864686" cy="2825624"/>
            <a:chOff x="6176575" y="2749400"/>
            <a:chExt cx="416050" cy="653750"/>
          </a:xfrm>
        </p:grpSpPr>
        <p:sp>
          <p:nvSpPr>
            <p:cNvPr id="3" name="Google Shape;953;p39">
              <a:extLst>
                <a:ext uri="{FF2B5EF4-FFF2-40B4-BE49-F238E27FC236}">
                  <a16:creationId xmlns:a16="http://schemas.microsoft.com/office/drawing/2014/main" id="{ACEA377D-B098-686D-AC6F-53A5657B4262}"/>
                </a:ext>
              </a:extLst>
            </p:cNvPr>
            <p:cNvSpPr/>
            <p:nvPr/>
          </p:nvSpPr>
          <p:spPr>
            <a:xfrm>
              <a:off x="6180975" y="2996275"/>
              <a:ext cx="158025" cy="310500"/>
            </a:xfrm>
            <a:custGeom>
              <a:avLst/>
              <a:gdLst/>
              <a:ahLst/>
              <a:cxnLst/>
              <a:rect l="l" t="t" r="r" b="b"/>
              <a:pathLst>
                <a:path w="6321" h="12420" extrusionOk="0">
                  <a:moveTo>
                    <a:pt x="6204" y="0"/>
                  </a:moveTo>
                  <a:cubicBezTo>
                    <a:pt x="2785" y="0"/>
                    <a:pt x="0" y="2777"/>
                    <a:pt x="0" y="6210"/>
                  </a:cubicBezTo>
                  <a:cubicBezTo>
                    <a:pt x="0" y="9643"/>
                    <a:pt x="2785" y="12419"/>
                    <a:pt x="6204" y="12419"/>
                  </a:cubicBezTo>
                  <a:cubicBezTo>
                    <a:pt x="6243" y="12419"/>
                    <a:pt x="6282" y="12419"/>
                    <a:pt x="6321" y="12418"/>
                  </a:cubicBezTo>
                  <a:lnTo>
                    <a:pt x="6321" y="10354"/>
                  </a:lnTo>
                  <a:cubicBezTo>
                    <a:pt x="6292" y="10355"/>
                    <a:pt x="6263" y="10355"/>
                    <a:pt x="6234" y="10355"/>
                  </a:cubicBezTo>
                  <a:cubicBezTo>
                    <a:pt x="3953" y="10355"/>
                    <a:pt x="2080" y="8501"/>
                    <a:pt x="2080" y="6194"/>
                  </a:cubicBezTo>
                  <a:cubicBezTo>
                    <a:pt x="2080" y="3903"/>
                    <a:pt x="3953" y="2049"/>
                    <a:pt x="6234" y="2049"/>
                  </a:cubicBezTo>
                  <a:cubicBezTo>
                    <a:pt x="6263" y="2049"/>
                    <a:pt x="6292" y="2049"/>
                    <a:pt x="6321" y="2050"/>
                  </a:cubicBezTo>
                  <a:lnTo>
                    <a:pt x="6321" y="1"/>
                  </a:lnTo>
                  <a:cubicBezTo>
                    <a:pt x="6282" y="1"/>
                    <a:pt x="6243" y="0"/>
                    <a:pt x="6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4;p39">
              <a:extLst>
                <a:ext uri="{FF2B5EF4-FFF2-40B4-BE49-F238E27FC236}">
                  <a16:creationId xmlns:a16="http://schemas.microsoft.com/office/drawing/2014/main" id="{2F10A82C-7903-1A53-EDB4-561F15A07517}"/>
                </a:ext>
              </a:extLst>
            </p:cNvPr>
            <p:cNvSpPr/>
            <p:nvPr/>
          </p:nvSpPr>
          <p:spPr>
            <a:xfrm>
              <a:off x="6176575" y="2999100"/>
              <a:ext cx="162425" cy="307650"/>
            </a:xfrm>
            <a:custGeom>
              <a:avLst/>
              <a:gdLst/>
              <a:ahLst/>
              <a:cxnLst/>
              <a:rect l="l" t="t" r="r" b="b"/>
              <a:pathLst>
                <a:path w="6497" h="12306" extrusionOk="0">
                  <a:moveTo>
                    <a:pt x="5265" y="0"/>
                  </a:moveTo>
                  <a:lnTo>
                    <a:pt x="5265" y="0"/>
                  </a:lnTo>
                  <a:cubicBezTo>
                    <a:pt x="2144" y="640"/>
                    <a:pt x="0" y="3537"/>
                    <a:pt x="320" y="6705"/>
                  </a:cubicBezTo>
                  <a:cubicBezTo>
                    <a:pt x="640" y="9889"/>
                    <a:pt x="3313" y="12305"/>
                    <a:pt x="6497" y="12305"/>
                  </a:cubicBezTo>
                  <a:lnTo>
                    <a:pt x="6497" y="11297"/>
                  </a:lnTo>
                  <a:cubicBezTo>
                    <a:pt x="5249" y="10945"/>
                    <a:pt x="4273" y="10129"/>
                    <a:pt x="3457" y="9153"/>
                  </a:cubicBezTo>
                  <a:cubicBezTo>
                    <a:pt x="2592" y="8129"/>
                    <a:pt x="1920" y="7041"/>
                    <a:pt x="1824" y="5681"/>
                  </a:cubicBezTo>
                  <a:cubicBezTo>
                    <a:pt x="1728" y="4321"/>
                    <a:pt x="2128" y="2977"/>
                    <a:pt x="2961" y="1889"/>
                  </a:cubicBezTo>
                  <a:cubicBezTo>
                    <a:pt x="3569" y="1089"/>
                    <a:pt x="4353" y="432"/>
                    <a:pt x="5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5;p39">
              <a:extLst>
                <a:ext uri="{FF2B5EF4-FFF2-40B4-BE49-F238E27FC236}">
                  <a16:creationId xmlns:a16="http://schemas.microsoft.com/office/drawing/2014/main" id="{773217FA-DA2A-314D-7F5C-B979308CD571}"/>
                </a:ext>
              </a:extLst>
            </p:cNvPr>
            <p:cNvSpPr/>
            <p:nvPr/>
          </p:nvSpPr>
          <p:spPr>
            <a:xfrm>
              <a:off x="6318175" y="3260325"/>
              <a:ext cx="206050" cy="40825"/>
            </a:xfrm>
            <a:custGeom>
              <a:avLst/>
              <a:gdLst/>
              <a:ahLst/>
              <a:cxnLst/>
              <a:rect l="l" t="t" r="r" b="b"/>
              <a:pathLst>
                <a:path w="8242" h="1633" extrusionOk="0">
                  <a:moveTo>
                    <a:pt x="1" y="0"/>
                  </a:moveTo>
                  <a:lnTo>
                    <a:pt x="1" y="1632"/>
                  </a:lnTo>
                  <a:lnTo>
                    <a:pt x="6993" y="1632"/>
                  </a:lnTo>
                  <a:cubicBezTo>
                    <a:pt x="7681" y="1632"/>
                    <a:pt x="8241" y="1072"/>
                    <a:pt x="8241" y="368"/>
                  </a:cubicBezTo>
                  <a:lnTo>
                    <a:pt x="8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6;p39">
              <a:extLst>
                <a:ext uri="{FF2B5EF4-FFF2-40B4-BE49-F238E27FC236}">
                  <a16:creationId xmlns:a16="http://schemas.microsoft.com/office/drawing/2014/main" id="{B202E4A1-D746-77B7-E5A4-A4A59C281C64}"/>
                </a:ext>
              </a:extLst>
            </p:cNvPr>
            <p:cNvSpPr/>
            <p:nvPr/>
          </p:nvSpPr>
          <p:spPr>
            <a:xfrm>
              <a:off x="6228975" y="3353525"/>
              <a:ext cx="363650" cy="49625"/>
            </a:xfrm>
            <a:custGeom>
              <a:avLst/>
              <a:gdLst/>
              <a:ahLst/>
              <a:cxnLst/>
              <a:rect l="l" t="t" r="r" b="b"/>
              <a:pathLst>
                <a:path w="14546" h="1985" extrusionOk="0">
                  <a:moveTo>
                    <a:pt x="0" y="1"/>
                  </a:moveTo>
                  <a:lnTo>
                    <a:pt x="0" y="1985"/>
                  </a:lnTo>
                  <a:lnTo>
                    <a:pt x="14546" y="1985"/>
                  </a:lnTo>
                  <a:lnTo>
                    <a:pt x="14546" y="1313"/>
                  </a:lnTo>
                  <a:cubicBezTo>
                    <a:pt x="14546" y="593"/>
                    <a:pt x="13954" y="1"/>
                    <a:pt x="13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7;p39">
              <a:extLst>
                <a:ext uri="{FF2B5EF4-FFF2-40B4-BE49-F238E27FC236}">
                  <a16:creationId xmlns:a16="http://schemas.microsoft.com/office/drawing/2014/main" id="{BD35334A-AEA8-30D5-F920-0860E7135DF0}"/>
                </a:ext>
              </a:extLst>
            </p:cNvPr>
            <p:cNvSpPr/>
            <p:nvPr/>
          </p:nvSpPr>
          <p:spPr>
            <a:xfrm>
              <a:off x="6318175" y="3232725"/>
              <a:ext cx="274450" cy="34025"/>
            </a:xfrm>
            <a:custGeom>
              <a:avLst/>
              <a:gdLst/>
              <a:ahLst/>
              <a:cxnLst/>
              <a:rect l="l" t="t" r="r" b="b"/>
              <a:pathLst>
                <a:path w="10978" h="1361" extrusionOk="0">
                  <a:moveTo>
                    <a:pt x="1" y="0"/>
                  </a:moveTo>
                  <a:lnTo>
                    <a:pt x="1" y="1360"/>
                  </a:lnTo>
                  <a:lnTo>
                    <a:pt x="10978" y="1360"/>
                  </a:lnTo>
                  <a:lnTo>
                    <a:pt x="10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8;p39">
              <a:extLst>
                <a:ext uri="{FF2B5EF4-FFF2-40B4-BE49-F238E27FC236}">
                  <a16:creationId xmlns:a16="http://schemas.microsoft.com/office/drawing/2014/main" id="{F647EC28-EBB3-E11A-059A-34E5AA3722F2}"/>
                </a:ext>
              </a:extLst>
            </p:cNvPr>
            <p:cNvSpPr/>
            <p:nvPr/>
          </p:nvSpPr>
          <p:spPr>
            <a:xfrm>
              <a:off x="6228575" y="3232625"/>
              <a:ext cx="186850" cy="120925"/>
            </a:xfrm>
            <a:custGeom>
              <a:avLst/>
              <a:gdLst/>
              <a:ahLst/>
              <a:cxnLst/>
              <a:rect l="l" t="t" r="r" b="b"/>
              <a:pathLst>
                <a:path w="7474" h="4837" extrusionOk="0">
                  <a:moveTo>
                    <a:pt x="3737" y="0"/>
                  </a:moveTo>
                  <a:cubicBezTo>
                    <a:pt x="3193" y="0"/>
                    <a:pt x="2649" y="268"/>
                    <a:pt x="2337" y="804"/>
                  </a:cubicBezTo>
                  <a:lnTo>
                    <a:pt x="0" y="4837"/>
                  </a:lnTo>
                  <a:lnTo>
                    <a:pt x="7473" y="4837"/>
                  </a:lnTo>
                  <a:lnTo>
                    <a:pt x="5873" y="2052"/>
                  </a:lnTo>
                  <a:cubicBezTo>
                    <a:pt x="5824" y="1968"/>
                    <a:pt x="5772" y="1887"/>
                    <a:pt x="5716" y="1811"/>
                  </a:cubicBezTo>
                  <a:lnTo>
                    <a:pt x="5716" y="1811"/>
                  </a:lnTo>
                  <a:lnTo>
                    <a:pt x="5137" y="804"/>
                  </a:lnTo>
                  <a:cubicBezTo>
                    <a:pt x="4825" y="268"/>
                    <a:pt x="4281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9;p39">
              <a:extLst>
                <a:ext uri="{FF2B5EF4-FFF2-40B4-BE49-F238E27FC236}">
                  <a16:creationId xmlns:a16="http://schemas.microsoft.com/office/drawing/2014/main" id="{DCCAC560-EF99-06E0-21A6-BDFDECB27F25}"/>
                </a:ext>
              </a:extLst>
            </p:cNvPr>
            <p:cNvSpPr/>
            <p:nvPr/>
          </p:nvSpPr>
          <p:spPr>
            <a:xfrm>
              <a:off x="6305375" y="3260325"/>
              <a:ext cx="39225" cy="33900"/>
            </a:xfrm>
            <a:custGeom>
              <a:avLst/>
              <a:gdLst/>
              <a:ahLst/>
              <a:cxnLst/>
              <a:rect l="l" t="t" r="r" b="b"/>
              <a:pathLst>
                <a:path w="1569" h="1356" extrusionOk="0">
                  <a:moveTo>
                    <a:pt x="673" y="0"/>
                  </a:moveTo>
                  <a:cubicBezTo>
                    <a:pt x="305" y="0"/>
                    <a:pt x="1" y="304"/>
                    <a:pt x="1" y="672"/>
                  </a:cubicBezTo>
                  <a:cubicBezTo>
                    <a:pt x="1" y="1083"/>
                    <a:pt x="329" y="1355"/>
                    <a:pt x="676" y="1355"/>
                  </a:cubicBezTo>
                  <a:cubicBezTo>
                    <a:pt x="842" y="1355"/>
                    <a:pt x="1013" y="1292"/>
                    <a:pt x="1153" y="1152"/>
                  </a:cubicBezTo>
                  <a:cubicBezTo>
                    <a:pt x="1569" y="736"/>
                    <a:pt x="1265" y="0"/>
                    <a:pt x="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0;p39">
              <a:extLst>
                <a:ext uri="{FF2B5EF4-FFF2-40B4-BE49-F238E27FC236}">
                  <a16:creationId xmlns:a16="http://schemas.microsoft.com/office/drawing/2014/main" id="{5E1DAC72-E11F-96AC-BBCF-C93C77C7F2BE}"/>
                </a:ext>
              </a:extLst>
            </p:cNvPr>
            <p:cNvSpPr/>
            <p:nvPr/>
          </p:nvSpPr>
          <p:spPr>
            <a:xfrm>
              <a:off x="6392175" y="3059500"/>
              <a:ext cx="95250" cy="121225"/>
            </a:xfrm>
            <a:custGeom>
              <a:avLst/>
              <a:gdLst/>
              <a:ahLst/>
              <a:cxnLst/>
              <a:rect l="l" t="t" r="r" b="b"/>
              <a:pathLst>
                <a:path w="3810" h="4849" extrusionOk="0">
                  <a:moveTo>
                    <a:pt x="1393" y="1"/>
                  </a:moveTo>
                  <a:lnTo>
                    <a:pt x="1" y="849"/>
                  </a:lnTo>
                  <a:lnTo>
                    <a:pt x="2417" y="4849"/>
                  </a:lnTo>
                  <a:lnTo>
                    <a:pt x="3809" y="4001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1;p39">
              <a:extLst>
                <a:ext uri="{FF2B5EF4-FFF2-40B4-BE49-F238E27FC236}">
                  <a16:creationId xmlns:a16="http://schemas.microsoft.com/office/drawing/2014/main" id="{74DE0E92-3D28-7782-29A2-253E76F798DD}"/>
                </a:ext>
              </a:extLst>
            </p:cNvPr>
            <p:cNvSpPr/>
            <p:nvPr/>
          </p:nvSpPr>
          <p:spPr>
            <a:xfrm>
              <a:off x="6250575" y="2858300"/>
              <a:ext cx="214850" cy="252825"/>
            </a:xfrm>
            <a:custGeom>
              <a:avLst/>
              <a:gdLst/>
              <a:ahLst/>
              <a:cxnLst/>
              <a:rect l="l" t="t" r="r" b="b"/>
              <a:pathLst>
                <a:path w="8594" h="10113" extrusionOk="0">
                  <a:moveTo>
                    <a:pt x="3889" y="0"/>
                  </a:moveTo>
                  <a:lnTo>
                    <a:pt x="1" y="2352"/>
                  </a:lnTo>
                  <a:lnTo>
                    <a:pt x="4689" y="10113"/>
                  </a:lnTo>
                  <a:lnTo>
                    <a:pt x="8593" y="7761"/>
                  </a:lnTo>
                  <a:lnTo>
                    <a:pt x="38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2;p39">
              <a:extLst>
                <a:ext uri="{FF2B5EF4-FFF2-40B4-BE49-F238E27FC236}">
                  <a16:creationId xmlns:a16="http://schemas.microsoft.com/office/drawing/2014/main" id="{154E4F86-6E1A-11A8-AD28-4C368AA2E7CC}"/>
                </a:ext>
              </a:extLst>
            </p:cNvPr>
            <p:cNvSpPr/>
            <p:nvPr/>
          </p:nvSpPr>
          <p:spPr>
            <a:xfrm>
              <a:off x="6203775" y="2766675"/>
              <a:ext cx="130025" cy="142050"/>
            </a:xfrm>
            <a:custGeom>
              <a:avLst/>
              <a:gdLst/>
              <a:ahLst/>
              <a:cxnLst/>
              <a:rect l="l" t="t" r="r" b="b"/>
              <a:pathLst>
                <a:path w="5201" h="5682" extrusionOk="0">
                  <a:moveTo>
                    <a:pt x="2785" y="1"/>
                  </a:moveTo>
                  <a:lnTo>
                    <a:pt x="0" y="1681"/>
                  </a:lnTo>
                  <a:lnTo>
                    <a:pt x="2433" y="5681"/>
                  </a:lnTo>
                  <a:lnTo>
                    <a:pt x="5201" y="4001"/>
                  </a:lnTo>
                  <a:lnTo>
                    <a:pt x="2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3;p39">
              <a:extLst>
                <a:ext uri="{FF2B5EF4-FFF2-40B4-BE49-F238E27FC236}">
                  <a16:creationId xmlns:a16="http://schemas.microsoft.com/office/drawing/2014/main" id="{5E713A95-4A80-5C63-33B1-C4A0C15A7FD3}"/>
                </a:ext>
              </a:extLst>
            </p:cNvPr>
            <p:cNvSpPr/>
            <p:nvPr/>
          </p:nvSpPr>
          <p:spPr>
            <a:xfrm>
              <a:off x="6369775" y="3032700"/>
              <a:ext cx="114450" cy="132425"/>
            </a:xfrm>
            <a:custGeom>
              <a:avLst/>
              <a:gdLst/>
              <a:ahLst/>
              <a:cxnLst/>
              <a:rect l="l" t="t" r="r" b="b"/>
              <a:pathLst>
                <a:path w="4578" h="5297" extrusionOk="0">
                  <a:moveTo>
                    <a:pt x="2161" y="1"/>
                  </a:moveTo>
                  <a:lnTo>
                    <a:pt x="1" y="1313"/>
                  </a:lnTo>
                  <a:lnTo>
                    <a:pt x="2417" y="5297"/>
                  </a:lnTo>
                  <a:lnTo>
                    <a:pt x="4577" y="4001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4;p39">
              <a:extLst>
                <a:ext uri="{FF2B5EF4-FFF2-40B4-BE49-F238E27FC236}">
                  <a16:creationId xmlns:a16="http://schemas.microsoft.com/office/drawing/2014/main" id="{65DBB94B-1F39-C8F8-4898-F3CEAF646B95}"/>
                </a:ext>
              </a:extLst>
            </p:cNvPr>
            <p:cNvSpPr/>
            <p:nvPr/>
          </p:nvSpPr>
          <p:spPr>
            <a:xfrm>
              <a:off x="6345775" y="3031700"/>
              <a:ext cx="141650" cy="100050"/>
            </a:xfrm>
            <a:custGeom>
              <a:avLst/>
              <a:gdLst/>
              <a:ahLst/>
              <a:cxnLst/>
              <a:rect l="l" t="t" r="r" b="b"/>
              <a:pathLst>
                <a:path w="5666" h="4002" extrusionOk="0">
                  <a:moveTo>
                    <a:pt x="4756" y="0"/>
                  </a:moveTo>
                  <a:cubicBezTo>
                    <a:pt x="4648" y="0"/>
                    <a:pt x="4537" y="29"/>
                    <a:pt x="4433" y="89"/>
                  </a:cubicBezTo>
                  <a:lnTo>
                    <a:pt x="401" y="2537"/>
                  </a:lnTo>
                  <a:cubicBezTo>
                    <a:pt x="97" y="2713"/>
                    <a:pt x="1" y="3097"/>
                    <a:pt x="193" y="3385"/>
                  </a:cubicBezTo>
                  <a:lnTo>
                    <a:pt x="385" y="3705"/>
                  </a:lnTo>
                  <a:cubicBezTo>
                    <a:pt x="501" y="3895"/>
                    <a:pt x="707" y="4001"/>
                    <a:pt x="917" y="4001"/>
                  </a:cubicBezTo>
                  <a:cubicBezTo>
                    <a:pt x="1026" y="4001"/>
                    <a:pt x="1135" y="3973"/>
                    <a:pt x="1233" y="3913"/>
                  </a:cubicBezTo>
                  <a:lnTo>
                    <a:pt x="5265" y="1481"/>
                  </a:lnTo>
                  <a:cubicBezTo>
                    <a:pt x="5569" y="1289"/>
                    <a:pt x="5665" y="921"/>
                    <a:pt x="5473" y="617"/>
                  </a:cubicBezTo>
                  <a:lnTo>
                    <a:pt x="5281" y="297"/>
                  </a:lnTo>
                  <a:cubicBezTo>
                    <a:pt x="5165" y="107"/>
                    <a:pt x="4966" y="0"/>
                    <a:pt x="4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5;p39">
              <a:extLst>
                <a:ext uri="{FF2B5EF4-FFF2-40B4-BE49-F238E27FC236}">
                  <a16:creationId xmlns:a16="http://schemas.microsoft.com/office/drawing/2014/main" id="{BD87701E-5B52-80DA-E1C5-A75E1CFFD52E}"/>
                </a:ext>
              </a:extLst>
            </p:cNvPr>
            <p:cNvSpPr/>
            <p:nvPr/>
          </p:nvSpPr>
          <p:spPr>
            <a:xfrm>
              <a:off x="6228575" y="2837675"/>
              <a:ext cx="141225" cy="100050"/>
            </a:xfrm>
            <a:custGeom>
              <a:avLst/>
              <a:gdLst/>
              <a:ahLst/>
              <a:cxnLst/>
              <a:rect l="l" t="t" r="r" b="b"/>
              <a:pathLst>
                <a:path w="5649" h="4002" extrusionOk="0">
                  <a:moveTo>
                    <a:pt x="4748" y="1"/>
                  </a:moveTo>
                  <a:cubicBezTo>
                    <a:pt x="4640" y="1"/>
                    <a:pt x="4531" y="29"/>
                    <a:pt x="4433" y="89"/>
                  </a:cubicBezTo>
                  <a:lnTo>
                    <a:pt x="384" y="2537"/>
                  </a:lnTo>
                  <a:cubicBezTo>
                    <a:pt x="96" y="2713"/>
                    <a:pt x="0" y="3097"/>
                    <a:pt x="176" y="3385"/>
                  </a:cubicBezTo>
                  <a:lnTo>
                    <a:pt x="368" y="3705"/>
                  </a:lnTo>
                  <a:cubicBezTo>
                    <a:pt x="485" y="3895"/>
                    <a:pt x="691" y="4002"/>
                    <a:pt x="901" y="4002"/>
                  </a:cubicBezTo>
                  <a:cubicBezTo>
                    <a:pt x="1009" y="4002"/>
                    <a:pt x="1118" y="3973"/>
                    <a:pt x="1217" y="3913"/>
                  </a:cubicBezTo>
                  <a:lnTo>
                    <a:pt x="5265" y="1465"/>
                  </a:lnTo>
                  <a:cubicBezTo>
                    <a:pt x="5553" y="1289"/>
                    <a:pt x="5649" y="905"/>
                    <a:pt x="5473" y="617"/>
                  </a:cubicBezTo>
                  <a:lnTo>
                    <a:pt x="5281" y="297"/>
                  </a:lnTo>
                  <a:cubicBezTo>
                    <a:pt x="5165" y="107"/>
                    <a:pt x="4958" y="1"/>
                    <a:pt x="4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6;p39">
              <a:extLst>
                <a:ext uri="{FF2B5EF4-FFF2-40B4-BE49-F238E27FC236}">
                  <a16:creationId xmlns:a16="http://schemas.microsoft.com/office/drawing/2014/main" id="{F956DCE7-4F17-97CF-97BF-9123748E7150}"/>
                </a:ext>
              </a:extLst>
            </p:cNvPr>
            <p:cNvSpPr/>
            <p:nvPr/>
          </p:nvSpPr>
          <p:spPr>
            <a:xfrm>
              <a:off x="6187375" y="2749400"/>
              <a:ext cx="102425" cy="76725"/>
            </a:xfrm>
            <a:custGeom>
              <a:avLst/>
              <a:gdLst/>
              <a:ahLst/>
              <a:cxnLst/>
              <a:rect l="l" t="t" r="r" b="b"/>
              <a:pathLst>
                <a:path w="4097" h="3069" extrusionOk="0">
                  <a:moveTo>
                    <a:pt x="3206" y="0"/>
                  </a:moveTo>
                  <a:cubicBezTo>
                    <a:pt x="3094" y="0"/>
                    <a:pt x="2981" y="32"/>
                    <a:pt x="2881" y="100"/>
                  </a:cubicBezTo>
                  <a:lnTo>
                    <a:pt x="400" y="1588"/>
                  </a:lnTo>
                  <a:cubicBezTo>
                    <a:pt x="96" y="1780"/>
                    <a:pt x="0" y="2148"/>
                    <a:pt x="192" y="2452"/>
                  </a:cubicBezTo>
                  <a:lnTo>
                    <a:pt x="384" y="2772"/>
                  </a:lnTo>
                  <a:cubicBezTo>
                    <a:pt x="500" y="2962"/>
                    <a:pt x="707" y="3068"/>
                    <a:pt x="917" y="3068"/>
                  </a:cubicBezTo>
                  <a:cubicBezTo>
                    <a:pt x="1025" y="3068"/>
                    <a:pt x="1134" y="3040"/>
                    <a:pt x="1232" y="2980"/>
                  </a:cubicBezTo>
                  <a:lnTo>
                    <a:pt x="3713" y="1476"/>
                  </a:lnTo>
                  <a:cubicBezTo>
                    <a:pt x="4001" y="1300"/>
                    <a:pt x="4097" y="916"/>
                    <a:pt x="3921" y="628"/>
                  </a:cubicBezTo>
                  <a:lnTo>
                    <a:pt x="3729" y="308"/>
                  </a:lnTo>
                  <a:cubicBezTo>
                    <a:pt x="3614" y="110"/>
                    <a:pt x="3412" y="0"/>
                    <a:pt x="3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7;p39">
              <a:extLst>
                <a:ext uri="{FF2B5EF4-FFF2-40B4-BE49-F238E27FC236}">
                  <a16:creationId xmlns:a16="http://schemas.microsoft.com/office/drawing/2014/main" id="{37FDD1AF-1187-AD5A-1B00-1DE11001A1EE}"/>
                </a:ext>
              </a:extLst>
            </p:cNvPr>
            <p:cNvSpPr/>
            <p:nvPr/>
          </p:nvSpPr>
          <p:spPr>
            <a:xfrm>
              <a:off x="6244175" y="2955900"/>
              <a:ext cx="94025" cy="83000"/>
            </a:xfrm>
            <a:custGeom>
              <a:avLst/>
              <a:gdLst/>
              <a:ahLst/>
              <a:cxnLst/>
              <a:rect l="l" t="t" r="r" b="b"/>
              <a:pathLst>
                <a:path w="3761" h="3320" extrusionOk="0">
                  <a:moveTo>
                    <a:pt x="1876" y="1"/>
                  </a:moveTo>
                  <a:cubicBezTo>
                    <a:pt x="1229" y="1"/>
                    <a:pt x="618" y="385"/>
                    <a:pt x="353" y="1024"/>
                  </a:cubicBezTo>
                  <a:cubicBezTo>
                    <a:pt x="1" y="1872"/>
                    <a:pt x="401" y="2849"/>
                    <a:pt x="1249" y="3201"/>
                  </a:cubicBezTo>
                  <a:cubicBezTo>
                    <a:pt x="1452" y="3281"/>
                    <a:pt x="1661" y="3319"/>
                    <a:pt x="1867" y="3319"/>
                  </a:cubicBezTo>
                  <a:cubicBezTo>
                    <a:pt x="2522" y="3319"/>
                    <a:pt x="3141" y="2933"/>
                    <a:pt x="3409" y="2288"/>
                  </a:cubicBezTo>
                  <a:cubicBezTo>
                    <a:pt x="3761" y="1440"/>
                    <a:pt x="3361" y="480"/>
                    <a:pt x="2513" y="128"/>
                  </a:cubicBezTo>
                  <a:cubicBezTo>
                    <a:pt x="2304" y="42"/>
                    <a:pt x="2088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8;p39">
              <a:extLst>
                <a:ext uri="{FF2B5EF4-FFF2-40B4-BE49-F238E27FC236}">
                  <a16:creationId xmlns:a16="http://schemas.microsoft.com/office/drawing/2014/main" id="{8470CD9B-FF39-FE04-3FB2-56D155BA06D4}"/>
                </a:ext>
              </a:extLst>
            </p:cNvPr>
            <p:cNvSpPr/>
            <p:nvPr/>
          </p:nvSpPr>
          <p:spPr>
            <a:xfrm>
              <a:off x="6274175" y="2980675"/>
              <a:ext cx="39625" cy="33925"/>
            </a:xfrm>
            <a:custGeom>
              <a:avLst/>
              <a:gdLst/>
              <a:ahLst/>
              <a:cxnLst/>
              <a:rect l="l" t="t" r="r" b="b"/>
              <a:pathLst>
                <a:path w="1585" h="1357" extrusionOk="0">
                  <a:moveTo>
                    <a:pt x="660" y="1"/>
                  </a:moveTo>
                  <a:cubicBezTo>
                    <a:pt x="289" y="1"/>
                    <a:pt x="1" y="299"/>
                    <a:pt x="1" y="673"/>
                  </a:cubicBezTo>
                  <a:cubicBezTo>
                    <a:pt x="1" y="1084"/>
                    <a:pt x="337" y="1356"/>
                    <a:pt x="683" y="1356"/>
                  </a:cubicBezTo>
                  <a:cubicBezTo>
                    <a:pt x="849" y="1356"/>
                    <a:pt x="1018" y="1294"/>
                    <a:pt x="1153" y="1153"/>
                  </a:cubicBezTo>
                  <a:cubicBezTo>
                    <a:pt x="1585" y="721"/>
                    <a:pt x="1281" y="1"/>
                    <a:pt x="689" y="1"/>
                  </a:cubicBezTo>
                  <a:cubicBezTo>
                    <a:pt x="679" y="1"/>
                    <a:pt x="669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8E04B9-5E76-8D95-56C2-BCAA3290CA24}"/>
              </a:ext>
            </a:extLst>
          </p:cNvPr>
          <p:cNvSpPr txBox="1"/>
          <p:nvPr/>
        </p:nvSpPr>
        <p:spPr>
          <a:xfrm>
            <a:off x="1753470" y="5995717"/>
            <a:ext cx="838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Melanoma can become life-threatening in as little as 6 weeks and, if untreated, it can spread to other parts of the body.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F3A11-757F-BB0D-97D7-76143A136D1D}"/>
              </a:ext>
            </a:extLst>
          </p:cNvPr>
          <p:cNvSpPr txBox="1"/>
          <p:nvPr/>
        </p:nvSpPr>
        <p:spPr>
          <a:xfrm>
            <a:off x="6436465" y="2699301"/>
            <a:ext cx="233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(In 1 week, typically back logged to few weeks)</a:t>
            </a:r>
          </a:p>
        </p:txBody>
      </p:sp>
    </p:spTree>
    <p:extLst>
      <p:ext uri="{BB962C8B-B14F-4D97-AF65-F5344CB8AC3E}">
        <p14:creationId xmlns:p14="http://schemas.microsoft.com/office/powerpoint/2010/main" val="13842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58"/>
          <p:cNvSpPr txBox="1">
            <a:spLocks noGrp="1"/>
          </p:cNvSpPr>
          <p:nvPr>
            <p:ph type="body" idx="1"/>
          </p:nvPr>
        </p:nvSpPr>
        <p:spPr>
          <a:xfrm>
            <a:off x="7061385" y="1725930"/>
            <a:ext cx="4014870" cy="34061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rgbClr val="C00000"/>
                </a:solidFill>
              </a:rPr>
              <a:t>Breslow thickness (T)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rgbClr val="C00000"/>
                </a:solidFill>
              </a:rPr>
              <a:t>Clarke level (T)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dirty="0"/>
              <a:t>Ulceration (T)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dirty="0"/>
              <a:t>Tumour size (T)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dirty="0"/>
              <a:t>Mitoses (T)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dirty="0"/>
              <a:t>Involvement of lymph nodes (N)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r>
              <a:rPr lang="en-AU" dirty="0"/>
              <a:t>spread to other organs (M) (metastasis) </a:t>
            </a:r>
          </a:p>
          <a:p>
            <a:pPr marL="0" lvl="0" indent="0" algn="l" rtl="0">
              <a:spcBef>
                <a:spcPts val="1333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CEBEB-FC12-5F2D-4A5C-44CA0C6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342" y="331470"/>
            <a:ext cx="4602658" cy="874797"/>
          </a:xfrm>
        </p:spPr>
        <p:txBody>
          <a:bodyPr/>
          <a:lstStyle/>
          <a:p>
            <a:r>
              <a:rPr lang="en-AU" dirty="0"/>
              <a:t>How is Melanoma staged?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05758-A21B-E8AB-5D96-FD32345196AB}"/>
              </a:ext>
            </a:extLst>
          </p:cNvPr>
          <p:cNvSpPr txBox="1"/>
          <p:nvPr/>
        </p:nvSpPr>
        <p:spPr>
          <a:xfrm>
            <a:off x="6767491" y="5383530"/>
            <a:ext cx="460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latin typeface="Abril Flatface"/>
              </a:rPr>
              <a:t>Significant correlation between T stage and the N and M stages.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BF2C56-4330-46D8-3151-D7B9EDA92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r="-1"/>
          <a:stretch/>
        </p:blipFill>
        <p:spPr bwMode="auto">
          <a:xfrm>
            <a:off x="219074" y="1998142"/>
            <a:ext cx="6416267" cy="37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CEBEB-FC12-5F2D-4A5C-44CA0C6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2" y="2788920"/>
            <a:ext cx="9666375" cy="874797"/>
          </a:xfrm>
        </p:spPr>
        <p:txBody>
          <a:bodyPr/>
          <a:lstStyle/>
          <a:p>
            <a:pPr algn="ctr"/>
            <a:r>
              <a:rPr lang="en-AU" dirty="0"/>
              <a:t>Our model can accurately differentiate between stage 1 and stage 2 melanoma using  </a:t>
            </a:r>
            <a:r>
              <a:rPr lang="en-AU" u="sng" dirty="0"/>
              <a:t>just</a:t>
            </a:r>
            <a:r>
              <a:rPr lang="en-AU" dirty="0"/>
              <a:t> </a:t>
            </a:r>
            <a:r>
              <a:rPr lang="en-AU" b="1" dirty="0"/>
              <a:t>Breslow</a:t>
            </a:r>
            <a:r>
              <a:rPr lang="en-AU" dirty="0"/>
              <a:t> and </a:t>
            </a:r>
            <a:r>
              <a:rPr lang="en-AU" b="1" dirty="0"/>
              <a:t>Clark</a:t>
            </a:r>
            <a:r>
              <a:rPr lang="en-AU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965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6"/>
          <p:cNvSpPr txBox="1">
            <a:spLocks noGrp="1"/>
          </p:cNvSpPr>
          <p:nvPr>
            <p:ph type="title"/>
          </p:nvPr>
        </p:nvSpPr>
        <p:spPr>
          <a:xfrm>
            <a:off x="5839142" y="546081"/>
            <a:ext cx="6062649" cy="8887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dirty="0">
                <a:latin typeface="Abril Fatface" panose="02000503000000020003" pitchFamily="2" charset="0"/>
              </a:rPr>
              <a:t>Evaluation of Machine learning model -1</a:t>
            </a:r>
            <a:endParaRPr sz="2400" dirty="0">
              <a:latin typeface="Abril Fatface" panose="02000503000000020003" pitchFamily="2" charset="0"/>
            </a:endParaRPr>
          </a:p>
        </p:txBody>
      </p:sp>
      <p:sp>
        <p:nvSpPr>
          <p:cNvPr id="773" name="Google Shape;773;p36"/>
          <p:cNvSpPr txBox="1">
            <a:spLocks noGrp="1"/>
          </p:cNvSpPr>
          <p:nvPr>
            <p:ph type="title" idx="2"/>
          </p:nvPr>
        </p:nvSpPr>
        <p:spPr>
          <a:xfrm>
            <a:off x="1392465" y="2474155"/>
            <a:ext cx="1157200" cy="11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36"/>
          <p:cNvSpPr txBox="1">
            <a:spLocks noGrp="1"/>
          </p:cNvSpPr>
          <p:nvPr>
            <p:ph type="subTitle" idx="1"/>
          </p:nvPr>
        </p:nvSpPr>
        <p:spPr>
          <a:xfrm>
            <a:off x="2752665" y="1979615"/>
            <a:ext cx="3374400" cy="11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teaching method</a:t>
            </a:r>
            <a:endParaRPr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4"/>
          </p:nvPr>
        </p:nvSpPr>
        <p:spPr>
          <a:xfrm>
            <a:off x="6331265" y="2474155"/>
            <a:ext cx="1157200" cy="11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8" name="Google Shape;778;p36"/>
          <p:cNvSpPr txBox="1">
            <a:spLocks noGrp="1"/>
          </p:cNvSpPr>
          <p:nvPr>
            <p:ph type="subTitle" idx="6"/>
          </p:nvPr>
        </p:nvSpPr>
        <p:spPr>
          <a:xfrm>
            <a:off x="7691465" y="3118713"/>
            <a:ext cx="3374400" cy="8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779" name="Google Shape;779;p36"/>
          <p:cNvSpPr txBox="1">
            <a:spLocks noGrp="1"/>
          </p:cNvSpPr>
          <p:nvPr>
            <p:ph type="title" idx="7"/>
          </p:nvPr>
        </p:nvSpPr>
        <p:spPr>
          <a:xfrm>
            <a:off x="1392465" y="4425388"/>
            <a:ext cx="1157200" cy="111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0" name="Google Shape;780;p36"/>
          <p:cNvSpPr txBox="1">
            <a:spLocks noGrp="1"/>
          </p:cNvSpPr>
          <p:nvPr>
            <p:ph type="subTitle" idx="8"/>
          </p:nvPr>
        </p:nvSpPr>
        <p:spPr>
          <a:xfrm>
            <a:off x="2752665" y="3930848"/>
            <a:ext cx="3374400" cy="11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Meet our teachers</a:t>
            </a:r>
            <a:endParaRPr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9712567" y="845834"/>
            <a:ext cx="1525200" cy="562468"/>
            <a:chOff x="2792825" y="4450750"/>
            <a:chExt cx="1143900" cy="421851"/>
          </a:xfrm>
        </p:grpSpPr>
        <p:sp>
          <p:nvSpPr>
            <p:cNvPr id="786" name="Google Shape;786;p36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pic>
        <p:nvPicPr>
          <p:cNvPr id="3" name="Picture 2" descr="A graph with numbers and text&#10;&#10;Description automatically generated">
            <a:extLst>
              <a:ext uri="{FF2B5EF4-FFF2-40B4-BE49-F238E27FC236}">
                <a16:creationId xmlns:a16="http://schemas.microsoft.com/office/drawing/2014/main" id="{C36322D0-3523-62D7-18B4-500344DF4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7" y="704037"/>
            <a:ext cx="5424013" cy="5765836"/>
          </a:xfrm>
          <a:prstGeom prst="rect">
            <a:avLst/>
          </a:prstGeom>
        </p:spPr>
      </p:pic>
      <p:pic>
        <p:nvPicPr>
          <p:cNvPr id="9" name="Picture 8" descr="A graph with blue squares&#10;&#10;Description automatically generated">
            <a:extLst>
              <a:ext uri="{FF2B5EF4-FFF2-40B4-BE49-F238E27FC236}">
                <a16:creationId xmlns:a16="http://schemas.microsoft.com/office/drawing/2014/main" id="{00663D97-172C-2A98-194E-1848975E2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42" y="1323001"/>
            <a:ext cx="5859650" cy="3170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F4A5CB-F1CA-A908-9FB3-3AC9201ABC33}"/>
              </a:ext>
            </a:extLst>
          </p:cNvPr>
          <p:cNvSpPr txBox="1"/>
          <p:nvPr/>
        </p:nvSpPr>
        <p:spPr>
          <a:xfrm>
            <a:off x="5616726" y="4775946"/>
            <a:ext cx="585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 Importance (Identifies key features influencing predictions):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standout feature signifies its strong influence.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Coefficient Plot (One standout feature signifies its strong influence):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Highlights the relative importance of each feature.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68D65-973D-E034-EB93-C930B50E236A}"/>
              </a:ext>
            </a:extLst>
          </p:cNvPr>
          <p:cNvSpPr txBox="1"/>
          <p:nvPr/>
        </p:nvSpPr>
        <p:spPr>
          <a:xfrm>
            <a:off x="497115" y="6469873"/>
            <a:ext cx="386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* No Breslow/Clark data provided for stages 3 and 4</a:t>
            </a:r>
            <a:r>
              <a:rPr lang="en-A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927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6246-C299-D53D-C5DE-6A8D4ADB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latin typeface="Abril Fatface" panose="02000503000000020003" pitchFamily="2" charset="0"/>
              </a:rPr>
              <a:t>Evaluation of Machine learning model -2</a:t>
            </a:r>
            <a:endParaRPr lang="en-AU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47A52F-A2F1-E5E9-AD03-E68C55F15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ED0296-3383-9EB8-357A-EA5FE9DFC22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5037C6-468B-82D0-9827-627A3906B3C3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AC16D9A-4C6B-CB72-08FB-556CC0AA3C1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73F0C08-7A51-E840-B0CA-AECEE34B0AF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B62A5B-DE7B-64DD-EE2F-D9FA73F8692F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6" name="Picture 1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4C3B2866-1D59-E3B5-F911-F077F306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05" y="1469134"/>
            <a:ext cx="5815609" cy="49367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06E172-DE31-2B2F-A9AE-ACD2BBD9DAB4}"/>
              </a:ext>
            </a:extLst>
          </p:cNvPr>
          <p:cNvSpPr txBox="1"/>
          <p:nvPr/>
        </p:nvSpPr>
        <p:spPr>
          <a:xfrm>
            <a:off x="8380564" y="2915185"/>
            <a:ext cx="2857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 Matrix (High diagonal values indicate accurate predictions):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Visualizes the accuracy of your model's predictions.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512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F360-2ECB-DA42-29DE-A577DC4C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rgbClr val="18223F"/>
                </a:solidFill>
                <a:effectLst/>
                <a:uLnTx/>
                <a:uFillTx/>
                <a:latin typeface="Abril Fatface" panose="02000503000000020003" pitchFamily="2" charset="0"/>
                <a:sym typeface="Abril Fatface"/>
              </a:rPr>
              <a:t>Evaluation of Machine learning model -3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EA703-F0D9-6901-170A-ECE069E67CC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719EB5-01F9-4B34-6E25-B5BDBD56860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75ABEFB-927F-04AD-475E-B0AF670B7AE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CC0DB3A-D77E-8214-A2ED-0E2A5C704EAE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4B16045-1E1A-E8C0-3B1C-89FE572596A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6" name="Picture 15" descr="A line graph with orange and blue lines&#10;&#10;Description automatically generated">
            <a:extLst>
              <a:ext uri="{FF2B5EF4-FFF2-40B4-BE49-F238E27FC236}">
                <a16:creationId xmlns:a16="http://schemas.microsoft.com/office/drawing/2014/main" id="{52B7A659-B22E-5EA2-CCDD-3C6F72C4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" y="1311274"/>
            <a:ext cx="5274576" cy="4104115"/>
          </a:xfrm>
          <a:prstGeom prst="rect">
            <a:avLst/>
          </a:prstGeom>
        </p:spPr>
      </p:pic>
      <p:pic>
        <p:nvPicPr>
          <p:cNvPr id="18" name="Picture 17" descr="A graph of a graph&#10;&#10;Description automatically generated">
            <a:extLst>
              <a:ext uri="{FF2B5EF4-FFF2-40B4-BE49-F238E27FC236}">
                <a16:creationId xmlns:a16="http://schemas.microsoft.com/office/drawing/2014/main" id="{874AAEB6-519C-3BFC-0189-7A26AD3C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80" y="1311273"/>
            <a:ext cx="5272440" cy="41041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B3565B-E04A-7C7C-E0F4-CEBB2EF3FC79}"/>
              </a:ext>
            </a:extLst>
          </p:cNvPr>
          <p:cNvSpPr txBox="1"/>
          <p:nvPr/>
        </p:nvSpPr>
        <p:spPr>
          <a:xfrm>
            <a:off x="102697" y="5599061"/>
            <a:ext cx="51749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Precision-Recall Curve: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(Accuracy of positive predictions)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(Ability to capture relevant instances)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Aesthetically pleasing curve with a large area means few errors in positive predictions.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69B83-4D44-D98C-A585-7447A2C09E4E}"/>
              </a:ext>
            </a:extLst>
          </p:cNvPr>
          <p:cNvSpPr txBox="1"/>
          <p:nvPr/>
        </p:nvSpPr>
        <p:spPr>
          <a:xfrm>
            <a:off x="5635487" y="5597115"/>
            <a:ext cx="500932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ROC Curve: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area indicates effective distinction between positive and negative cases.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Evaluates a model's ability to distinguish between different classes of data.</a:t>
            </a:r>
            <a:endParaRPr lang="en-A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07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35"/>
          <p:cNvGrpSpPr/>
          <p:nvPr/>
        </p:nvGrpSpPr>
        <p:grpSpPr>
          <a:xfrm>
            <a:off x="9669533" y="845834"/>
            <a:ext cx="1525200" cy="562468"/>
            <a:chOff x="2792825" y="4450750"/>
            <a:chExt cx="1143900" cy="421851"/>
          </a:xfrm>
        </p:grpSpPr>
        <p:sp>
          <p:nvSpPr>
            <p:cNvPr id="764" name="Google Shape;764;p35"/>
            <p:cNvSpPr/>
            <p:nvPr/>
          </p:nvSpPr>
          <p:spPr>
            <a:xfrm>
              <a:off x="3650657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364713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0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78769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792825" y="4450750"/>
              <a:ext cx="286069" cy="421851"/>
            </a:xfrm>
            <a:custGeom>
              <a:avLst/>
              <a:gdLst/>
              <a:ahLst/>
              <a:cxnLst/>
              <a:rect l="l" t="t" r="r" b="b"/>
              <a:pathLst>
                <a:path w="2288" h="3374" extrusionOk="0">
                  <a:moveTo>
                    <a:pt x="1087" y="0"/>
                  </a:moveTo>
                  <a:lnTo>
                    <a:pt x="1" y="3374"/>
                  </a:lnTo>
                  <a:lnTo>
                    <a:pt x="1201" y="337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18223F">
                <a:alpha val="115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pic>
        <p:nvPicPr>
          <p:cNvPr id="5" name="Picture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9B7B6F81-CD4E-3C9D-BBA2-A2F02DEE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95" y="233674"/>
            <a:ext cx="6653409" cy="4834811"/>
          </a:xfrm>
          <a:prstGeom prst="rect">
            <a:avLst/>
          </a:prstGeom>
        </p:spPr>
      </p:pic>
      <p:pic>
        <p:nvPicPr>
          <p:cNvPr id="6" name="Picture 5" descr="A medical repo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D6A4EF92-B366-7E63-2912-389B3FD2A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96" y="180974"/>
            <a:ext cx="4675848" cy="48875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657B9E-0DEA-02C6-C1F3-4545F6D1704C}"/>
                  </a:ext>
                </a:extLst>
              </p14:cNvPr>
              <p14:cNvContentPartPr/>
              <p14:nvPr/>
            </p14:nvContentPartPr>
            <p14:xfrm>
              <a:off x="820704" y="3609798"/>
              <a:ext cx="731520" cy="1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657B9E-0DEA-02C6-C1F3-4545F6D170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064" y="3502158"/>
                <a:ext cx="839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2FDDF0-24FA-8409-18D1-3FAFBDAA36D9}"/>
                  </a:ext>
                </a:extLst>
              </p14:cNvPr>
              <p14:cNvContentPartPr/>
              <p14:nvPr/>
            </p14:nvContentPartPr>
            <p14:xfrm>
              <a:off x="796224" y="3880158"/>
              <a:ext cx="2160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2FDDF0-24FA-8409-18D1-3FAFBDAA36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224" y="3772518"/>
                <a:ext cx="32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9AD2B6D-556F-C042-79A7-192A4243C88D}"/>
              </a:ext>
            </a:extLst>
          </p:cNvPr>
          <p:cNvSpPr txBox="1"/>
          <p:nvPr/>
        </p:nvSpPr>
        <p:spPr>
          <a:xfrm>
            <a:off x="1302096" y="5327343"/>
            <a:ext cx="844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This model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Expedite higher risk patients to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Reduce patient wait times from biopsy to preliminary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Aid in treatment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Patient counselling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61262390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School Bioethics Center by Slidesgo">
  <a:themeElements>
    <a:clrScheme name="Simple Light">
      <a:dk1>
        <a:srgbClr val="18223F"/>
      </a:dk1>
      <a:lt1>
        <a:srgbClr val="C1DEFF"/>
      </a:lt1>
      <a:dk2>
        <a:srgbClr val="80B4FF"/>
      </a:dk2>
      <a:lt2>
        <a:srgbClr val="F9A800"/>
      </a:lt2>
      <a:accent1>
        <a:srgbClr val="F1D6A2"/>
      </a:accent1>
      <a:accent2>
        <a:srgbClr val="97C8EF"/>
      </a:accent2>
      <a:accent3>
        <a:srgbClr val="3C4EA2"/>
      </a:accent3>
      <a:accent4>
        <a:srgbClr val="A1E6D1"/>
      </a:accent4>
      <a:accent5>
        <a:srgbClr val="FFFFFF"/>
      </a:accent5>
      <a:accent6>
        <a:srgbClr val="FFFFFF"/>
      </a:accent6>
      <a:hlink>
        <a:srgbClr val="1822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cal School Bioethics Center by Slidesgo">
  <a:themeElements>
    <a:clrScheme name="Simple Light">
      <a:dk1>
        <a:srgbClr val="18223F"/>
      </a:dk1>
      <a:lt1>
        <a:srgbClr val="C1DEFF"/>
      </a:lt1>
      <a:dk2>
        <a:srgbClr val="80B4FF"/>
      </a:dk2>
      <a:lt2>
        <a:srgbClr val="F9A800"/>
      </a:lt2>
      <a:accent1>
        <a:srgbClr val="F1D6A2"/>
      </a:accent1>
      <a:accent2>
        <a:srgbClr val="97C8EF"/>
      </a:accent2>
      <a:accent3>
        <a:srgbClr val="3C4EA2"/>
      </a:accent3>
      <a:accent4>
        <a:srgbClr val="A1E6D1"/>
      </a:accent4>
      <a:accent5>
        <a:srgbClr val="FFFFFF"/>
      </a:accent5>
      <a:accent6>
        <a:srgbClr val="FFFFFF"/>
      </a:accent6>
      <a:hlink>
        <a:srgbClr val="1822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403</Words>
  <Application>Microsoft Office PowerPoint</Application>
  <PresentationFormat>Widescreen</PresentationFormat>
  <Paragraphs>64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Abril Fatface</vt:lpstr>
      <vt:lpstr>Abril Flatface</vt:lpstr>
      <vt:lpstr>Anaheim</vt:lpstr>
      <vt:lpstr>Arial</vt:lpstr>
      <vt:lpstr>Bebas Neue</vt:lpstr>
      <vt:lpstr>Calibri</vt:lpstr>
      <vt:lpstr>Courier New</vt:lpstr>
      <vt:lpstr>Manrope</vt:lpstr>
      <vt:lpstr>Montserrat</vt:lpstr>
      <vt:lpstr>Symbol</vt:lpstr>
      <vt:lpstr>Medical School Bioethics Center by Slidesgo</vt:lpstr>
      <vt:lpstr>Medical School Bioethics Center by Slidesgo</vt:lpstr>
      <vt:lpstr>Challenge 4: Preventing Melanomas</vt:lpstr>
      <vt:lpstr>Melanoma- Scope</vt:lpstr>
      <vt:lpstr>Clinical Workflow</vt:lpstr>
      <vt:lpstr>How is Melanoma staged?</vt:lpstr>
      <vt:lpstr>Our model can accurately differentiate between stage 1 and stage 2 melanoma using  just Breslow and Clark level</vt:lpstr>
      <vt:lpstr>Evaluation of Machine learning model -1</vt:lpstr>
      <vt:lpstr>Evaluation of Machine learning model -2</vt:lpstr>
      <vt:lpstr>Evaluation of Machine learning model 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4: Preventing Melanomas</dc:title>
  <dc:creator>Ashlesha Gill</dc:creator>
  <cp:lastModifiedBy>Ashlesha Gill</cp:lastModifiedBy>
  <cp:revision>3</cp:revision>
  <dcterms:created xsi:type="dcterms:W3CDTF">2023-10-14T06:44:05Z</dcterms:created>
  <dcterms:modified xsi:type="dcterms:W3CDTF">2023-10-15T04:20:47Z</dcterms:modified>
</cp:coreProperties>
</file>