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746"/>
  </p:normalViewPr>
  <p:slideViewPr>
    <p:cSldViewPr snapToGrid="0">
      <p:cViewPr>
        <p:scale>
          <a:sx n="94" d="100"/>
          <a:sy n="94" d="100"/>
        </p:scale>
        <p:origin x="12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5T00:22:48.2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12,'62'-3,"1"0,4 0,2 1,11 1,5 2,-5-1,5 0,-4 0,11 0,0 0,-15 0,2 0,-6 0,-2 0,-5 0,-4 0,0 0,-3 0,-2 0,-1 0,-2 0,-1 0,-2 0,43 0,-9 0,-10 0,-9 0,-13 0,-12 0,-11 0,-9 1,-3 1,-5 0,-2-1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5T00:22:50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0,'97'0,"0"0,-26 0,1 0,2 0,7 0,1 0,3 0,10 0,3 0,1 0,-22 0,2 0,0 0,0 0,3 0,0 0,1 0,-1 0,-1 0,0 0,-1 0,0 0,-3 0,0 0,-1 0,0 0,1 0,0 0,-1 0,-1 0,17 0,-1 0,-1 0,-3 0,-1 0,-1 0,-5 0,-1 0,-2 0,24 0,-4 0,-4 0,-4 0,-15 0,-4 0,-8 0,-3 0,40 0,-18 0,-13 0,-13 0,-9 0,-7 0,-2 2,-4 1,-2 1,-6-1,-6 0,-3 0,-3-1,2 2,0 2,-1-1,3 2,-4-6,3 3,4-2,-5 1,5 0,-6-1,1-1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00220-F8D5-5741-AA3D-1448679ED51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E11A2-2690-7D4C-BFFB-409510AA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www.canceraustralia.gov.au</a:t>
            </a:r>
            <a:r>
              <a:rPr lang="en-US" dirty="0"/>
              <a:t>/cancer-types/melanoma/statistics#:~:text=It%20is%20estimated%20that%20it,8%2C941%20males%20and%206%2C403%20females)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seer.cancer.gov</a:t>
            </a:r>
            <a:r>
              <a:rPr lang="en-US" dirty="0"/>
              <a:t>/</a:t>
            </a:r>
            <a:r>
              <a:rPr lang="en-US" dirty="0" err="1"/>
              <a:t>statfacts</a:t>
            </a:r>
            <a:r>
              <a:rPr lang="en-US" dirty="0"/>
              <a:t>/html/</a:t>
            </a:r>
            <a:r>
              <a:rPr lang="en-US" dirty="0" err="1"/>
              <a:t>melan.html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E11A2-2690-7D4C-BFFB-409510AA80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melanoma.org.au</a:t>
            </a:r>
            <a:r>
              <a:rPr lang="en-US" dirty="0"/>
              <a:t>/wp-content/uploads/2021/10/</a:t>
            </a:r>
            <a:r>
              <a:rPr lang="en-US" dirty="0" err="1"/>
              <a:t>PATHOLOGY_and_STAGING_FA.pdf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https://conquer-</a:t>
            </a:r>
            <a:r>
              <a:rPr lang="en-US" dirty="0" err="1"/>
              <a:t>magazine.com</a:t>
            </a:r>
            <a:r>
              <a:rPr lang="en-US" dirty="0"/>
              <a:t>/issues/special-issues/the-journey-through-stage-iii-melanoma-a-guide-for-patients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E11A2-2690-7D4C-BFFB-409510AA80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1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https://conquer-</a:t>
            </a:r>
            <a:r>
              <a:rPr lang="en-US" dirty="0" err="1"/>
              <a:t>magazine.com</a:t>
            </a:r>
            <a:r>
              <a:rPr lang="en-US" dirty="0"/>
              <a:t>/issues/special-issues/the-journey-through-stage-iii-melanoma-a-guide-for-patients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E11A2-2690-7D4C-BFFB-409510AA80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4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E11A2-2690-7D4C-BFFB-409510AA80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www.cancer.org.au</a:t>
            </a:r>
            <a:r>
              <a:rPr lang="en-US" dirty="0"/>
              <a:t>/assets/pdf/melanoma-quick-reference-guide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E11A2-2690-7D4C-BFFB-409510AA80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F192-2F70-59EB-705B-8B0A4F81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3C9C5-124A-CB25-B44A-8E3E8B2B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D0B9-6C9B-4CD8-61EA-CBB316C8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F304D-BEBC-F647-C0B4-866E4D80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B898-E1E5-EC71-B0B6-FF06ADCD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5CBF-7F30-8BF8-46CA-0AACC2F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79DE-B0EE-E782-7F9C-24C4CC048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446B-673E-97FD-4ACE-C88EA0BA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7564-0884-416B-D3B4-EF3901F9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9DD9-401A-747C-B81D-9C55FD0B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564D9-C1CE-3A5A-E4B7-5CFB0ED9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F537A-C2DE-A597-601A-A3C46496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21AD-F69F-98AD-555A-1274A65F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56F5-3478-EE36-C0E1-4F736EE8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EC943-930F-565B-5CE7-39EE5DCA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6362-E0B3-9A7D-7A66-DEDB641A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53C8-9F52-8E37-1D8A-53AC82EF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CF1E-E057-275F-802E-87291850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3075-523A-3A51-E2EE-990CF15E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0A45-DE10-48B6-F108-82C28EA9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6307-4AA3-84AA-A0AA-A55885B1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F6372-DAFF-BA11-A7F5-D554EC4F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16E30-608B-59B3-133F-22F6C304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B7C2-83B1-CD9E-3505-484AFABD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84D3-7777-0D13-206A-BA5EDB51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12D2-EEE9-1F6D-157C-8844FB44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7FC0-31ED-C8A3-9D12-9B4A4F369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D5D-E18F-B780-302F-22026C1F2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5A058-C1B0-C5E3-1756-F0B5D296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DD12F-690F-32C1-1091-B230DDE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4492-D7D9-E576-C263-669843E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187E-6590-837B-E323-4C51F0E0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B81E6-BF8A-3227-B957-EC03B7757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64A3D-04C1-25C9-0A94-878AD099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74D8D-2B6E-4BAA-5761-76450A178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9ABCE-7C7F-6CDC-9C9E-18B9290FD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B876A-6A21-A261-B1AE-63F6636E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7BA04-69D3-175F-00A6-5EB66EE9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BF597-B768-6978-1AFA-3BCC66E8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5E7D-FF7C-0EE0-B765-1ED287E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32083-11CE-5932-FA0D-0AF26A49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9635D-2560-27C1-BF6E-5EBC249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611B8-531A-AB94-4E1F-2DC17F95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BA9A2-5413-9249-D45B-6373345C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97913-2452-7B55-A5D2-B402400D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EA99D-C6ED-BC87-26D8-4A922394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1827-5774-4172-9278-97A6BA53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8118-251A-E2AF-FDE4-97B6D392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D8FB8-7B6E-BEF2-768B-6175872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EEF01-1B2E-50B4-85A9-0FBAA9E5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7F3E-4955-9040-8567-8B2C3800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B7379-F9FC-2AD1-272E-C70B90ED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4C2E-8D9A-C99C-0AAA-F44DAF9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A0BD1-1795-4388-5507-1FCECA6BD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58710-7762-6053-1FC7-FD20C53F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CC6E-7978-C284-349F-2FE8461E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B9CE3-20DF-A771-EAE2-D2DA1306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566C4-E7BD-6587-B58C-60FE9B5A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EB559-DA7E-42E7-E9B9-E8FAC77A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8AEC-C911-A3D0-D8A9-3DEB58BE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06D30-4D55-FEC4-C15C-219CC7C99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4BBB-E993-664B-AAB6-EA5418EEABC3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F527-3938-70B2-7B68-EC65E552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B546-7845-98ED-0277-EE6872AE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B436-A62A-4D4A-B746-B70725B1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21266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ACA-EADF-15AF-4821-ACA0733EA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37B7F-0655-8E2D-1ABF-DDA34C6ED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E7C-5F23-9B79-7E45-49E9E352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Melanoma -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AD6E-127D-08F7-46EB-21127532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prevalence in Australia</a:t>
            </a:r>
          </a:p>
          <a:p>
            <a:r>
              <a:rPr lang="en-AU" b="1" i="0" dirty="0">
                <a:solidFill>
                  <a:srgbClr val="804000"/>
                </a:solidFill>
                <a:effectLst/>
                <a:latin typeface="Titillium Web" panose="020F0502020204030204" pitchFamily="34" charset="0"/>
              </a:rPr>
              <a:t>17,756</a:t>
            </a:r>
            <a:r>
              <a:rPr lang="en-US" b="1" i="0" dirty="0">
                <a:solidFill>
                  <a:srgbClr val="804000"/>
                </a:solidFill>
                <a:effectLst/>
                <a:latin typeface="Titillium Web" panose="020F0502020204030204" pitchFamily="34" charset="0"/>
              </a:rPr>
              <a:t> diagnosed in 2022 making up 11% of all diagnoses</a:t>
            </a:r>
          </a:p>
          <a:p>
            <a:r>
              <a:rPr lang="en-AU" b="1" i="0" dirty="0">
                <a:solidFill>
                  <a:srgbClr val="000000"/>
                </a:solidFill>
                <a:effectLst/>
                <a:latin typeface="Titillium Web" panose="020F0502020204030204" pitchFamily="34" charset="0"/>
              </a:rPr>
              <a:t>Most cases are localised</a:t>
            </a:r>
          </a:p>
        </p:txBody>
      </p:sp>
      <p:pic>
        <p:nvPicPr>
          <p:cNvPr id="5" name="Picture 4" descr="A green pie chart with white text&#10;&#10;Description automatically generated">
            <a:extLst>
              <a:ext uri="{FF2B5EF4-FFF2-40B4-BE49-F238E27FC236}">
                <a16:creationId xmlns:a16="http://schemas.microsoft.com/office/drawing/2014/main" id="{1D597047-B1A4-902C-7DB1-B5954F2B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87" y="2985091"/>
            <a:ext cx="7313613" cy="38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6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5ED7-D150-02AE-DDC3-C0CFB644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78C2-BAAB-A7B8-DD85-3C8CAF49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detects suspicious spot</a:t>
            </a:r>
          </a:p>
          <a:p>
            <a:r>
              <a:rPr lang="en-US" dirty="0"/>
              <a:t>GP</a:t>
            </a:r>
          </a:p>
          <a:p>
            <a:r>
              <a:rPr lang="en-US" dirty="0"/>
              <a:t>Dermatologist (low grade)</a:t>
            </a:r>
          </a:p>
          <a:p>
            <a:r>
              <a:rPr lang="en-US" dirty="0" err="1"/>
              <a:t>Biposy</a:t>
            </a:r>
            <a:r>
              <a:rPr lang="en-US" dirty="0"/>
              <a:t> which is sent to pathology lab</a:t>
            </a:r>
          </a:p>
          <a:p>
            <a:r>
              <a:rPr lang="en-US" dirty="0"/>
              <a:t>Pathologist take measurements</a:t>
            </a:r>
          </a:p>
          <a:p>
            <a:r>
              <a:rPr lang="en-US" dirty="0"/>
              <a:t>Cancer staging</a:t>
            </a:r>
          </a:p>
          <a:p>
            <a:r>
              <a:rPr lang="en-US" dirty="0"/>
              <a:t>Decisions for treatment based on stage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0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0861-28C0-C8FC-9C0D-3EFD717F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melanoma staged?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FB24-BCA5-6FE5-1E73-B0E3B40C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Breslow thickness</a:t>
            </a:r>
          </a:p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Clarke level</a:t>
            </a:r>
          </a:p>
          <a:p>
            <a:r>
              <a:rPr lang="en-AU" dirty="0"/>
              <a:t>Ulceration</a:t>
            </a:r>
          </a:p>
          <a:p>
            <a:r>
              <a:rPr lang="en-AU" dirty="0"/>
              <a:t>Tumour size</a:t>
            </a:r>
          </a:p>
          <a:p>
            <a:r>
              <a:rPr lang="en-AU" dirty="0"/>
              <a:t>Mitoses</a:t>
            </a:r>
          </a:p>
          <a:p>
            <a:r>
              <a:rPr lang="en-AU" dirty="0"/>
              <a:t>Involvement of lymph nodes</a:t>
            </a:r>
          </a:p>
          <a:p>
            <a:r>
              <a:rPr lang="en-AU" dirty="0"/>
              <a:t>spread to other organs (metastasis) </a:t>
            </a:r>
          </a:p>
          <a:p>
            <a:r>
              <a:rPr lang="en-AU" dirty="0"/>
              <a:t>Additional imaging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F9B058-74DC-CF3D-5DB3-63687EBD0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8748"/>
            <a:ext cx="5001724" cy="290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1420-4732-9365-36AF-30B3F98F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896A7-2CE2-1698-8579-19F3C350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Staging melanoma based only 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Breslow and Clarke score only </a:t>
            </a:r>
            <a:r>
              <a:rPr lang="en-US" dirty="0"/>
              <a:t>with very high accuracy (stages 1 and 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9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medical repo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341933E-8C77-8E33-D7A3-185D016B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8" y="-87003"/>
            <a:ext cx="6604748" cy="6903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1CBAE8-E766-78CD-BA7C-19E31E883C43}"/>
                  </a:ext>
                </a:extLst>
              </p14:cNvPr>
              <p14:cNvContentPartPr/>
              <p14:nvPr/>
            </p14:nvContentPartPr>
            <p14:xfrm>
              <a:off x="410823" y="5146693"/>
              <a:ext cx="786240" cy="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1CBAE8-E766-78CD-BA7C-19E31E883C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823" y="5038693"/>
                <a:ext cx="893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67FA4E-4D94-F79A-428E-85C6C4FC7F0A}"/>
                  </a:ext>
                </a:extLst>
              </p14:cNvPr>
              <p14:cNvContentPartPr/>
              <p14:nvPr/>
            </p14:nvContentPartPr>
            <p14:xfrm>
              <a:off x="376623" y="4784173"/>
              <a:ext cx="1683360" cy="2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67FA4E-4D94-F79A-428E-85C6C4FC7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983" y="4676173"/>
                <a:ext cx="179100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02AA382-1ACE-96A7-BC8B-E8F1D45F5EBC}"/>
              </a:ext>
            </a:extLst>
          </p:cNvPr>
          <p:cNvSpPr txBox="1"/>
          <p:nvPr/>
        </p:nvSpPr>
        <p:spPr>
          <a:xfrm>
            <a:off x="7344229" y="899886"/>
            <a:ext cx="1571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staging yet </a:t>
            </a:r>
          </a:p>
          <a:p>
            <a:endParaRPr lang="en-US" dirty="0"/>
          </a:p>
        </p:txBody>
      </p:sp>
      <p:pic>
        <p:nvPicPr>
          <p:cNvPr id="17" name="Picture 16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EF17E0DE-4A9E-8132-99BF-4723C6FB0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4276" y="1546217"/>
            <a:ext cx="6042187" cy="43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7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F1B1-279A-B8CD-3908-B9DA3868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between biopsy and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F77E-81F5-B818-E144-E7323217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https://www.ncbi.nlm.nih.gov/pmc/articles/PMC4212669/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AU" dirty="0"/>
              <a:t>If melanoma is suspected, a biopsy or excision should be done within 2 weeks of the initial GP consult, and results provided to the patient within </a:t>
            </a:r>
            <a:r>
              <a:rPr lang="en-AU" b="1" dirty="0"/>
              <a:t>1 week </a:t>
            </a:r>
            <a:r>
              <a:rPr lang="en-AU" dirty="0"/>
              <a:t>of the biopsy. </a:t>
            </a:r>
            <a:r>
              <a:rPr lang="en-US" dirty="0"/>
              <a:t>“</a:t>
            </a:r>
          </a:p>
          <a:p>
            <a:r>
              <a:rPr lang="en-US" dirty="0"/>
              <a:t>Typically back logged resulting in up to a few weeks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9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289</Words>
  <Application>Microsoft Macintosh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Titillium Web</vt:lpstr>
      <vt:lpstr>Office Theme</vt:lpstr>
      <vt:lpstr>hackathon</vt:lpstr>
      <vt:lpstr>Melanoma - Scope</vt:lpstr>
      <vt:lpstr>Patient Journey</vt:lpstr>
      <vt:lpstr>How is melanoma staged? </vt:lpstr>
      <vt:lpstr>Our Solution</vt:lpstr>
      <vt:lpstr>PowerPoint Presentation</vt:lpstr>
      <vt:lpstr>Time in between biopsy and diagnosis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Kaylee Molin (22734429)</dc:creator>
  <cp:lastModifiedBy>Kaylee Molin (22734429)</cp:lastModifiedBy>
  <cp:revision>12</cp:revision>
  <dcterms:created xsi:type="dcterms:W3CDTF">2023-10-14T23:45:46Z</dcterms:created>
  <dcterms:modified xsi:type="dcterms:W3CDTF">2023-10-15T04:45:46Z</dcterms:modified>
</cp:coreProperties>
</file>