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f3ee1df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f3ee1df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f3ee1df2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f3ee1df2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f3ee1df2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f3ee1df2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f3ee1df2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3ee1df2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f3ee1df2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3ee1df2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f3ee1df2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3ee1df2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f3ee1df2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3ee1df2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f47929d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f47929d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514325"/>
            <a:ext cx="7801500" cy="100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Recycling Cultures and Practices</a:t>
            </a:r>
            <a:endParaRPr/>
          </a:p>
        </p:txBody>
      </p:sp>
      <p:sp>
        <p:nvSpPr>
          <p:cNvPr id="60" name="Google Shape;60;p13"/>
          <p:cNvSpPr txBox="1"/>
          <p:nvPr>
            <p:ph idx="1" type="subTitle"/>
          </p:nvPr>
        </p:nvSpPr>
        <p:spPr>
          <a:xfrm>
            <a:off x="-150" y="3174875"/>
            <a:ext cx="914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Team 6 </a:t>
            </a:r>
            <a:endParaRPr>
              <a:latin typeface="Oswald"/>
              <a:ea typeface="Oswald"/>
              <a:cs typeface="Oswald"/>
              <a:sym typeface="Oswald"/>
            </a:endParaRPr>
          </a:p>
          <a:p>
            <a:pPr indent="0" lvl="0" marL="0" rtl="0" algn="ctr">
              <a:spcBef>
                <a:spcPts val="0"/>
              </a:spcBef>
              <a:spcAft>
                <a:spcPts val="0"/>
              </a:spcAft>
              <a:buNone/>
            </a:pPr>
            <a:r>
              <a:rPr lang="en">
                <a:latin typeface="Oswald"/>
                <a:ea typeface="Oswald"/>
                <a:cs typeface="Oswald"/>
                <a:sym typeface="Oswald"/>
              </a:rPr>
              <a:t>  Kaylee Cabral, Josiah Allard, Daniel Furtado, Gregory Pereira, Atefeh Rahmani</a:t>
            </a:r>
            <a:endParaRPr>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Introduction</a:t>
            </a:r>
            <a:endParaRPr b="1" i="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200">
                <a:solidFill>
                  <a:srgbClr val="F3F3F3"/>
                </a:solidFill>
                <a:latin typeface="Oswald"/>
                <a:ea typeface="Oswald"/>
                <a:cs typeface="Oswald"/>
                <a:sym typeface="Oswald"/>
              </a:rPr>
              <a:t>Our team hopes to have created a survey that could be used to evaluate the current state of recycling practices at UMass Dartmouth which hopefully gives us important insight on how to improve on diminishing waste on campus in future y</a:t>
            </a:r>
            <a:r>
              <a:rPr lang="en" sz="2200">
                <a:solidFill>
                  <a:schemeClr val="dk1"/>
                </a:solidFill>
                <a:latin typeface="Oswald"/>
                <a:ea typeface="Oswald"/>
                <a:cs typeface="Oswald"/>
                <a:sym typeface="Oswald"/>
              </a:rPr>
              <a:t>ears. With this being said, our team has hypothesized that improving education of our population with regards to recycling, their recycling practices will improve.</a:t>
            </a:r>
            <a:endParaRPr sz="22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Results, Analysis &amp; </a:t>
            </a:r>
            <a:r>
              <a:rPr lang="en" sz="4800"/>
              <a:t>Findings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78325" y="0"/>
            <a:ext cx="3516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Surveyed Population</a:t>
            </a:r>
            <a:r>
              <a:rPr b="1" i="1" lang="en"/>
              <a:t>  </a:t>
            </a:r>
            <a:endParaRPr b="1" i="1"/>
          </a:p>
        </p:txBody>
      </p:sp>
      <p:sp>
        <p:nvSpPr>
          <p:cNvPr id="77" name="Google Shape;77;p16"/>
          <p:cNvSpPr txBox="1"/>
          <p:nvPr>
            <p:ph idx="1" type="body"/>
          </p:nvPr>
        </p:nvSpPr>
        <p:spPr>
          <a:xfrm>
            <a:off x="210850" y="1066025"/>
            <a:ext cx="2622000" cy="3310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800">
                <a:solidFill>
                  <a:schemeClr val="dk1"/>
                </a:solidFill>
                <a:latin typeface="Oswald"/>
                <a:ea typeface="Oswald"/>
                <a:cs typeface="Oswald"/>
                <a:sym typeface="Oswald"/>
              </a:rPr>
              <a:t> </a:t>
            </a:r>
            <a:r>
              <a:rPr b="1" lang="en" sz="1800">
                <a:solidFill>
                  <a:schemeClr val="dk1"/>
                </a:solidFill>
                <a:latin typeface="Oswald"/>
                <a:ea typeface="Oswald"/>
                <a:cs typeface="Oswald"/>
                <a:sym typeface="Oswald"/>
              </a:rPr>
              <a:t>Questions Asked</a:t>
            </a:r>
            <a:endParaRPr b="1" sz="1800">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What is your role on campus?</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Where do you live?</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What is your gender?</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What year are you in?</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What department are you in?</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Are you participating in any sports at UMass Dartmouth?</a:t>
            </a:r>
            <a:endParaRPr>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3000">
              <a:solidFill>
                <a:schemeClr val="dk1"/>
              </a:solidFill>
              <a:latin typeface="Oswald"/>
              <a:ea typeface="Oswald"/>
              <a:cs typeface="Oswald"/>
              <a:sym typeface="Oswald"/>
            </a:endParaRPr>
          </a:p>
        </p:txBody>
      </p:sp>
      <p:sp>
        <p:nvSpPr>
          <p:cNvPr id="78" name="Google Shape;78;p16"/>
          <p:cNvSpPr txBox="1"/>
          <p:nvPr>
            <p:ph idx="2" type="body"/>
          </p:nvPr>
        </p:nvSpPr>
        <p:spPr>
          <a:xfrm>
            <a:off x="6214250" y="671375"/>
            <a:ext cx="2700600" cy="409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Oswald"/>
                <a:ea typeface="Oswald"/>
                <a:cs typeface="Oswald"/>
                <a:sym typeface="Oswald"/>
              </a:rPr>
              <a:t>         </a:t>
            </a:r>
            <a:r>
              <a:rPr b="1" lang="en" sz="1800">
                <a:solidFill>
                  <a:schemeClr val="dk1"/>
                </a:solidFill>
                <a:latin typeface="Oswald"/>
                <a:ea typeface="Oswald"/>
                <a:cs typeface="Oswald"/>
                <a:sym typeface="Oswald"/>
              </a:rPr>
              <a:t>Analysis/Findings</a:t>
            </a:r>
            <a:endParaRPr b="1" sz="18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rPr lang="en">
                <a:solidFill>
                  <a:schemeClr val="dk1"/>
                </a:solidFill>
                <a:latin typeface="Oswald"/>
                <a:ea typeface="Oswald"/>
                <a:cs typeface="Oswald"/>
                <a:sym typeface="Oswald"/>
              </a:rPr>
              <a:t>The majority of our population consists of students with the minority being faculty and staff. Out of this group we found that </a:t>
            </a:r>
            <a:r>
              <a:rPr lang="en">
                <a:solidFill>
                  <a:schemeClr val="dk1"/>
                </a:solidFill>
                <a:latin typeface="Oswald"/>
                <a:ea typeface="Oswald"/>
                <a:cs typeface="Oswald"/>
                <a:sym typeface="Oswald"/>
              </a:rPr>
              <a:t>commuters</a:t>
            </a:r>
            <a:r>
              <a:rPr lang="en">
                <a:solidFill>
                  <a:schemeClr val="dk1"/>
                </a:solidFill>
                <a:latin typeface="Oswald"/>
                <a:ea typeface="Oswald"/>
                <a:cs typeface="Oswald"/>
                <a:sym typeface="Oswald"/>
              </a:rPr>
              <a:t> were the largest group </a:t>
            </a:r>
            <a:r>
              <a:rPr lang="en">
                <a:solidFill>
                  <a:schemeClr val="dk1"/>
                </a:solidFill>
                <a:latin typeface="Oswald"/>
                <a:ea typeface="Oswald"/>
                <a:cs typeface="Oswald"/>
                <a:sym typeface="Oswald"/>
              </a:rPr>
              <a:t>surveyed</a:t>
            </a:r>
            <a:r>
              <a:rPr lang="en">
                <a:solidFill>
                  <a:schemeClr val="dk1"/>
                </a:solidFill>
                <a:latin typeface="Oswald"/>
                <a:ea typeface="Oswald"/>
                <a:cs typeface="Oswald"/>
                <a:sym typeface="Oswald"/>
              </a:rPr>
              <a:t> but resident students didn’t fall too far behind. When it came to gender the number of males and females were very close . When it came to the year of students surveyed we had a normal distribution between each year with the majority begin from the College of Engineering and College of Arts &amp; Science. Lastly, a small percentage of our population came from athletes leaving the majority to be nonathletes. </a:t>
            </a:r>
            <a:endParaRPr/>
          </a:p>
        </p:txBody>
      </p:sp>
      <p:sp>
        <p:nvSpPr>
          <p:cNvPr id="79" name="Google Shape;79;p16"/>
          <p:cNvSpPr txBox="1"/>
          <p:nvPr/>
        </p:nvSpPr>
        <p:spPr>
          <a:xfrm>
            <a:off x="2937150" y="422225"/>
            <a:ext cx="3172800" cy="45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swald"/>
                <a:ea typeface="Oswald"/>
                <a:cs typeface="Oswald"/>
                <a:sym typeface="Oswald"/>
              </a:rPr>
              <a:t>                  Results</a:t>
            </a:r>
            <a:endParaRPr>
              <a:latin typeface="Average"/>
              <a:ea typeface="Average"/>
              <a:cs typeface="Average"/>
              <a:sym typeface="Average"/>
            </a:endParaRPr>
          </a:p>
        </p:txBody>
      </p:sp>
      <p:pic>
        <p:nvPicPr>
          <p:cNvPr id="80" name="Google Shape;80;p16" title="Points scored"/>
          <p:cNvPicPr preferRelativeResize="0"/>
          <p:nvPr/>
        </p:nvPicPr>
        <p:blipFill>
          <a:blip r:embed="rId3">
            <a:alphaModFix/>
          </a:blip>
          <a:stretch>
            <a:fillRect/>
          </a:stretch>
        </p:blipFill>
        <p:spPr>
          <a:xfrm>
            <a:off x="2964500" y="923225"/>
            <a:ext cx="2954049" cy="1826576"/>
          </a:xfrm>
          <a:prstGeom prst="rect">
            <a:avLst/>
          </a:prstGeom>
          <a:noFill/>
          <a:ln>
            <a:noFill/>
          </a:ln>
        </p:spPr>
      </p:pic>
      <p:pic>
        <p:nvPicPr>
          <p:cNvPr id="81" name="Google Shape;81;p16" title="Points scored"/>
          <p:cNvPicPr preferRelativeResize="0"/>
          <p:nvPr/>
        </p:nvPicPr>
        <p:blipFill>
          <a:blip r:embed="rId4">
            <a:alphaModFix/>
          </a:blip>
          <a:stretch>
            <a:fillRect/>
          </a:stretch>
        </p:blipFill>
        <p:spPr>
          <a:xfrm>
            <a:off x="2937150" y="2956207"/>
            <a:ext cx="3008751" cy="18603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Attitude Towards Recycling</a:t>
            </a:r>
            <a:endParaRPr b="1" i="1"/>
          </a:p>
        </p:txBody>
      </p:sp>
      <p:sp>
        <p:nvSpPr>
          <p:cNvPr id="87" name="Google Shape;87;p17"/>
          <p:cNvSpPr txBox="1"/>
          <p:nvPr>
            <p:ph idx="1" type="body"/>
          </p:nvPr>
        </p:nvSpPr>
        <p:spPr>
          <a:xfrm>
            <a:off x="162250" y="1144475"/>
            <a:ext cx="2396400" cy="338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Oswald"/>
                <a:ea typeface="Oswald"/>
                <a:cs typeface="Oswald"/>
                <a:sym typeface="Oswald"/>
              </a:rPr>
              <a:t>     Questions Asked</a:t>
            </a:r>
            <a:endParaRPr b="1" sz="18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b="1" sz="1800">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Do you recycle?</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chemeClr val="dk1"/>
              </a:buClr>
              <a:buSzPts val="1400"/>
              <a:buFont typeface="Oswald"/>
              <a:buChar char="❖"/>
            </a:pPr>
            <a:r>
              <a:rPr lang="en">
                <a:solidFill>
                  <a:schemeClr val="dk1"/>
                </a:solidFill>
                <a:latin typeface="Oswald"/>
                <a:ea typeface="Oswald"/>
                <a:cs typeface="Oswald"/>
                <a:sym typeface="Oswald"/>
              </a:rPr>
              <a:t>Do you think recycling can be more convenient?</a:t>
            </a:r>
            <a:endParaRPr>
              <a:solidFill>
                <a:schemeClr val="dk1"/>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chemeClr val="dk1"/>
              </a:solidFill>
              <a:latin typeface="Oswald"/>
              <a:ea typeface="Oswald"/>
              <a:cs typeface="Oswald"/>
              <a:sym typeface="Oswald"/>
            </a:endParaRPr>
          </a:p>
          <a:p>
            <a:pPr indent="-317500" lvl="0" marL="457200" rtl="0" algn="l">
              <a:lnSpc>
                <a:spcPct val="100000"/>
              </a:lnSpc>
              <a:spcBef>
                <a:spcPts val="0"/>
              </a:spcBef>
              <a:spcAft>
                <a:spcPts val="0"/>
              </a:spcAft>
              <a:buClr>
                <a:srgbClr val="F3F3F3"/>
              </a:buClr>
              <a:buSzPts val="1400"/>
              <a:buFont typeface="Oswald"/>
              <a:buChar char="❖"/>
            </a:pPr>
            <a:r>
              <a:rPr lang="en">
                <a:solidFill>
                  <a:srgbClr val="F3F3F3"/>
                </a:solidFill>
                <a:latin typeface="Oswald"/>
                <a:ea typeface="Oswald"/>
                <a:cs typeface="Oswald"/>
                <a:sym typeface="Oswald"/>
              </a:rPr>
              <a:t>Do you think your recycling habits could improve?</a:t>
            </a:r>
            <a:endParaRPr>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rgbClr val="F3F3F3"/>
              </a:solidFill>
              <a:latin typeface="Oswald"/>
              <a:ea typeface="Oswald"/>
              <a:cs typeface="Oswald"/>
              <a:sym typeface="Oswald"/>
            </a:endParaRPr>
          </a:p>
          <a:p>
            <a:pPr indent="-317500" lvl="0" marL="457200" rtl="0" algn="l">
              <a:lnSpc>
                <a:spcPct val="100000"/>
              </a:lnSpc>
              <a:spcBef>
                <a:spcPts val="0"/>
              </a:spcBef>
              <a:spcAft>
                <a:spcPts val="0"/>
              </a:spcAft>
              <a:buClr>
                <a:srgbClr val="F3F3F3"/>
              </a:buClr>
              <a:buSzPts val="1400"/>
              <a:buFont typeface="Oswald"/>
              <a:buChar char="❖"/>
            </a:pPr>
            <a:r>
              <a:rPr lang="en">
                <a:solidFill>
                  <a:srgbClr val="F3F3F3"/>
                </a:solidFill>
                <a:latin typeface="Oswald"/>
                <a:ea typeface="Oswald"/>
                <a:cs typeface="Oswald"/>
                <a:sym typeface="Oswald"/>
              </a:rPr>
              <a:t>Which of these statements best describes your attitude about recycling?</a:t>
            </a:r>
            <a:endParaRPr>
              <a:solidFill>
                <a:srgbClr val="F3F3F3"/>
              </a:solidFill>
              <a:latin typeface="Oswald"/>
              <a:ea typeface="Oswald"/>
              <a:cs typeface="Oswald"/>
              <a:sym typeface="Oswald"/>
            </a:endParaRPr>
          </a:p>
          <a:p>
            <a:pPr indent="0" lvl="0" marL="0" rtl="0" algn="l">
              <a:lnSpc>
                <a:spcPct val="100000"/>
              </a:lnSpc>
              <a:spcBef>
                <a:spcPts val="0"/>
              </a:spcBef>
              <a:spcAft>
                <a:spcPts val="0"/>
              </a:spcAft>
              <a:buNone/>
            </a:pPr>
            <a:r>
              <a:t/>
            </a:r>
            <a:endParaRPr sz="2400">
              <a:solidFill>
                <a:srgbClr val="F3F3F3"/>
              </a:solidFill>
              <a:latin typeface="Oswald"/>
              <a:ea typeface="Oswald"/>
              <a:cs typeface="Oswald"/>
              <a:sym typeface="Oswald"/>
            </a:endParaRPr>
          </a:p>
          <a:p>
            <a:pPr indent="0" lvl="0" marL="0" rtl="0" algn="l">
              <a:lnSpc>
                <a:spcPct val="100000"/>
              </a:lnSpc>
              <a:spcBef>
                <a:spcPts val="0"/>
              </a:spcBef>
              <a:spcAft>
                <a:spcPts val="0"/>
              </a:spcAft>
              <a:buNone/>
            </a:pPr>
            <a:r>
              <a:t/>
            </a:r>
            <a:endParaRPr sz="2400">
              <a:solidFill>
                <a:srgbClr val="F3F3F3"/>
              </a:solidFill>
              <a:latin typeface="Oswald"/>
              <a:ea typeface="Oswald"/>
              <a:cs typeface="Oswald"/>
              <a:sym typeface="Oswald"/>
            </a:endParaRPr>
          </a:p>
        </p:txBody>
      </p:sp>
      <p:sp>
        <p:nvSpPr>
          <p:cNvPr id="88" name="Google Shape;88;p17"/>
          <p:cNvSpPr txBox="1"/>
          <p:nvPr/>
        </p:nvSpPr>
        <p:spPr>
          <a:xfrm>
            <a:off x="2769725" y="1144475"/>
            <a:ext cx="3033000" cy="3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Oswald"/>
                <a:ea typeface="Oswald"/>
                <a:cs typeface="Oswald"/>
                <a:sym typeface="Oswald"/>
              </a:rPr>
              <a:t>          Analysis/Findings</a:t>
            </a:r>
            <a:endParaRPr b="1" sz="1800">
              <a:solidFill>
                <a:schemeClr val="dk1"/>
              </a:solidFill>
              <a:latin typeface="Oswald"/>
              <a:ea typeface="Oswald"/>
              <a:cs typeface="Oswald"/>
              <a:sym typeface="Oswald"/>
            </a:endParaRPr>
          </a:p>
          <a:p>
            <a:pPr indent="0" lvl="0" marL="0" rtl="0" algn="l">
              <a:spcBef>
                <a:spcPts val="0"/>
              </a:spcBef>
              <a:spcAft>
                <a:spcPts val="0"/>
              </a:spcAft>
              <a:buNone/>
            </a:pPr>
            <a:r>
              <a:t/>
            </a:r>
            <a:endParaRPr b="1">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dk1"/>
                </a:solidFill>
                <a:latin typeface="Oswald"/>
                <a:ea typeface="Oswald"/>
                <a:cs typeface="Oswald"/>
                <a:sym typeface="Oswald"/>
              </a:rPr>
              <a:t>Based on our results we can see that the majority of our population has stated they do recycle. Along with this finding we have also concluded the majority believes recycling could be more </a:t>
            </a:r>
            <a:r>
              <a:rPr lang="en">
                <a:solidFill>
                  <a:schemeClr val="dk1"/>
                </a:solidFill>
                <a:latin typeface="Oswald"/>
                <a:ea typeface="Oswald"/>
                <a:cs typeface="Oswald"/>
                <a:sym typeface="Oswald"/>
              </a:rPr>
              <a:t>convenient</a:t>
            </a:r>
            <a:r>
              <a:rPr lang="en">
                <a:solidFill>
                  <a:schemeClr val="dk1"/>
                </a:solidFill>
                <a:latin typeface="Oswald"/>
                <a:ea typeface="Oswald"/>
                <a:cs typeface="Oswald"/>
                <a:sym typeface="Oswald"/>
              </a:rPr>
              <a:t> and believes their recycling habits could be improved. We also asked about their attitude towards recycling and the population seemed to be very split between ‘recycling if it </a:t>
            </a:r>
            <a:r>
              <a:rPr lang="en">
                <a:solidFill>
                  <a:schemeClr val="dk1"/>
                </a:solidFill>
                <a:latin typeface="Oswald"/>
                <a:ea typeface="Oswald"/>
                <a:cs typeface="Oswald"/>
                <a:sym typeface="Oswald"/>
              </a:rPr>
              <a:t>requires</a:t>
            </a:r>
            <a:r>
              <a:rPr lang="en">
                <a:solidFill>
                  <a:schemeClr val="dk1"/>
                </a:solidFill>
                <a:latin typeface="Oswald"/>
                <a:ea typeface="Oswald"/>
                <a:cs typeface="Oswald"/>
                <a:sym typeface="Oswald"/>
              </a:rPr>
              <a:t> additional effort’ and ‘recycling if it does not’.</a:t>
            </a:r>
            <a:endParaRPr>
              <a:solidFill>
                <a:schemeClr val="dk1"/>
              </a:solidFill>
              <a:latin typeface="Oswald"/>
              <a:ea typeface="Oswald"/>
              <a:cs typeface="Oswald"/>
              <a:sym typeface="Oswald"/>
            </a:endParaRPr>
          </a:p>
        </p:txBody>
      </p:sp>
      <p:pic>
        <p:nvPicPr>
          <p:cNvPr id="89" name="Google Shape;89;p17" title="Points scored"/>
          <p:cNvPicPr preferRelativeResize="0"/>
          <p:nvPr/>
        </p:nvPicPr>
        <p:blipFill>
          <a:blip r:embed="rId3">
            <a:alphaModFix/>
          </a:blip>
          <a:stretch>
            <a:fillRect/>
          </a:stretch>
        </p:blipFill>
        <p:spPr>
          <a:xfrm>
            <a:off x="6074725" y="143825"/>
            <a:ext cx="2793699" cy="1578399"/>
          </a:xfrm>
          <a:prstGeom prst="rect">
            <a:avLst/>
          </a:prstGeom>
          <a:noFill/>
          <a:ln>
            <a:noFill/>
          </a:ln>
        </p:spPr>
      </p:pic>
      <p:pic>
        <p:nvPicPr>
          <p:cNvPr id="90" name="Google Shape;90;p17" title="Points scored"/>
          <p:cNvPicPr preferRelativeResize="0"/>
          <p:nvPr/>
        </p:nvPicPr>
        <p:blipFill>
          <a:blip r:embed="rId4">
            <a:alphaModFix/>
          </a:blip>
          <a:stretch>
            <a:fillRect/>
          </a:stretch>
        </p:blipFill>
        <p:spPr>
          <a:xfrm>
            <a:off x="6074725" y="1802475"/>
            <a:ext cx="2793699" cy="1578399"/>
          </a:xfrm>
          <a:prstGeom prst="rect">
            <a:avLst/>
          </a:prstGeom>
          <a:noFill/>
          <a:ln>
            <a:noFill/>
          </a:ln>
        </p:spPr>
      </p:pic>
      <p:pic>
        <p:nvPicPr>
          <p:cNvPr id="91" name="Google Shape;91;p17" title="Points scored"/>
          <p:cNvPicPr preferRelativeResize="0"/>
          <p:nvPr/>
        </p:nvPicPr>
        <p:blipFill>
          <a:blip r:embed="rId5">
            <a:alphaModFix/>
          </a:blip>
          <a:stretch>
            <a:fillRect/>
          </a:stretch>
        </p:blipFill>
        <p:spPr>
          <a:xfrm>
            <a:off x="6074725" y="3461125"/>
            <a:ext cx="2793699" cy="1578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70225" y="0"/>
            <a:ext cx="533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Recycling Practices on Campus</a:t>
            </a:r>
            <a:endParaRPr b="1" i="1"/>
          </a:p>
        </p:txBody>
      </p:sp>
      <p:sp>
        <p:nvSpPr>
          <p:cNvPr id="97" name="Google Shape;97;p18"/>
          <p:cNvSpPr txBox="1"/>
          <p:nvPr>
            <p:ph idx="1" type="body"/>
          </p:nvPr>
        </p:nvSpPr>
        <p:spPr>
          <a:xfrm>
            <a:off x="72625" y="966200"/>
            <a:ext cx="2412300" cy="3533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800">
                <a:solidFill>
                  <a:srgbClr val="F3F3F3"/>
                </a:solidFill>
                <a:latin typeface="Oswald"/>
                <a:ea typeface="Oswald"/>
                <a:cs typeface="Oswald"/>
                <a:sym typeface="Oswald"/>
              </a:rPr>
              <a:t>      Questions Asked</a:t>
            </a:r>
            <a:endParaRPr b="1" sz="1800">
              <a:solidFill>
                <a:srgbClr val="F3F3F3"/>
              </a:solidFill>
              <a:latin typeface="Oswald"/>
              <a:ea typeface="Oswald"/>
              <a:cs typeface="Oswald"/>
              <a:sym typeface="Oswald"/>
            </a:endParaRPr>
          </a:p>
          <a:p>
            <a:pPr indent="-317500" lvl="0" marL="457200" rtl="0" algn="l">
              <a:lnSpc>
                <a:spcPct val="100000"/>
              </a:lnSpc>
              <a:spcBef>
                <a:spcPts val="1200"/>
              </a:spcBef>
              <a:spcAft>
                <a:spcPts val="0"/>
              </a:spcAft>
              <a:buClr>
                <a:srgbClr val="F3F3F3"/>
              </a:buClr>
              <a:buSzPts val="1400"/>
              <a:buFont typeface="Oswald"/>
              <a:buChar char="❖"/>
            </a:pPr>
            <a:r>
              <a:rPr lang="en">
                <a:solidFill>
                  <a:srgbClr val="F3F3F3"/>
                </a:solidFill>
                <a:latin typeface="Oswald"/>
                <a:ea typeface="Oswald"/>
                <a:cs typeface="Oswald"/>
                <a:sym typeface="Oswald"/>
              </a:rPr>
              <a:t>What obstacles, if any, keep you from recycling on campus? </a:t>
            </a:r>
            <a:endParaRPr>
              <a:solidFill>
                <a:srgbClr val="F3F3F3"/>
              </a:solidFill>
              <a:latin typeface="Oswald"/>
              <a:ea typeface="Oswald"/>
              <a:cs typeface="Oswald"/>
              <a:sym typeface="Oswald"/>
            </a:endParaRPr>
          </a:p>
          <a:p>
            <a:pPr indent="-317500" lvl="0" marL="457200" rtl="0" algn="l">
              <a:lnSpc>
                <a:spcPct val="100000"/>
              </a:lnSpc>
              <a:spcBef>
                <a:spcPts val="0"/>
              </a:spcBef>
              <a:spcAft>
                <a:spcPts val="0"/>
              </a:spcAft>
              <a:buClr>
                <a:schemeClr val="lt1"/>
              </a:buClr>
              <a:buSzPts val="1400"/>
              <a:buFont typeface="Oswald"/>
              <a:buChar char="❖"/>
            </a:pPr>
            <a:r>
              <a:t/>
            </a:r>
            <a:endParaRPr>
              <a:solidFill>
                <a:srgbClr val="F3F3F3"/>
              </a:solidFill>
              <a:latin typeface="Oswald"/>
              <a:ea typeface="Oswald"/>
              <a:cs typeface="Oswald"/>
              <a:sym typeface="Oswald"/>
            </a:endParaRPr>
          </a:p>
          <a:p>
            <a:pPr indent="-317500" lvl="0" marL="457200" rtl="0" algn="l">
              <a:lnSpc>
                <a:spcPct val="100000"/>
              </a:lnSpc>
              <a:spcBef>
                <a:spcPts val="0"/>
              </a:spcBef>
              <a:spcAft>
                <a:spcPts val="0"/>
              </a:spcAft>
              <a:buClr>
                <a:srgbClr val="F3F3F3"/>
              </a:buClr>
              <a:buSzPts val="1400"/>
              <a:buFont typeface="Oswald"/>
              <a:buChar char="❖"/>
            </a:pPr>
            <a:r>
              <a:rPr lang="en">
                <a:solidFill>
                  <a:srgbClr val="F3F3F3"/>
                </a:solidFill>
                <a:latin typeface="Oswald"/>
                <a:ea typeface="Oswald"/>
                <a:cs typeface="Oswald"/>
                <a:sym typeface="Oswald"/>
              </a:rPr>
              <a:t>Do signs/stickers/labels on the recycle bins on campus make it clear enough about what can be recycled? </a:t>
            </a:r>
            <a:endParaRPr>
              <a:solidFill>
                <a:srgbClr val="F3F3F3"/>
              </a:solidFill>
              <a:latin typeface="Oswald"/>
              <a:ea typeface="Oswald"/>
              <a:cs typeface="Oswald"/>
              <a:sym typeface="Oswald"/>
            </a:endParaRPr>
          </a:p>
          <a:p>
            <a:pPr indent="-317500" lvl="0" marL="457200" rtl="0" algn="l">
              <a:lnSpc>
                <a:spcPct val="100000"/>
              </a:lnSpc>
              <a:spcBef>
                <a:spcPts val="0"/>
              </a:spcBef>
              <a:spcAft>
                <a:spcPts val="0"/>
              </a:spcAft>
              <a:buClr>
                <a:schemeClr val="lt1"/>
              </a:buClr>
              <a:buSzPts val="1400"/>
              <a:buFont typeface="Oswald"/>
              <a:buChar char="❖"/>
            </a:pPr>
            <a:r>
              <a:t/>
            </a:r>
            <a:endParaRPr>
              <a:solidFill>
                <a:srgbClr val="F3F3F3"/>
              </a:solidFill>
              <a:latin typeface="Oswald"/>
              <a:ea typeface="Oswald"/>
              <a:cs typeface="Oswald"/>
              <a:sym typeface="Oswald"/>
            </a:endParaRPr>
          </a:p>
          <a:p>
            <a:pPr indent="-317500" lvl="0" marL="457200" rtl="0" algn="l">
              <a:lnSpc>
                <a:spcPct val="100000"/>
              </a:lnSpc>
              <a:spcBef>
                <a:spcPts val="0"/>
              </a:spcBef>
              <a:spcAft>
                <a:spcPts val="0"/>
              </a:spcAft>
              <a:buClr>
                <a:srgbClr val="F3F3F3"/>
              </a:buClr>
              <a:buSzPts val="1400"/>
              <a:buFont typeface="Oswald"/>
              <a:buChar char="❖"/>
            </a:pPr>
            <a:r>
              <a:rPr lang="en">
                <a:solidFill>
                  <a:srgbClr val="F3F3F3"/>
                </a:solidFill>
                <a:latin typeface="Oswald"/>
                <a:ea typeface="Oswald"/>
                <a:cs typeface="Oswald"/>
                <a:sym typeface="Oswald"/>
              </a:rPr>
              <a:t>How often do you throw recyclables in the trash because there was no recycling bin nearby?</a:t>
            </a:r>
            <a:endParaRPr>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a:solidFill>
                <a:srgbClr val="F3F3F3"/>
              </a:solidFill>
              <a:latin typeface="Oswald"/>
              <a:ea typeface="Oswald"/>
              <a:cs typeface="Oswald"/>
              <a:sym typeface="Oswald"/>
            </a:endParaRPr>
          </a:p>
          <a:p>
            <a:pPr indent="0" lvl="0" marL="457200" rtl="0" algn="l">
              <a:lnSpc>
                <a:spcPct val="100000"/>
              </a:lnSpc>
              <a:spcBef>
                <a:spcPts val="1200"/>
              </a:spcBef>
              <a:spcAft>
                <a:spcPts val="0"/>
              </a:spcAft>
              <a:buNone/>
            </a:pPr>
            <a:r>
              <a:t/>
            </a:r>
            <a:endParaRPr>
              <a:solidFill>
                <a:srgbClr val="F3F3F3"/>
              </a:solidFill>
              <a:latin typeface="Oswald"/>
              <a:ea typeface="Oswald"/>
              <a:cs typeface="Oswald"/>
              <a:sym typeface="Oswald"/>
            </a:endParaRPr>
          </a:p>
          <a:p>
            <a:pPr indent="0" lvl="0" marL="0" rtl="0" algn="l">
              <a:lnSpc>
                <a:spcPct val="100000"/>
              </a:lnSpc>
              <a:spcBef>
                <a:spcPts val="1200"/>
              </a:spcBef>
              <a:spcAft>
                <a:spcPts val="0"/>
              </a:spcAft>
              <a:buNone/>
            </a:pPr>
            <a:r>
              <a:t/>
            </a:r>
            <a:endParaRPr sz="2400">
              <a:solidFill>
                <a:srgbClr val="F3F3F3"/>
              </a:solidFill>
              <a:latin typeface="Oswald"/>
              <a:ea typeface="Oswald"/>
              <a:cs typeface="Oswald"/>
              <a:sym typeface="Oswald"/>
            </a:endParaRPr>
          </a:p>
          <a:p>
            <a:pPr indent="0" lvl="0" marL="0" rtl="0" algn="l">
              <a:spcBef>
                <a:spcPts val="1000"/>
              </a:spcBef>
              <a:spcAft>
                <a:spcPts val="1600"/>
              </a:spcAft>
              <a:buNone/>
            </a:pPr>
            <a:r>
              <a:t/>
            </a:r>
            <a:endParaRPr/>
          </a:p>
        </p:txBody>
      </p:sp>
      <p:sp>
        <p:nvSpPr>
          <p:cNvPr id="98" name="Google Shape;98;p18"/>
          <p:cNvSpPr txBox="1"/>
          <p:nvPr/>
        </p:nvSpPr>
        <p:spPr>
          <a:xfrm>
            <a:off x="2602200" y="572700"/>
            <a:ext cx="3250500" cy="44487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rgbClr val="F3F3F3"/>
                </a:solidFill>
                <a:latin typeface="Oswald"/>
                <a:ea typeface="Oswald"/>
                <a:cs typeface="Oswald"/>
                <a:sym typeface="Oswald"/>
              </a:rPr>
              <a:t>          </a:t>
            </a:r>
            <a:r>
              <a:rPr b="1" lang="en" sz="1800">
                <a:solidFill>
                  <a:srgbClr val="F3F3F3"/>
                </a:solidFill>
                <a:latin typeface="Oswald"/>
                <a:ea typeface="Oswald"/>
                <a:cs typeface="Oswald"/>
                <a:sym typeface="Oswald"/>
              </a:rPr>
              <a:t>Analysis/Findings</a:t>
            </a:r>
            <a:endParaRPr b="1" sz="1800">
              <a:solidFill>
                <a:srgbClr val="F3F3F3"/>
              </a:solidFill>
              <a:latin typeface="Oswald"/>
              <a:ea typeface="Oswald"/>
              <a:cs typeface="Oswald"/>
              <a:sym typeface="Oswald"/>
            </a:endParaRPr>
          </a:p>
          <a:p>
            <a:pPr indent="0" lvl="0" marL="0" rtl="0" algn="l">
              <a:spcBef>
                <a:spcPts val="1200"/>
              </a:spcBef>
              <a:spcAft>
                <a:spcPts val="1000"/>
              </a:spcAft>
              <a:buNone/>
            </a:pPr>
            <a:r>
              <a:rPr lang="en">
                <a:solidFill>
                  <a:srgbClr val="F3F3F3"/>
                </a:solidFill>
                <a:latin typeface="Oswald"/>
                <a:ea typeface="Oswald"/>
                <a:cs typeface="Oswald"/>
                <a:sym typeface="Oswald"/>
              </a:rPr>
              <a:t>When asked what obstacles keep you from recycling on campus the majority voted that ‘being unsure if products are recyclable’ was a reason. We can conclude from this that the population is not properly educated on recycling. Along with that response, ‘bins being full’ and ‘no bins being available’ were also often checked together. Another question asked was how often do you throw away recyclables because there are no bins available and majority voted “once a week”. To gain even more insight on campus recycling we asked if the signs on the campus recycling bins made it clear on what could be recycled and the majority of the population voted no. From these results we can conclude that more bins need to be made available and signs need to be clearer. </a:t>
            </a:r>
            <a:endParaRPr>
              <a:solidFill>
                <a:srgbClr val="F3F3F3"/>
              </a:solidFill>
              <a:latin typeface="Oswald"/>
              <a:ea typeface="Oswald"/>
              <a:cs typeface="Oswald"/>
              <a:sym typeface="Oswald"/>
            </a:endParaRPr>
          </a:p>
        </p:txBody>
      </p:sp>
      <p:pic>
        <p:nvPicPr>
          <p:cNvPr id="99" name="Google Shape;99;p18" title="Points scored"/>
          <p:cNvPicPr preferRelativeResize="0"/>
          <p:nvPr/>
        </p:nvPicPr>
        <p:blipFill>
          <a:blip r:embed="rId3">
            <a:alphaModFix/>
          </a:blip>
          <a:stretch>
            <a:fillRect/>
          </a:stretch>
        </p:blipFill>
        <p:spPr>
          <a:xfrm>
            <a:off x="6100575" y="122200"/>
            <a:ext cx="2829849" cy="1583575"/>
          </a:xfrm>
          <a:prstGeom prst="rect">
            <a:avLst/>
          </a:prstGeom>
          <a:noFill/>
          <a:ln>
            <a:noFill/>
          </a:ln>
        </p:spPr>
      </p:pic>
      <p:pic>
        <p:nvPicPr>
          <p:cNvPr id="100" name="Google Shape;100;p18" title="Points scored"/>
          <p:cNvPicPr preferRelativeResize="0"/>
          <p:nvPr/>
        </p:nvPicPr>
        <p:blipFill>
          <a:blip r:embed="rId4">
            <a:alphaModFix/>
          </a:blip>
          <a:stretch>
            <a:fillRect/>
          </a:stretch>
        </p:blipFill>
        <p:spPr>
          <a:xfrm>
            <a:off x="6100575" y="1779975"/>
            <a:ext cx="2829849" cy="1583550"/>
          </a:xfrm>
          <a:prstGeom prst="rect">
            <a:avLst/>
          </a:prstGeom>
          <a:noFill/>
          <a:ln>
            <a:noFill/>
          </a:ln>
        </p:spPr>
      </p:pic>
      <p:pic>
        <p:nvPicPr>
          <p:cNvPr id="101" name="Google Shape;101;p18" title="Points scored"/>
          <p:cNvPicPr preferRelativeResize="0"/>
          <p:nvPr/>
        </p:nvPicPr>
        <p:blipFill>
          <a:blip r:embed="rId5">
            <a:alphaModFix/>
          </a:blip>
          <a:stretch>
            <a:fillRect/>
          </a:stretch>
        </p:blipFill>
        <p:spPr>
          <a:xfrm>
            <a:off x="6100575" y="3437725"/>
            <a:ext cx="2829849" cy="158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F3F3F3"/>
                </a:solidFill>
              </a:rPr>
              <a:t>Knowledge on Recycling </a:t>
            </a:r>
            <a:endParaRPr b="1" i="1">
              <a:solidFill>
                <a:srgbClr val="F3F3F3"/>
              </a:solidFill>
            </a:endParaRPr>
          </a:p>
        </p:txBody>
      </p:sp>
      <p:sp>
        <p:nvSpPr>
          <p:cNvPr id="107" name="Google Shape;107;p19"/>
          <p:cNvSpPr txBox="1"/>
          <p:nvPr>
            <p:ph idx="1" type="body"/>
          </p:nvPr>
        </p:nvSpPr>
        <p:spPr>
          <a:xfrm>
            <a:off x="130150" y="1156525"/>
            <a:ext cx="3037200" cy="3660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F3F3F3"/>
              </a:buClr>
              <a:buSzPts val="1300"/>
              <a:buFont typeface="Oswald"/>
              <a:buChar char="❖"/>
            </a:pPr>
            <a:r>
              <a:rPr lang="en" sz="1300">
                <a:solidFill>
                  <a:srgbClr val="F3F3F3"/>
                </a:solidFill>
                <a:latin typeface="Oswald"/>
                <a:ea typeface="Oswald"/>
                <a:cs typeface="Oswald"/>
                <a:sym typeface="Oswald"/>
              </a:rPr>
              <a:t>What materials do you typically recycle?</a:t>
            </a:r>
            <a:endParaRPr sz="13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sz="1300">
              <a:solidFill>
                <a:srgbClr val="F3F3F3"/>
              </a:solidFill>
              <a:latin typeface="Oswald"/>
              <a:ea typeface="Oswald"/>
              <a:cs typeface="Oswald"/>
              <a:sym typeface="Oswald"/>
            </a:endParaRPr>
          </a:p>
          <a:p>
            <a:pPr indent="-311150" lvl="0" marL="457200" rtl="0" algn="l">
              <a:lnSpc>
                <a:spcPct val="100000"/>
              </a:lnSpc>
              <a:spcBef>
                <a:spcPts val="0"/>
              </a:spcBef>
              <a:spcAft>
                <a:spcPts val="0"/>
              </a:spcAft>
              <a:buClr>
                <a:srgbClr val="F3F3F3"/>
              </a:buClr>
              <a:buSzPts val="1300"/>
              <a:buFont typeface="Oswald"/>
              <a:buChar char="❖"/>
            </a:pPr>
            <a:r>
              <a:rPr lang="en" sz="1300">
                <a:solidFill>
                  <a:srgbClr val="F3F3F3"/>
                </a:solidFill>
                <a:latin typeface="Oswald"/>
                <a:ea typeface="Oswald"/>
                <a:cs typeface="Oswald"/>
                <a:sym typeface="Oswald"/>
              </a:rPr>
              <a:t>If you are unsure if the item is recyclable which bin are you most likely to place it in?</a:t>
            </a:r>
            <a:endParaRPr sz="13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sz="1300">
              <a:solidFill>
                <a:srgbClr val="F3F3F3"/>
              </a:solidFill>
              <a:latin typeface="Oswald"/>
              <a:ea typeface="Oswald"/>
              <a:cs typeface="Oswald"/>
              <a:sym typeface="Oswald"/>
            </a:endParaRPr>
          </a:p>
          <a:p>
            <a:pPr indent="-311150" lvl="0" marL="457200" rtl="0" algn="l">
              <a:lnSpc>
                <a:spcPct val="100000"/>
              </a:lnSpc>
              <a:spcBef>
                <a:spcPts val="0"/>
              </a:spcBef>
              <a:spcAft>
                <a:spcPts val="0"/>
              </a:spcAft>
              <a:buClr>
                <a:srgbClr val="F3F3F3"/>
              </a:buClr>
              <a:buSzPts val="1300"/>
              <a:buFont typeface="Oswald"/>
              <a:buChar char="❖"/>
            </a:pPr>
            <a:r>
              <a:rPr lang="en" sz="1300">
                <a:solidFill>
                  <a:srgbClr val="F3F3F3"/>
                </a:solidFill>
                <a:latin typeface="Oswald"/>
                <a:ea typeface="Oswald"/>
                <a:cs typeface="Oswald"/>
                <a:sym typeface="Oswald"/>
              </a:rPr>
              <a:t>How do you dispose of plastic grocery bags?</a:t>
            </a:r>
            <a:endParaRPr sz="13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sz="1300">
              <a:solidFill>
                <a:srgbClr val="F3F3F3"/>
              </a:solidFill>
              <a:latin typeface="Oswald"/>
              <a:ea typeface="Oswald"/>
              <a:cs typeface="Oswald"/>
              <a:sym typeface="Oswald"/>
            </a:endParaRPr>
          </a:p>
          <a:p>
            <a:pPr indent="-311150" lvl="0" marL="457200" rtl="0" algn="l">
              <a:lnSpc>
                <a:spcPct val="100000"/>
              </a:lnSpc>
              <a:spcBef>
                <a:spcPts val="0"/>
              </a:spcBef>
              <a:spcAft>
                <a:spcPts val="0"/>
              </a:spcAft>
              <a:buClr>
                <a:srgbClr val="F3F3F3"/>
              </a:buClr>
              <a:buSzPts val="1300"/>
              <a:buFont typeface="Oswald"/>
              <a:buChar char="❖"/>
            </a:pPr>
            <a:r>
              <a:rPr lang="en" sz="1300">
                <a:solidFill>
                  <a:srgbClr val="F3F3F3"/>
                </a:solidFill>
                <a:latin typeface="Oswald"/>
                <a:ea typeface="Oswald"/>
                <a:cs typeface="Oswald"/>
                <a:sym typeface="Oswald"/>
              </a:rPr>
              <a:t>Do you know the following items are </a:t>
            </a:r>
            <a:r>
              <a:rPr b="1" lang="en" sz="1300" u="sng">
                <a:solidFill>
                  <a:srgbClr val="F3F3F3"/>
                </a:solidFill>
                <a:latin typeface="Oswald"/>
                <a:ea typeface="Oswald"/>
                <a:cs typeface="Oswald"/>
                <a:sym typeface="Oswald"/>
              </a:rPr>
              <a:t>banned</a:t>
            </a:r>
            <a:r>
              <a:rPr lang="en" sz="1300">
                <a:solidFill>
                  <a:srgbClr val="F3F3F3"/>
                </a:solidFill>
                <a:latin typeface="Oswald"/>
                <a:ea typeface="Oswald"/>
                <a:cs typeface="Oswald"/>
                <a:sym typeface="Oswald"/>
              </a:rPr>
              <a:t> from the trash per Mass Department of Environmental Protection? </a:t>
            </a:r>
            <a:endParaRPr sz="1300">
              <a:solidFill>
                <a:srgbClr val="F3F3F3"/>
              </a:solidFill>
              <a:latin typeface="Oswald"/>
              <a:ea typeface="Oswald"/>
              <a:cs typeface="Oswald"/>
              <a:sym typeface="Oswald"/>
            </a:endParaRPr>
          </a:p>
          <a:p>
            <a:pPr indent="457200" lvl="0" marL="0" rtl="0" algn="l">
              <a:lnSpc>
                <a:spcPct val="100000"/>
              </a:lnSpc>
              <a:spcBef>
                <a:spcPts val="0"/>
              </a:spcBef>
              <a:spcAft>
                <a:spcPts val="0"/>
              </a:spcAft>
              <a:buNone/>
            </a:pPr>
            <a:r>
              <a:rPr lang="en" sz="1200">
                <a:solidFill>
                  <a:srgbClr val="F3F3F3"/>
                </a:solidFill>
                <a:latin typeface="Oswald"/>
                <a:ea typeface="Oswald"/>
                <a:cs typeface="Oswald"/>
                <a:sym typeface="Oswald"/>
              </a:rPr>
              <a:t>-Paper Cardboard</a:t>
            </a:r>
            <a:endParaRPr sz="12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rPr lang="en" sz="1200">
                <a:solidFill>
                  <a:srgbClr val="F3F3F3"/>
                </a:solidFill>
                <a:latin typeface="Oswald"/>
                <a:ea typeface="Oswald"/>
                <a:cs typeface="Oswald"/>
                <a:sym typeface="Oswald"/>
              </a:rPr>
              <a:t>-Yard Waste </a:t>
            </a:r>
            <a:endParaRPr sz="12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rPr lang="en" sz="1200">
                <a:solidFill>
                  <a:srgbClr val="F3F3F3"/>
                </a:solidFill>
                <a:latin typeface="Oswald"/>
                <a:ea typeface="Oswald"/>
                <a:cs typeface="Oswald"/>
                <a:sym typeface="Oswald"/>
              </a:rPr>
              <a:t>-Plastic containers </a:t>
            </a:r>
            <a:endParaRPr sz="12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rPr lang="en" sz="1200">
                <a:solidFill>
                  <a:srgbClr val="F3F3F3"/>
                </a:solidFill>
                <a:latin typeface="Oswald"/>
                <a:ea typeface="Oswald"/>
                <a:cs typeface="Oswald"/>
                <a:sym typeface="Oswald"/>
              </a:rPr>
              <a:t>-Glass containers </a:t>
            </a:r>
            <a:endParaRPr sz="12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rPr lang="en" sz="1200">
                <a:solidFill>
                  <a:srgbClr val="F3F3F3"/>
                </a:solidFill>
                <a:latin typeface="Oswald"/>
                <a:ea typeface="Oswald"/>
                <a:cs typeface="Oswald"/>
                <a:sym typeface="Oswald"/>
              </a:rPr>
              <a:t>-Aluminum and Metal containers</a:t>
            </a:r>
            <a:endParaRPr sz="1200">
              <a:solidFill>
                <a:srgbClr val="F3F3F3"/>
              </a:solidFill>
              <a:latin typeface="Oswald"/>
              <a:ea typeface="Oswald"/>
              <a:cs typeface="Oswald"/>
              <a:sym typeface="Oswald"/>
            </a:endParaRPr>
          </a:p>
          <a:p>
            <a:pPr indent="0" lvl="0" marL="0" rtl="0" algn="l">
              <a:lnSpc>
                <a:spcPct val="100000"/>
              </a:lnSpc>
              <a:spcBef>
                <a:spcPts val="0"/>
              </a:spcBef>
              <a:spcAft>
                <a:spcPts val="0"/>
              </a:spcAft>
              <a:buNone/>
            </a:pPr>
            <a:r>
              <a:t/>
            </a:r>
            <a:endParaRPr sz="2400">
              <a:solidFill>
                <a:srgbClr val="F3F3F3"/>
              </a:solidFill>
              <a:latin typeface="Oswald"/>
              <a:ea typeface="Oswald"/>
              <a:cs typeface="Oswald"/>
              <a:sym typeface="Oswald"/>
            </a:endParaRPr>
          </a:p>
          <a:p>
            <a:pPr indent="0" lvl="0" marL="0" rtl="0" algn="l">
              <a:lnSpc>
                <a:spcPct val="100000"/>
              </a:lnSpc>
              <a:spcBef>
                <a:spcPts val="1200"/>
              </a:spcBef>
              <a:spcAft>
                <a:spcPts val="0"/>
              </a:spcAft>
              <a:buNone/>
            </a:pPr>
            <a:r>
              <a:t/>
            </a:r>
            <a:endParaRPr sz="3000">
              <a:solidFill>
                <a:srgbClr val="F3F3F3"/>
              </a:solidFill>
              <a:latin typeface="Oswald"/>
              <a:ea typeface="Oswald"/>
              <a:cs typeface="Oswald"/>
              <a:sym typeface="Oswald"/>
            </a:endParaRPr>
          </a:p>
          <a:p>
            <a:pPr indent="0" lvl="0" marL="0" rtl="0" algn="l">
              <a:lnSpc>
                <a:spcPct val="100000"/>
              </a:lnSpc>
              <a:spcBef>
                <a:spcPts val="1200"/>
              </a:spcBef>
              <a:spcAft>
                <a:spcPts val="0"/>
              </a:spcAft>
              <a:buNone/>
            </a:pPr>
            <a:r>
              <a:rPr lang="en" sz="3000">
                <a:solidFill>
                  <a:srgbClr val="F3F3F3"/>
                </a:solidFill>
                <a:latin typeface="Oswald"/>
                <a:ea typeface="Oswald"/>
                <a:cs typeface="Oswald"/>
                <a:sym typeface="Oswald"/>
              </a:rPr>
              <a:t> </a:t>
            </a:r>
            <a:endParaRPr sz="3000">
              <a:solidFill>
                <a:srgbClr val="F3F3F3"/>
              </a:solidFill>
              <a:latin typeface="Oswald"/>
              <a:ea typeface="Oswald"/>
              <a:cs typeface="Oswald"/>
              <a:sym typeface="Oswald"/>
            </a:endParaRPr>
          </a:p>
          <a:p>
            <a:pPr indent="0" lvl="0" marL="0" rtl="0" algn="l">
              <a:spcBef>
                <a:spcPts val="0"/>
              </a:spcBef>
              <a:spcAft>
                <a:spcPts val="1600"/>
              </a:spcAft>
              <a:buNone/>
            </a:pPr>
            <a:r>
              <a:t/>
            </a:r>
            <a:endParaRPr/>
          </a:p>
        </p:txBody>
      </p:sp>
      <p:sp>
        <p:nvSpPr>
          <p:cNvPr id="108" name="Google Shape;108;p19"/>
          <p:cNvSpPr txBox="1"/>
          <p:nvPr>
            <p:ph idx="2" type="body"/>
          </p:nvPr>
        </p:nvSpPr>
        <p:spPr>
          <a:xfrm>
            <a:off x="3313725" y="721050"/>
            <a:ext cx="2673900" cy="377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F3F3F3"/>
                </a:solidFill>
                <a:latin typeface="Oswald"/>
                <a:ea typeface="Oswald"/>
                <a:cs typeface="Oswald"/>
                <a:sym typeface="Oswald"/>
              </a:rPr>
              <a:t>     </a:t>
            </a:r>
            <a:r>
              <a:rPr b="1" lang="en" sz="1800">
                <a:solidFill>
                  <a:srgbClr val="F3F3F3"/>
                </a:solidFill>
                <a:latin typeface="Oswald"/>
                <a:ea typeface="Oswald"/>
                <a:cs typeface="Oswald"/>
                <a:sym typeface="Oswald"/>
              </a:rPr>
              <a:t>Analysis/Findings</a:t>
            </a:r>
            <a:endParaRPr b="1" sz="1800">
              <a:solidFill>
                <a:srgbClr val="F3F3F3"/>
              </a:solidFill>
              <a:latin typeface="Oswald"/>
              <a:ea typeface="Oswald"/>
              <a:cs typeface="Oswald"/>
              <a:sym typeface="Oswald"/>
            </a:endParaRPr>
          </a:p>
          <a:p>
            <a:pPr indent="0" lvl="0" marL="457200" rtl="0" algn="l">
              <a:lnSpc>
                <a:spcPct val="100000"/>
              </a:lnSpc>
              <a:spcBef>
                <a:spcPts val="0"/>
              </a:spcBef>
              <a:spcAft>
                <a:spcPts val="0"/>
              </a:spcAft>
              <a:buNone/>
            </a:pPr>
            <a:r>
              <a:t/>
            </a:r>
            <a:endParaRPr b="1" sz="1800">
              <a:solidFill>
                <a:srgbClr val="F3F3F3"/>
              </a:solidFill>
              <a:latin typeface="Oswald"/>
              <a:ea typeface="Oswald"/>
              <a:cs typeface="Oswald"/>
              <a:sym typeface="Oswald"/>
            </a:endParaRPr>
          </a:p>
          <a:p>
            <a:pPr indent="0" lvl="0" marL="0" rtl="0" algn="l">
              <a:lnSpc>
                <a:spcPct val="100000"/>
              </a:lnSpc>
              <a:spcBef>
                <a:spcPts val="0"/>
              </a:spcBef>
              <a:spcAft>
                <a:spcPts val="0"/>
              </a:spcAft>
              <a:buNone/>
            </a:pPr>
            <a:r>
              <a:rPr lang="en">
                <a:solidFill>
                  <a:srgbClr val="F3F3F3"/>
                </a:solidFill>
                <a:latin typeface="Oswald"/>
                <a:ea typeface="Oswald"/>
                <a:cs typeface="Oswald"/>
                <a:sym typeface="Oswald"/>
              </a:rPr>
              <a:t>We asked these questions to gain insight on how our population is educated. When asked if they knew the following items were banned from the trash the majority voted no. When asked what type of materials do you typically recycle the majority stuck to the basics, paper and plastic. This leaves us to think that the population is unsure if glass, aluminum, are recyclable. A few people also said that they recycle electrical equipment. Since electrical equipment can not be recycled, we can conclude that they are not educated on that as well. </a:t>
            </a:r>
            <a:endParaRPr>
              <a:solidFill>
                <a:srgbClr val="F3F3F3"/>
              </a:solidFill>
              <a:latin typeface="Oswald"/>
              <a:ea typeface="Oswald"/>
              <a:cs typeface="Oswald"/>
              <a:sym typeface="Oswald"/>
            </a:endParaRPr>
          </a:p>
        </p:txBody>
      </p:sp>
      <p:pic>
        <p:nvPicPr>
          <p:cNvPr id="109" name="Google Shape;109;p19" title="Points scored"/>
          <p:cNvPicPr preferRelativeResize="0"/>
          <p:nvPr/>
        </p:nvPicPr>
        <p:blipFill>
          <a:blip r:embed="rId3">
            <a:alphaModFix/>
          </a:blip>
          <a:stretch>
            <a:fillRect/>
          </a:stretch>
        </p:blipFill>
        <p:spPr>
          <a:xfrm>
            <a:off x="6274225" y="132170"/>
            <a:ext cx="2581899" cy="1508404"/>
          </a:xfrm>
          <a:prstGeom prst="rect">
            <a:avLst/>
          </a:prstGeom>
          <a:noFill/>
          <a:ln>
            <a:noFill/>
          </a:ln>
        </p:spPr>
      </p:pic>
      <p:sp>
        <p:nvSpPr>
          <p:cNvPr id="110" name="Google Shape;110;p19"/>
          <p:cNvSpPr txBox="1"/>
          <p:nvPr/>
        </p:nvSpPr>
        <p:spPr>
          <a:xfrm>
            <a:off x="261100" y="721050"/>
            <a:ext cx="2436000" cy="287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rgbClr val="F3F3F3"/>
                </a:solidFill>
                <a:latin typeface="Oswald"/>
                <a:ea typeface="Oswald"/>
                <a:cs typeface="Oswald"/>
                <a:sym typeface="Oswald"/>
              </a:rPr>
              <a:t>Questions Asked</a:t>
            </a:r>
            <a:endParaRPr>
              <a:latin typeface="Average"/>
              <a:ea typeface="Average"/>
              <a:cs typeface="Average"/>
              <a:sym typeface="Average"/>
            </a:endParaRPr>
          </a:p>
        </p:txBody>
      </p:sp>
      <p:pic>
        <p:nvPicPr>
          <p:cNvPr id="111" name="Google Shape;111;p19" title="Points scored"/>
          <p:cNvPicPr preferRelativeResize="0"/>
          <p:nvPr/>
        </p:nvPicPr>
        <p:blipFill>
          <a:blip r:embed="rId4">
            <a:alphaModFix/>
          </a:blip>
          <a:stretch>
            <a:fillRect/>
          </a:stretch>
        </p:blipFill>
        <p:spPr>
          <a:xfrm>
            <a:off x="6274225" y="1745757"/>
            <a:ext cx="2581899" cy="1596493"/>
          </a:xfrm>
          <a:prstGeom prst="rect">
            <a:avLst/>
          </a:prstGeom>
          <a:noFill/>
          <a:ln>
            <a:noFill/>
          </a:ln>
        </p:spPr>
      </p:pic>
      <p:pic>
        <p:nvPicPr>
          <p:cNvPr id="112" name="Google Shape;112;p19" title="Points scored"/>
          <p:cNvPicPr preferRelativeResize="0"/>
          <p:nvPr/>
        </p:nvPicPr>
        <p:blipFill>
          <a:blip r:embed="rId5">
            <a:alphaModFix/>
          </a:blip>
          <a:stretch>
            <a:fillRect/>
          </a:stretch>
        </p:blipFill>
        <p:spPr>
          <a:xfrm>
            <a:off x="6274232" y="3447437"/>
            <a:ext cx="2581899" cy="1596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270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Recommendations</a:t>
            </a:r>
            <a:endParaRPr sz="4800"/>
          </a:p>
        </p:txBody>
      </p:sp>
      <p:sp>
        <p:nvSpPr>
          <p:cNvPr id="118" name="Google Shape;118;p20"/>
          <p:cNvSpPr txBox="1"/>
          <p:nvPr/>
        </p:nvSpPr>
        <p:spPr>
          <a:xfrm>
            <a:off x="469975" y="1327750"/>
            <a:ext cx="8362200" cy="3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Oswald"/>
                <a:ea typeface="Oswald"/>
                <a:cs typeface="Oswald"/>
                <a:sym typeface="Oswald"/>
              </a:rPr>
              <a:t>Based on our results and findings we have noticed that a lot of people are confused on what is actually </a:t>
            </a:r>
            <a:r>
              <a:rPr lang="en" sz="2200">
                <a:solidFill>
                  <a:schemeClr val="dk1"/>
                </a:solidFill>
                <a:latin typeface="Oswald"/>
                <a:ea typeface="Oswald"/>
                <a:cs typeface="Oswald"/>
                <a:sym typeface="Oswald"/>
              </a:rPr>
              <a:t>recyclable </a:t>
            </a:r>
            <a:r>
              <a:rPr lang="en" sz="2200">
                <a:solidFill>
                  <a:schemeClr val="dk1"/>
                </a:solidFill>
                <a:latin typeface="Oswald"/>
                <a:ea typeface="Oswald"/>
                <a:cs typeface="Oswald"/>
                <a:sym typeface="Oswald"/>
              </a:rPr>
              <a:t>and what isn’t. To diminish waste and improve on recycling </a:t>
            </a:r>
            <a:r>
              <a:rPr lang="en" sz="2200">
                <a:solidFill>
                  <a:schemeClr val="dk1"/>
                </a:solidFill>
                <a:latin typeface="Oswald"/>
                <a:ea typeface="Oswald"/>
                <a:cs typeface="Oswald"/>
                <a:sym typeface="Oswald"/>
              </a:rPr>
              <a:t>practice</a:t>
            </a:r>
            <a:r>
              <a:rPr lang="en" sz="2200">
                <a:solidFill>
                  <a:schemeClr val="dk1"/>
                </a:solidFill>
                <a:latin typeface="Oswald"/>
                <a:ea typeface="Oswald"/>
                <a:cs typeface="Oswald"/>
                <a:sym typeface="Oswald"/>
              </a:rPr>
              <a:t> on campus I’d suggest educating the population. Although this may be a tough task to </a:t>
            </a:r>
            <a:r>
              <a:rPr lang="en" sz="2200">
                <a:solidFill>
                  <a:schemeClr val="dk1"/>
                </a:solidFill>
                <a:latin typeface="Oswald"/>
                <a:ea typeface="Oswald"/>
                <a:cs typeface="Oswald"/>
                <a:sym typeface="Oswald"/>
              </a:rPr>
              <a:t>accomplish, things like </a:t>
            </a:r>
            <a:r>
              <a:rPr lang="en" sz="2200">
                <a:solidFill>
                  <a:schemeClr val="dk1"/>
                </a:solidFill>
                <a:latin typeface="Oswald"/>
                <a:ea typeface="Oswald"/>
                <a:cs typeface="Oswald"/>
                <a:sym typeface="Oswald"/>
              </a:rPr>
              <a:t>making signs on bins clearer for those who aren’t well educated on recycling could make a difference. Along with clearer signs we can make sure bins are emptied </a:t>
            </a:r>
            <a:r>
              <a:rPr lang="en" sz="2200">
                <a:solidFill>
                  <a:schemeClr val="dk1"/>
                </a:solidFill>
                <a:latin typeface="Oswald"/>
                <a:ea typeface="Oswald"/>
                <a:cs typeface="Oswald"/>
                <a:sym typeface="Oswald"/>
              </a:rPr>
              <a:t>regularly</a:t>
            </a:r>
            <a:r>
              <a:rPr lang="en" sz="2200">
                <a:solidFill>
                  <a:schemeClr val="dk1"/>
                </a:solidFill>
                <a:latin typeface="Oswald"/>
                <a:ea typeface="Oswald"/>
                <a:cs typeface="Oswald"/>
                <a:sym typeface="Oswald"/>
              </a:rPr>
              <a:t> and placed throughout campus and residence halls better. </a:t>
            </a:r>
            <a:endParaRPr sz="22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