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68">
          <p15:clr>
            <a:srgbClr val="A4A3A4"/>
          </p15:clr>
        </p15:guide>
        <p15:guide id="2" pos="384">
          <p15:clr>
            <a:srgbClr val="A4A3A4"/>
          </p15:clr>
        </p15:guide>
        <p15:guide id="3" orient="horz" pos="4296">
          <p15:clr>
            <a:srgbClr val="A4A3A4"/>
          </p15:clr>
        </p15:guide>
        <p15:guide id="4" pos="4752">
          <p15:clr>
            <a:srgbClr val="A4A3A4"/>
          </p15:clr>
        </p15:guide>
        <p15:guide id="5" pos="5640">
          <p15:clr>
            <a:srgbClr val="A4A3A4"/>
          </p15:clr>
        </p15:guide>
        <p15:guide id="6" pos="1968">
          <p15:clr>
            <a:srgbClr val="A4A3A4"/>
          </p15:clr>
        </p15:guide>
        <p15:guide id="7" pos="3144">
          <p15:clr>
            <a:srgbClr val="A4A3A4"/>
          </p15:clr>
        </p15:guide>
        <p15:guide id="8" pos="3332">
          <p15:clr>
            <a:srgbClr val="A4A3A4"/>
          </p15:clr>
        </p15:guide>
        <p15:guide id="9" orient="horz" pos="1124">
          <p15:clr>
            <a:srgbClr val="A4A3A4"/>
          </p15:clr>
        </p15:guide>
        <p15:guide id="10" pos="5376">
          <p15:clr>
            <a:srgbClr val="A4A3A4"/>
          </p15:clr>
        </p15:guide>
        <p15:guide id="11" orient="horz" pos="1704">
          <p15:clr>
            <a:srgbClr val="A4A3A4"/>
          </p15:clr>
        </p15:guide>
        <p15:guide id="12" orient="horz" pos="1992">
          <p15:clr>
            <a:srgbClr val="A4A3A4"/>
          </p15:clr>
        </p15:guide>
        <p15:guide id="13" orient="horz" pos="2304">
          <p15:clr>
            <a:srgbClr val="A4A3A4"/>
          </p15:clr>
        </p15:guide>
        <p15:guide id="14" orient="horz" pos="2592">
          <p15:clr>
            <a:srgbClr val="A4A3A4"/>
          </p15:clr>
        </p15:guide>
        <p15:guide id="15" orient="horz" pos="2496">
          <p15:clr>
            <a:srgbClr val="A4A3A4"/>
          </p15:clr>
        </p15:guide>
        <p15:guide id="16" orient="horz" pos="3192">
          <p15:clr>
            <a:srgbClr val="A4A3A4"/>
          </p15:clr>
        </p15:guide>
        <p15:guide id="17" orient="horz" pos="3472">
          <p15:clr>
            <a:srgbClr val="A4A3A4"/>
          </p15:clr>
        </p15:guide>
        <p15:guide id="18" orient="horz" pos="1632">
          <p15:clr>
            <a:srgbClr val="A4A3A4"/>
          </p15:clr>
        </p15:guide>
      </p15:sldGuideLst>
    </p:ext>
    <p:ext uri="{2D200454-40CA-4A62-9FC3-DE9A4176ACB9}">
      <p15:notesGuideLst>
        <p15:guide id="1" orient="horz" pos="2928">
          <p15:clr>
            <a:srgbClr val="A4A3A4"/>
          </p15:clr>
        </p15:guide>
        <p15:guide id="2" pos="2207">
          <p15:clr>
            <a:srgbClr val="A4A3A4"/>
          </p15:clr>
        </p15:guide>
      </p15:notesGuideLst>
    </p:ext>
    <p:ext uri="GoogleSlidesCustomDataVersion2">
      <go:slidesCustomData xmlns:go="http://customooxmlschemas.google.com/" r:id="rId36" roundtripDataSignature="AMtx7mhtAaVtyIsB21I8R6wM7GoACUCJ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68" orient="horz"/>
        <p:guide pos="384"/>
        <p:guide pos="4296" orient="horz"/>
        <p:guide pos="4752"/>
        <p:guide pos="5640"/>
        <p:guide pos="1968"/>
        <p:guide pos="3144"/>
        <p:guide pos="3332"/>
        <p:guide pos="1124" orient="horz"/>
        <p:guide pos="5376"/>
        <p:guide pos="1704" orient="horz"/>
        <p:guide pos="1992" orient="horz"/>
        <p:guide pos="2304" orient="horz"/>
        <p:guide pos="2592" orient="horz"/>
        <p:guide pos="2496" orient="horz"/>
        <p:guide pos="3192" orient="horz"/>
        <p:guide pos="3472" orient="horz"/>
        <p:guide pos="1632" orient="horz"/>
      </p:guideLst>
    </p:cSldViewPr>
  </p:slideViewPr>
  <p:notesViewPr>
    <p:cSldViewPr snapToGrid="0">
      <p:cViewPr varScale="1">
        <p:scale>
          <a:sx n="100" d="100"/>
          <a:sy n="100" d="100"/>
        </p:scale>
        <p:origin x="0" y="0"/>
      </p:cViewPr>
      <p:guideLst>
        <p:guide pos="2928" orient="horz"/>
        <p:guide pos="2207"/>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5700" lIns="91400" spcFirstLastPara="1" rIns="9140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00" spcFirstLastPara="1" rIns="91400"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5700" lIns="91400" spcFirstLastPara="1" rIns="91400"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5700" lIns="91400" spcFirstLastPara="1" rIns="9140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701675" y="4416425"/>
            <a:ext cx="5607050" cy="4183063"/>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7" name="Google Shape;27;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eaca1343_0_21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30" name="Google Shape;130;g31beaca1343_0_21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f3523349f_0_1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47" name="Google Shape;147;g31f3523349f_0_1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f3523349f_0_27: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57" name="Google Shape;157;g31f3523349f_0_2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f3523349f_0_4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67" name="Google Shape;167;g31f3523349f_0_4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f3523349f_0_6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77" name="Google Shape;177;g31f3523349f_0_6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beaca1343_0_12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87" name="Google Shape;187;g31beaca1343_0_12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f8a5e810b_0_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02" name="Google Shape;202;g31f8a5e810b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0d1cd3940_0_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33" name="Google Shape;233;g320d1cd3940_0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41" name="Google Shape;241;p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0d1cd3940_0_17: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64" name="Google Shape;264;g320d1cd3940_0_1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31beaca1343_0_1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3" name="Google Shape;33;g31beaca1343_0_1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0d63fecc6_0_8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72" name="Google Shape;272;g320d63fecc6_0_8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f4f463cea_0_2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83" name="Google Shape;283;g31f4f463cea_0_2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beaca1343_0_282: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00" name="Google Shape;300;g31beaca1343_0_28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0d63fecc6_0_10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14" name="Google Shape;314;g320d63fecc6_0_10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0d1cd3940_0_25: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29" name="Google Shape;329;g320d1cd3940_0_2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beaca1343_0_31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37" name="Google Shape;337;g31beaca1343_0_31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f8a5e810b_1_0:notes"/>
          <p:cNvSpPr txBox="1"/>
          <p:nvPr>
            <p:ph idx="1" type="body"/>
          </p:nvPr>
        </p:nvSpPr>
        <p:spPr>
          <a:xfrm>
            <a:off x="701675" y="4416425"/>
            <a:ext cx="5607000" cy="41832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360"/>
              </a:spcBef>
              <a:spcAft>
                <a:spcPts val="0"/>
              </a:spcAft>
              <a:buSzPts val="1400"/>
              <a:buNone/>
            </a:pPr>
            <a:r>
              <a:t/>
            </a:r>
            <a:endParaRPr/>
          </a:p>
        </p:txBody>
      </p:sp>
      <p:sp>
        <p:nvSpPr>
          <p:cNvPr id="353" name="Google Shape;353;g31f8a5e810b_1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f8a5e810b_1_21:notes"/>
          <p:cNvSpPr txBox="1"/>
          <p:nvPr>
            <p:ph idx="1" type="body"/>
          </p:nvPr>
        </p:nvSpPr>
        <p:spPr>
          <a:xfrm>
            <a:off x="701675" y="4416425"/>
            <a:ext cx="5607000" cy="41832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360"/>
              </a:spcBef>
              <a:spcAft>
                <a:spcPts val="0"/>
              </a:spcAft>
              <a:buSzPts val="1400"/>
              <a:buNone/>
            </a:pPr>
            <a:r>
              <a:t/>
            </a:r>
            <a:endParaRPr/>
          </a:p>
        </p:txBody>
      </p:sp>
      <p:sp>
        <p:nvSpPr>
          <p:cNvPr id="359" name="Google Shape;359;g31f8a5e810b_1_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f8a5e810b_1_50:notes"/>
          <p:cNvSpPr txBox="1"/>
          <p:nvPr>
            <p:ph idx="1" type="body"/>
          </p:nvPr>
        </p:nvSpPr>
        <p:spPr>
          <a:xfrm>
            <a:off x="701675" y="4416425"/>
            <a:ext cx="5607000" cy="41832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360"/>
              </a:spcBef>
              <a:spcAft>
                <a:spcPts val="0"/>
              </a:spcAft>
              <a:buSzPts val="1400"/>
              <a:buNone/>
            </a:pPr>
            <a:r>
              <a:t/>
            </a:r>
            <a:endParaRPr/>
          </a:p>
        </p:txBody>
      </p:sp>
      <p:sp>
        <p:nvSpPr>
          <p:cNvPr id="373" name="Google Shape;373;g31f8a5e810b_1_5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f8a5e810b_1_78:notes"/>
          <p:cNvSpPr txBox="1"/>
          <p:nvPr>
            <p:ph idx="1" type="body"/>
          </p:nvPr>
        </p:nvSpPr>
        <p:spPr>
          <a:xfrm>
            <a:off x="701675" y="4416425"/>
            <a:ext cx="5607000" cy="41832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360"/>
              </a:spcBef>
              <a:spcAft>
                <a:spcPts val="0"/>
              </a:spcAft>
              <a:buSzPts val="1400"/>
              <a:buNone/>
            </a:pPr>
            <a:r>
              <a:t/>
            </a:r>
            <a:endParaRPr/>
          </a:p>
        </p:txBody>
      </p:sp>
      <p:sp>
        <p:nvSpPr>
          <p:cNvPr id="386" name="Google Shape;386;g31f8a5e810b_1_7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701675" y="4416425"/>
            <a:ext cx="5607050" cy="4183063"/>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41" name="Google Shape;41;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f8a5e810b_1_107:notes"/>
          <p:cNvSpPr txBox="1"/>
          <p:nvPr>
            <p:ph idx="1" type="body"/>
          </p:nvPr>
        </p:nvSpPr>
        <p:spPr>
          <a:xfrm>
            <a:off x="701675" y="4416425"/>
            <a:ext cx="5607000" cy="41832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360"/>
              </a:spcBef>
              <a:spcAft>
                <a:spcPts val="0"/>
              </a:spcAft>
              <a:buSzPts val="1400"/>
              <a:buNone/>
            </a:pPr>
            <a:r>
              <a:t/>
            </a:r>
            <a:endParaRPr/>
          </a:p>
        </p:txBody>
      </p:sp>
      <p:sp>
        <p:nvSpPr>
          <p:cNvPr id="400" name="Google Shape;400;g31f8a5e810b_1_10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1beaca1343_0_2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56" name="Google Shape;56;g31beaca1343_0_2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f49ea8f12_0_7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64" name="Google Shape;64;g31f49ea8f12_0_7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f49ea8f12_0_5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81" name="Google Shape;81;g31f49ea8f12_0_5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f49ea8f12_0_13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95" name="Google Shape;95;g31f49ea8f12_0_13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0d63fecc6_0_22: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08" name="Google Shape;108;g320d63fecc6_0_2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0d1cd3940_0_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22" name="Google Shape;122;g320d1cd3940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685800" y="2645508"/>
            <a:ext cx="7772400" cy="439858"/>
          </a:xfrm>
          <a:prstGeom prst="rect">
            <a:avLst/>
          </a:prstGeom>
          <a:noFill/>
          <a:ln>
            <a:noFill/>
          </a:ln>
        </p:spPr>
        <p:txBody>
          <a:bodyPr anchorCtr="0" anchor="ctr" bIns="34900" lIns="86475" spcFirstLastPara="1" rIns="86475" wrap="square" tIns="349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 type="subTitle"/>
          </p:nvPr>
        </p:nvSpPr>
        <p:spPr>
          <a:xfrm>
            <a:off x="1371600" y="3886200"/>
            <a:ext cx="6400800" cy="307777"/>
          </a:xfrm>
          <a:prstGeom prst="rect">
            <a:avLst/>
          </a:prstGeom>
          <a:noFill/>
          <a:ln>
            <a:noFill/>
          </a:ln>
        </p:spPr>
        <p:txBody>
          <a:bodyPr anchorCtr="0" anchor="t" bIns="0" lIns="0" spcFirstLastPara="1" rIns="0" wrap="square" tIns="0">
            <a:spAutoFit/>
          </a:bodyPr>
          <a:lstStyle>
            <a:lvl1pPr lvl="0" algn="ctr">
              <a:spcBef>
                <a:spcPts val="0"/>
              </a:spcBef>
              <a:spcAft>
                <a:spcPts val="0"/>
              </a:spcAft>
              <a:buClr>
                <a:schemeClr val="dk1"/>
              </a:buClr>
              <a:buSzPts val="2200"/>
              <a:buNone/>
              <a:defRPr/>
            </a:lvl1pPr>
            <a:lvl2pPr lvl="1" algn="ctr">
              <a:spcBef>
                <a:spcPts val="0"/>
              </a:spcBef>
              <a:spcAft>
                <a:spcPts val="0"/>
              </a:spcAft>
              <a:buClr>
                <a:schemeClr val="dk1"/>
              </a:buClr>
              <a:buSzPts val="2200"/>
              <a:buNone/>
              <a:defRPr/>
            </a:lvl2pPr>
            <a:lvl3pPr lvl="2" algn="ctr">
              <a:spcBef>
                <a:spcPts val="0"/>
              </a:spcBef>
              <a:spcAft>
                <a:spcPts val="0"/>
              </a:spcAft>
              <a:buClr>
                <a:schemeClr val="dk1"/>
              </a:buClr>
              <a:buSzPts val="2200"/>
              <a:buNone/>
              <a:defRPr/>
            </a:lvl3pPr>
            <a:lvl4pPr lvl="3" algn="ctr">
              <a:spcBef>
                <a:spcPts val="0"/>
              </a:spcBef>
              <a:spcAft>
                <a:spcPts val="0"/>
              </a:spcAft>
              <a:buClr>
                <a:schemeClr val="dk1"/>
              </a:buClr>
              <a:buSzPts val="2200"/>
              <a:buNone/>
              <a:defRPr/>
            </a:lvl4pPr>
            <a:lvl5pPr lvl="4" algn="ctr">
              <a:spcBef>
                <a:spcPts val="0"/>
              </a:spcBef>
              <a:spcAft>
                <a:spcPts val="0"/>
              </a:spcAft>
              <a:buClr>
                <a:schemeClr val="dk1"/>
              </a:buClr>
              <a:buSzPts val="2200"/>
              <a:buNone/>
              <a:defRPr/>
            </a:lvl5pPr>
            <a:lvl6pPr lvl="5" algn="ctr">
              <a:spcBef>
                <a:spcPts val="0"/>
              </a:spcBef>
              <a:spcAft>
                <a:spcPts val="0"/>
              </a:spcAft>
              <a:buClr>
                <a:schemeClr val="dk1"/>
              </a:buClr>
              <a:buSzPts val="2200"/>
              <a:buNone/>
              <a:defRPr/>
            </a:lvl6pPr>
            <a:lvl7pPr lvl="6" algn="ctr">
              <a:spcBef>
                <a:spcPts val="0"/>
              </a:spcBef>
              <a:spcAft>
                <a:spcPts val="0"/>
              </a:spcAft>
              <a:buClr>
                <a:schemeClr val="dk1"/>
              </a:buClr>
              <a:buSzPts val="2200"/>
              <a:buNone/>
              <a:defRPr/>
            </a:lvl7pPr>
            <a:lvl8pPr lvl="7" algn="ctr">
              <a:spcBef>
                <a:spcPts val="0"/>
              </a:spcBef>
              <a:spcAft>
                <a:spcPts val="0"/>
              </a:spcAft>
              <a:buClr>
                <a:schemeClr val="dk1"/>
              </a:buClr>
              <a:buSzPts val="2200"/>
              <a:buNone/>
              <a:defRPr/>
            </a:lvl8pPr>
            <a:lvl9pPr lvl="8" algn="ctr">
              <a:spcBef>
                <a:spcPts val="0"/>
              </a:spcBef>
              <a:spcAft>
                <a:spcPts val="0"/>
              </a:spcAft>
              <a:buClr>
                <a:schemeClr val="dk1"/>
              </a:buClr>
              <a:buSzPts val="2200"/>
              <a:buNone/>
              <a:defRPr/>
            </a:lvl9pPr>
          </a:lstStyle>
          <a:p/>
        </p:txBody>
      </p:sp>
      <p:pic>
        <p:nvPicPr>
          <p:cNvPr id="20" name="Google Shape;20;p33"/>
          <p:cNvPicPr preferRelativeResize="0"/>
          <p:nvPr/>
        </p:nvPicPr>
        <p:blipFill>
          <a:blip r:embed="rId2">
            <a:alphaModFix/>
          </a:blip>
          <a:stretch>
            <a:fillRect/>
          </a:stretch>
        </p:blipFill>
        <p:spPr>
          <a:xfrm>
            <a:off x="3003788" y="4859650"/>
            <a:ext cx="3213626" cy="1681800"/>
          </a:xfrm>
          <a:prstGeom prst="rect">
            <a:avLst/>
          </a:prstGeom>
          <a:noFill/>
          <a:ln>
            <a:noFill/>
          </a:ln>
        </p:spPr>
      </p:pic>
    </p:spTree>
  </p:cSld>
  <p:clrMapOvr>
    <a:masterClrMapping/>
  </p:clrMapOvr>
  <p:extLst>
    <p:ext uri="{DCECCB84-F9BA-43D5-87BE-67443E8EF086}">
      <p15:sldGuideLst>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34"/>
          <p:cNvSpPr txBox="1"/>
          <p:nvPr>
            <p:ph type="title"/>
          </p:nvPr>
        </p:nvSpPr>
        <p:spPr>
          <a:xfrm>
            <a:off x="439714" y="402454"/>
            <a:ext cx="8275637" cy="434975"/>
          </a:xfrm>
          <a:prstGeom prst="rect">
            <a:avLst/>
          </a:prstGeom>
          <a:noFill/>
          <a:ln>
            <a:noFill/>
          </a:ln>
        </p:spPr>
        <p:txBody>
          <a:bodyPr anchorCtr="0" anchor="ctr" bIns="34900" lIns="86475" spcFirstLastPara="1" rIns="86475" wrap="square" tIns="349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a:t>
            </a:r>
            <a:endParaRPr/>
          </a:p>
        </p:txBody>
      </p:sp>
      <p:sp>
        <p:nvSpPr>
          <p:cNvPr id="24" name="Google Shape;24;p34"/>
          <p:cNvSpPr txBox="1"/>
          <p:nvPr>
            <p:ph idx="1" type="body"/>
          </p:nvPr>
        </p:nvSpPr>
        <p:spPr>
          <a:xfrm>
            <a:off x="448469" y="1358900"/>
            <a:ext cx="8247062" cy="3077766"/>
          </a:xfrm>
          <a:prstGeom prst="rect">
            <a:avLst/>
          </a:prstGeom>
          <a:noFill/>
          <a:ln>
            <a:noFill/>
          </a:ln>
        </p:spPr>
        <p:txBody>
          <a:bodyPr anchorCtr="0" anchor="t" bIns="0" lIns="0" spcFirstLastPara="1" rIns="0" wrap="square" tIns="0">
            <a:spAutoFit/>
          </a:bodyPr>
          <a:lstStyle>
            <a:lvl1pPr indent="-354330" lvl="0" marL="457200" algn="l">
              <a:spcBef>
                <a:spcPts val="0"/>
              </a:spcBef>
              <a:spcAft>
                <a:spcPts val="0"/>
              </a:spcAft>
              <a:buClr>
                <a:schemeClr val="dk1"/>
              </a:buClr>
              <a:buSzPts val="1980"/>
              <a:buChar char="•"/>
              <a:defRPr/>
            </a:lvl1pPr>
            <a:lvl2pPr indent="-354330" lvl="1" marL="914400" algn="l">
              <a:spcBef>
                <a:spcPts val="0"/>
              </a:spcBef>
              <a:spcAft>
                <a:spcPts val="0"/>
              </a:spcAft>
              <a:buClr>
                <a:schemeClr val="dk1"/>
              </a:buClr>
              <a:buSzPts val="1980"/>
              <a:buChar char="•"/>
              <a:defRPr/>
            </a:lvl2pPr>
            <a:lvl3pPr indent="-354330" lvl="2" marL="1371600" algn="l">
              <a:spcBef>
                <a:spcPts val="0"/>
              </a:spcBef>
              <a:spcAft>
                <a:spcPts val="0"/>
              </a:spcAft>
              <a:buClr>
                <a:schemeClr val="dk1"/>
              </a:buClr>
              <a:buSzPts val="1980"/>
              <a:buChar char="•"/>
              <a:defRPr/>
            </a:lvl3pPr>
            <a:lvl4pPr indent="-354330" lvl="3" marL="1828800" algn="l">
              <a:spcBef>
                <a:spcPts val="0"/>
              </a:spcBef>
              <a:spcAft>
                <a:spcPts val="0"/>
              </a:spcAft>
              <a:buClr>
                <a:schemeClr val="dk1"/>
              </a:buClr>
              <a:buSzPts val="1980"/>
              <a:buChar char="•"/>
              <a:defRPr/>
            </a:lvl4pPr>
            <a:lvl5pPr indent="-354329" lvl="4" marL="2286000" algn="l">
              <a:spcBef>
                <a:spcPts val="0"/>
              </a:spcBef>
              <a:spcAft>
                <a:spcPts val="0"/>
              </a:spcAft>
              <a:buClr>
                <a:schemeClr val="dk1"/>
              </a:buClr>
              <a:buSzPts val="1980"/>
              <a:buChar char="•"/>
              <a:defRPr/>
            </a:lvl5pPr>
            <a:lvl6pPr indent="-354329" lvl="5" marL="2743200" algn="l">
              <a:spcBef>
                <a:spcPts val="0"/>
              </a:spcBef>
              <a:spcAft>
                <a:spcPts val="0"/>
              </a:spcAft>
              <a:buClr>
                <a:schemeClr val="dk1"/>
              </a:buClr>
              <a:buSzPts val="1980"/>
              <a:buChar char="•"/>
              <a:defRPr/>
            </a:lvl6pPr>
            <a:lvl7pPr indent="-354329" lvl="6" marL="3200400" algn="l">
              <a:spcBef>
                <a:spcPts val="0"/>
              </a:spcBef>
              <a:spcAft>
                <a:spcPts val="0"/>
              </a:spcAft>
              <a:buClr>
                <a:schemeClr val="dk1"/>
              </a:buClr>
              <a:buSzPts val="1980"/>
              <a:buChar char="•"/>
              <a:defRPr/>
            </a:lvl7pPr>
            <a:lvl8pPr indent="-354329" lvl="7" marL="3657600" algn="l">
              <a:spcBef>
                <a:spcPts val="0"/>
              </a:spcBef>
              <a:spcAft>
                <a:spcPts val="0"/>
              </a:spcAft>
              <a:buClr>
                <a:schemeClr val="dk1"/>
              </a:buClr>
              <a:buSzPts val="1980"/>
              <a:buChar char="•"/>
              <a:defRPr/>
            </a:lvl8pPr>
            <a:lvl9pPr indent="-354329" lvl="8" marL="4114800" algn="l">
              <a:spcBef>
                <a:spcPts val="0"/>
              </a:spcBef>
              <a:spcAft>
                <a:spcPts val="0"/>
              </a:spcAft>
              <a:buClr>
                <a:schemeClr val="dk1"/>
              </a:buClr>
              <a:buSzPts val="1980"/>
              <a:buChar char="•"/>
              <a:defRPr/>
            </a:lvl9pPr>
          </a:lstStyle>
          <a:p/>
        </p:txBody>
      </p:sp>
    </p:spTree>
  </p:cSld>
  <p:clrMapOvr>
    <a:masterClrMapping/>
  </p:clrMapOvr>
  <p:extLst>
    <p:ext uri="{DCECCB84-F9BA-43D5-87BE-67443E8EF086}">
      <p15:sldGuideLst>
        <p15:guide id="1" orient="horz" pos="2160">
          <p15:clr>
            <a:srgbClr val="FBAE40"/>
          </p15:clr>
        </p15:guide>
        <p15:guide id="2" pos="499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533400" y="1039813"/>
            <a:ext cx="8604250" cy="134937"/>
          </a:xfrm>
          <a:prstGeom prst="rect">
            <a:avLst/>
          </a:prstGeom>
          <a:solidFill>
            <a:srgbClr val="A61D30"/>
          </a:solidFill>
          <a:ln cap="flat" cmpd="sng" w="9525">
            <a:solidFill>
              <a:srgbClr val="A61D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rgbClr val="000000"/>
              </a:solidFill>
              <a:latin typeface="Arial"/>
              <a:ea typeface="Arial"/>
              <a:cs typeface="Arial"/>
              <a:sym typeface="Arial"/>
            </a:endParaRPr>
          </a:p>
        </p:txBody>
      </p:sp>
      <p:sp>
        <p:nvSpPr>
          <p:cNvPr id="11" name="Google Shape;11;p32"/>
          <p:cNvSpPr/>
          <p:nvPr/>
        </p:nvSpPr>
        <p:spPr>
          <a:xfrm>
            <a:off x="42863" y="1039813"/>
            <a:ext cx="490537" cy="134937"/>
          </a:xfrm>
          <a:prstGeom prst="rect">
            <a:avLst/>
          </a:prstGeom>
          <a:solidFill>
            <a:srgbClr val="BBBBBA"/>
          </a:solidFill>
          <a:ln cap="flat" cmpd="sng" w="9525">
            <a:solidFill>
              <a:srgbClr val="BBB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2" name="Google Shape;12;p32"/>
          <p:cNvSpPr txBox="1"/>
          <p:nvPr>
            <p:ph type="title"/>
          </p:nvPr>
        </p:nvSpPr>
        <p:spPr>
          <a:xfrm>
            <a:off x="439714" y="402454"/>
            <a:ext cx="8275637" cy="434975"/>
          </a:xfrm>
          <a:prstGeom prst="rect">
            <a:avLst/>
          </a:prstGeom>
          <a:noFill/>
          <a:ln>
            <a:noFill/>
          </a:ln>
        </p:spPr>
        <p:txBody>
          <a:bodyPr anchorCtr="0" anchor="ctr" bIns="34900" lIns="86475" spcFirstLastPara="1" rIns="86475" wrap="square" tIns="3490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32"/>
          <p:cNvSpPr txBox="1"/>
          <p:nvPr>
            <p:ph idx="1" type="body"/>
          </p:nvPr>
        </p:nvSpPr>
        <p:spPr>
          <a:xfrm>
            <a:off x="430213" y="1600200"/>
            <a:ext cx="8275637" cy="3077766"/>
          </a:xfrm>
          <a:prstGeom prst="rect">
            <a:avLst/>
          </a:prstGeom>
          <a:noFill/>
          <a:ln>
            <a:noFill/>
          </a:ln>
        </p:spPr>
        <p:txBody>
          <a:bodyPr anchorCtr="0" anchor="t" bIns="0" lIns="0" spcFirstLastPara="1" rIns="0" wrap="square" tIns="0">
            <a:spAutoFit/>
          </a:bodyPr>
          <a:lstStyle>
            <a:lvl1pPr indent="-368300" lvl="0" marL="4572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1pPr>
            <a:lvl2pPr indent="-368300" lvl="1" marL="9144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2pPr>
            <a:lvl3pPr indent="-368300" lvl="2" marL="13716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3pPr>
            <a:lvl4pPr indent="-368300" lvl="3" marL="18288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4pPr>
            <a:lvl5pPr indent="-368300" lvl="4" marL="22860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5pPr>
            <a:lvl6pPr indent="-368300" lvl="5" marL="27432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6pPr>
            <a:lvl7pPr indent="-368300" lvl="6" marL="32004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7pPr>
            <a:lvl8pPr indent="-368300" lvl="7" marL="36576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8pPr>
            <a:lvl9pPr indent="-368300" lvl="8" marL="41148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lvl1pPr indent="0" lvl="0" marL="0" marR="0" rt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a:t>
            </a:r>
            <a:endParaRPr/>
          </a:p>
        </p:txBody>
      </p:sp>
      <p:sp>
        <p:nvSpPr>
          <p:cNvPr id="15" name="Google Shape;15;p32"/>
          <p:cNvSpPr txBox="1"/>
          <p:nvPr/>
        </p:nvSpPr>
        <p:spPr>
          <a:xfrm>
            <a:off x="7809705" y="6682015"/>
            <a:ext cx="113612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688A92"/>
              </a:buClr>
              <a:buSzPts val="1100"/>
              <a:buFont typeface="Arial"/>
              <a:buNone/>
            </a:pPr>
            <a:r>
              <a:rPr b="0" i="1" lang="en-US" sz="1000" u="none" cap="none" strike="noStrike">
                <a:solidFill>
                  <a:schemeClr val="dk1"/>
                </a:solidFill>
                <a:latin typeface="Arial"/>
                <a:ea typeface="Arial"/>
                <a:cs typeface="Arial"/>
                <a:sym typeface="Arial"/>
              </a:rPr>
              <a:t>CONFIDENTIAL</a:t>
            </a:r>
            <a:endParaRPr/>
          </a:p>
        </p:txBody>
      </p:sp>
      <p:pic>
        <p:nvPicPr>
          <p:cNvPr id="16" name="Google Shape;16;p32"/>
          <p:cNvPicPr preferRelativeResize="0"/>
          <p:nvPr/>
        </p:nvPicPr>
        <p:blipFill rotWithShape="1">
          <a:blip r:embed="rId1">
            <a:alphaModFix/>
          </a:blip>
          <a:srcRect b="21715" l="0" r="0" t="0"/>
          <a:stretch/>
        </p:blipFill>
        <p:spPr>
          <a:xfrm>
            <a:off x="7903000" y="6261300"/>
            <a:ext cx="949526" cy="389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9.png"/><Relationship Id="rId4" Type="http://schemas.openxmlformats.org/officeDocument/2006/relationships/image" Target="../media/image1.png"/><Relationship Id="rId5"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ph type="ctrTitle"/>
          </p:nvPr>
        </p:nvSpPr>
        <p:spPr>
          <a:xfrm>
            <a:off x="955450" y="1698178"/>
            <a:ext cx="7772400" cy="563100"/>
          </a:xfrm>
          <a:prstGeom prst="rect">
            <a:avLst/>
          </a:prstGeom>
          <a:noFill/>
          <a:ln>
            <a:noFill/>
          </a:ln>
        </p:spPr>
        <p:txBody>
          <a:bodyPr anchorCtr="0" anchor="ctr" bIns="34900" lIns="86475" spcFirstLastPara="1" rIns="86475" wrap="square" tIns="34900">
            <a:spAutoFit/>
          </a:bodyPr>
          <a:lstStyle/>
          <a:p>
            <a:pPr indent="0" lvl="0" marL="0" rtl="0" algn="ctr">
              <a:spcBef>
                <a:spcPts val="0"/>
              </a:spcBef>
              <a:spcAft>
                <a:spcPts val="0"/>
              </a:spcAft>
              <a:buSzPts val="1100"/>
              <a:buNone/>
            </a:pPr>
            <a:r>
              <a:rPr b="1" lang="en-US" sz="3200">
                <a:solidFill>
                  <a:schemeClr val="accent1"/>
                </a:solidFill>
              </a:rPr>
              <a:t>Telecom Customer Churn Prediction</a:t>
            </a:r>
            <a:endParaRPr b="1" sz="3200">
              <a:solidFill>
                <a:schemeClr val="accent1"/>
              </a:solidFill>
            </a:endParaRPr>
          </a:p>
        </p:txBody>
      </p:sp>
      <p:sp>
        <p:nvSpPr>
          <p:cNvPr id="30" name="Google Shape;30;p1"/>
          <p:cNvSpPr txBox="1"/>
          <p:nvPr/>
        </p:nvSpPr>
        <p:spPr>
          <a:xfrm>
            <a:off x="1366392" y="3085110"/>
            <a:ext cx="6534900" cy="923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1800">
                <a:solidFill>
                  <a:schemeClr val="accent1"/>
                </a:solidFill>
              </a:rPr>
              <a:t>Final Project - Group 5</a:t>
            </a:r>
            <a:endParaRPr b="1" sz="1800">
              <a:solidFill>
                <a:schemeClr val="accent1"/>
              </a:solidFill>
            </a:endParaRPr>
          </a:p>
          <a:p>
            <a:pPr indent="0" lvl="0" marL="0" rtl="0" algn="ctr">
              <a:spcBef>
                <a:spcPts val="0"/>
              </a:spcBef>
              <a:spcAft>
                <a:spcPts val="0"/>
              </a:spcAft>
              <a:buClr>
                <a:schemeClr val="dk1"/>
              </a:buClr>
              <a:buSzPts val="1100"/>
              <a:buFont typeface="Arial"/>
              <a:buNone/>
            </a:pPr>
            <a:r>
              <a:rPr b="1" lang="en-US" sz="1800">
                <a:solidFill>
                  <a:schemeClr val="dk1"/>
                </a:solidFill>
              </a:rPr>
              <a:t>Chloe Seo, Kaylee Vo, Kai Yeh, Sirisom Pranivong</a:t>
            </a:r>
            <a:endParaRPr b="1" sz="1800">
              <a:solidFill>
                <a:schemeClr val="dk1"/>
              </a:solidFill>
            </a:endParaRPr>
          </a:p>
          <a:p>
            <a:pPr indent="0" lvl="0" marL="0" rtl="0" algn="ctr">
              <a:spcBef>
                <a:spcPts val="0"/>
              </a:spcBef>
              <a:spcAft>
                <a:spcPts val="0"/>
              </a:spcAft>
              <a:buSzPts val="1100"/>
              <a:buNone/>
            </a:pPr>
            <a:r>
              <a:rPr b="1" lang="en-US" sz="1800">
                <a:solidFill>
                  <a:schemeClr val="dk1"/>
                </a:solidFill>
              </a:rPr>
              <a:t>CS109A, Fall 2024</a:t>
            </a:r>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1beaca1343_0_216"/>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3" name="Google Shape;133;g31beaca1343_0_216"/>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34" name="Google Shape;134;g31beaca1343_0_216"/>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Model Development</a:t>
            </a:r>
            <a:endParaRPr sz="2400">
              <a:latin typeface="Arial"/>
              <a:ea typeface="Arial"/>
              <a:cs typeface="Arial"/>
              <a:sym typeface="Arial"/>
            </a:endParaRPr>
          </a:p>
        </p:txBody>
      </p:sp>
      <p:sp>
        <p:nvSpPr>
          <p:cNvPr id="135" name="Google Shape;135;g31beaca1343_0_216"/>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sp>
        <p:nvSpPr>
          <p:cNvPr id="136" name="Google Shape;136;g31beaca1343_0_216"/>
          <p:cNvSpPr/>
          <p:nvPr/>
        </p:nvSpPr>
        <p:spPr>
          <a:xfrm>
            <a:off x="297425" y="138765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500">
                <a:solidFill>
                  <a:schemeClr val="lt1"/>
                </a:solidFill>
              </a:rPr>
              <a:t>Logistic Regression</a:t>
            </a:r>
            <a:endParaRPr b="1" i="0" sz="2500" u="none" cap="none" strike="noStrike">
              <a:solidFill>
                <a:schemeClr val="lt1"/>
              </a:solidFill>
              <a:latin typeface="Arial"/>
              <a:ea typeface="Arial"/>
              <a:cs typeface="Arial"/>
              <a:sym typeface="Arial"/>
            </a:endParaRPr>
          </a:p>
        </p:txBody>
      </p:sp>
      <p:sp>
        <p:nvSpPr>
          <p:cNvPr id="137" name="Google Shape;137;g31beaca1343_0_216"/>
          <p:cNvSpPr/>
          <p:nvPr/>
        </p:nvSpPr>
        <p:spPr>
          <a:xfrm>
            <a:off x="297424" y="262425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500">
                <a:solidFill>
                  <a:schemeClr val="lt1"/>
                </a:solidFill>
              </a:rPr>
              <a:t>Random Forest</a:t>
            </a:r>
            <a:endParaRPr b="1" sz="2500">
              <a:solidFill>
                <a:schemeClr val="lt1"/>
              </a:solidFill>
              <a:latin typeface="Arial"/>
              <a:ea typeface="Arial"/>
              <a:cs typeface="Arial"/>
              <a:sym typeface="Arial"/>
            </a:endParaRPr>
          </a:p>
        </p:txBody>
      </p:sp>
      <p:sp>
        <p:nvSpPr>
          <p:cNvPr id="138" name="Google Shape;138;g31beaca1343_0_216"/>
          <p:cNvSpPr/>
          <p:nvPr/>
        </p:nvSpPr>
        <p:spPr>
          <a:xfrm>
            <a:off x="297424" y="484440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500">
                <a:solidFill>
                  <a:schemeClr val="lt1"/>
                </a:solidFill>
              </a:rPr>
              <a:t>Boosting</a:t>
            </a:r>
            <a:endParaRPr b="1" sz="2500">
              <a:solidFill>
                <a:schemeClr val="lt1"/>
              </a:solidFill>
              <a:latin typeface="Arial"/>
              <a:ea typeface="Arial"/>
              <a:cs typeface="Arial"/>
              <a:sym typeface="Arial"/>
            </a:endParaRPr>
          </a:p>
        </p:txBody>
      </p:sp>
      <p:sp>
        <p:nvSpPr>
          <p:cNvPr id="139" name="Google Shape;139;g31beaca1343_0_216"/>
          <p:cNvSpPr txBox="1"/>
          <p:nvPr/>
        </p:nvSpPr>
        <p:spPr>
          <a:xfrm>
            <a:off x="2478375" y="2440125"/>
            <a:ext cx="6457200" cy="19968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1200"/>
              </a:spcBef>
              <a:spcAft>
                <a:spcPts val="0"/>
              </a:spcAft>
              <a:buClr>
                <a:schemeClr val="dk1"/>
              </a:buClr>
              <a:buSzPts val="1300"/>
              <a:buChar char="●"/>
            </a:pPr>
            <a:r>
              <a:rPr lang="en-US" sz="1300">
                <a:solidFill>
                  <a:schemeClr val="accent2"/>
                </a:solidFill>
              </a:rPr>
              <a:t>Used OOB accuracy to find the optimal number of estimators to save computation cost. Trees were allowed to grow deep, no stopping conditions.</a:t>
            </a:r>
            <a:endParaRPr sz="1300">
              <a:solidFill>
                <a:schemeClr val="accent2"/>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accent2"/>
                </a:solidFill>
              </a:rPr>
              <a:t>Compared level-order versus best-first growth. Selected the tree with the highest maximum OOB accuracy.</a:t>
            </a:r>
            <a:endParaRPr sz="1300">
              <a:solidFill>
                <a:schemeClr val="accent2"/>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accent2"/>
                </a:solidFill>
              </a:rPr>
              <a:t>Tuned threshold, optimizing for F1-score.</a:t>
            </a:r>
            <a:endParaRPr sz="1300">
              <a:solidFill>
                <a:schemeClr val="accent2"/>
              </a:solidFill>
            </a:endParaRPr>
          </a:p>
          <a:p>
            <a:pPr indent="0" lvl="0" marL="457200" marR="0" rtl="0" algn="l">
              <a:spcBef>
                <a:spcPts val="1200"/>
              </a:spcBef>
              <a:spcAft>
                <a:spcPts val="0"/>
              </a:spcAft>
              <a:buNone/>
            </a:pPr>
            <a:r>
              <a:t/>
            </a:r>
            <a:endParaRPr>
              <a:solidFill>
                <a:srgbClr val="FF0000"/>
              </a:solidFill>
            </a:endParaRPr>
          </a:p>
        </p:txBody>
      </p:sp>
      <p:sp>
        <p:nvSpPr>
          <p:cNvPr id="140" name="Google Shape;140;g31beaca1343_0_216"/>
          <p:cNvSpPr txBox="1"/>
          <p:nvPr/>
        </p:nvSpPr>
        <p:spPr>
          <a:xfrm>
            <a:off x="2478375" y="3869450"/>
            <a:ext cx="6021900" cy="2811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lang="en-US">
                <a:solidFill>
                  <a:schemeClr val="accent2"/>
                </a:solidFill>
              </a:rPr>
              <a:t>Adaboost</a:t>
            </a:r>
            <a:endParaRPr b="1">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Conducted random search with a large hyperparameter range and step size to determine most promising areas.</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Utilized grid search for fine-grain search on promising areas.</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Tuned threshold, optimizing for F1-score.</a:t>
            </a:r>
            <a:endParaRPr sz="1300">
              <a:solidFill>
                <a:schemeClr val="accent2"/>
              </a:solidFill>
            </a:endParaRPr>
          </a:p>
          <a:p>
            <a:pPr indent="0" lvl="0" marL="0" rtl="0" algn="l">
              <a:spcBef>
                <a:spcPts val="0"/>
              </a:spcBef>
              <a:spcAft>
                <a:spcPts val="0"/>
              </a:spcAft>
              <a:buNone/>
            </a:pPr>
            <a:r>
              <a:t/>
            </a:r>
            <a:endParaRPr sz="1300">
              <a:solidFill>
                <a:schemeClr val="accent2"/>
              </a:solidFill>
            </a:endParaRPr>
          </a:p>
          <a:p>
            <a:pPr indent="0" lvl="0" marL="0" marR="0" rtl="0" algn="l">
              <a:lnSpc>
                <a:spcPct val="115000"/>
              </a:lnSpc>
              <a:spcBef>
                <a:spcPts val="0"/>
              </a:spcBef>
              <a:spcAft>
                <a:spcPts val="0"/>
              </a:spcAft>
              <a:buNone/>
            </a:pPr>
            <a:r>
              <a:rPr b="1" lang="en-US">
                <a:solidFill>
                  <a:schemeClr val="accent2"/>
                </a:solidFill>
              </a:rPr>
              <a:t>Gradient Boosting</a:t>
            </a:r>
            <a:endParaRPr b="1">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Leveraged binning and native categorical variable support for quick computation.</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Performed random search to identify promising areas and used grid search for fine-grain search.</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Tuned threshold, optimizing for F1-score.</a:t>
            </a:r>
            <a:endParaRPr sz="1300">
              <a:solidFill>
                <a:schemeClr val="accent2"/>
              </a:solidFill>
            </a:endParaRPr>
          </a:p>
          <a:p>
            <a:pPr indent="0" lvl="0" marL="0" rtl="0" algn="l">
              <a:spcBef>
                <a:spcPts val="0"/>
              </a:spcBef>
              <a:spcAft>
                <a:spcPts val="0"/>
              </a:spcAft>
              <a:buNone/>
            </a:pPr>
            <a:r>
              <a:t/>
            </a:r>
            <a:endParaRPr sz="1300">
              <a:solidFill>
                <a:schemeClr val="lt2"/>
              </a:solidFill>
            </a:endParaRPr>
          </a:p>
          <a:p>
            <a:pPr indent="0" lvl="0" marL="457200" rtl="0" algn="l">
              <a:spcBef>
                <a:spcPts val="0"/>
              </a:spcBef>
              <a:spcAft>
                <a:spcPts val="0"/>
              </a:spcAft>
              <a:buNone/>
            </a:pPr>
            <a:r>
              <a:t/>
            </a:r>
            <a:endParaRPr>
              <a:solidFill>
                <a:schemeClr val="accent2"/>
              </a:solidFill>
            </a:endParaRPr>
          </a:p>
        </p:txBody>
      </p:sp>
      <p:sp>
        <p:nvSpPr>
          <p:cNvPr id="141" name="Google Shape;141;g31beaca1343_0_216"/>
          <p:cNvSpPr txBox="1"/>
          <p:nvPr/>
        </p:nvSpPr>
        <p:spPr>
          <a:xfrm>
            <a:off x="2448700" y="1329155"/>
            <a:ext cx="6359100" cy="848100"/>
          </a:xfrm>
          <a:prstGeom prst="rect">
            <a:avLst/>
          </a:prstGeom>
          <a:noFill/>
          <a:ln>
            <a:noFill/>
          </a:ln>
        </p:spPr>
        <p:txBody>
          <a:bodyPr anchorCtr="0" anchor="t" bIns="0" lIns="0" spcFirstLastPara="1" rIns="0" wrap="square" tIns="0">
            <a:noAutofit/>
          </a:bodyPr>
          <a:lstStyle/>
          <a:p>
            <a:pPr indent="-311150" lvl="0" marL="457200" marR="0" rtl="0" algn="l">
              <a:spcBef>
                <a:spcPts val="0"/>
              </a:spcBef>
              <a:spcAft>
                <a:spcPts val="0"/>
              </a:spcAft>
              <a:buClr>
                <a:schemeClr val="dk1"/>
              </a:buClr>
              <a:buSzPts val="1300"/>
              <a:buChar char="●"/>
            </a:pPr>
            <a:r>
              <a:rPr lang="en-US" sz="1300">
                <a:solidFill>
                  <a:schemeClr val="dk1"/>
                </a:solidFill>
              </a:rPr>
              <a:t>The </a:t>
            </a:r>
            <a:r>
              <a:rPr b="1" lang="en-US" sz="1300">
                <a:solidFill>
                  <a:schemeClr val="dk1"/>
                </a:solidFill>
              </a:rPr>
              <a:t>baseline</a:t>
            </a:r>
            <a:r>
              <a:rPr lang="en-US" sz="1300">
                <a:solidFill>
                  <a:schemeClr val="dk1"/>
                </a:solidFill>
              </a:rPr>
              <a:t> model used top five correlated features, class weights, and no regularization.</a:t>
            </a:r>
            <a:endParaRPr sz="1300">
              <a:solidFill>
                <a:schemeClr val="dk1"/>
              </a:solidFill>
            </a:endParaRPr>
          </a:p>
          <a:p>
            <a:pPr indent="-311150" lvl="0" marL="457200" marR="0" rtl="0" algn="l">
              <a:spcBef>
                <a:spcPts val="0"/>
              </a:spcBef>
              <a:spcAft>
                <a:spcPts val="0"/>
              </a:spcAft>
              <a:buClr>
                <a:schemeClr val="dk1"/>
              </a:buClr>
              <a:buSzPts val="1300"/>
              <a:buChar char="●"/>
            </a:pPr>
            <a:r>
              <a:rPr lang="en-US" sz="1300">
                <a:solidFill>
                  <a:schemeClr val="dk1"/>
                </a:solidFill>
              </a:rPr>
              <a:t>The </a:t>
            </a:r>
            <a:r>
              <a:rPr b="1" lang="en-US" sz="1300">
                <a:solidFill>
                  <a:schemeClr val="dk1"/>
                </a:solidFill>
              </a:rPr>
              <a:t>tuned</a:t>
            </a:r>
            <a:r>
              <a:rPr lang="en-US" sz="1300">
                <a:solidFill>
                  <a:schemeClr val="dk1"/>
                </a:solidFill>
              </a:rPr>
              <a:t> model applied L1 regularization, scaling, SMOTE, and PCA on one-hot encoded variables.</a:t>
            </a:r>
            <a:endParaRPr>
              <a:solidFill>
                <a:schemeClr val="accent2"/>
              </a:solidFill>
            </a:endParaRPr>
          </a:p>
        </p:txBody>
      </p:sp>
      <p:sp>
        <p:nvSpPr>
          <p:cNvPr id="142" name="Google Shape;142;g31beaca1343_0_216"/>
          <p:cNvSpPr/>
          <p:nvPr/>
        </p:nvSpPr>
        <p:spPr>
          <a:xfrm>
            <a:off x="2275300" y="2297400"/>
            <a:ext cx="173400" cy="1406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g31beaca1343_0_216"/>
          <p:cNvSpPr/>
          <p:nvPr/>
        </p:nvSpPr>
        <p:spPr>
          <a:xfrm>
            <a:off x="2304975" y="3819825"/>
            <a:ext cx="173400" cy="2862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31beaca1343_0_216"/>
          <p:cNvSpPr/>
          <p:nvPr/>
        </p:nvSpPr>
        <p:spPr>
          <a:xfrm>
            <a:off x="2275300" y="1315250"/>
            <a:ext cx="173400" cy="78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f3523349f_0_1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50" name="Google Shape;150;g31f3523349f_0_10"/>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Logistic Regression</a:t>
            </a:r>
            <a:endParaRPr sz="2400">
              <a:latin typeface="Arial"/>
              <a:ea typeface="Arial"/>
              <a:cs typeface="Arial"/>
              <a:sym typeface="Arial"/>
            </a:endParaRPr>
          </a:p>
        </p:txBody>
      </p:sp>
      <p:sp>
        <p:nvSpPr>
          <p:cNvPr id="151" name="Google Shape;151;g31f3523349f_0_10"/>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52" name="Google Shape;152;g31f3523349f_0_10"/>
          <p:cNvPicPr preferRelativeResize="0"/>
          <p:nvPr/>
        </p:nvPicPr>
        <p:blipFill>
          <a:blip r:embed="rId3">
            <a:alphaModFix/>
          </a:blip>
          <a:stretch>
            <a:fillRect/>
          </a:stretch>
        </p:blipFill>
        <p:spPr>
          <a:xfrm>
            <a:off x="87075" y="1679425"/>
            <a:ext cx="4354899" cy="3956350"/>
          </a:xfrm>
          <a:prstGeom prst="rect">
            <a:avLst/>
          </a:prstGeom>
          <a:noFill/>
          <a:ln>
            <a:noFill/>
          </a:ln>
        </p:spPr>
      </p:pic>
      <p:sp>
        <p:nvSpPr>
          <p:cNvPr id="153" name="Google Shape;153;g31f3523349f_0_10"/>
          <p:cNvSpPr txBox="1"/>
          <p:nvPr/>
        </p:nvSpPr>
        <p:spPr>
          <a:xfrm>
            <a:off x="4557325" y="3657600"/>
            <a:ext cx="4444500" cy="16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Methodology</a:t>
            </a:r>
            <a:r>
              <a:rPr lang="en-US" sz="1100">
                <a:solidFill>
                  <a:schemeClr val="dk1"/>
                </a:solidFill>
              </a:rPr>
              <a:t>: Scaled, PCA on OHE variables, and applied SMOTE in this order to prevent data leakage.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Lasso Regularization</a:t>
            </a:r>
            <a:r>
              <a:rPr lang="en-US" sz="1100">
                <a:solidFill>
                  <a:schemeClr val="dk1"/>
                </a:solidFill>
              </a:rPr>
              <a:t>: optimal lambda found through cross-validation.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TunedThresholdClassifierCV: </a:t>
            </a:r>
            <a:r>
              <a:rPr lang="en-US" sz="1100">
                <a:solidFill>
                  <a:schemeClr val="dk1"/>
                </a:solidFill>
              </a:rPr>
              <a:t>Tuned the threshold, optimizing for F1-score, which balances precision and recall.</a:t>
            </a:r>
            <a:endParaRPr sz="11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54" name="Google Shape;154;g31f3523349f_0_10"/>
          <p:cNvPicPr preferRelativeResize="0"/>
          <p:nvPr/>
        </p:nvPicPr>
        <p:blipFill>
          <a:blip r:embed="rId4">
            <a:alphaModFix/>
          </a:blip>
          <a:stretch>
            <a:fillRect/>
          </a:stretch>
        </p:blipFill>
        <p:spPr>
          <a:xfrm>
            <a:off x="4672199" y="1332910"/>
            <a:ext cx="4397225" cy="23978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1f3523349f_0_27"/>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60" name="Google Shape;160;g31f3523349f_0_27"/>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Random Forest</a:t>
            </a:r>
            <a:endParaRPr sz="2400">
              <a:latin typeface="Arial"/>
              <a:ea typeface="Arial"/>
              <a:cs typeface="Arial"/>
              <a:sym typeface="Arial"/>
            </a:endParaRPr>
          </a:p>
        </p:txBody>
      </p:sp>
      <p:sp>
        <p:nvSpPr>
          <p:cNvPr id="161" name="Google Shape;161;g31f3523349f_0_27"/>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62" name="Google Shape;162;g31f3523349f_0_27"/>
          <p:cNvPicPr preferRelativeResize="0"/>
          <p:nvPr/>
        </p:nvPicPr>
        <p:blipFill>
          <a:blip r:embed="rId3">
            <a:alphaModFix/>
          </a:blip>
          <a:stretch>
            <a:fillRect/>
          </a:stretch>
        </p:blipFill>
        <p:spPr>
          <a:xfrm>
            <a:off x="315277" y="1406201"/>
            <a:ext cx="4352325" cy="4729101"/>
          </a:xfrm>
          <a:prstGeom prst="rect">
            <a:avLst/>
          </a:prstGeom>
          <a:noFill/>
          <a:ln>
            <a:noFill/>
          </a:ln>
        </p:spPr>
      </p:pic>
      <p:sp>
        <p:nvSpPr>
          <p:cNvPr id="163" name="Google Shape;163;g31f3523349f_0_27"/>
          <p:cNvSpPr txBox="1"/>
          <p:nvPr/>
        </p:nvSpPr>
        <p:spPr>
          <a:xfrm>
            <a:off x="4947100" y="1368700"/>
            <a:ext cx="390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Random Forest was chosen for generalizability, complex boundaries, and reduced overfitting.</a:t>
            </a:r>
            <a:endParaRPr/>
          </a:p>
        </p:txBody>
      </p:sp>
      <p:pic>
        <p:nvPicPr>
          <p:cNvPr id="164" name="Google Shape;164;g31f3523349f_0_27"/>
          <p:cNvPicPr preferRelativeResize="0"/>
          <p:nvPr/>
        </p:nvPicPr>
        <p:blipFill>
          <a:blip r:embed="rId4">
            <a:alphaModFix/>
          </a:blip>
          <a:stretch>
            <a:fillRect/>
          </a:stretch>
        </p:blipFill>
        <p:spPr>
          <a:xfrm>
            <a:off x="4947102" y="2316300"/>
            <a:ext cx="4006406" cy="38568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f3523349f_0_4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70" name="Google Shape;170;g31f3523349f_0_44"/>
          <p:cNvSpPr txBox="1"/>
          <p:nvPr>
            <p:ph type="title"/>
          </p:nvPr>
        </p:nvSpPr>
        <p:spPr>
          <a:xfrm>
            <a:off x="457200" y="1958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AdaBoost</a:t>
            </a:r>
            <a:endParaRPr sz="2400">
              <a:latin typeface="Arial"/>
              <a:ea typeface="Arial"/>
              <a:cs typeface="Arial"/>
              <a:sym typeface="Arial"/>
            </a:endParaRPr>
          </a:p>
        </p:txBody>
      </p:sp>
      <p:sp>
        <p:nvSpPr>
          <p:cNvPr id="171" name="Google Shape;171;g31f3523349f_0_44"/>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72" name="Google Shape;172;g31f3523349f_0_44"/>
          <p:cNvPicPr preferRelativeResize="0"/>
          <p:nvPr/>
        </p:nvPicPr>
        <p:blipFill>
          <a:blip r:embed="rId3">
            <a:alphaModFix/>
          </a:blip>
          <a:stretch>
            <a:fillRect/>
          </a:stretch>
        </p:blipFill>
        <p:spPr>
          <a:xfrm>
            <a:off x="125300" y="1280528"/>
            <a:ext cx="4779550" cy="4975848"/>
          </a:xfrm>
          <a:prstGeom prst="rect">
            <a:avLst/>
          </a:prstGeom>
          <a:noFill/>
          <a:ln>
            <a:noFill/>
          </a:ln>
        </p:spPr>
      </p:pic>
      <p:sp>
        <p:nvSpPr>
          <p:cNvPr id="173" name="Google Shape;173;g31f3523349f_0_44"/>
          <p:cNvSpPr txBox="1"/>
          <p:nvPr/>
        </p:nvSpPr>
        <p:spPr>
          <a:xfrm>
            <a:off x="4859300" y="4055700"/>
            <a:ext cx="41856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Random Search</a:t>
            </a:r>
            <a:r>
              <a:rPr lang="en-US" sz="1100">
                <a:solidFill>
                  <a:schemeClr val="dk1"/>
                </a:solidFill>
              </a:rPr>
              <a:t>: Explored the hyperparameter space to find areas that are most promising.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Grid Search</a:t>
            </a:r>
            <a:r>
              <a:rPr lang="en-US" sz="1100">
                <a:solidFill>
                  <a:schemeClr val="dk1"/>
                </a:solidFill>
              </a:rPr>
              <a:t>: for a fine-grained search in the areas identified prior.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Threshold Tuning</a:t>
            </a:r>
            <a:r>
              <a:rPr lang="en-US" sz="1100">
                <a:solidFill>
                  <a:schemeClr val="dk1"/>
                </a:solidFill>
              </a:rPr>
              <a:t>: Optimized the decision threshold to maximize </a:t>
            </a:r>
            <a:r>
              <a:rPr b="1" lang="en-US" sz="1100">
                <a:solidFill>
                  <a:schemeClr val="dk1"/>
                </a:solidFill>
              </a:rPr>
              <a:t>F1-Score</a:t>
            </a:r>
            <a:r>
              <a:rPr lang="en-US" sz="1100">
                <a:solidFill>
                  <a:schemeClr val="dk1"/>
                </a:solidFill>
              </a:rPr>
              <a:t>.</a:t>
            </a:r>
            <a:endParaRPr b="1" sz="1100">
              <a:solidFill>
                <a:schemeClr val="dk1"/>
              </a:solidFill>
            </a:endParaRPr>
          </a:p>
        </p:txBody>
      </p:sp>
      <p:pic>
        <p:nvPicPr>
          <p:cNvPr id="174" name="Google Shape;174;g31f3523349f_0_44"/>
          <p:cNvPicPr preferRelativeResize="0"/>
          <p:nvPr/>
        </p:nvPicPr>
        <p:blipFill>
          <a:blip r:embed="rId4">
            <a:alphaModFix/>
          </a:blip>
          <a:stretch>
            <a:fillRect/>
          </a:stretch>
        </p:blipFill>
        <p:spPr>
          <a:xfrm>
            <a:off x="5110549" y="1234435"/>
            <a:ext cx="3934350" cy="2845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f3523349f_0_6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80" name="Google Shape;180;g31f3523349f_0_63"/>
          <p:cNvSpPr txBox="1"/>
          <p:nvPr>
            <p:ph type="title"/>
          </p:nvPr>
        </p:nvSpPr>
        <p:spPr>
          <a:xfrm>
            <a:off x="457200" y="1958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Gradient Boosting</a:t>
            </a:r>
            <a:endParaRPr sz="2400">
              <a:latin typeface="Arial"/>
              <a:ea typeface="Arial"/>
              <a:cs typeface="Arial"/>
              <a:sym typeface="Arial"/>
            </a:endParaRPr>
          </a:p>
        </p:txBody>
      </p:sp>
      <p:sp>
        <p:nvSpPr>
          <p:cNvPr id="181" name="Google Shape;181;g31f3523349f_0_63"/>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82" name="Google Shape;182;g31f3523349f_0_63"/>
          <p:cNvPicPr preferRelativeResize="0"/>
          <p:nvPr/>
        </p:nvPicPr>
        <p:blipFill>
          <a:blip r:embed="rId3">
            <a:alphaModFix/>
          </a:blip>
          <a:stretch>
            <a:fillRect/>
          </a:stretch>
        </p:blipFill>
        <p:spPr>
          <a:xfrm>
            <a:off x="197926" y="1196438"/>
            <a:ext cx="4669226" cy="5082226"/>
          </a:xfrm>
          <a:prstGeom prst="rect">
            <a:avLst/>
          </a:prstGeom>
          <a:noFill/>
          <a:ln>
            <a:noFill/>
          </a:ln>
        </p:spPr>
      </p:pic>
      <p:pic>
        <p:nvPicPr>
          <p:cNvPr id="183" name="Google Shape;183;g31f3523349f_0_63"/>
          <p:cNvPicPr preferRelativeResize="0"/>
          <p:nvPr/>
        </p:nvPicPr>
        <p:blipFill>
          <a:blip r:embed="rId4">
            <a:alphaModFix/>
          </a:blip>
          <a:stretch>
            <a:fillRect/>
          </a:stretch>
        </p:blipFill>
        <p:spPr>
          <a:xfrm>
            <a:off x="5035176" y="1287210"/>
            <a:ext cx="3972048" cy="2675181"/>
          </a:xfrm>
          <a:prstGeom prst="rect">
            <a:avLst/>
          </a:prstGeom>
          <a:noFill/>
          <a:ln>
            <a:noFill/>
          </a:ln>
        </p:spPr>
      </p:pic>
      <p:sp>
        <p:nvSpPr>
          <p:cNvPr id="184" name="Google Shape;184;g31f3523349f_0_63"/>
          <p:cNvSpPr txBox="1"/>
          <p:nvPr/>
        </p:nvSpPr>
        <p:spPr>
          <a:xfrm>
            <a:off x="4937400" y="4192627"/>
            <a:ext cx="4016100" cy="1676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Used binning and native categorical variable support to increase computation speed.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Used same strategy as AdaBoost.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1) Random search</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2) Grid search</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3) Tune threshold</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beaca1343_0_126"/>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90" name="Google Shape;190;g31beaca1343_0_126"/>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sp>
        <p:nvSpPr>
          <p:cNvPr id="191" name="Google Shape;191;g31beaca1343_0_126"/>
          <p:cNvSpPr txBox="1"/>
          <p:nvPr>
            <p:ph type="title"/>
          </p:nvPr>
        </p:nvSpPr>
        <p:spPr>
          <a:xfrm>
            <a:off x="342275" y="143985"/>
            <a:ext cx="8229600" cy="8094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Best Model - Random Forest Model</a:t>
            </a:r>
            <a:br>
              <a:rPr lang="en-US" sz="2400">
                <a:solidFill>
                  <a:srgbClr val="FF0000"/>
                </a:solidFill>
                <a:latin typeface="Arial"/>
                <a:ea typeface="Arial"/>
                <a:cs typeface="Arial"/>
                <a:sym typeface="Arial"/>
              </a:rPr>
            </a:br>
            <a:endParaRPr sz="2400">
              <a:solidFill>
                <a:srgbClr val="FF0000"/>
              </a:solidFill>
              <a:latin typeface="Arial"/>
              <a:ea typeface="Arial"/>
              <a:cs typeface="Arial"/>
              <a:sym typeface="Arial"/>
            </a:endParaRPr>
          </a:p>
        </p:txBody>
      </p:sp>
      <p:grpSp>
        <p:nvGrpSpPr>
          <p:cNvPr id="192" name="Google Shape;192;g31beaca1343_0_126"/>
          <p:cNvGrpSpPr/>
          <p:nvPr/>
        </p:nvGrpSpPr>
        <p:grpSpPr>
          <a:xfrm>
            <a:off x="273063" y="5131964"/>
            <a:ext cx="8368032" cy="1265162"/>
            <a:chOff x="552043" y="4803322"/>
            <a:chExt cx="8040000" cy="1265162"/>
          </a:xfrm>
        </p:grpSpPr>
        <p:grpSp>
          <p:nvGrpSpPr>
            <p:cNvPr id="193" name="Google Shape;193;g31beaca1343_0_126"/>
            <p:cNvGrpSpPr/>
            <p:nvPr/>
          </p:nvGrpSpPr>
          <p:grpSpPr>
            <a:xfrm>
              <a:off x="552043" y="4803322"/>
              <a:ext cx="8040000" cy="1162863"/>
              <a:chOff x="552043" y="4803322"/>
              <a:chExt cx="8040000" cy="1162863"/>
            </a:xfrm>
          </p:grpSpPr>
          <p:sp>
            <p:nvSpPr>
              <p:cNvPr id="194" name="Google Shape;194;g31beaca1343_0_126"/>
              <p:cNvSpPr/>
              <p:nvPr/>
            </p:nvSpPr>
            <p:spPr>
              <a:xfrm>
                <a:off x="552043" y="5002585"/>
                <a:ext cx="8040000" cy="9636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195" name="Google Shape;195;g31beaca1343_0_126"/>
              <p:cNvSpPr txBox="1"/>
              <p:nvPr/>
            </p:nvSpPr>
            <p:spPr>
              <a:xfrm>
                <a:off x="3206688" y="4803322"/>
                <a:ext cx="2730600" cy="2616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1700" u="none" cap="none" strike="noStrike">
                    <a:solidFill>
                      <a:schemeClr val="dk1"/>
                    </a:solidFill>
                    <a:latin typeface="Arial"/>
                    <a:ea typeface="Arial"/>
                    <a:cs typeface="Arial"/>
                    <a:sym typeface="Arial"/>
                  </a:rPr>
                  <a:t>KEY OBSERVATIONS</a:t>
                </a:r>
                <a:endParaRPr sz="1100"/>
              </a:p>
            </p:txBody>
          </p:sp>
        </p:grpSp>
        <p:sp>
          <p:nvSpPr>
            <p:cNvPr id="196" name="Google Shape;196;g31beaca1343_0_126"/>
            <p:cNvSpPr txBox="1"/>
            <p:nvPr/>
          </p:nvSpPr>
          <p:spPr>
            <a:xfrm>
              <a:off x="655785" y="5104884"/>
              <a:ext cx="7832400" cy="963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accent1"/>
                  </a:solidFill>
                </a:rPr>
                <a:t>Random Forest</a:t>
              </a:r>
              <a:r>
                <a:rPr lang="en-US" sz="1200">
                  <a:solidFill>
                    <a:schemeClr val="dk1"/>
                  </a:solidFill>
                </a:rPr>
                <a:t> achieved the best performance with a </a:t>
              </a:r>
              <a:r>
                <a:rPr b="1" lang="en-US" sz="1200">
                  <a:solidFill>
                    <a:schemeClr val="dk1"/>
                  </a:solidFill>
                </a:rPr>
                <a:t>test accuracy of 0.66</a:t>
              </a:r>
              <a:r>
                <a:rPr lang="en-US" sz="1200">
                  <a:solidFill>
                    <a:schemeClr val="dk1"/>
                  </a:solidFill>
                </a:rPr>
                <a:t>, </a:t>
              </a:r>
              <a:r>
                <a:rPr b="1" lang="en-US" sz="1200">
                  <a:solidFill>
                    <a:schemeClr val="dk1"/>
                  </a:solidFill>
                </a:rPr>
                <a:t>F1</a:t>
              </a:r>
              <a:r>
                <a:rPr b="1" lang="en-US" sz="1200">
                  <a:solidFill>
                    <a:schemeClr val="dk1"/>
                  </a:solidFill>
                </a:rPr>
                <a:t>-score of 0.60</a:t>
              </a:r>
              <a:r>
                <a:rPr lang="en-US" sz="1200">
                  <a:solidFill>
                    <a:schemeClr val="dk1"/>
                  </a:solidFill>
                </a:rPr>
                <a:t>, and </a:t>
              </a:r>
              <a:r>
                <a:rPr b="1" lang="en-US" sz="1200">
                  <a:solidFill>
                    <a:schemeClr val="dk1"/>
                  </a:solidFill>
                </a:rPr>
                <a:t>AUC of 0.6533</a:t>
              </a:r>
              <a:r>
                <a:rPr lang="en-US" sz="1200">
                  <a:solidFill>
                    <a:schemeClr val="dk1"/>
                  </a:solidFill>
                </a:rPr>
                <a:t>. Although performs well for </a:t>
              </a:r>
              <a:r>
                <a:rPr b="1" lang="en-US" sz="1200">
                  <a:solidFill>
                    <a:schemeClr val="dk1"/>
                  </a:solidFill>
                </a:rPr>
                <a:t>non-churn (0)</a:t>
              </a:r>
              <a:r>
                <a:rPr lang="en-US" sz="1200">
                  <a:solidFill>
                    <a:schemeClr val="dk1"/>
                  </a:solidFill>
                </a:rPr>
                <a:t> customers (precision: 0.77, recall: 0.74), it struggles with </a:t>
              </a:r>
              <a:r>
                <a:rPr b="1" lang="en-US" sz="1200">
                  <a:solidFill>
                    <a:schemeClr val="dk1"/>
                  </a:solidFill>
                </a:rPr>
                <a:t>churn (1)</a:t>
              </a:r>
              <a:r>
                <a:rPr lang="en-US" sz="1200">
                  <a:solidFill>
                    <a:schemeClr val="dk1"/>
                  </a:solidFill>
                </a:rPr>
                <a:t> predictions (precision: 0.43, recall: 0.47), highlighting a need for improvement for churn cases.</a:t>
              </a:r>
              <a:endParaRPr sz="1100">
                <a:solidFill>
                  <a:schemeClr val="dk1"/>
                </a:solidFill>
              </a:endParaRPr>
            </a:p>
          </p:txBody>
        </p:sp>
      </p:grpSp>
      <p:pic>
        <p:nvPicPr>
          <p:cNvPr id="197" name="Google Shape;197;g31beaca1343_0_126"/>
          <p:cNvPicPr preferRelativeResize="0"/>
          <p:nvPr/>
        </p:nvPicPr>
        <p:blipFill>
          <a:blip r:embed="rId3">
            <a:alphaModFix/>
          </a:blip>
          <a:stretch>
            <a:fillRect/>
          </a:stretch>
        </p:blipFill>
        <p:spPr>
          <a:xfrm>
            <a:off x="268275" y="3252788"/>
            <a:ext cx="3914775" cy="1724025"/>
          </a:xfrm>
          <a:prstGeom prst="rect">
            <a:avLst/>
          </a:prstGeom>
          <a:noFill/>
          <a:ln>
            <a:noFill/>
          </a:ln>
        </p:spPr>
      </p:pic>
      <p:pic>
        <p:nvPicPr>
          <p:cNvPr id="198" name="Google Shape;198;g31beaca1343_0_126"/>
          <p:cNvPicPr preferRelativeResize="0"/>
          <p:nvPr/>
        </p:nvPicPr>
        <p:blipFill>
          <a:blip r:embed="rId4">
            <a:alphaModFix/>
          </a:blip>
          <a:stretch>
            <a:fillRect/>
          </a:stretch>
        </p:blipFill>
        <p:spPr>
          <a:xfrm>
            <a:off x="157463" y="1170350"/>
            <a:ext cx="4067175" cy="2171700"/>
          </a:xfrm>
          <a:prstGeom prst="rect">
            <a:avLst/>
          </a:prstGeom>
          <a:noFill/>
          <a:ln>
            <a:noFill/>
          </a:ln>
        </p:spPr>
      </p:pic>
      <p:pic>
        <p:nvPicPr>
          <p:cNvPr id="199" name="Google Shape;199;g31beaca1343_0_126"/>
          <p:cNvPicPr preferRelativeResize="0"/>
          <p:nvPr/>
        </p:nvPicPr>
        <p:blipFill>
          <a:blip r:embed="rId5">
            <a:alphaModFix/>
          </a:blip>
          <a:stretch>
            <a:fillRect/>
          </a:stretch>
        </p:blipFill>
        <p:spPr>
          <a:xfrm>
            <a:off x="4759675" y="1507150"/>
            <a:ext cx="3812200" cy="285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f8a5e810b_0_0"/>
          <p:cNvSpPr txBox="1"/>
          <p:nvPr>
            <p:ph type="title"/>
          </p:nvPr>
        </p:nvSpPr>
        <p:spPr>
          <a:xfrm>
            <a:off x="439714" y="215347"/>
            <a:ext cx="8275500" cy="4398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Prioritization Matrix</a:t>
            </a:r>
            <a:endParaRPr/>
          </a:p>
        </p:txBody>
      </p:sp>
      <p:sp>
        <p:nvSpPr>
          <p:cNvPr id="205" name="Google Shape;205;g31f8a5e810b_0_0"/>
          <p:cNvSpPr txBox="1"/>
          <p:nvPr>
            <p:ph idx="12" type="sldNum"/>
          </p:nvPr>
        </p:nvSpPr>
        <p:spPr>
          <a:xfrm>
            <a:off x="893307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06" name="Google Shape;206;g31f8a5e810b_0_0"/>
          <p:cNvSpPr/>
          <p:nvPr/>
        </p:nvSpPr>
        <p:spPr>
          <a:xfrm>
            <a:off x="1259811" y="1733052"/>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07" name="Google Shape;207;g31f8a5e810b_0_0"/>
          <p:cNvSpPr txBox="1"/>
          <p:nvPr/>
        </p:nvSpPr>
        <p:spPr>
          <a:xfrm>
            <a:off x="2497079" y="5144462"/>
            <a:ext cx="723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Ease</a:t>
            </a:r>
            <a:endParaRPr/>
          </a:p>
        </p:txBody>
      </p:sp>
      <p:sp>
        <p:nvSpPr>
          <p:cNvPr id="208" name="Google Shape;208;g31f8a5e810b_0_0"/>
          <p:cNvSpPr txBox="1"/>
          <p:nvPr/>
        </p:nvSpPr>
        <p:spPr>
          <a:xfrm rot="-5400000">
            <a:off x="48123" y="3146174"/>
            <a:ext cx="928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Impact</a:t>
            </a:r>
            <a:endParaRPr/>
          </a:p>
        </p:txBody>
      </p:sp>
      <p:sp>
        <p:nvSpPr>
          <p:cNvPr id="209" name="Google Shape;209;g31f8a5e810b_0_0"/>
          <p:cNvSpPr/>
          <p:nvPr/>
        </p:nvSpPr>
        <p:spPr>
          <a:xfrm>
            <a:off x="2856099" y="173305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0" name="Google Shape;210;g31f8a5e810b_0_0"/>
          <p:cNvSpPr/>
          <p:nvPr/>
        </p:nvSpPr>
        <p:spPr>
          <a:xfrm>
            <a:off x="1259811" y="332614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1" name="Google Shape;211;g31f8a5e810b_0_0"/>
          <p:cNvSpPr/>
          <p:nvPr/>
        </p:nvSpPr>
        <p:spPr>
          <a:xfrm>
            <a:off x="2856099" y="332614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2" name="Google Shape;212;g31f8a5e810b_0_0"/>
          <p:cNvSpPr txBox="1"/>
          <p:nvPr/>
        </p:nvSpPr>
        <p:spPr>
          <a:xfrm>
            <a:off x="631135" y="1649047"/>
            <a:ext cx="697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High</a:t>
            </a:r>
            <a:endParaRPr/>
          </a:p>
        </p:txBody>
      </p:sp>
      <p:sp>
        <p:nvSpPr>
          <p:cNvPr id="213" name="Google Shape;213;g31f8a5e810b_0_0"/>
          <p:cNvSpPr txBox="1"/>
          <p:nvPr/>
        </p:nvSpPr>
        <p:spPr>
          <a:xfrm>
            <a:off x="656783" y="4644217"/>
            <a:ext cx="646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Low</a:t>
            </a:r>
            <a:endParaRPr/>
          </a:p>
        </p:txBody>
      </p:sp>
      <p:sp>
        <p:nvSpPr>
          <p:cNvPr id="214" name="Google Shape;214;g31f8a5e810b_0_0"/>
          <p:cNvSpPr txBox="1"/>
          <p:nvPr/>
        </p:nvSpPr>
        <p:spPr>
          <a:xfrm>
            <a:off x="382661" y="1205076"/>
            <a:ext cx="8421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0" sz="1800">
              <a:solidFill>
                <a:srgbClr val="7F7F7F"/>
              </a:solidFill>
              <a:latin typeface="Arial"/>
              <a:ea typeface="Arial"/>
              <a:cs typeface="Arial"/>
              <a:sym typeface="Arial"/>
            </a:endParaRPr>
          </a:p>
        </p:txBody>
      </p:sp>
      <p:grpSp>
        <p:nvGrpSpPr>
          <p:cNvPr id="215" name="Google Shape;215;g31f8a5e810b_0_0"/>
          <p:cNvGrpSpPr/>
          <p:nvPr/>
        </p:nvGrpSpPr>
        <p:grpSpPr>
          <a:xfrm>
            <a:off x="4882462" y="1241850"/>
            <a:ext cx="3921845" cy="4970526"/>
            <a:chOff x="4882591" y="1458746"/>
            <a:chExt cx="3709302" cy="4753755"/>
          </a:xfrm>
        </p:grpSpPr>
        <p:sp>
          <p:nvSpPr>
            <p:cNvPr id="216" name="Google Shape;216;g31f8a5e810b_0_0"/>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217" name="Google Shape;217;g31f8a5e810b_0_0"/>
            <p:cNvSpPr txBox="1"/>
            <p:nvPr/>
          </p:nvSpPr>
          <p:spPr>
            <a:xfrm>
              <a:off x="5557894" y="1458746"/>
              <a:ext cx="2795100" cy="3828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218" name="Google Shape;218;g31f8a5e810b_0_0"/>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19" name="Google Shape;219;g31f8a5e810b_0_0"/>
            <p:cNvSpPr txBox="1"/>
            <p:nvPr/>
          </p:nvSpPr>
          <p:spPr>
            <a:xfrm>
              <a:off x="5464037" y="1832458"/>
              <a:ext cx="3051300" cy="3301200"/>
            </a:xfrm>
            <a:prstGeom prst="rect">
              <a:avLst/>
            </a:prstGeom>
            <a:noFill/>
            <a:ln>
              <a:noFill/>
            </a:ln>
          </p:spPr>
          <p:txBody>
            <a:bodyPr anchorCtr="0" anchor="t" bIns="0" lIns="0" spcFirstLastPara="1" rIns="0" wrap="square" tIns="0">
              <a:noAutofit/>
            </a:bodyPr>
            <a:lstStyle/>
            <a:p>
              <a:pPr indent="-374650" lvl="0" marL="457200" rtl="0" algn="l">
                <a:lnSpc>
                  <a:spcPct val="115000"/>
                </a:lnSpc>
                <a:spcBef>
                  <a:spcPts val="1200"/>
                </a:spcBef>
                <a:spcAft>
                  <a:spcPts val="0"/>
                </a:spcAft>
                <a:buClr>
                  <a:schemeClr val="dk1"/>
                </a:buClr>
                <a:buSzPts val="2300"/>
                <a:buChar char="•"/>
              </a:pPr>
              <a:r>
                <a:rPr lang="en-US">
                  <a:solidFill>
                    <a:schemeClr val="dk1"/>
                  </a:solidFill>
                </a:rPr>
                <a:t>1st Quadrant (High Impact, Easy):</a:t>
              </a:r>
              <a:br>
                <a:rPr lang="en-US">
                  <a:solidFill>
                    <a:schemeClr val="dk1"/>
                  </a:solidFill>
                </a:rPr>
              </a:br>
              <a:r>
                <a:rPr b="1" lang="en-US">
                  <a:solidFill>
                    <a:schemeClr val="dk1"/>
                  </a:solidFill>
                </a:rPr>
                <a:t>Random Forest</a:t>
              </a:r>
              <a:r>
                <a:rPr lang="en-US">
                  <a:solidFill>
                    <a:schemeClr val="dk1"/>
                  </a:solidFill>
                </a:rPr>
                <a:t>: Best performance (F1-score: 0.60, AUC: 0.65) and efficient.</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2nd Quadrant (High Impact, Hard):</a:t>
              </a:r>
              <a:br>
                <a:rPr lang="en-US">
                  <a:solidFill>
                    <a:schemeClr val="dk1"/>
                  </a:solidFill>
                </a:rPr>
              </a:br>
              <a:r>
                <a:rPr b="1" lang="en-US">
                  <a:solidFill>
                    <a:schemeClr val="dk1"/>
                  </a:solidFill>
                </a:rPr>
                <a:t>AdaBoost</a:t>
              </a:r>
              <a:r>
                <a:rPr lang="en-US">
                  <a:solidFill>
                    <a:schemeClr val="dk1"/>
                  </a:solidFill>
                </a:rPr>
                <a:t>: Strong performance (F1-score: 0.58) but computationally expensive.</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3rd Quadrant (Low Impact, Easy):</a:t>
              </a:r>
              <a:br>
                <a:rPr lang="en-US">
                  <a:solidFill>
                    <a:schemeClr val="dk1"/>
                  </a:solidFill>
                </a:rPr>
              </a:br>
              <a:r>
                <a:rPr b="1" lang="en-US">
                  <a:solidFill>
                    <a:schemeClr val="dk1"/>
                  </a:solidFill>
                </a:rPr>
                <a:t>Logistic Regression</a:t>
              </a:r>
              <a:r>
                <a:rPr lang="en-US">
                  <a:solidFill>
                    <a:schemeClr val="dk1"/>
                  </a:solidFill>
                </a:rPr>
                <a:t>: Moderate performance (F1-score: 0.57) and simple to implement.</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4th Quadrant (Low Impact, Hard):</a:t>
              </a:r>
              <a:br>
                <a:rPr lang="en-US">
                  <a:solidFill>
                    <a:schemeClr val="dk1"/>
                  </a:solidFill>
                </a:rPr>
              </a:br>
              <a:r>
                <a:rPr b="1" lang="en-US">
                  <a:solidFill>
                    <a:schemeClr val="dk1"/>
                  </a:solidFill>
                </a:rPr>
                <a:t>Gradient Boosting</a:t>
              </a:r>
              <a:r>
                <a:rPr lang="en-US">
                  <a:solidFill>
                    <a:schemeClr val="dk1"/>
                  </a:solidFill>
                </a:rPr>
                <a:t>: Similar to Adaboost (F1-score: 0.57) but more resource-intensive.</a:t>
              </a:r>
              <a:endParaRPr>
                <a:solidFill>
                  <a:schemeClr val="dk1"/>
                </a:solidFill>
              </a:endParaRPr>
            </a:p>
            <a:p>
              <a:pPr indent="0" lvl="0" marL="457200" marR="0" rtl="0" algn="l">
                <a:spcBef>
                  <a:spcPts val="1200"/>
                </a:spcBef>
                <a:spcAft>
                  <a:spcPts val="0"/>
                </a:spcAft>
                <a:buNone/>
              </a:pPr>
              <a:r>
                <a:t/>
              </a:r>
              <a:endParaRPr sz="2000">
                <a:solidFill>
                  <a:srgbClr val="FF0000"/>
                </a:solidFill>
              </a:endParaRPr>
            </a:p>
            <a:p>
              <a:pPr indent="0" lvl="0" marL="0" marR="0" rtl="0" algn="l">
                <a:spcBef>
                  <a:spcPts val="0"/>
                </a:spcBef>
                <a:spcAft>
                  <a:spcPts val="0"/>
                </a:spcAft>
                <a:buClr>
                  <a:schemeClr val="dk1"/>
                </a:buClr>
                <a:buSzPts val="2000"/>
                <a:buFont typeface="Arial"/>
                <a:buNone/>
              </a:pPr>
              <a:r>
                <a:t/>
              </a:r>
              <a:endParaRPr b="0" sz="2000">
                <a:solidFill>
                  <a:srgbClr val="FF0000"/>
                </a:solidFill>
                <a:latin typeface="Arial"/>
                <a:ea typeface="Arial"/>
                <a:cs typeface="Arial"/>
                <a:sym typeface="Arial"/>
              </a:endParaRPr>
            </a:p>
          </p:txBody>
        </p:sp>
      </p:grpSp>
      <p:cxnSp>
        <p:nvCxnSpPr>
          <p:cNvPr id="220" name="Google Shape;220;g31f8a5e810b_0_0"/>
          <p:cNvCxnSpPr/>
          <p:nvPr/>
        </p:nvCxnSpPr>
        <p:spPr>
          <a:xfrm>
            <a:off x="986154" y="2061381"/>
            <a:ext cx="0" cy="2599200"/>
          </a:xfrm>
          <a:prstGeom prst="straightConnector1">
            <a:avLst/>
          </a:prstGeom>
          <a:noFill/>
          <a:ln cap="flat" cmpd="sng" w="31750">
            <a:solidFill>
              <a:schemeClr val="dk1"/>
            </a:solidFill>
            <a:prstDash val="solid"/>
            <a:round/>
            <a:headEnd len="med" w="med" type="triangle"/>
            <a:tailEnd len="med" w="med" type="triangle"/>
          </a:ln>
        </p:spPr>
      </p:cxnSp>
      <p:cxnSp>
        <p:nvCxnSpPr>
          <p:cNvPr id="221" name="Google Shape;221;g31f8a5e810b_0_0"/>
          <p:cNvCxnSpPr/>
          <p:nvPr/>
        </p:nvCxnSpPr>
        <p:spPr>
          <a:xfrm>
            <a:off x="2039892" y="5084189"/>
            <a:ext cx="1644900" cy="0"/>
          </a:xfrm>
          <a:prstGeom prst="straightConnector1">
            <a:avLst/>
          </a:prstGeom>
          <a:noFill/>
          <a:ln cap="flat" cmpd="sng" w="31750">
            <a:solidFill>
              <a:schemeClr val="dk1"/>
            </a:solidFill>
            <a:prstDash val="solid"/>
            <a:round/>
            <a:headEnd len="med" w="med" type="triangle"/>
            <a:tailEnd len="med" w="med" type="triangle"/>
          </a:ln>
        </p:spPr>
      </p:cxnSp>
      <p:sp>
        <p:nvSpPr>
          <p:cNvPr id="222" name="Google Shape;222;g31f8a5e810b_0_0"/>
          <p:cNvSpPr txBox="1"/>
          <p:nvPr/>
        </p:nvSpPr>
        <p:spPr>
          <a:xfrm>
            <a:off x="3026366" y="1959790"/>
            <a:ext cx="12543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1</a:t>
            </a:r>
            <a:r>
              <a:rPr b="1" baseline="30000" lang="en-US" sz="2800">
                <a:solidFill>
                  <a:schemeClr val="dk1"/>
                </a:solidFill>
                <a:latin typeface="Arial"/>
                <a:ea typeface="Arial"/>
                <a:cs typeface="Arial"/>
                <a:sym typeface="Arial"/>
              </a:rPr>
              <a:t>st</a:t>
            </a:r>
            <a:r>
              <a:rPr b="1" lang="en-US" sz="28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400"/>
              <a:buFont typeface="Arial"/>
              <a:buNone/>
            </a:pPr>
            <a:r>
              <a:rPr b="1" lang="en-US">
                <a:solidFill>
                  <a:schemeClr val="accent1"/>
                </a:solidFill>
              </a:rPr>
              <a:t>Random Forest</a:t>
            </a:r>
            <a:endParaRPr b="1">
              <a:solidFill>
                <a:schemeClr val="accent1"/>
              </a:solidFill>
            </a:endParaRPr>
          </a:p>
        </p:txBody>
      </p:sp>
      <p:sp>
        <p:nvSpPr>
          <p:cNvPr id="223" name="Google Shape;223;g31f8a5e810b_0_0"/>
          <p:cNvSpPr txBox="1"/>
          <p:nvPr/>
        </p:nvSpPr>
        <p:spPr>
          <a:xfrm>
            <a:off x="3013762" y="3522088"/>
            <a:ext cx="12795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3</a:t>
            </a:r>
            <a:r>
              <a:rPr b="1" baseline="30000" lang="en-US" sz="2800">
                <a:solidFill>
                  <a:schemeClr val="dk1"/>
                </a:solidFill>
                <a:latin typeface="Arial"/>
                <a:ea typeface="Arial"/>
                <a:cs typeface="Arial"/>
                <a:sym typeface="Arial"/>
              </a:rPr>
              <a:t>rd</a:t>
            </a:r>
            <a:r>
              <a:rPr b="0" lang="en-US" sz="2800">
                <a:solidFill>
                  <a:schemeClr val="dk1"/>
                </a:solidFill>
                <a:latin typeface="Arial"/>
                <a:ea typeface="Arial"/>
                <a:cs typeface="Arial"/>
                <a:sym typeface="Arial"/>
              </a:rPr>
              <a:t>  </a:t>
            </a:r>
            <a:endParaRPr>
              <a:solidFill>
                <a:schemeClr val="dk1"/>
              </a:solidFill>
            </a:endParaRPr>
          </a:p>
          <a:p>
            <a:pPr indent="0" lvl="0" marL="0" marR="0" rtl="0" algn="ctr">
              <a:spcBef>
                <a:spcPts val="0"/>
              </a:spcBef>
              <a:spcAft>
                <a:spcPts val="0"/>
              </a:spcAft>
              <a:buClr>
                <a:schemeClr val="dk1"/>
              </a:buClr>
              <a:buSzPts val="2800"/>
              <a:buFont typeface="Arial"/>
              <a:buNone/>
            </a:pPr>
            <a:r>
              <a:rPr lang="en-US">
                <a:solidFill>
                  <a:schemeClr val="dk1"/>
                </a:solidFill>
              </a:rPr>
              <a:t>Tuned Logit</a:t>
            </a:r>
            <a:endParaRPr>
              <a:solidFill>
                <a:schemeClr val="dk1"/>
              </a:solidFill>
            </a:endParaRPr>
          </a:p>
          <a:p>
            <a:pPr indent="0" lvl="0" marL="0" marR="0" rtl="0" algn="ctr">
              <a:spcBef>
                <a:spcPts val="0"/>
              </a:spcBef>
              <a:spcAft>
                <a:spcPts val="0"/>
              </a:spcAft>
              <a:buClr>
                <a:schemeClr val="dk1"/>
              </a:buClr>
              <a:buSzPts val="1400"/>
              <a:buFont typeface="Arial"/>
              <a:buNone/>
            </a:pPr>
            <a:r>
              <a:t/>
            </a:r>
            <a:endParaRPr b="0" sz="1400">
              <a:solidFill>
                <a:schemeClr val="dk1"/>
              </a:solidFill>
              <a:latin typeface="Arial"/>
              <a:ea typeface="Arial"/>
              <a:cs typeface="Arial"/>
              <a:sym typeface="Arial"/>
            </a:endParaRPr>
          </a:p>
        </p:txBody>
      </p:sp>
      <p:sp>
        <p:nvSpPr>
          <p:cNvPr id="224" name="Google Shape;224;g31f8a5e810b_0_0"/>
          <p:cNvSpPr txBox="1"/>
          <p:nvPr/>
        </p:nvSpPr>
        <p:spPr>
          <a:xfrm>
            <a:off x="1365288" y="3473775"/>
            <a:ext cx="13839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4</a:t>
            </a:r>
            <a:r>
              <a:rPr b="1" baseline="30000" lang="en-US" sz="2800">
                <a:solidFill>
                  <a:schemeClr val="dk1"/>
                </a:solidFill>
                <a:latin typeface="Arial"/>
                <a:ea typeface="Arial"/>
                <a:cs typeface="Arial"/>
                <a:sym typeface="Arial"/>
              </a:rPr>
              <a:t>th</a:t>
            </a:r>
            <a:r>
              <a:rPr b="1" lang="en-US" sz="28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400"/>
              <a:buFont typeface="Arial"/>
              <a:buNone/>
            </a:pPr>
            <a:r>
              <a:rPr lang="en-US">
                <a:solidFill>
                  <a:schemeClr val="dk1"/>
                </a:solidFill>
              </a:rPr>
              <a:t>Gradient Boosting</a:t>
            </a:r>
            <a:endParaRPr/>
          </a:p>
        </p:txBody>
      </p:sp>
      <p:sp>
        <p:nvSpPr>
          <p:cNvPr id="225" name="Google Shape;225;g31f8a5e810b_0_0"/>
          <p:cNvSpPr txBox="1"/>
          <p:nvPr/>
        </p:nvSpPr>
        <p:spPr>
          <a:xfrm>
            <a:off x="1430079" y="1959790"/>
            <a:ext cx="12543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2</a:t>
            </a:r>
            <a:r>
              <a:rPr b="1" baseline="30000" lang="en-US" sz="2800">
                <a:solidFill>
                  <a:schemeClr val="dk1"/>
                </a:solidFill>
                <a:latin typeface="Arial"/>
                <a:ea typeface="Arial"/>
                <a:cs typeface="Arial"/>
                <a:sym typeface="Arial"/>
              </a:rPr>
              <a:t>nd</a:t>
            </a:r>
            <a:r>
              <a:rPr b="1" lang="en-US" sz="2800">
                <a:solidFill>
                  <a:schemeClr val="dk1"/>
                </a:solidFill>
                <a:latin typeface="Arial"/>
                <a:ea typeface="Arial"/>
                <a:cs typeface="Arial"/>
                <a:sym typeface="Arial"/>
              </a:rPr>
              <a:t> </a:t>
            </a:r>
            <a:endParaRPr/>
          </a:p>
          <a:p>
            <a:pPr indent="0" lvl="0" marL="0" marR="0" rtl="0" algn="ctr">
              <a:spcBef>
                <a:spcPts val="0"/>
              </a:spcBef>
              <a:spcAft>
                <a:spcPts val="0"/>
              </a:spcAft>
              <a:buClr>
                <a:schemeClr val="dk1"/>
              </a:buClr>
              <a:buSzPts val="1400"/>
              <a:buFont typeface="Arial"/>
              <a:buNone/>
            </a:pPr>
            <a:r>
              <a:rPr lang="en-US">
                <a:solidFill>
                  <a:schemeClr val="dk1"/>
                </a:solidFill>
              </a:rPr>
              <a:t>AdaBoost</a:t>
            </a:r>
            <a:endParaRPr/>
          </a:p>
          <a:p>
            <a:pPr indent="0" lvl="0" marL="0" marR="0" rtl="0" algn="ctr">
              <a:spcBef>
                <a:spcPts val="0"/>
              </a:spcBef>
              <a:spcAft>
                <a:spcPts val="0"/>
              </a:spcAft>
              <a:buClr>
                <a:schemeClr val="dk1"/>
              </a:buClr>
              <a:buSzPts val="1400"/>
              <a:buFont typeface="Arial"/>
              <a:buNone/>
            </a:pPr>
            <a:r>
              <a:t/>
            </a:r>
            <a:endParaRPr b="0" sz="1400">
              <a:solidFill>
                <a:schemeClr val="dk1"/>
              </a:solidFill>
              <a:latin typeface="Arial"/>
              <a:ea typeface="Arial"/>
              <a:cs typeface="Arial"/>
              <a:sym typeface="Arial"/>
            </a:endParaRPr>
          </a:p>
        </p:txBody>
      </p:sp>
      <p:pic>
        <p:nvPicPr>
          <p:cNvPr id="226" name="Google Shape;226;g31f8a5e810b_0_0"/>
          <p:cNvPicPr preferRelativeResize="0"/>
          <p:nvPr/>
        </p:nvPicPr>
        <p:blipFill rotWithShape="1">
          <a:blip r:embed="rId3">
            <a:alphaModFix/>
          </a:blip>
          <a:srcRect b="0" l="0" r="0" t="0"/>
          <a:stretch/>
        </p:blipFill>
        <p:spPr>
          <a:xfrm>
            <a:off x="1741287" y="4348388"/>
            <a:ext cx="480000" cy="476800"/>
          </a:xfrm>
          <a:prstGeom prst="rect">
            <a:avLst/>
          </a:prstGeom>
          <a:noFill/>
          <a:ln>
            <a:noFill/>
          </a:ln>
        </p:spPr>
      </p:pic>
      <p:pic>
        <p:nvPicPr>
          <p:cNvPr id="227" name="Google Shape;227;g31f8a5e810b_0_0"/>
          <p:cNvPicPr preferRelativeResize="0"/>
          <p:nvPr/>
        </p:nvPicPr>
        <p:blipFill rotWithShape="1">
          <a:blip r:embed="rId4">
            <a:alphaModFix/>
          </a:blip>
          <a:srcRect b="0" l="0" r="0" t="0"/>
          <a:stretch/>
        </p:blipFill>
        <p:spPr>
          <a:xfrm>
            <a:off x="3684798" y="2727098"/>
            <a:ext cx="646200" cy="643317"/>
          </a:xfrm>
          <a:prstGeom prst="rect">
            <a:avLst/>
          </a:prstGeom>
          <a:noFill/>
          <a:ln>
            <a:noFill/>
          </a:ln>
        </p:spPr>
      </p:pic>
      <p:sp>
        <p:nvSpPr>
          <p:cNvPr id="228" name="Google Shape;228;g31f8a5e810b_0_0"/>
          <p:cNvSpPr txBox="1"/>
          <p:nvPr/>
        </p:nvSpPr>
        <p:spPr>
          <a:xfrm>
            <a:off x="3831745" y="4894480"/>
            <a:ext cx="723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Easy</a:t>
            </a:r>
            <a:endParaRPr/>
          </a:p>
        </p:txBody>
      </p:sp>
      <p:sp>
        <p:nvSpPr>
          <p:cNvPr id="229" name="Google Shape;229;g31f8a5e810b_0_0"/>
          <p:cNvSpPr txBox="1"/>
          <p:nvPr/>
        </p:nvSpPr>
        <p:spPr>
          <a:xfrm>
            <a:off x="1143458" y="4894480"/>
            <a:ext cx="710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Hard</a:t>
            </a:r>
            <a:endParaRPr/>
          </a:p>
        </p:txBody>
      </p:sp>
      <p:sp>
        <p:nvSpPr>
          <p:cNvPr id="230" name="Google Shape;230;g31f8a5e810b_0_0"/>
          <p:cNvSpPr txBox="1"/>
          <p:nvPr/>
        </p:nvSpPr>
        <p:spPr>
          <a:xfrm>
            <a:off x="327725" y="5862663"/>
            <a:ext cx="4720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Ease</a:t>
            </a:r>
            <a:r>
              <a:rPr lang="en-US" sz="1100">
                <a:solidFill>
                  <a:schemeClr val="dk1"/>
                </a:solidFill>
              </a:rPr>
              <a:t>: Use computational cost, runtime efficiency, or ease of implementation of each model.</a:t>
            </a:r>
            <a:endParaRPr sz="1100">
              <a:solidFill>
                <a:schemeClr val="dk1"/>
              </a:solidFill>
            </a:endParaRPr>
          </a:p>
          <a:p>
            <a:pPr indent="0" lvl="0" marL="0" rtl="0" algn="l">
              <a:spcBef>
                <a:spcPts val="0"/>
              </a:spcBef>
              <a:spcAft>
                <a:spcPts val="0"/>
              </a:spcAft>
              <a:buNone/>
            </a:pPr>
            <a:r>
              <a:rPr b="1" lang="en-US" sz="1100">
                <a:solidFill>
                  <a:schemeClr val="dk1"/>
                </a:solidFill>
              </a:rPr>
              <a:t>Impact</a:t>
            </a:r>
            <a:r>
              <a:rPr lang="en-US" sz="1100">
                <a:solidFill>
                  <a:schemeClr val="dk1"/>
                </a:solidFill>
              </a:rPr>
              <a:t>: Use metrics such as F1-score, AUC, or Test Accuracy.</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20d1cd3940_0_9"/>
          <p:cNvSpPr/>
          <p:nvPr/>
        </p:nvSpPr>
        <p:spPr>
          <a:xfrm>
            <a:off x="228600" y="310425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36" name="Google Shape;236;g320d1cd3940_0_9"/>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237" name="Google Shape;237;g320d1cd3940_0_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38" name="Google Shape;238;g320d1cd3940_0_9"/>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44" name="Google Shape;244;p21"/>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45" name="Google Shape;245;p21"/>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Model Performance</a:t>
            </a:r>
            <a:endParaRPr sz="2400">
              <a:latin typeface="Arial"/>
              <a:ea typeface="Arial"/>
              <a:cs typeface="Arial"/>
              <a:sym typeface="Arial"/>
            </a:endParaRPr>
          </a:p>
        </p:txBody>
      </p:sp>
      <p:pic>
        <p:nvPicPr>
          <p:cNvPr id="246" name="Google Shape;246;p21" title="Points scored"/>
          <p:cNvPicPr preferRelativeResize="0"/>
          <p:nvPr/>
        </p:nvPicPr>
        <p:blipFill>
          <a:blip r:embed="rId3">
            <a:alphaModFix/>
          </a:blip>
          <a:stretch>
            <a:fillRect/>
          </a:stretch>
        </p:blipFill>
        <p:spPr>
          <a:xfrm>
            <a:off x="668100" y="1228476"/>
            <a:ext cx="4111701" cy="2745500"/>
          </a:xfrm>
          <a:prstGeom prst="rect">
            <a:avLst/>
          </a:prstGeom>
          <a:noFill/>
          <a:ln>
            <a:noFill/>
          </a:ln>
        </p:spPr>
      </p:pic>
      <p:sp>
        <p:nvSpPr>
          <p:cNvPr id="247" name="Google Shape;247;p21"/>
          <p:cNvSpPr txBox="1"/>
          <p:nvPr/>
        </p:nvSpPr>
        <p:spPr>
          <a:xfrm>
            <a:off x="1926694" y="3811569"/>
            <a:ext cx="15945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rPr>
              <a:t>Models</a:t>
            </a:r>
            <a:endParaRPr b="0" sz="1000">
              <a:solidFill>
                <a:schemeClr val="dk1"/>
              </a:solidFill>
              <a:latin typeface="Arial"/>
              <a:ea typeface="Arial"/>
              <a:cs typeface="Arial"/>
              <a:sym typeface="Arial"/>
            </a:endParaRPr>
          </a:p>
        </p:txBody>
      </p:sp>
      <p:sp>
        <p:nvSpPr>
          <p:cNvPr id="248" name="Google Shape;248;p21"/>
          <p:cNvSpPr txBox="1"/>
          <p:nvPr/>
        </p:nvSpPr>
        <p:spPr>
          <a:xfrm>
            <a:off x="3500900" y="1304675"/>
            <a:ext cx="1203300" cy="4398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grpSp>
        <p:nvGrpSpPr>
          <p:cNvPr id="249" name="Google Shape;249;p21"/>
          <p:cNvGrpSpPr/>
          <p:nvPr/>
        </p:nvGrpSpPr>
        <p:grpSpPr>
          <a:xfrm>
            <a:off x="3619551" y="1360047"/>
            <a:ext cx="1203276" cy="470134"/>
            <a:chOff x="7049537" y="1430425"/>
            <a:chExt cx="1522942" cy="615600"/>
          </a:xfrm>
        </p:grpSpPr>
        <p:sp>
          <p:nvSpPr>
            <p:cNvPr id="250" name="Google Shape;250;p21"/>
            <p:cNvSpPr/>
            <p:nvPr/>
          </p:nvSpPr>
          <p:spPr>
            <a:xfrm>
              <a:off x="7049569" y="1467834"/>
              <a:ext cx="137100" cy="1371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000" u="none" cap="none" strike="noStrike">
                <a:solidFill>
                  <a:schemeClr val="dk1"/>
                </a:solidFill>
                <a:latin typeface="Arial"/>
                <a:ea typeface="Arial"/>
                <a:cs typeface="Arial"/>
                <a:sym typeface="Arial"/>
              </a:endParaRPr>
            </a:p>
          </p:txBody>
        </p:sp>
        <p:sp>
          <p:nvSpPr>
            <p:cNvPr id="251" name="Google Shape;251;p21"/>
            <p:cNvSpPr/>
            <p:nvPr/>
          </p:nvSpPr>
          <p:spPr>
            <a:xfrm>
              <a:off x="7049537" y="1669635"/>
              <a:ext cx="137100" cy="137100"/>
            </a:xfrm>
            <a:prstGeom prst="rect">
              <a:avLst/>
            </a:prstGeom>
            <a:solidFill>
              <a:srgbClr val="9900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000" u="none" cap="none" strike="noStrike">
                <a:solidFill>
                  <a:schemeClr val="dk1"/>
                </a:solidFill>
                <a:latin typeface="Arial"/>
                <a:ea typeface="Arial"/>
                <a:cs typeface="Arial"/>
                <a:sym typeface="Arial"/>
              </a:endParaRPr>
            </a:p>
          </p:txBody>
        </p:sp>
        <p:sp>
          <p:nvSpPr>
            <p:cNvPr id="252" name="Google Shape;252;p21"/>
            <p:cNvSpPr txBox="1"/>
            <p:nvPr/>
          </p:nvSpPr>
          <p:spPr>
            <a:xfrm>
              <a:off x="7313679" y="1430425"/>
              <a:ext cx="1258800" cy="61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600"/>
                <a:buFont typeface="Arial"/>
                <a:buNone/>
              </a:pPr>
              <a:r>
                <a:rPr lang="en-US" sz="1000">
                  <a:solidFill>
                    <a:schemeClr val="dk1"/>
                  </a:solidFill>
                </a:rPr>
                <a:t>Test Accuracy</a:t>
              </a:r>
              <a:endParaRPr sz="1000">
                <a:solidFill>
                  <a:schemeClr val="dk1"/>
                </a:solidFill>
              </a:endParaRPr>
            </a:p>
            <a:p>
              <a:pPr indent="0" lvl="0" marL="0" marR="0" rtl="0" algn="l">
                <a:spcBef>
                  <a:spcPts val="0"/>
                </a:spcBef>
                <a:spcAft>
                  <a:spcPts val="0"/>
                </a:spcAft>
                <a:buClr>
                  <a:schemeClr val="dk1"/>
                </a:buClr>
                <a:buSzPts val="1600"/>
                <a:buFont typeface="Arial"/>
                <a:buNone/>
              </a:pPr>
              <a:r>
                <a:rPr lang="en-US" sz="1000">
                  <a:solidFill>
                    <a:schemeClr val="dk1"/>
                  </a:solidFill>
                </a:rPr>
                <a:t>Test F1 Score</a:t>
              </a:r>
              <a:endParaRPr sz="1000">
                <a:solidFill>
                  <a:schemeClr val="dk1"/>
                </a:solidFill>
              </a:endParaRPr>
            </a:p>
          </p:txBody>
        </p:sp>
      </p:grpSp>
      <p:sp>
        <p:nvSpPr>
          <p:cNvPr id="253" name="Google Shape;253;p21"/>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grpSp>
        <p:nvGrpSpPr>
          <p:cNvPr id="254" name="Google Shape;254;p21"/>
          <p:cNvGrpSpPr/>
          <p:nvPr/>
        </p:nvGrpSpPr>
        <p:grpSpPr>
          <a:xfrm>
            <a:off x="4882591" y="1458746"/>
            <a:ext cx="3709302" cy="4753755"/>
            <a:chOff x="4882591" y="1458746"/>
            <a:chExt cx="3709302" cy="4753755"/>
          </a:xfrm>
        </p:grpSpPr>
        <p:sp>
          <p:nvSpPr>
            <p:cNvPr id="255" name="Google Shape;255;p21"/>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256" name="Google Shape;256;p21"/>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257" name="Google Shape;257;p21"/>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58" name="Google Shape;258;p21"/>
            <p:cNvSpPr txBox="1"/>
            <p:nvPr/>
          </p:nvSpPr>
          <p:spPr>
            <a:xfrm>
              <a:off x="5464050" y="1832429"/>
              <a:ext cx="3051300" cy="4213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Best Model</a:t>
              </a:r>
              <a:r>
                <a:rPr lang="en-US" sz="1100">
                  <a:solidFill>
                    <a:schemeClr val="dk1"/>
                  </a:solidFill>
                </a:rPr>
                <a:t>: </a:t>
              </a:r>
              <a:r>
                <a:rPr b="1" lang="en-US" sz="1100">
                  <a:solidFill>
                    <a:schemeClr val="dk1"/>
                  </a:solidFill>
                </a:rPr>
                <a:t>Random Forest</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It achieved the highest test accuracy (0.66) and test F1-score (0.60).</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It achieves the highest AUC (0.6533), confirming its superior ability to balance precision and recall across multiple thresholds.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Tuning improves performance</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The Tuned </a:t>
              </a:r>
              <a:r>
                <a:rPr lang="en-US" sz="1100">
                  <a:solidFill>
                    <a:schemeClr val="dk1"/>
                  </a:solidFill>
                </a:rPr>
                <a:t>Logistic</a:t>
              </a:r>
              <a:r>
                <a:rPr lang="en-US" sz="1100">
                  <a:solidFill>
                    <a:schemeClr val="dk1"/>
                  </a:solidFill>
                </a:rPr>
                <a:t> Regression outperforms the Baseline in both metrics, demonstrating the importance of model optimization.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Tuned Logistic Regression</a:t>
              </a:r>
              <a:r>
                <a:rPr lang="en-US" sz="1100">
                  <a:solidFill>
                    <a:schemeClr val="dk1"/>
                  </a:solidFill>
                </a:rPr>
                <a:t> beats Baseline in AUC (0.5983 vs. 0.5804), reinforcing the value of optimization.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Boosting methods perform well but not as well as the Random Forest</a:t>
              </a:r>
              <a:r>
                <a:rPr lang="en-US" sz="1100">
                  <a:solidFill>
                    <a:schemeClr val="dk1"/>
                  </a:solidFill>
                </a:rPr>
                <a:t>: Both Adaboost and Gradient Boosting have lower F1-scores (0.58 and 0.57, respectively) and lower AUC (0.62 and 0.60, respectively) compared to Random Forest.</a:t>
              </a:r>
              <a:endParaRPr sz="2000">
                <a:solidFill>
                  <a:srgbClr val="FF0000"/>
                </a:solidFill>
              </a:endParaRPr>
            </a:p>
          </p:txBody>
        </p:sp>
      </p:grpSp>
      <p:pic>
        <p:nvPicPr>
          <p:cNvPr id="259" name="Google Shape;259;p21"/>
          <p:cNvPicPr preferRelativeResize="0"/>
          <p:nvPr/>
        </p:nvPicPr>
        <p:blipFill>
          <a:blip r:embed="rId4">
            <a:alphaModFix/>
          </a:blip>
          <a:stretch>
            <a:fillRect/>
          </a:stretch>
        </p:blipFill>
        <p:spPr>
          <a:xfrm>
            <a:off x="1015663" y="4018264"/>
            <a:ext cx="3416575" cy="2562425"/>
          </a:xfrm>
          <a:prstGeom prst="rect">
            <a:avLst/>
          </a:prstGeom>
          <a:noFill/>
          <a:ln>
            <a:noFill/>
          </a:ln>
        </p:spPr>
      </p:pic>
      <p:sp>
        <p:nvSpPr>
          <p:cNvPr id="260" name="Google Shape;260;p21"/>
          <p:cNvSpPr/>
          <p:nvPr/>
        </p:nvSpPr>
        <p:spPr>
          <a:xfrm>
            <a:off x="2383625" y="1744475"/>
            <a:ext cx="867600" cy="2146500"/>
          </a:xfrm>
          <a:prstGeom prst="rect">
            <a:avLst/>
          </a:prstGeom>
          <a:noFill/>
          <a:ln cap="flat" cmpd="sng" w="1905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1"/>
          <p:cNvSpPr/>
          <p:nvPr/>
        </p:nvSpPr>
        <p:spPr>
          <a:xfrm>
            <a:off x="2998225" y="5777150"/>
            <a:ext cx="1303200" cy="152400"/>
          </a:xfrm>
          <a:prstGeom prst="rect">
            <a:avLst/>
          </a:prstGeom>
          <a:noFill/>
          <a:ln cap="flat" cmpd="sng" w="1905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20d1cd3940_0_17"/>
          <p:cNvSpPr/>
          <p:nvPr/>
        </p:nvSpPr>
        <p:spPr>
          <a:xfrm>
            <a:off x="228600" y="371385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67" name="Google Shape;267;g320d1cd3940_0_17"/>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268" name="Google Shape;268;g320d1cd3940_0_17"/>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69" name="Google Shape;269;g320d1cd3940_0_17"/>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g31beaca1343_0_13"/>
          <p:cNvSpPr/>
          <p:nvPr/>
        </p:nvSpPr>
        <p:spPr>
          <a:xfrm>
            <a:off x="228600" y="1297425"/>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6" name="Google Shape;36;g31beaca1343_0_13"/>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 </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37" name="Google Shape;37;g31beaca1343_0_1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8" name="Google Shape;38;g31beaca1343_0_13"/>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20d63fecc6_0_8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75" name="Google Shape;275;g320d63fecc6_0_83"/>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76" name="Google Shape;276;g320d63fecc6_0_83"/>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Feature Importance - Key Observations</a:t>
            </a:r>
            <a:endParaRPr sz="2400">
              <a:latin typeface="Arial"/>
              <a:ea typeface="Arial"/>
              <a:cs typeface="Arial"/>
              <a:sym typeface="Arial"/>
            </a:endParaRPr>
          </a:p>
        </p:txBody>
      </p:sp>
      <p:grpSp>
        <p:nvGrpSpPr>
          <p:cNvPr id="277" name="Google Shape;277;g320d63fecc6_0_83"/>
          <p:cNvGrpSpPr/>
          <p:nvPr/>
        </p:nvGrpSpPr>
        <p:grpSpPr>
          <a:xfrm>
            <a:off x="609601" y="3092614"/>
            <a:ext cx="8298476" cy="3532365"/>
            <a:chOff x="70552" y="3192362"/>
            <a:chExt cx="9005400" cy="3053830"/>
          </a:xfrm>
        </p:grpSpPr>
        <p:sp>
          <p:nvSpPr>
            <p:cNvPr id="278" name="Google Shape;278;g320d63fecc6_0_83"/>
            <p:cNvSpPr/>
            <p:nvPr/>
          </p:nvSpPr>
          <p:spPr>
            <a:xfrm>
              <a:off x="70552" y="3192362"/>
              <a:ext cx="9005400" cy="30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279" name="Google Shape;279;g320d63fecc6_0_83"/>
            <p:cNvSpPr txBox="1"/>
            <p:nvPr/>
          </p:nvSpPr>
          <p:spPr>
            <a:xfrm>
              <a:off x="153521" y="3328091"/>
              <a:ext cx="8790300" cy="2918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Current Equipment Days</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Older equipment may signal dissatisfaction and a search for better deals.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Overall Usage</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a:t>
              </a:r>
              <a:r>
                <a:rPr b="1" lang="en-US" sz="1100">
                  <a:solidFill>
                    <a:schemeClr val="dk1"/>
                  </a:solidFill>
                </a:rPr>
                <a:t>Overall Usage</a:t>
              </a:r>
              <a:r>
                <a:rPr lang="en-US" sz="1100">
                  <a:solidFill>
                    <a:schemeClr val="dk1"/>
                  </a:solidFill>
                </a:rPr>
                <a:t>” is a combined feature that was created based on monthly minutes, overage_minutes (usage minutes that exceeds the contract agreement) and roaming call minutes. Customers who use the service less frequently might be less satisfied or are seeking other services that better fits their needs.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P</a:t>
              </a:r>
              <a:r>
                <a:rPr b="1" lang="en-US" sz="1100">
                  <a:solidFill>
                    <a:schemeClr val="dk1"/>
                  </a:solidFill>
                </a:rPr>
                <a:t>ercent Change Minutes</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Percentage change in minutes used can indicate changes in customer behavior. A significant decrease might suggest that the customer is no longer actively using the service, potentially leading to churn.</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100">
                  <a:solidFill>
                    <a:schemeClr val="dk1"/>
                  </a:solidFill>
                </a:rPr>
                <a:t>Months in Service</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The longer a customer has been with the service, the more likely they are to churn. This could be due to various reasons, such as dissatisfaction with the service or wanting to try something new.</a:t>
              </a:r>
              <a:endParaRPr sz="1100">
                <a:solidFill>
                  <a:schemeClr val="dk1"/>
                </a:solidFill>
              </a:endParaRPr>
            </a:p>
            <a:p>
              <a:pPr indent="-298450" lvl="0" marL="457200" rtl="0" algn="l">
                <a:spcBef>
                  <a:spcPts val="0"/>
                </a:spcBef>
                <a:spcAft>
                  <a:spcPts val="0"/>
                </a:spcAft>
                <a:buClr>
                  <a:schemeClr val="dk1"/>
                </a:buClr>
                <a:buSzPts val="1100"/>
                <a:buChar char="●"/>
              </a:pPr>
              <a:r>
                <a:t/>
              </a:r>
              <a:endParaRPr sz="1100">
                <a:solidFill>
                  <a:schemeClr val="dk1"/>
                </a:solidFill>
              </a:endParaRPr>
            </a:p>
            <a:p>
              <a:pPr indent="0" lvl="0" marL="0" rtl="0" algn="l">
                <a:spcBef>
                  <a:spcPts val="0"/>
                </a:spcBef>
                <a:spcAft>
                  <a:spcPts val="0"/>
                </a:spcAft>
                <a:buNone/>
              </a:pPr>
              <a:r>
                <a:rPr b="1" lang="en-US" sz="1100">
                  <a:solidFill>
                    <a:schemeClr val="dk1"/>
                  </a:solidFill>
                </a:rPr>
                <a:t>Total Peak Off Peak Calls</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Reduced call volume, especially during peak hours, might signal service quality issues.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spcBef>
                  <a:spcPts val="0"/>
                </a:spcBef>
                <a:spcAft>
                  <a:spcPts val="0"/>
                </a:spcAft>
                <a:buClr>
                  <a:schemeClr val="dk1"/>
                </a:buClr>
                <a:buSzPts val="2000"/>
                <a:buFont typeface="Arial"/>
                <a:buNone/>
              </a:pPr>
              <a:r>
                <a:t/>
              </a:r>
              <a:endParaRPr sz="1100">
                <a:solidFill>
                  <a:schemeClr val="dk1"/>
                </a:solidFill>
              </a:endParaRPr>
            </a:p>
          </p:txBody>
        </p:sp>
      </p:grpSp>
      <p:pic>
        <p:nvPicPr>
          <p:cNvPr id="280" name="Google Shape;280;g320d63fecc6_0_83"/>
          <p:cNvPicPr preferRelativeResize="0"/>
          <p:nvPr/>
        </p:nvPicPr>
        <p:blipFill>
          <a:blip r:embed="rId3">
            <a:alphaModFix/>
          </a:blip>
          <a:stretch>
            <a:fillRect/>
          </a:stretch>
        </p:blipFill>
        <p:spPr>
          <a:xfrm>
            <a:off x="775800" y="1213249"/>
            <a:ext cx="7592399" cy="164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f4f463cea_0_29"/>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6" name="Google Shape;286;g31f4f463cea_0_2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87" name="Google Shape;287;g31f4f463cea_0_29"/>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Conclusion</a:t>
            </a:r>
            <a:endParaRPr sz="2400">
              <a:latin typeface="Arial"/>
              <a:ea typeface="Arial"/>
              <a:cs typeface="Arial"/>
              <a:sym typeface="Arial"/>
            </a:endParaRPr>
          </a:p>
        </p:txBody>
      </p:sp>
      <p:sp>
        <p:nvSpPr>
          <p:cNvPr id="288" name="Google Shape;288;g31f4f463cea_0_29"/>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89" name="Google Shape;289;g31f4f463cea_0_29"/>
          <p:cNvSpPr txBox="1"/>
          <p:nvPr/>
        </p:nvSpPr>
        <p:spPr>
          <a:xfrm>
            <a:off x="2830043" y="4579800"/>
            <a:ext cx="5757300" cy="1219200"/>
          </a:xfrm>
          <a:prstGeom prst="rect">
            <a:avLst/>
          </a:prstGeom>
          <a:noFill/>
          <a:ln>
            <a:noFill/>
          </a:ln>
        </p:spPr>
        <p:txBody>
          <a:bodyPr anchorCtr="0" anchor="t" bIns="0" lIns="0" spcFirstLastPara="1" rIns="0" wrap="square" tIns="0">
            <a:noAutofit/>
          </a:bodyPr>
          <a:lstStyle/>
          <a:p>
            <a:pPr indent="-298450" lvl="0" marL="457200" rtl="0" algn="l">
              <a:spcBef>
                <a:spcPts val="0"/>
              </a:spcBef>
              <a:spcAft>
                <a:spcPts val="0"/>
              </a:spcAft>
              <a:buClr>
                <a:schemeClr val="dk1"/>
              </a:buClr>
              <a:buSzPts val="1100"/>
              <a:buChar char="●"/>
            </a:pPr>
            <a:r>
              <a:rPr lang="en-US" sz="1100">
                <a:solidFill>
                  <a:schemeClr val="dk1"/>
                </a:solidFill>
              </a:rPr>
              <a:t>Call to Retention Center</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ATE’s estimates were different between IPTW and matching but both effects were positive and significant.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Responds to Mail Offers</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ATE’s estimates again were different between IPTW and matching but both effects were negative and significant.</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
        <p:nvSpPr>
          <p:cNvPr id="290" name="Google Shape;290;g31f4f463cea_0_29"/>
          <p:cNvSpPr txBox="1"/>
          <p:nvPr/>
        </p:nvSpPr>
        <p:spPr>
          <a:xfrm>
            <a:off x="2853275" y="1365508"/>
            <a:ext cx="5757300" cy="1164900"/>
          </a:xfrm>
          <a:prstGeom prst="rect">
            <a:avLst/>
          </a:prstGeom>
          <a:noFill/>
          <a:ln>
            <a:noFill/>
          </a:ln>
        </p:spPr>
        <p:txBody>
          <a:bodyPr anchorCtr="0" anchor="t" bIns="0" lIns="0" spcFirstLastPara="1" rIns="0" wrap="square" tIns="0">
            <a:noAutofit/>
          </a:bodyPr>
          <a:lstStyle/>
          <a:p>
            <a:pPr indent="-298450" lvl="0" marL="457200" rtl="0" algn="l">
              <a:spcBef>
                <a:spcPts val="0"/>
              </a:spcBef>
              <a:spcAft>
                <a:spcPts val="0"/>
              </a:spcAft>
              <a:buClr>
                <a:schemeClr val="dk1"/>
              </a:buClr>
              <a:buSzPts val="1100"/>
              <a:buChar char="●"/>
            </a:pPr>
            <a:r>
              <a:rPr b="1" lang="en-US" sz="1100">
                <a:solidFill>
                  <a:schemeClr val="dk1"/>
                </a:solidFill>
              </a:rPr>
              <a:t>Random Forest</a:t>
            </a:r>
            <a:r>
              <a:rPr lang="en-US" sz="1100">
                <a:solidFill>
                  <a:schemeClr val="dk1"/>
                </a:solidFill>
              </a:rPr>
              <a:t> is the best model for predictive power and interpretability.</a:t>
            </a:r>
            <a:endParaRPr sz="1100">
              <a:solidFill>
                <a:schemeClr val="dk1"/>
              </a:solidFill>
            </a:endParaRPr>
          </a:p>
          <a:p>
            <a:pPr indent="-22860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Key predictors of churn:</a:t>
            </a:r>
            <a:endParaRPr b="1" sz="1100">
              <a:solidFill>
                <a:schemeClr val="dk1"/>
              </a:solidFill>
            </a:endParaRPr>
          </a:p>
          <a:p>
            <a:pPr indent="-298450" lvl="1" marL="914400" rtl="0" algn="l">
              <a:spcBef>
                <a:spcPts val="0"/>
              </a:spcBef>
              <a:spcAft>
                <a:spcPts val="0"/>
              </a:spcAft>
              <a:buClr>
                <a:schemeClr val="dk1"/>
              </a:buClr>
              <a:buSzPts val="1100"/>
              <a:buAutoNum type="alphaLcPeriod"/>
            </a:pPr>
            <a:r>
              <a:rPr b="1" lang="en-US" sz="1100">
                <a:solidFill>
                  <a:schemeClr val="dk1"/>
                </a:solidFill>
              </a:rPr>
              <a:t>Service-related issues</a:t>
            </a:r>
            <a:r>
              <a:rPr lang="en-US" sz="1100">
                <a:solidFill>
                  <a:schemeClr val="dk1"/>
                </a:solidFill>
              </a:rPr>
              <a:t>: Older equipment, decreasing usage, fewer peak-hour calls.</a:t>
            </a:r>
            <a:endParaRPr sz="1100">
              <a:solidFill>
                <a:schemeClr val="dk1"/>
              </a:solidFill>
            </a:endParaRPr>
          </a:p>
          <a:p>
            <a:pPr indent="-298450" lvl="1" marL="914400" rtl="0" algn="l">
              <a:spcBef>
                <a:spcPts val="0"/>
              </a:spcBef>
              <a:spcAft>
                <a:spcPts val="0"/>
              </a:spcAft>
              <a:buClr>
                <a:schemeClr val="dk1"/>
              </a:buClr>
              <a:buSzPts val="1100"/>
              <a:buAutoNum type="alphaLcPeriod"/>
            </a:pPr>
            <a:r>
              <a:rPr b="1" lang="en-US" sz="1100">
                <a:solidFill>
                  <a:schemeClr val="dk1"/>
                </a:solidFill>
              </a:rPr>
              <a:t>Customer tenure</a:t>
            </a:r>
            <a:r>
              <a:rPr lang="en-US" sz="1100">
                <a:solidFill>
                  <a:schemeClr val="dk1"/>
                </a:solidFill>
              </a:rPr>
              <a:t>: Longer-tenured customers show higher churn risk.</a:t>
            </a:r>
            <a:endParaRPr b="1" sz="1100">
              <a:solidFill>
                <a:schemeClr val="dk1"/>
              </a:solidFill>
            </a:endParaRPr>
          </a:p>
        </p:txBody>
      </p:sp>
      <p:sp>
        <p:nvSpPr>
          <p:cNvPr id="291" name="Google Shape;291;g31f4f463cea_0_29"/>
          <p:cNvSpPr txBox="1"/>
          <p:nvPr/>
        </p:nvSpPr>
        <p:spPr>
          <a:xfrm>
            <a:off x="2817338" y="2590800"/>
            <a:ext cx="5983200" cy="153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Service-related factors</a:t>
            </a:r>
            <a:r>
              <a:rPr lang="en-US" sz="1100">
                <a:solidFill>
                  <a:schemeClr val="dk1"/>
                </a:solidFill>
              </a:rPr>
              <a:t> such as older equipment, decreasing usage, longer tenure, and reduced peak-hour calls can predict customer churn are significant drivers of churn.</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Service usage</a:t>
            </a:r>
            <a:r>
              <a:rPr lang="en-US" sz="1100">
                <a:solidFill>
                  <a:schemeClr val="dk1"/>
                </a:solidFill>
              </a:rPr>
              <a:t> : Strong correlation with churn. Low usage implies high churn.</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Value-added service usage:</a:t>
            </a:r>
            <a:r>
              <a:rPr i="1" lang="en-US" sz="1100">
                <a:solidFill>
                  <a:schemeClr val="dk1"/>
                </a:solidFill>
              </a:rPr>
              <a:t> </a:t>
            </a:r>
            <a:r>
              <a:rPr lang="en-US" sz="1100">
                <a:solidFill>
                  <a:schemeClr val="dk1"/>
                </a:solidFill>
              </a:rPr>
              <a:t>showed moderate correlations with churn, indicating higher engagement may reduce churn risk. </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Financial characteristics</a:t>
            </a:r>
            <a:r>
              <a:rPr lang="en-US" sz="1100">
                <a:solidFill>
                  <a:schemeClr val="dk1"/>
                </a:solidFill>
              </a:rPr>
              <a:t>: Weaker predictors (e.g., monthly revenue, overage charges)</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Demographic factors </a:t>
            </a:r>
            <a:r>
              <a:rPr lang="en-US" sz="1100">
                <a:solidFill>
                  <a:schemeClr val="dk1"/>
                </a:solidFill>
              </a:rPr>
              <a:t>had limited predictive impact, with low feature importance scores in the models.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292" name="Google Shape;292;g31f4f463cea_0_29"/>
          <p:cNvSpPr/>
          <p:nvPr/>
        </p:nvSpPr>
        <p:spPr>
          <a:xfrm>
            <a:off x="2731800" y="1351400"/>
            <a:ext cx="173400" cy="1066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g31f4f463cea_0_29"/>
          <p:cNvSpPr/>
          <p:nvPr/>
        </p:nvSpPr>
        <p:spPr>
          <a:xfrm>
            <a:off x="2756888" y="2616600"/>
            <a:ext cx="173400" cy="1485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g31f4f463cea_0_29"/>
          <p:cNvSpPr/>
          <p:nvPr/>
        </p:nvSpPr>
        <p:spPr>
          <a:xfrm>
            <a:off x="2723763" y="4534038"/>
            <a:ext cx="173400" cy="1066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g31f4f463cea_0_29"/>
          <p:cNvSpPr/>
          <p:nvPr/>
        </p:nvSpPr>
        <p:spPr>
          <a:xfrm>
            <a:off x="370495" y="15082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Question 1</a:t>
            </a:r>
            <a:endParaRPr b="1" i="0" sz="2400" u="none" cap="none" strike="noStrike">
              <a:solidFill>
                <a:schemeClr val="lt1"/>
              </a:solidFill>
              <a:latin typeface="Arial"/>
              <a:ea typeface="Arial"/>
              <a:cs typeface="Arial"/>
              <a:sym typeface="Arial"/>
            </a:endParaRPr>
          </a:p>
        </p:txBody>
      </p:sp>
      <p:sp>
        <p:nvSpPr>
          <p:cNvPr id="296" name="Google Shape;296;g31f4f463cea_0_29"/>
          <p:cNvSpPr/>
          <p:nvPr/>
        </p:nvSpPr>
        <p:spPr>
          <a:xfrm>
            <a:off x="1290060" y="2982750"/>
            <a:ext cx="13287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1a</a:t>
            </a:r>
            <a:endParaRPr b="1" sz="2400">
              <a:solidFill>
                <a:schemeClr val="lt1"/>
              </a:solidFill>
            </a:endParaRPr>
          </a:p>
        </p:txBody>
      </p:sp>
      <p:sp>
        <p:nvSpPr>
          <p:cNvPr id="297" name="Google Shape;297;g31f4f463cea_0_29"/>
          <p:cNvSpPr/>
          <p:nvPr/>
        </p:nvSpPr>
        <p:spPr>
          <a:xfrm>
            <a:off x="370495" y="469095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Question 2</a:t>
            </a:r>
            <a:endParaRPr b="1" sz="24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1beaca1343_0_282"/>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03" name="Google Shape;303;g31beaca1343_0_282"/>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a:t>
            </a:r>
            <a:endParaRPr b="0" sz="1050">
              <a:solidFill>
                <a:srgbClr val="FF0000"/>
              </a:solidFill>
              <a:latin typeface="Arial"/>
              <a:ea typeface="Arial"/>
              <a:cs typeface="Arial"/>
              <a:sym typeface="Arial"/>
            </a:endParaRPr>
          </a:p>
        </p:txBody>
      </p:sp>
      <p:sp>
        <p:nvSpPr>
          <p:cNvPr id="304" name="Google Shape;304;g31beaca1343_0_282"/>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sp>
        <p:nvSpPr>
          <p:cNvPr id="305" name="Google Shape;305;g31beaca1343_0_282"/>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Does Making a Call to the Retention Team Causally Affect the Churn Rate, or Is It Just Correlated? </a:t>
            </a:r>
            <a:endParaRPr/>
          </a:p>
        </p:txBody>
      </p:sp>
      <p:grpSp>
        <p:nvGrpSpPr>
          <p:cNvPr id="306" name="Google Shape;306;g31beaca1343_0_282"/>
          <p:cNvGrpSpPr/>
          <p:nvPr/>
        </p:nvGrpSpPr>
        <p:grpSpPr>
          <a:xfrm>
            <a:off x="4882603" y="1458758"/>
            <a:ext cx="3709302" cy="4844076"/>
            <a:chOff x="4882591" y="1458746"/>
            <a:chExt cx="3709302" cy="4753755"/>
          </a:xfrm>
        </p:grpSpPr>
        <p:sp>
          <p:nvSpPr>
            <p:cNvPr id="307" name="Google Shape;307;g31beaca1343_0_282"/>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308" name="Google Shape;308;g31beaca1343_0_282"/>
            <p:cNvSpPr txBox="1"/>
            <p:nvPr/>
          </p:nvSpPr>
          <p:spPr>
            <a:xfrm>
              <a:off x="5557894" y="1458746"/>
              <a:ext cx="2795100" cy="3927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309" name="Google Shape;309;g31beaca1343_0_282"/>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10" name="Google Shape;310;g31beaca1343_0_282"/>
            <p:cNvSpPr txBox="1"/>
            <p:nvPr/>
          </p:nvSpPr>
          <p:spPr>
            <a:xfrm>
              <a:off x="5464050" y="1832401"/>
              <a:ext cx="3051300" cy="699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Average Treatment Effect</a:t>
              </a:r>
              <a:r>
                <a:rPr b="1" lang="en-US" sz="1100">
                  <a:solidFill>
                    <a:schemeClr val="dk1"/>
                  </a:solidFill>
                </a:rPr>
                <a:t>:</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Matching: </a:t>
              </a:r>
              <a:r>
                <a:rPr b="1" lang="en-US" sz="1100">
                  <a:solidFill>
                    <a:schemeClr val="dk1"/>
                  </a:solidFill>
                </a:rPr>
                <a:t>12.75% </a:t>
              </a:r>
              <a:r>
                <a:rPr lang="en-US" sz="1100">
                  <a:solidFill>
                    <a:schemeClr val="dk1"/>
                  </a:solidFill>
                </a:rPr>
                <a:t>increase in churn rate.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IPTW: </a:t>
              </a:r>
              <a:r>
                <a:rPr b="1" lang="en-US" sz="1100">
                  <a:solidFill>
                    <a:schemeClr val="dk1"/>
                  </a:solidFill>
                </a:rPr>
                <a:t>108%</a:t>
              </a:r>
              <a:r>
                <a:rPr lang="en-US" sz="1100">
                  <a:solidFill>
                    <a:schemeClr val="dk1"/>
                  </a:solidFill>
                </a:rPr>
                <a:t> increase in odds of churn.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Insights:</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Strong association between retention calls and higher churn rate.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Potential underlying factors (e.g., customer dissatisfaction) not captured in the dataset may influence both calling behavior and churn.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Decent propensity score overlap.</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Recommendations: </a:t>
              </a:r>
              <a:r>
                <a:rPr lang="en-US" sz="1100">
                  <a:solidFill>
                    <a:schemeClr val="dk1"/>
                  </a:solidFill>
                </a:rPr>
                <a:t>Re-train the customer retention team to address potential drivers of dissatisfaction.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Methodology enhancements:</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Initial propensity score estimation revealed poor overlap (lasso logistic regression).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Used Inverse Probability of Treatment Weighting to estimate second 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Simplified the propensity score model (logistic regression without regularization) to mitigate overfitting.</a:t>
              </a:r>
              <a:endParaRPr sz="1100">
                <a:solidFill>
                  <a:schemeClr val="dk1"/>
                </a:solidFill>
              </a:endParaRPr>
            </a:p>
          </p:txBody>
        </p:sp>
      </p:grpSp>
      <p:pic>
        <p:nvPicPr>
          <p:cNvPr id="311" name="Google Shape;311;g31beaca1343_0_282"/>
          <p:cNvPicPr preferRelativeResize="0"/>
          <p:nvPr/>
        </p:nvPicPr>
        <p:blipFill>
          <a:blip r:embed="rId3">
            <a:alphaModFix/>
          </a:blip>
          <a:stretch>
            <a:fillRect/>
          </a:stretch>
        </p:blipFill>
        <p:spPr>
          <a:xfrm>
            <a:off x="304800" y="2252972"/>
            <a:ext cx="4577791" cy="34188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20d63fecc6_0_10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17" name="Google Shape;317;g320d63fecc6_0_104"/>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 </a:t>
            </a:r>
            <a:endParaRPr b="0" sz="1050">
              <a:solidFill>
                <a:srgbClr val="FF0000"/>
              </a:solidFill>
              <a:latin typeface="Arial"/>
              <a:ea typeface="Arial"/>
              <a:cs typeface="Arial"/>
              <a:sym typeface="Arial"/>
            </a:endParaRPr>
          </a:p>
        </p:txBody>
      </p:sp>
      <p:sp>
        <p:nvSpPr>
          <p:cNvPr id="318" name="Google Shape;318;g320d63fecc6_0_104"/>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sp>
        <p:nvSpPr>
          <p:cNvPr id="319" name="Google Shape;319;g320d63fecc6_0_104"/>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Does Responding to Mail Offers Causally Affect Churn, or Is It Just Correlated?</a:t>
            </a:r>
            <a:endParaRPr/>
          </a:p>
        </p:txBody>
      </p:sp>
      <p:grpSp>
        <p:nvGrpSpPr>
          <p:cNvPr id="320" name="Google Shape;320;g320d63fecc6_0_104"/>
          <p:cNvGrpSpPr/>
          <p:nvPr/>
        </p:nvGrpSpPr>
        <p:grpSpPr>
          <a:xfrm>
            <a:off x="4882603" y="1306369"/>
            <a:ext cx="3709302" cy="5020916"/>
            <a:chOff x="4882591" y="1306346"/>
            <a:chExt cx="3709302" cy="4753755"/>
          </a:xfrm>
        </p:grpSpPr>
        <p:sp>
          <p:nvSpPr>
            <p:cNvPr id="321" name="Google Shape;321;g320d63fecc6_0_104"/>
            <p:cNvSpPr/>
            <p:nvPr/>
          </p:nvSpPr>
          <p:spPr>
            <a:xfrm>
              <a:off x="5318893" y="15064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322" name="Google Shape;322;g320d63fecc6_0_104"/>
            <p:cNvSpPr txBox="1"/>
            <p:nvPr/>
          </p:nvSpPr>
          <p:spPr>
            <a:xfrm>
              <a:off x="5557894" y="1306346"/>
              <a:ext cx="2795100" cy="3789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323" name="Google Shape;323;g320d63fecc6_0_104"/>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24" name="Google Shape;324;g320d63fecc6_0_104"/>
            <p:cNvSpPr txBox="1"/>
            <p:nvPr/>
          </p:nvSpPr>
          <p:spPr>
            <a:xfrm>
              <a:off x="5429788" y="1644398"/>
              <a:ext cx="3051300" cy="4277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050">
                  <a:solidFill>
                    <a:schemeClr val="dk1"/>
                  </a:solidFill>
                </a:rPr>
                <a:t>Average Treatment Effect:</a:t>
              </a:r>
              <a:endParaRPr b="1"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IPTW: </a:t>
              </a:r>
              <a:r>
                <a:rPr b="1" lang="en-US" sz="1050">
                  <a:solidFill>
                    <a:schemeClr val="dk1"/>
                  </a:solidFill>
                </a:rPr>
                <a:t>1.48%</a:t>
              </a:r>
              <a:r>
                <a:rPr lang="en-US" sz="1050">
                  <a:solidFill>
                    <a:schemeClr val="dk1"/>
                  </a:solidFill>
                </a:rPr>
                <a:t> lower odds of churning</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Matching: </a:t>
              </a:r>
              <a:r>
                <a:rPr b="1" lang="en-US" sz="1050">
                  <a:solidFill>
                    <a:schemeClr val="dk1"/>
                  </a:solidFill>
                </a:rPr>
                <a:t>70.45%</a:t>
              </a:r>
              <a:r>
                <a:rPr lang="en-US" sz="1050">
                  <a:solidFill>
                    <a:schemeClr val="dk1"/>
                  </a:solidFill>
                </a:rPr>
                <a:t> decrease in churn rate.</a:t>
              </a:r>
              <a:endParaRPr sz="1050">
                <a:solidFill>
                  <a:schemeClr val="dk1"/>
                </a:solidFill>
              </a:endParaRPr>
            </a:p>
            <a:p>
              <a:pPr indent="0" lvl="0" marL="457200" rtl="0" algn="l">
                <a:spcBef>
                  <a:spcPts val="0"/>
                </a:spcBef>
                <a:spcAft>
                  <a:spcPts val="0"/>
                </a:spcAft>
                <a:buNone/>
              </a:pPr>
              <a:r>
                <a:t/>
              </a:r>
              <a:endParaRPr b="1"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Insights:</a:t>
              </a:r>
              <a:endParaRPr b="1"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For IPTW, s</a:t>
              </a:r>
              <a:r>
                <a:rPr lang="en-US" sz="1050">
                  <a:solidFill>
                    <a:schemeClr val="dk1"/>
                  </a:solidFill>
                </a:rPr>
                <a:t>lightly lower churn rate among mail offer responders compared to non-responders.</a:t>
              </a:r>
              <a:endParaRPr sz="1050">
                <a:solidFill>
                  <a:schemeClr val="dk1"/>
                </a:solidFill>
              </a:endParaRPr>
            </a:p>
            <a:p>
              <a:pPr indent="-295275" lvl="1" marL="914400" rtl="0" algn="l">
                <a:spcBef>
                  <a:spcPts val="0"/>
                </a:spcBef>
                <a:spcAft>
                  <a:spcPts val="0"/>
                </a:spcAft>
                <a:buClr>
                  <a:schemeClr val="dk1"/>
                </a:buClr>
                <a:buSzPts val="1050"/>
                <a:buChar char="○"/>
              </a:pPr>
              <a:r>
                <a:rPr lang="en-US" sz="1050">
                  <a:solidFill>
                    <a:schemeClr val="dk1"/>
                  </a:solidFill>
                </a:rPr>
                <a:t>Minimal difference suggests limited causal impact of mail offers on churn rates.</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Large difference for matching.</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Underlying factors (e.g., customer engagement) may influence both response behavior and churn.</a:t>
              </a:r>
              <a:endParaRPr sz="1050">
                <a:solidFill>
                  <a:schemeClr val="dk1"/>
                </a:solidFill>
              </a:endParaRPr>
            </a:p>
            <a:p>
              <a:pPr indent="0" lvl="0" marL="457200" rtl="0" algn="l">
                <a:spcBef>
                  <a:spcPts val="0"/>
                </a:spcBef>
                <a:spcAft>
                  <a:spcPts val="0"/>
                </a:spcAft>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Recommendations: </a:t>
              </a:r>
              <a:r>
                <a:rPr lang="en-US" sz="1050">
                  <a:solidFill>
                    <a:schemeClr val="dk1"/>
                  </a:solidFill>
                </a:rPr>
                <a:t>Reassess the cost-effectiveness of mail offer campaigns, given the negligible impact on churn reduction.</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Methodology:</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Used propensity scores and inverse probability weighting to estimate an ATE with logistic regression</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Good overlap in propensity score distributions after adjustment.</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Limited evidence of a significant causal effect.</a:t>
              </a:r>
              <a:endParaRPr sz="1050">
                <a:solidFill>
                  <a:schemeClr val="dk1"/>
                </a:solidFill>
              </a:endParaRPr>
            </a:p>
            <a:p>
              <a:pPr indent="0" lvl="0" marL="0" marR="0" rtl="0" algn="l">
                <a:spcBef>
                  <a:spcPts val="0"/>
                </a:spcBef>
                <a:spcAft>
                  <a:spcPts val="0"/>
                </a:spcAft>
                <a:buClr>
                  <a:schemeClr val="dk1"/>
                </a:buClr>
                <a:buSzPts val="2000"/>
                <a:buFont typeface="Arial"/>
                <a:buNone/>
              </a:pPr>
              <a:r>
                <a:t/>
              </a:r>
              <a:endParaRPr sz="1050">
                <a:solidFill>
                  <a:srgbClr val="FF0000"/>
                </a:solidFill>
              </a:endParaRPr>
            </a:p>
          </p:txBody>
        </p:sp>
      </p:grpSp>
      <p:pic>
        <p:nvPicPr>
          <p:cNvPr id="325" name="Google Shape;325;g320d63fecc6_0_104"/>
          <p:cNvPicPr preferRelativeResize="0"/>
          <p:nvPr/>
        </p:nvPicPr>
        <p:blipFill>
          <a:blip r:embed="rId3">
            <a:alphaModFix/>
          </a:blip>
          <a:stretch>
            <a:fillRect/>
          </a:stretch>
        </p:blipFill>
        <p:spPr>
          <a:xfrm>
            <a:off x="609600" y="1646001"/>
            <a:ext cx="3798801" cy="3167875"/>
          </a:xfrm>
          <a:prstGeom prst="rect">
            <a:avLst/>
          </a:prstGeom>
          <a:noFill/>
          <a:ln>
            <a:noFill/>
          </a:ln>
        </p:spPr>
      </p:pic>
      <p:pic>
        <p:nvPicPr>
          <p:cNvPr id="326" name="Google Shape;326;g320d63fecc6_0_104"/>
          <p:cNvPicPr preferRelativeResize="0"/>
          <p:nvPr/>
        </p:nvPicPr>
        <p:blipFill>
          <a:blip r:embed="rId4">
            <a:alphaModFix/>
          </a:blip>
          <a:stretch>
            <a:fillRect/>
          </a:stretch>
        </p:blipFill>
        <p:spPr>
          <a:xfrm>
            <a:off x="432122" y="5173850"/>
            <a:ext cx="4153750" cy="54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20d1cd3940_0_25"/>
          <p:cNvSpPr/>
          <p:nvPr/>
        </p:nvSpPr>
        <p:spPr>
          <a:xfrm>
            <a:off x="228600" y="434160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32" name="Google Shape;332;g320d1cd3940_0_25"/>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Future Work</a:t>
            </a:r>
            <a:r>
              <a:rPr lang="en-US" sz="4000">
                <a:solidFill>
                  <a:schemeClr val="lt2"/>
                </a:solidFill>
              </a:rPr>
              <a:t> </a:t>
            </a:r>
            <a:endParaRPr sz="4000">
              <a:solidFill>
                <a:schemeClr val="lt2"/>
              </a:solidFill>
            </a:endParaRPr>
          </a:p>
        </p:txBody>
      </p:sp>
      <p:sp>
        <p:nvSpPr>
          <p:cNvPr id="333" name="Google Shape;333;g320d1cd3940_0_25"/>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34" name="Google Shape;334;g320d1cd3940_0_25"/>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1beaca1343_0_310"/>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0" name="Google Shape;340;g31beaca1343_0_31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41" name="Google Shape;341;g31beaca1343_0_310"/>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Future Work</a:t>
            </a:r>
            <a:endParaRPr sz="2400">
              <a:latin typeface="Arial"/>
              <a:ea typeface="Arial"/>
              <a:cs typeface="Arial"/>
              <a:sym typeface="Arial"/>
            </a:endParaRPr>
          </a:p>
        </p:txBody>
      </p:sp>
      <p:sp>
        <p:nvSpPr>
          <p:cNvPr id="342" name="Google Shape;342;g31beaca1343_0_310"/>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343" name="Google Shape;343;g31beaca1343_0_310"/>
          <p:cNvSpPr/>
          <p:nvPr/>
        </p:nvSpPr>
        <p:spPr>
          <a:xfrm>
            <a:off x="370495" y="13654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Data Quality</a:t>
            </a:r>
            <a:endParaRPr b="1" i="0" sz="2400" u="none" cap="none" strike="noStrike">
              <a:solidFill>
                <a:schemeClr val="lt1"/>
              </a:solidFill>
              <a:latin typeface="Arial"/>
              <a:ea typeface="Arial"/>
              <a:cs typeface="Arial"/>
              <a:sym typeface="Arial"/>
            </a:endParaRPr>
          </a:p>
        </p:txBody>
      </p:sp>
      <p:sp>
        <p:nvSpPr>
          <p:cNvPr id="344" name="Google Shape;344;g31beaca1343_0_310"/>
          <p:cNvSpPr/>
          <p:nvPr/>
        </p:nvSpPr>
        <p:spPr>
          <a:xfrm>
            <a:off x="370495" y="2818176"/>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Feature Engineering</a:t>
            </a:r>
            <a:endParaRPr b="1" sz="2400">
              <a:solidFill>
                <a:schemeClr val="lt1"/>
              </a:solidFill>
              <a:latin typeface="Arial"/>
              <a:ea typeface="Arial"/>
              <a:cs typeface="Arial"/>
              <a:sym typeface="Arial"/>
            </a:endParaRPr>
          </a:p>
        </p:txBody>
      </p:sp>
      <p:sp>
        <p:nvSpPr>
          <p:cNvPr id="345" name="Google Shape;345;g31beaca1343_0_310"/>
          <p:cNvSpPr/>
          <p:nvPr/>
        </p:nvSpPr>
        <p:spPr>
          <a:xfrm>
            <a:off x="370495" y="4118462"/>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Advanced Models</a:t>
            </a:r>
            <a:endParaRPr b="1" sz="2400">
              <a:solidFill>
                <a:schemeClr val="lt1"/>
              </a:solidFill>
              <a:latin typeface="Arial"/>
              <a:ea typeface="Arial"/>
              <a:cs typeface="Arial"/>
              <a:sym typeface="Arial"/>
            </a:endParaRPr>
          </a:p>
        </p:txBody>
      </p:sp>
      <p:sp>
        <p:nvSpPr>
          <p:cNvPr id="346" name="Google Shape;346;g31beaca1343_0_310"/>
          <p:cNvSpPr/>
          <p:nvPr/>
        </p:nvSpPr>
        <p:spPr>
          <a:xfrm>
            <a:off x="370495" y="5435597"/>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Causal Inference</a:t>
            </a:r>
            <a:endParaRPr b="1" sz="2400">
              <a:solidFill>
                <a:schemeClr val="lt1"/>
              </a:solidFill>
              <a:latin typeface="Arial"/>
              <a:ea typeface="Arial"/>
              <a:cs typeface="Arial"/>
              <a:sym typeface="Arial"/>
            </a:endParaRPr>
          </a:p>
        </p:txBody>
      </p:sp>
      <p:sp>
        <p:nvSpPr>
          <p:cNvPr id="347" name="Google Shape;347;g31beaca1343_0_310"/>
          <p:cNvSpPr txBox="1"/>
          <p:nvPr/>
        </p:nvSpPr>
        <p:spPr>
          <a:xfrm>
            <a:off x="2853264" y="2818176"/>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Develop new features to capture underlying patterns.</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Explore nonlinear and interaction terms for better signal detection.</a:t>
            </a:r>
            <a:endParaRPr sz="2000">
              <a:solidFill>
                <a:schemeClr val="dk1"/>
              </a:solidFill>
            </a:endParaRPr>
          </a:p>
        </p:txBody>
      </p:sp>
      <p:sp>
        <p:nvSpPr>
          <p:cNvPr id="348" name="Google Shape;348;g31beaca1343_0_310"/>
          <p:cNvSpPr txBox="1"/>
          <p:nvPr/>
        </p:nvSpPr>
        <p:spPr>
          <a:xfrm>
            <a:off x="2853264" y="4118462"/>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extLst>
                  <a:ext uri="http://customooxmlschemas.google.com/">
                    <go:slidesCustomData xmlns:go="http://customooxmlschemas.google.com/" textRoundtripDataId="0"/>
                  </a:ext>
                </a:extLst>
              </a:rPr>
              <a:t>Investigate ensemble methods like mixture of experts or model stacking.</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Combine models to address different parts of the feature space.</a:t>
            </a:r>
            <a:endParaRPr sz="2000">
              <a:solidFill>
                <a:schemeClr val="dk1"/>
              </a:solidFill>
            </a:endParaRPr>
          </a:p>
        </p:txBody>
      </p:sp>
      <p:sp>
        <p:nvSpPr>
          <p:cNvPr id="349" name="Google Shape;349;g31beaca1343_0_310"/>
          <p:cNvSpPr txBox="1"/>
          <p:nvPr/>
        </p:nvSpPr>
        <p:spPr>
          <a:xfrm>
            <a:off x="2853264" y="5435610"/>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Conduct A/B test based on the most important features identified in the model to establish clear causality</a:t>
            </a:r>
            <a:endParaRPr sz="2000">
              <a:solidFill>
                <a:schemeClr val="dk1"/>
              </a:solidFill>
            </a:endParaRPr>
          </a:p>
        </p:txBody>
      </p:sp>
      <p:sp>
        <p:nvSpPr>
          <p:cNvPr id="350" name="Google Shape;350;g31beaca1343_0_310"/>
          <p:cNvSpPr txBox="1"/>
          <p:nvPr/>
        </p:nvSpPr>
        <p:spPr>
          <a:xfrm>
            <a:off x="2853264" y="1365491"/>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Fix data quality issues by requesting a cleaner dataset from the call center.</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Improved data will significantly enhance model accuracy and ATE estimates.</a:t>
            </a:r>
            <a:endParaRPr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1f8a5e810b_1_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a:t>
            </a:r>
            <a:endParaRPr/>
          </a:p>
        </p:txBody>
      </p:sp>
      <p:sp>
        <p:nvSpPr>
          <p:cNvPr id="356" name="Google Shape;356;g31f8a5e810b_1_0"/>
          <p:cNvSpPr txBox="1"/>
          <p:nvPr>
            <p:ph type="title"/>
          </p:nvPr>
        </p:nvSpPr>
        <p:spPr>
          <a:xfrm>
            <a:off x="457200" y="368835"/>
            <a:ext cx="8229600" cy="439800"/>
          </a:xfrm>
          <a:prstGeom prst="rect">
            <a:avLst/>
          </a:prstGeom>
          <a:noFill/>
          <a:ln>
            <a:noFill/>
          </a:ln>
        </p:spPr>
        <p:txBody>
          <a:bodyPr anchorCtr="0" anchor="b" bIns="34900" lIns="86475" spcFirstLastPara="1" rIns="86475" wrap="square" tIns="34900">
            <a:spAutoFit/>
          </a:bodyPr>
          <a:lstStyle/>
          <a:p>
            <a:pPr indent="0" lvl="0" marL="0" rtl="0" algn="ctr">
              <a:lnSpc>
                <a:spcPct val="100000"/>
              </a:lnSpc>
              <a:spcBef>
                <a:spcPts val="0"/>
              </a:spcBef>
              <a:spcAft>
                <a:spcPts val="0"/>
              </a:spcAft>
              <a:buSzPts val="1400"/>
              <a:buNone/>
            </a:pPr>
            <a:r>
              <a:rPr lang="en-US"/>
              <a:t>Appendix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1f8a5e810b_1_21"/>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a:t>
            </a:r>
            <a:endParaRPr/>
          </a:p>
        </p:txBody>
      </p:sp>
      <p:sp>
        <p:nvSpPr>
          <p:cNvPr id="362" name="Google Shape;362;g31f8a5e810b_1_21"/>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F7F7F"/>
                </a:solidFill>
                <a:latin typeface="Arial"/>
                <a:ea typeface="Arial"/>
                <a:cs typeface="Arial"/>
                <a:sym typeface="Arial"/>
              </a:rPr>
              <a:t>SOURCE: MS2</a:t>
            </a:r>
            <a:endParaRPr b="0" i="0" sz="1050" u="none" cap="none" strike="noStrike">
              <a:solidFill>
                <a:srgbClr val="FF0000"/>
              </a:solidFill>
              <a:latin typeface="Arial"/>
              <a:ea typeface="Arial"/>
              <a:cs typeface="Arial"/>
              <a:sym typeface="Arial"/>
            </a:endParaRPr>
          </a:p>
        </p:txBody>
      </p:sp>
      <p:sp>
        <p:nvSpPr>
          <p:cNvPr id="363" name="Google Shape;363;g31f8a5e810b_1_21"/>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SzPts val="1400"/>
              <a:buNone/>
            </a:pPr>
            <a:r>
              <a:rPr lang="en-US"/>
              <a:t>Data Missingness</a:t>
            </a:r>
            <a:endParaRPr/>
          </a:p>
        </p:txBody>
      </p:sp>
      <p:grpSp>
        <p:nvGrpSpPr>
          <p:cNvPr id="364" name="Google Shape;364;g31f8a5e810b_1_21"/>
          <p:cNvGrpSpPr/>
          <p:nvPr/>
        </p:nvGrpSpPr>
        <p:grpSpPr>
          <a:xfrm>
            <a:off x="4882591" y="1458746"/>
            <a:ext cx="3709302" cy="4753755"/>
            <a:chOff x="4882591" y="1458746"/>
            <a:chExt cx="3709302" cy="4753755"/>
          </a:xfrm>
        </p:grpSpPr>
        <p:sp>
          <p:nvSpPr>
            <p:cNvPr id="365" name="Google Shape;365;g31f8a5e810b_1_21"/>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366" name="Google Shape;366;g31f8a5e810b_1_21"/>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b="0" i="0" sz="1400" u="none" cap="none" strike="noStrike">
                <a:solidFill>
                  <a:srgbClr val="000000"/>
                </a:solidFill>
                <a:latin typeface="Arial"/>
                <a:ea typeface="Arial"/>
                <a:cs typeface="Arial"/>
                <a:sym typeface="Arial"/>
              </a:endParaRPr>
            </a:p>
          </p:txBody>
        </p:sp>
        <p:sp>
          <p:nvSpPr>
            <p:cNvPr id="367" name="Google Shape;367;g31f8a5e810b_1_21"/>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68" name="Google Shape;368;g31f8a5e810b_1_21"/>
            <p:cNvSpPr txBox="1"/>
            <p:nvPr/>
          </p:nvSpPr>
          <p:spPr>
            <a:xfrm>
              <a:off x="5464050" y="1832425"/>
              <a:ext cx="3051300" cy="41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Missing Data:</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14 columns and 1,295 rows had missing values.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Heatmap: Dark Blue (1.0) = perfect correlation, Light Blue (0.7) = moderate correlation, White = independent missingness.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Handling Missing Data:</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New Users:</a:t>
              </a:r>
              <a:r>
                <a:rPr b="0" i="0" lang="en-US" sz="1100" u="none" cap="none" strike="noStrike">
                  <a:solidFill>
                    <a:schemeClr val="dk1"/>
                  </a:solidFill>
                  <a:latin typeface="Arial"/>
                  <a:ea typeface="Arial"/>
                  <a:cs typeface="Arial"/>
                  <a:sym typeface="Arial"/>
                </a:rPr>
                <a:t> For </a:t>
              </a:r>
              <a:r>
                <a:rPr b="0" i="1" lang="en-US" sz="1100" u="none" cap="none" strike="noStrike">
                  <a:solidFill>
                    <a:schemeClr val="dk1"/>
                  </a:solidFill>
                  <a:latin typeface="Arial"/>
                  <a:ea typeface="Arial"/>
                  <a:cs typeface="Arial"/>
                  <a:sym typeface="Arial"/>
                </a:rPr>
                <a:t>NewCellphoneUser == "Yes"</a:t>
              </a:r>
              <a:r>
                <a:rPr b="0" i="0" lang="en-US" sz="1100" u="none" cap="none" strike="noStrike">
                  <a:solidFill>
                    <a:schemeClr val="dk1"/>
                  </a:solidFill>
                  <a:latin typeface="Arial"/>
                  <a:ea typeface="Arial"/>
                  <a:cs typeface="Arial"/>
                  <a:sym typeface="Arial"/>
                </a:rPr>
                <a:t>, </a:t>
              </a:r>
              <a:r>
                <a:rPr b="0" i="1" lang="en-US" sz="1100" u="none" cap="none" strike="noStrike">
                  <a:solidFill>
                    <a:schemeClr val="dk1"/>
                  </a:solidFill>
                  <a:latin typeface="Arial"/>
                  <a:ea typeface="Arial"/>
                  <a:cs typeface="Arial"/>
                  <a:sym typeface="Arial"/>
                </a:rPr>
                <a:t>PercChangeRevenues</a:t>
              </a:r>
              <a:r>
                <a:rPr b="0" i="0" lang="en-US" sz="1100" u="none" cap="none" strike="noStrike">
                  <a:solidFill>
                    <a:schemeClr val="dk1"/>
                  </a:solidFill>
                  <a:latin typeface="Arial"/>
                  <a:ea typeface="Arial"/>
                  <a:cs typeface="Arial"/>
                  <a:sym typeface="Arial"/>
                </a:rPr>
                <a:t> and </a:t>
              </a:r>
              <a:r>
                <a:rPr b="0" i="1" lang="en-US" sz="1100" u="none" cap="none" strike="noStrike">
                  <a:solidFill>
                    <a:schemeClr val="dk1"/>
                  </a:solidFill>
                  <a:latin typeface="Arial"/>
                  <a:ea typeface="Arial"/>
                  <a:cs typeface="Arial"/>
                  <a:sym typeface="Arial"/>
                </a:rPr>
                <a:t>PercChangeMinutes</a:t>
              </a:r>
              <a:r>
                <a:rPr b="0" i="0" lang="en-US" sz="1100" u="none" cap="none" strike="noStrike">
                  <a:solidFill>
                    <a:schemeClr val="dk1"/>
                  </a:solidFill>
                  <a:latin typeface="Arial"/>
                  <a:ea typeface="Arial"/>
                  <a:cs typeface="Arial"/>
                  <a:sym typeface="Arial"/>
                </a:rPr>
                <a:t> were set to 0.</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Random Regression Imputation:</a:t>
              </a:r>
              <a:endParaRPr b="1" i="0" sz="1100" u="none" cap="none" strike="noStrike">
                <a:solidFill>
                  <a:schemeClr val="dk1"/>
                </a:solidFill>
                <a:latin typeface="Arial"/>
                <a:ea typeface="Arial"/>
                <a:cs typeface="Arial"/>
                <a:sym typeface="Arial"/>
              </a:endParaRPr>
            </a:p>
            <a:p>
              <a:pPr indent="-298450" lvl="1" marL="6858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Used Linear Regression to predict missing values in numerical columns.</a:t>
              </a:r>
              <a:endParaRPr b="0" i="0" sz="1100" u="none" cap="none" strike="noStrike">
                <a:solidFill>
                  <a:schemeClr val="dk1"/>
                </a:solidFill>
                <a:latin typeface="Arial"/>
                <a:ea typeface="Arial"/>
                <a:cs typeface="Arial"/>
                <a:sym typeface="Arial"/>
              </a:endParaRPr>
            </a:p>
            <a:p>
              <a:pPr indent="-298450" lvl="1" marL="6858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Added random noise (matching the standard deviation of known values) to maintain variability.</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Outcome:</a:t>
              </a:r>
              <a:r>
                <a:rPr b="0" i="0" lang="en-US" sz="1100" u="none" cap="none" strike="noStrike">
                  <a:solidFill>
                    <a:schemeClr val="dk1"/>
                  </a:solidFill>
                  <a:latin typeface="Arial"/>
                  <a:ea typeface="Arial"/>
                  <a:cs typeface="Arial"/>
                  <a:sym typeface="Arial"/>
                </a:rPr>
                <a:t> No missing values remained in quantitative features after imputation.</a:t>
              </a:r>
              <a:endParaRPr b="0" i="0" sz="1400" u="none" cap="none" strike="noStrike">
                <a:solidFill>
                  <a:schemeClr val="dk1"/>
                </a:solidFill>
                <a:latin typeface="Arial"/>
                <a:ea typeface="Arial"/>
                <a:cs typeface="Arial"/>
                <a:sym typeface="Arial"/>
              </a:endParaRPr>
            </a:p>
          </p:txBody>
        </p:sp>
      </p:grpSp>
      <p:pic>
        <p:nvPicPr>
          <p:cNvPr id="369" name="Google Shape;369;g31f8a5e810b_1_21"/>
          <p:cNvPicPr preferRelativeResize="0"/>
          <p:nvPr/>
        </p:nvPicPr>
        <p:blipFill rotWithShape="1">
          <a:blip r:embed="rId3">
            <a:alphaModFix/>
          </a:blip>
          <a:srcRect b="0" l="0" r="0" t="0"/>
          <a:stretch/>
        </p:blipFill>
        <p:spPr>
          <a:xfrm>
            <a:off x="583550" y="1425975"/>
            <a:ext cx="3644024" cy="2512745"/>
          </a:xfrm>
          <a:prstGeom prst="rect">
            <a:avLst/>
          </a:prstGeom>
          <a:noFill/>
          <a:ln>
            <a:noFill/>
          </a:ln>
        </p:spPr>
      </p:pic>
      <p:pic>
        <p:nvPicPr>
          <p:cNvPr id="370" name="Google Shape;370;g31f8a5e810b_1_21"/>
          <p:cNvPicPr preferRelativeResize="0"/>
          <p:nvPr/>
        </p:nvPicPr>
        <p:blipFill rotWithShape="1">
          <a:blip r:embed="rId4">
            <a:alphaModFix/>
          </a:blip>
          <a:srcRect b="0" l="0" r="0" t="0"/>
          <a:stretch/>
        </p:blipFill>
        <p:spPr>
          <a:xfrm>
            <a:off x="419100" y="3836251"/>
            <a:ext cx="3808471" cy="26625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1f8a5e810b_1_5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a:t>
            </a:r>
            <a:endParaRPr/>
          </a:p>
        </p:txBody>
      </p:sp>
      <p:sp>
        <p:nvSpPr>
          <p:cNvPr id="376" name="Google Shape;376;g31f8a5e810b_1_50"/>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F7F7F"/>
                </a:solidFill>
                <a:latin typeface="Arial"/>
                <a:ea typeface="Arial"/>
                <a:cs typeface="Arial"/>
                <a:sym typeface="Arial"/>
              </a:rPr>
              <a:t>SOURCE: MS2 &amp; MS5</a:t>
            </a:r>
            <a:endParaRPr b="0" i="0" sz="1050" u="none" cap="none" strike="noStrike">
              <a:solidFill>
                <a:srgbClr val="FF0000"/>
              </a:solidFill>
              <a:latin typeface="Arial"/>
              <a:ea typeface="Arial"/>
              <a:cs typeface="Arial"/>
              <a:sym typeface="Arial"/>
            </a:endParaRPr>
          </a:p>
        </p:txBody>
      </p:sp>
      <p:sp>
        <p:nvSpPr>
          <p:cNvPr id="377" name="Google Shape;377;g31f8a5e810b_1_50"/>
          <p:cNvSpPr txBox="1"/>
          <p:nvPr>
            <p:ph type="title"/>
          </p:nvPr>
        </p:nvSpPr>
        <p:spPr>
          <a:xfrm>
            <a:off x="438150" y="213160"/>
            <a:ext cx="8229600" cy="8094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SzPts val="1400"/>
              <a:buNone/>
            </a:pPr>
            <a:r>
              <a:rPr lang="en-US"/>
              <a:t>Data Scaling</a:t>
            </a:r>
            <a:br>
              <a:rPr lang="en-US">
                <a:latin typeface="Arial"/>
                <a:ea typeface="Arial"/>
                <a:cs typeface="Arial"/>
                <a:sym typeface="Arial"/>
              </a:rPr>
            </a:br>
            <a:endParaRPr sz="2400">
              <a:latin typeface="Arial"/>
              <a:ea typeface="Arial"/>
              <a:cs typeface="Arial"/>
              <a:sym typeface="Arial"/>
            </a:endParaRPr>
          </a:p>
        </p:txBody>
      </p:sp>
      <p:grpSp>
        <p:nvGrpSpPr>
          <p:cNvPr id="378" name="Google Shape;378;g31f8a5e810b_1_50"/>
          <p:cNvGrpSpPr/>
          <p:nvPr/>
        </p:nvGrpSpPr>
        <p:grpSpPr>
          <a:xfrm>
            <a:off x="4882591" y="1458746"/>
            <a:ext cx="3709302" cy="4753755"/>
            <a:chOff x="4882591" y="1458746"/>
            <a:chExt cx="3709302" cy="4753755"/>
          </a:xfrm>
        </p:grpSpPr>
        <p:sp>
          <p:nvSpPr>
            <p:cNvPr id="379" name="Google Shape;379;g31f8a5e810b_1_50"/>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380" name="Google Shape;380;g31f8a5e810b_1_50"/>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b="0" i="0" sz="1400" u="none" cap="none" strike="noStrike">
                <a:solidFill>
                  <a:srgbClr val="000000"/>
                </a:solidFill>
                <a:latin typeface="Arial"/>
                <a:ea typeface="Arial"/>
                <a:cs typeface="Arial"/>
                <a:sym typeface="Arial"/>
              </a:endParaRPr>
            </a:p>
          </p:txBody>
        </p:sp>
        <p:sp>
          <p:nvSpPr>
            <p:cNvPr id="381" name="Google Shape;381;g31f8a5e810b_1_50"/>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82" name="Google Shape;382;g31f8a5e810b_1_50"/>
            <p:cNvSpPr txBox="1"/>
            <p:nvPr/>
          </p:nvSpPr>
          <p:spPr>
            <a:xfrm>
              <a:off x="5464050" y="1832427"/>
              <a:ext cx="3051300" cy="3996900"/>
            </a:xfrm>
            <a:prstGeom prst="rect">
              <a:avLst/>
            </a:prstGeom>
            <a:noFill/>
            <a:ln>
              <a:noFill/>
            </a:ln>
          </p:spPr>
          <p:txBody>
            <a:bodyPr anchorCtr="0" anchor="t" bIns="0" lIns="0" spcFirstLastPara="1" rIns="0" wrap="square" tIns="0">
              <a:noAutofit/>
            </a:bodyPr>
            <a:lstStyle/>
            <a:p>
              <a:pPr indent="-298450" lvl="0" marL="457200" marR="0" rtl="0" algn="l">
                <a:lnSpc>
                  <a:spcPct val="115000"/>
                </a:lnSpc>
                <a:spcBef>
                  <a:spcPts val="12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EDA showed that features varied significantly in scale, making feature scaling necessary for some models like logistic regression.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Models that don't require scaling (e.g., random forest) excluded scalers from the pipeline.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Feature scaling was done </a:t>
              </a:r>
              <a:r>
                <a:rPr b="1" i="0" lang="en-US" sz="1100" u="none" cap="none" strike="noStrike">
                  <a:solidFill>
                    <a:schemeClr val="dk1"/>
                  </a:solidFill>
                  <a:latin typeface="Arial"/>
                  <a:ea typeface="Arial"/>
                  <a:cs typeface="Arial"/>
                  <a:sym typeface="Arial"/>
                </a:rPr>
                <a:t>before</a:t>
              </a:r>
              <a:r>
                <a:rPr b="0" i="0" lang="en-US" sz="1100" u="none" cap="none" strike="noStrike">
                  <a:solidFill>
                    <a:schemeClr val="dk1"/>
                  </a:solidFill>
                  <a:latin typeface="Arial"/>
                  <a:ea typeface="Arial"/>
                  <a:cs typeface="Arial"/>
                  <a:sym typeface="Arial"/>
                </a:rPr>
                <a:t> SMOTE to prevent data leakage. Scaling </a:t>
              </a:r>
              <a:r>
                <a:rPr b="1" i="0" lang="en-US" sz="1100" u="none" cap="none" strike="noStrike">
                  <a:solidFill>
                    <a:schemeClr val="dk1"/>
                  </a:solidFill>
                  <a:latin typeface="Arial"/>
                  <a:ea typeface="Arial"/>
                  <a:cs typeface="Arial"/>
                  <a:sym typeface="Arial"/>
                </a:rPr>
                <a:t>after</a:t>
              </a:r>
              <a:r>
                <a:rPr b="0" i="0" lang="en-US" sz="1100" u="none" cap="none" strike="noStrike">
                  <a:solidFill>
                    <a:schemeClr val="dk1"/>
                  </a:solidFill>
                  <a:latin typeface="Arial"/>
                  <a:ea typeface="Arial"/>
                  <a:cs typeface="Arial"/>
                  <a:sym typeface="Arial"/>
                </a:rPr>
                <a:t> SMOTE could introduce biases by incorporating synthetic data into the scaling process.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grpSp>
      <p:pic>
        <p:nvPicPr>
          <p:cNvPr id="383" name="Google Shape;383;g31f8a5e810b_1_50"/>
          <p:cNvPicPr preferRelativeResize="0"/>
          <p:nvPr/>
        </p:nvPicPr>
        <p:blipFill rotWithShape="1">
          <a:blip r:embed="rId3">
            <a:alphaModFix/>
          </a:blip>
          <a:srcRect b="0" l="0" r="0" t="1107"/>
          <a:stretch/>
        </p:blipFill>
        <p:spPr>
          <a:xfrm>
            <a:off x="267475" y="2136700"/>
            <a:ext cx="4577801" cy="369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31f8a5e810b_1_78"/>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a:t>
            </a:r>
            <a:endParaRPr/>
          </a:p>
        </p:txBody>
      </p:sp>
      <p:sp>
        <p:nvSpPr>
          <p:cNvPr id="389" name="Google Shape;389;g31f8a5e810b_1_78"/>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F7F7F"/>
                </a:solidFill>
                <a:latin typeface="Arial"/>
                <a:ea typeface="Arial"/>
                <a:cs typeface="Arial"/>
                <a:sym typeface="Arial"/>
              </a:rPr>
              <a:t>SOURCE: MS2 &amp; MS5</a:t>
            </a:r>
            <a:endParaRPr b="0" i="0" sz="1050" u="none" cap="none" strike="noStrike">
              <a:solidFill>
                <a:srgbClr val="FF0000"/>
              </a:solidFill>
              <a:latin typeface="Arial"/>
              <a:ea typeface="Arial"/>
              <a:cs typeface="Arial"/>
              <a:sym typeface="Arial"/>
            </a:endParaRPr>
          </a:p>
        </p:txBody>
      </p:sp>
      <p:sp>
        <p:nvSpPr>
          <p:cNvPr id="390" name="Google Shape;390;g31f8a5e810b_1_78"/>
          <p:cNvSpPr txBox="1"/>
          <p:nvPr>
            <p:ph type="title"/>
          </p:nvPr>
        </p:nvSpPr>
        <p:spPr>
          <a:xfrm>
            <a:off x="438150" y="213160"/>
            <a:ext cx="8229600" cy="8094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SzPts val="1400"/>
              <a:buNone/>
            </a:pPr>
            <a:r>
              <a:rPr lang="en-US"/>
              <a:t>Data Imbalance: Target Variable (Churn) Distribution</a:t>
            </a:r>
            <a:br>
              <a:rPr lang="en-US">
                <a:latin typeface="Arial"/>
                <a:ea typeface="Arial"/>
                <a:cs typeface="Arial"/>
                <a:sym typeface="Arial"/>
              </a:rPr>
            </a:br>
            <a:endParaRPr sz="2400">
              <a:latin typeface="Arial"/>
              <a:ea typeface="Arial"/>
              <a:cs typeface="Arial"/>
              <a:sym typeface="Arial"/>
            </a:endParaRPr>
          </a:p>
        </p:txBody>
      </p:sp>
      <p:grpSp>
        <p:nvGrpSpPr>
          <p:cNvPr id="391" name="Google Shape;391;g31f8a5e810b_1_78"/>
          <p:cNvGrpSpPr/>
          <p:nvPr/>
        </p:nvGrpSpPr>
        <p:grpSpPr>
          <a:xfrm>
            <a:off x="4882591" y="1458746"/>
            <a:ext cx="3709302" cy="4753755"/>
            <a:chOff x="4882591" y="1458746"/>
            <a:chExt cx="3709302" cy="4753755"/>
          </a:xfrm>
        </p:grpSpPr>
        <p:sp>
          <p:nvSpPr>
            <p:cNvPr id="392" name="Google Shape;392;g31f8a5e810b_1_78"/>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393" name="Google Shape;393;g31f8a5e810b_1_78"/>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b="0" i="0" sz="1400" u="none" cap="none" strike="noStrike">
                <a:solidFill>
                  <a:srgbClr val="000000"/>
                </a:solidFill>
                <a:latin typeface="Arial"/>
                <a:ea typeface="Arial"/>
                <a:cs typeface="Arial"/>
                <a:sym typeface="Arial"/>
              </a:endParaRPr>
            </a:p>
          </p:txBody>
        </p:sp>
        <p:sp>
          <p:nvSpPr>
            <p:cNvPr id="394" name="Google Shape;394;g31f8a5e810b_1_78"/>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95" name="Google Shape;395;g31f8a5e810b_1_78"/>
            <p:cNvSpPr txBox="1"/>
            <p:nvPr/>
          </p:nvSpPr>
          <p:spPr>
            <a:xfrm>
              <a:off x="5464041" y="1832395"/>
              <a:ext cx="3051300" cy="615600"/>
            </a:xfrm>
            <a:prstGeom prst="rect">
              <a:avLst/>
            </a:prstGeom>
            <a:noFill/>
            <a:ln>
              <a:noFill/>
            </a:ln>
          </p:spPr>
          <p:txBody>
            <a:bodyPr anchorCtr="0" anchor="t" bIns="0" lIns="0" spcFirstLastPara="1" rIns="0" wrap="square" tIns="0">
              <a:noAutofit/>
            </a:bodyPr>
            <a:lstStyle/>
            <a:p>
              <a:pPr indent="-156464" lvl="0" marL="283464"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Class Distribution</a:t>
              </a:r>
              <a:r>
                <a:rPr b="0" i="0" lang="en-U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The target variable </a:t>
              </a:r>
              <a:r>
                <a:rPr b="0" i="1" lang="en-US" sz="1100" u="none" cap="none" strike="noStrike">
                  <a:solidFill>
                    <a:schemeClr val="dk1"/>
                  </a:solidFill>
                  <a:latin typeface="Arial"/>
                  <a:ea typeface="Arial"/>
                  <a:cs typeface="Arial"/>
                  <a:sym typeface="Arial"/>
                </a:rPr>
                <a:t>Churn</a:t>
              </a:r>
              <a:r>
                <a:rPr b="0" i="0" lang="en-US" sz="1100" u="none" cap="none" strike="noStrike">
                  <a:solidFill>
                    <a:schemeClr val="dk1"/>
                  </a:solidFill>
                  <a:latin typeface="Arial"/>
                  <a:ea typeface="Arial"/>
                  <a:cs typeface="Arial"/>
                  <a:sym typeface="Arial"/>
                </a:rPr>
                <a:t> was imbalanced, with 36,336 </a:t>
              </a:r>
              <a:r>
                <a:rPr b="0" i="1" lang="en-US" sz="1100" u="none" cap="none" strike="noStrike">
                  <a:solidFill>
                    <a:schemeClr val="dk1"/>
                  </a:solidFill>
                  <a:latin typeface="Arial"/>
                  <a:ea typeface="Arial"/>
                  <a:cs typeface="Arial"/>
                  <a:sym typeface="Arial"/>
                </a:rPr>
                <a:t>No</a:t>
              </a:r>
              <a:r>
                <a:rPr b="0" i="0" lang="en-US" sz="1100" u="none" cap="none" strike="noStrike">
                  <a:solidFill>
                    <a:schemeClr val="dk1"/>
                  </a:solidFill>
                  <a:latin typeface="Arial"/>
                  <a:ea typeface="Arial"/>
                  <a:cs typeface="Arial"/>
                  <a:sym typeface="Arial"/>
                </a:rPr>
                <a:t> (non-churn) and 14,711 </a:t>
              </a:r>
              <a:r>
                <a:rPr b="0" i="1" lang="en-US" sz="1100" u="none" cap="none" strike="noStrike">
                  <a:solidFill>
                    <a:schemeClr val="dk1"/>
                  </a:solidFill>
                  <a:latin typeface="Arial"/>
                  <a:ea typeface="Arial"/>
                  <a:cs typeface="Arial"/>
                  <a:sym typeface="Arial"/>
                </a:rPr>
                <a:t>Yes</a:t>
              </a:r>
              <a:r>
                <a:rPr b="0" i="0" lang="en-US" sz="1100" u="none" cap="none" strike="noStrike">
                  <a:solidFill>
                    <a:schemeClr val="dk1"/>
                  </a:solidFill>
                  <a:latin typeface="Arial"/>
                  <a:ea typeface="Arial"/>
                  <a:cs typeface="Arial"/>
                  <a:sym typeface="Arial"/>
                </a:rPr>
                <a:t> (churn).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Imbalance Ratio</a:t>
              </a:r>
              <a:r>
                <a:rPr b="0" i="0" lang="en-US" sz="1100" u="none" cap="none" strike="noStrike">
                  <a:solidFill>
                    <a:schemeClr val="dk1"/>
                  </a:solidFill>
                  <a:latin typeface="Arial"/>
                  <a:ea typeface="Arial"/>
                  <a:cs typeface="Arial"/>
                  <a:sym typeface="Arial"/>
                </a:rPr>
                <a:t>: 0.40.</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Resampling Technique</a:t>
              </a:r>
              <a:r>
                <a:rPr b="0" i="0" lang="en-U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295275" lvl="0" marL="457200" marR="0" rtl="0" algn="l">
                <a:lnSpc>
                  <a:spcPct val="115000"/>
                </a:lnSpc>
                <a:spcBef>
                  <a:spcPts val="1100"/>
                </a:spcBef>
                <a:spcAft>
                  <a:spcPts val="0"/>
                </a:spcAft>
                <a:buClr>
                  <a:schemeClr val="dk1"/>
                </a:buClr>
                <a:buSzPts val="1050"/>
                <a:buFont typeface="Arial"/>
                <a:buChar char="●"/>
              </a:pPr>
              <a:r>
                <a:rPr b="1" i="0" lang="en-US" sz="1050" u="none" cap="none" strike="noStrike">
                  <a:solidFill>
                    <a:schemeClr val="dk1"/>
                  </a:solidFill>
                  <a:highlight>
                    <a:srgbClr val="FFFFFF"/>
                  </a:highlight>
                  <a:latin typeface="Arial"/>
                  <a:ea typeface="Arial"/>
                  <a:cs typeface="Arial"/>
                  <a:sym typeface="Arial"/>
                </a:rPr>
                <a:t>SMOTE: </a:t>
              </a:r>
              <a:r>
                <a:rPr b="0" i="0" lang="en-US" sz="1050" u="none" cap="none" strike="noStrike">
                  <a:solidFill>
                    <a:schemeClr val="dk1"/>
                  </a:solidFill>
                  <a:highlight>
                    <a:srgbClr val="FFFFFF"/>
                  </a:highlight>
                  <a:latin typeface="Arial"/>
                  <a:ea typeface="Arial"/>
                  <a:cs typeface="Arial"/>
                  <a:sym typeface="Arial"/>
                </a:rPr>
                <a:t>The Synthetic Minority Oversampling Technique (SMOTE) was used to oversample the minority class, </a:t>
              </a:r>
              <a:r>
                <a:rPr b="0" i="0" lang="en-US" sz="1050" u="none" cap="none" strike="noStrike">
                  <a:solidFill>
                    <a:schemeClr val="dk1"/>
                  </a:solidFill>
                  <a:highlight>
                    <a:srgbClr val="FFFFFF"/>
                  </a:highlight>
                  <a:latin typeface="Arial"/>
                  <a:ea typeface="Arial"/>
                  <a:cs typeface="Arial"/>
                  <a:sym typeface="Arial"/>
                  <a:extLst>
                    <a:ext uri="http://customooxmlschemas.google.com/">
                      <go:slidesCustomData xmlns:go="http://customooxmlschemas.google.com/" textRoundtripDataId="1"/>
                    </a:ext>
                  </a:extLst>
                </a:rPr>
                <a:t>addressing the class imbalance problem effectively.</a:t>
              </a:r>
              <a:endParaRPr b="0" i="0" sz="1050" u="none" cap="none" strike="noStrike">
                <a:solidFill>
                  <a:schemeClr val="dk1"/>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chemeClr val="dk1"/>
                </a:buClr>
                <a:buSzPts val="1050"/>
                <a:buFont typeface="Arial"/>
                <a:buChar char="●"/>
              </a:pPr>
              <a:r>
                <a:rPr b="1" i="0" lang="en-US" sz="1050" u="none" cap="none" strike="noStrike">
                  <a:solidFill>
                    <a:schemeClr val="dk1"/>
                  </a:solidFill>
                  <a:highlight>
                    <a:srgbClr val="FFFFFF"/>
                  </a:highlight>
                  <a:latin typeface="Arial"/>
                  <a:ea typeface="Arial"/>
                  <a:cs typeface="Arial"/>
                  <a:sym typeface="Arial"/>
                </a:rPr>
                <a:t>Class Weights:</a:t>
              </a:r>
              <a:r>
                <a:rPr b="0" i="0" lang="en-US" sz="1050" u="none" cap="none" strike="noStrike">
                  <a:solidFill>
                    <a:schemeClr val="dk1"/>
                  </a:solidFill>
                  <a:highlight>
                    <a:srgbClr val="FFFFFF"/>
                  </a:highlight>
                  <a:latin typeface="Arial"/>
                  <a:ea typeface="Arial"/>
                  <a:cs typeface="Arial"/>
                  <a:sym typeface="Arial"/>
                </a:rPr>
                <a:t> Class weights were set to balanced (class_weight="balanced") to address class imbalance.</a:t>
              </a:r>
              <a:endParaRPr b="0" i="0" sz="1050" u="none" cap="none" strike="noStrike">
                <a:solidFill>
                  <a:schemeClr val="dk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After resampling, the classes were evenly distributed (50% Yes, 50% No).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grpSp>
      <p:pic>
        <p:nvPicPr>
          <p:cNvPr id="396" name="Google Shape;396;g31f8a5e810b_1_78"/>
          <p:cNvPicPr preferRelativeResize="0"/>
          <p:nvPr/>
        </p:nvPicPr>
        <p:blipFill rotWithShape="1">
          <a:blip r:embed="rId3">
            <a:alphaModFix/>
          </a:blip>
          <a:srcRect b="0" l="0" r="0" t="0"/>
          <a:stretch/>
        </p:blipFill>
        <p:spPr>
          <a:xfrm>
            <a:off x="917550" y="1450713"/>
            <a:ext cx="3552150" cy="2331575"/>
          </a:xfrm>
          <a:prstGeom prst="rect">
            <a:avLst/>
          </a:prstGeom>
          <a:noFill/>
          <a:ln>
            <a:noFill/>
          </a:ln>
        </p:spPr>
      </p:pic>
      <p:pic>
        <p:nvPicPr>
          <p:cNvPr id="397" name="Google Shape;397;g31f8a5e810b_1_78"/>
          <p:cNvPicPr preferRelativeResize="0"/>
          <p:nvPr/>
        </p:nvPicPr>
        <p:blipFill rotWithShape="1">
          <a:blip r:embed="rId4">
            <a:alphaModFix/>
          </a:blip>
          <a:srcRect b="0" l="0" r="0" t="0"/>
          <a:stretch/>
        </p:blipFill>
        <p:spPr>
          <a:xfrm>
            <a:off x="936402" y="3840289"/>
            <a:ext cx="3514450" cy="238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Problem Statement</a:t>
            </a:r>
            <a:br>
              <a:rPr lang="en-US">
                <a:latin typeface="Arial"/>
                <a:ea typeface="Arial"/>
                <a:cs typeface="Arial"/>
                <a:sym typeface="Arial"/>
              </a:rPr>
            </a:br>
            <a:endParaRPr/>
          </a:p>
        </p:txBody>
      </p:sp>
      <p:sp>
        <p:nvSpPr>
          <p:cNvPr id="44" name="Google Shape;44;p2"/>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45" name="Google Shape;45;p2"/>
          <p:cNvSpPr/>
          <p:nvPr/>
        </p:nvSpPr>
        <p:spPr>
          <a:xfrm>
            <a:off x="330199"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SITUATION</a:t>
            </a:r>
            <a:endParaRPr/>
          </a:p>
        </p:txBody>
      </p:sp>
      <p:sp>
        <p:nvSpPr>
          <p:cNvPr id="46" name="Google Shape;46;p2"/>
          <p:cNvSpPr/>
          <p:nvPr/>
        </p:nvSpPr>
        <p:spPr>
          <a:xfrm>
            <a:off x="3201086"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CHALLENGE</a:t>
            </a:r>
            <a:endParaRPr/>
          </a:p>
        </p:txBody>
      </p:sp>
      <p:sp>
        <p:nvSpPr>
          <p:cNvPr id="47" name="Google Shape;47;p2"/>
          <p:cNvSpPr/>
          <p:nvPr/>
        </p:nvSpPr>
        <p:spPr>
          <a:xfrm>
            <a:off x="6071974"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RESOLUTION</a:t>
            </a:r>
            <a:endParaRPr/>
          </a:p>
        </p:txBody>
      </p:sp>
      <p:sp>
        <p:nvSpPr>
          <p:cNvPr id="48" name="Google Shape;48;p2"/>
          <p:cNvSpPr txBox="1"/>
          <p:nvPr/>
        </p:nvSpPr>
        <p:spPr>
          <a:xfrm>
            <a:off x="318750" y="4063800"/>
            <a:ext cx="2743200" cy="4746300"/>
          </a:xfrm>
          <a:prstGeom prst="rect">
            <a:avLst/>
          </a:prstGeom>
          <a:noFill/>
          <a:ln>
            <a:noFill/>
          </a:ln>
        </p:spPr>
        <p:txBody>
          <a:bodyPr anchorCtr="0" anchor="t" bIns="0" lIns="0" spcFirstLastPara="1" rIns="0" wrap="square" tIns="0">
            <a:noAutofit/>
          </a:bodyPr>
          <a:lstStyle/>
          <a:p>
            <a:pPr indent="-251714" lvl="0" marL="283464" marR="0" rtl="0" algn="l">
              <a:spcBef>
                <a:spcPts val="0"/>
              </a:spcBef>
              <a:spcAft>
                <a:spcPts val="0"/>
              </a:spcAft>
              <a:buClr>
                <a:schemeClr val="dk1"/>
              </a:buClr>
              <a:buSzPts val="1500"/>
              <a:buFont typeface="Arial"/>
              <a:buChar char="•"/>
            </a:pPr>
            <a:r>
              <a:rPr lang="en-US" sz="1500">
                <a:solidFill>
                  <a:schemeClr val="dk1"/>
                </a:solidFill>
              </a:rPr>
              <a:t>Telecom industry is a </a:t>
            </a:r>
            <a:r>
              <a:rPr b="1" lang="en-US" sz="1500">
                <a:solidFill>
                  <a:schemeClr val="dk1"/>
                </a:solidFill>
              </a:rPr>
              <a:t>highly competitiv</a:t>
            </a:r>
            <a:r>
              <a:rPr lang="en-US" sz="1500">
                <a:solidFill>
                  <a:schemeClr val="dk1"/>
                </a:solidFill>
              </a:rPr>
              <a:t>e and saturated market. Retaining existing customers is critical as acquiring new ones is </a:t>
            </a:r>
            <a:r>
              <a:rPr b="1" lang="en-US" sz="1500">
                <a:solidFill>
                  <a:schemeClr val="dk1"/>
                </a:solidFill>
              </a:rPr>
              <a:t>costly</a:t>
            </a:r>
            <a:r>
              <a:rPr lang="en-US" sz="1500">
                <a:solidFill>
                  <a:schemeClr val="dk1"/>
                </a:solidFill>
              </a:rPr>
              <a:t> and resource-intensive.</a:t>
            </a:r>
            <a:endParaRPr sz="1500">
              <a:solidFill>
                <a:schemeClr val="dk1"/>
              </a:solidFill>
            </a:endParaRPr>
          </a:p>
          <a:p>
            <a:pPr indent="0" lvl="0" marL="457200" marR="0" rtl="0" algn="l">
              <a:spcBef>
                <a:spcPts val="0"/>
              </a:spcBef>
              <a:spcAft>
                <a:spcPts val="0"/>
              </a:spcAft>
              <a:buNone/>
            </a:pPr>
            <a:r>
              <a:t/>
            </a:r>
            <a:endParaRPr sz="1500">
              <a:solidFill>
                <a:schemeClr val="dk1"/>
              </a:solidFill>
            </a:endParaRPr>
          </a:p>
          <a:p>
            <a:pPr indent="0" lvl="0" marL="0" marR="0" rtl="0" algn="l">
              <a:spcBef>
                <a:spcPts val="0"/>
              </a:spcBef>
              <a:spcAft>
                <a:spcPts val="0"/>
              </a:spcAft>
              <a:buNone/>
            </a:pPr>
            <a:r>
              <a:t/>
            </a:r>
            <a:endParaRPr sz="1500">
              <a:solidFill>
                <a:schemeClr val="dk1"/>
              </a:solidFill>
            </a:endParaRPr>
          </a:p>
          <a:p>
            <a:pPr indent="0" lvl="0" marL="457200" marR="0" rtl="0" algn="l">
              <a:spcBef>
                <a:spcPts val="0"/>
              </a:spcBef>
              <a:spcAft>
                <a:spcPts val="0"/>
              </a:spcAft>
              <a:buNone/>
            </a:pPr>
            <a:r>
              <a:t/>
            </a:r>
            <a:endParaRPr sz="1500">
              <a:solidFill>
                <a:srgbClr val="FF0000"/>
              </a:solidFill>
            </a:endParaRPr>
          </a:p>
        </p:txBody>
      </p:sp>
      <p:sp>
        <p:nvSpPr>
          <p:cNvPr id="49" name="Google Shape;49;p2"/>
          <p:cNvSpPr txBox="1"/>
          <p:nvPr/>
        </p:nvSpPr>
        <p:spPr>
          <a:xfrm>
            <a:off x="6099163" y="3991182"/>
            <a:ext cx="2743200" cy="4818900"/>
          </a:xfrm>
          <a:prstGeom prst="rect">
            <a:avLst/>
          </a:prstGeom>
          <a:noFill/>
          <a:ln>
            <a:noFill/>
          </a:ln>
        </p:spPr>
        <p:txBody>
          <a:bodyPr anchorCtr="0" anchor="t" bIns="0" lIns="0" spcFirstLastPara="1" rIns="0" wrap="square" tIns="0">
            <a:noAutofit/>
          </a:bodyPr>
          <a:lstStyle/>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Use </a:t>
            </a:r>
            <a:r>
              <a:rPr b="1" lang="en-US" sz="1500">
                <a:solidFill>
                  <a:schemeClr val="dk1"/>
                </a:solidFill>
              </a:rPr>
              <a:t>machine learning models</a:t>
            </a:r>
            <a:r>
              <a:rPr lang="en-US" sz="1500">
                <a:solidFill>
                  <a:schemeClr val="dk1"/>
                </a:solidFill>
              </a:rPr>
              <a:t> with F1-score optimization for churn prediction.</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Leverage the </a:t>
            </a:r>
            <a:r>
              <a:rPr b="1" lang="en-US" sz="1500">
                <a:solidFill>
                  <a:schemeClr val="dk1"/>
                </a:solidFill>
              </a:rPr>
              <a:t>best model to predict churn </a:t>
            </a:r>
            <a:r>
              <a:rPr lang="en-US" sz="1500">
                <a:solidFill>
                  <a:schemeClr val="dk1"/>
                </a:solidFill>
              </a:rPr>
              <a:t>and </a:t>
            </a:r>
            <a:r>
              <a:rPr b="1" lang="en-US" sz="1500">
                <a:solidFill>
                  <a:schemeClr val="dk1"/>
                </a:solidFill>
              </a:rPr>
              <a:t>identify key influencing features</a:t>
            </a:r>
            <a:endParaRPr b="1" sz="1500">
              <a:solidFill>
                <a:schemeClr val="dk1"/>
              </a:solidFill>
            </a:endParaRPr>
          </a:p>
          <a:p>
            <a:pPr indent="0" lvl="0" marL="457200" marR="0" rtl="0" algn="l">
              <a:spcBef>
                <a:spcPts val="0"/>
              </a:spcBef>
              <a:spcAft>
                <a:spcPts val="0"/>
              </a:spcAft>
              <a:buNone/>
            </a:pPr>
            <a:r>
              <a:t/>
            </a:r>
            <a:endParaRPr sz="1500">
              <a:solidFill>
                <a:schemeClr val="dk1"/>
              </a:solidFill>
            </a:endParaRPr>
          </a:p>
        </p:txBody>
      </p:sp>
      <p:sp>
        <p:nvSpPr>
          <p:cNvPr id="50" name="Google Shape;50;p2"/>
          <p:cNvSpPr txBox="1"/>
          <p:nvPr/>
        </p:nvSpPr>
        <p:spPr>
          <a:xfrm>
            <a:off x="3246775" y="4027475"/>
            <a:ext cx="2743200" cy="4746300"/>
          </a:xfrm>
          <a:prstGeom prst="rect">
            <a:avLst/>
          </a:prstGeom>
          <a:noFill/>
          <a:ln>
            <a:noFill/>
          </a:ln>
        </p:spPr>
        <p:txBody>
          <a:bodyPr anchorCtr="0" anchor="t" bIns="0" lIns="0" spcFirstLastPara="1" rIns="0" wrap="square" tIns="0">
            <a:noAutofit/>
          </a:bodyPr>
          <a:lstStyle/>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Identifying</a:t>
            </a:r>
            <a:r>
              <a:rPr lang="en-US" sz="1500">
                <a:solidFill>
                  <a:schemeClr val="dk1"/>
                </a:solidFill>
              </a:rPr>
              <a:t> key factors influencing churn and their predictive value.</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Analyzing service usage and financial metrics for churn impact.</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Assessing the role of demographics in churn prediction.</a:t>
            </a:r>
            <a:endParaRPr sz="1500">
              <a:solidFill>
                <a:schemeClr val="dk1"/>
              </a:solidFill>
            </a:endParaRPr>
          </a:p>
          <a:p>
            <a:pPr indent="0" lvl="0" marL="457200" marR="0" rtl="0" algn="l">
              <a:spcBef>
                <a:spcPts val="0"/>
              </a:spcBef>
              <a:spcAft>
                <a:spcPts val="0"/>
              </a:spcAft>
              <a:buNone/>
            </a:pPr>
            <a:r>
              <a:t/>
            </a:r>
            <a:endParaRPr sz="1500">
              <a:solidFill>
                <a:schemeClr val="dk1"/>
              </a:solidFill>
            </a:endParaRPr>
          </a:p>
        </p:txBody>
      </p:sp>
      <p:pic>
        <p:nvPicPr>
          <p:cNvPr id="51" name="Google Shape;51;p2"/>
          <p:cNvPicPr preferRelativeResize="0"/>
          <p:nvPr/>
        </p:nvPicPr>
        <p:blipFill>
          <a:blip r:embed="rId3">
            <a:alphaModFix/>
          </a:blip>
          <a:stretch>
            <a:fillRect/>
          </a:stretch>
        </p:blipFill>
        <p:spPr>
          <a:xfrm>
            <a:off x="609600" y="1672450"/>
            <a:ext cx="2190749" cy="1174350"/>
          </a:xfrm>
          <a:prstGeom prst="rect">
            <a:avLst/>
          </a:prstGeom>
          <a:noFill/>
          <a:ln>
            <a:noFill/>
          </a:ln>
        </p:spPr>
      </p:pic>
      <p:pic>
        <p:nvPicPr>
          <p:cNvPr id="52" name="Google Shape;52;p2"/>
          <p:cNvPicPr preferRelativeResize="0"/>
          <p:nvPr/>
        </p:nvPicPr>
        <p:blipFill>
          <a:blip r:embed="rId4">
            <a:alphaModFix/>
          </a:blip>
          <a:stretch>
            <a:fillRect/>
          </a:stretch>
        </p:blipFill>
        <p:spPr>
          <a:xfrm>
            <a:off x="4045825" y="1672451"/>
            <a:ext cx="1174350" cy="1174350"/>
          </a:xfrm>
          <a:prstGeom prst="rect">
            <a:avLst/>
          </a:prstGeom>
          <a:noFill/>
          <a:ln>
            <a:noFill/>
          </a:ln>
        </p:spPr>
      </p:pic>
      <p:pic>
        <p:nvPicPr>
          <p:cNvPr id="53" name="Google Shape;53;p2"/>
          <p:cNvPicPr preferRelativeResize="0"/>
          <p:nvPr/>
        </p:nvPicPr>
        <p:blipFill>
          <a:blip r:embed="rId5">
            <a:alphaModFix/>
          </a:blip>
          <a:stretch>
            <a:fillRect/>
          </a:stretch>
        </p:blipFill>
        <p:spPr>
          <a:xfrm>
            <a:off x="6971250" y="1672450"/>
            <a:ext cx="1174350" cy="1174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31f8a5e810b_1_107"/>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a:t>
            </a:r>
            <a:endParaRPr/>
          </a:p>
        </p:txBody>
      </p:sp>
      <p:sp>
        <p:nvSpPr>
          <p:cNvPr id="403" name="Google Shape;403;g31f8a5e810b_1_107"/>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F7F7F"/>
                </a:solidFill>
                <a:latin typeface="Arial"/>
                <a:ea typeface="Arial"/>
                <a:cs typeface="Arial"/>
                <a:sym typeface="Arial"/>
              </a:rPr>
              <a:t>SOURCE: MS5</a:t>
            </a:r>
            <a:endParaRPr b="0" i="0" sz="1050" u="none" cap="none" strike="noStrike">
              <a:solidFill>
                <a:srgbClr val="FF0000"/>
              </a:solidFill>
              <a:latin typeface="Arial"/>
              <a:ea typeface="Arial"/>
              <a:cs typeface="Arial"/>
              <a:sym typeface="Arial"/>
            </a:endParaRPr>
          </a:p>
        </p:txBody>
      </p:sp>
      <p:sp>
        <p:nvSpPr>
          <p:cNvPr id="404" name="Google Shape;404;g31f8a5e810b_1_107"/>
          <p:cNvSpPr txBox="1"/>
          <p:nvPr>
            <p:ph type="title"/>
          </p:nvPr>
        </p:nvSpPr>
        <p:spPr>
          <a:xfrm>
            <a:off x="438150" y="213160"/>
            <a:ext cx="8229600" cy="6555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SzPts val="1400"/>
              <a:buNone/>
            </a:pPr>
            <a:r>
              <a:rPr lang="en-US" sz="1900"/>
              <a:t>Top 15 Features by Permutation Importance </a:t>
            </a:r>
            <a:endParaRPr sz="1900"/>
          </a:p>
          <a:p>
            <a:pPr indent="0" lvl="0" marL="0" rtl="0" algn="l">
              <a:lnSpc>
                <a:spcPct val="100000"/>
              </a:lnSpc>
              <a:spcBef>
                <a:spcPts val="0"/>
              </a:spcBef>
              <a:spcAft>
                <a:spcPts val="0"/>
              </a:spcAft>
              <a:buSzPts val="1400"/>
              <a:buNone/>
            </a:pPr>
            <a:r>
              <a:rPr lang="en-US" sz="1900"/>
              <a:t>(RandomForest - Best Model)</a:t>
            </a:r>
            <a:endParaRPr sz="1900">
              <a:latin typeface="Arial"/>
              <a:ea typeface="Arial"/>
              <a:cs typeface="Arial"/>
              <a:sym typeface="Arial"/>
            </a:endParaRPr>
          </a:p>
        </p:txBody>
      </p:sp>
      <p:pic>
        <p:nvPicPr>
          <p:cNvPr id="405" name="Google Shape;405;g31f8a5e810b_1_107"/>
          <p:cNvPicPr preferRelativeResize="0"/>
          <p:nvPr/>
        </p:nvPicPr>
        <p:blipFill rotWithShape="1">
          <a:blip r:embed="rId3">
            <a:alphaModFix/>
          </a:blip>
          <a:srcRect b="0" l="0" r="0" t="0"/>
          <a:stretch/>
        </p:blipFill>
        <p:spPr>
          <a:xfrm>
            <a:off x="187000" y="1271850"/>
            <a:ext cx="8766501" cy="51077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31beaca1343_0_24"/>
          <p:cNvSpPr/>
          <p:nvPr/>
        </p:nvSpPr>
        <p:spPr>
          <a:xfrm>
            <a:off x="228600" y="1907025"/>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59" name="Google Shape;59;g31beaca1343_0_24"/>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b="1" lang="en-US" sz="4000">
                <a:solidFill>
                  <a:schemeClr val="lt1"/>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60" name="Google Shape;60;g31beaca1343_0_2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61" name="Google Shape;61;g31beaca1343_0_24"/>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1f49ea8f12_0_7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67" name="Google Shape;67;g31f49ea8f12_0_73"/>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None/>
            </a:pPr>
            <a:r>
              <a:rPr lang="en-US"/>
              <a:t>Data Preprocessing: Missingness, Scaling, and Imbalance</a:t>
            </a:r>
            <a:endParaRPr/>
          </a:p>
        </p:txBody>
      </p:sp>
      <p:pic>
        <p:nvPicPr>
          <p:cNvPr id="68" name="Google Shape;68;g31f49ea8f12_0_73"/>
          <p:cNvPicPr preferRelativeResize="0"/>
          <p:nvPr/>
        </p:nvPicPr>
        <p:blipFill>
          <a:blip r:embed="rId3">
            <a:alphaModFix/>
          </a:blip>
          <a:stretch>
            <a:fillRect/>
          </a:stretch>
        </p:blipFill>
        <p:spPr>
          <a:xfrm>
            <a:off x="1496930" y="1225925"/>
            <a:ext cx="3114349" cy="2177307"/>
          </a:xfrm>
          <a:prstGeom prst="rect">
            <a:avLst/>
          </a:prstGeom>
          <a:noFill/>
          <a:ln>
            <a:noFill/>
          </a:ln>
        </p:spPr>
      </p:pic>
      <p:pic>
        <p:nvPicPr>
          <p:cNvPr id="69" name="Google Shape;69;g31f49ea8f12_0_73"/>
          <p:cNvPicPr preferRelativeResize="0"/>
          <p:nvPr/>
        </p:nvPicPr>
        <p:blipFill rotWithShape="1">
          <a:blip r:embed="rId4">
            <a:alphaModFix/>
          </a:blip>
          <a:srcRect b="48216" l="0" r="0" t="1104"/>
          <a:stretch/>
        </p:blipFill>
        <p:spPr>
          <a:xfrm>
            <a:off x="1844225" y="3496078"/>
            <a:ext cx="2767051" cy="1115826"/>
          </a:xfrm>
          <a:prstGeom prst="rect">
            <a:avLst/>
          </a:prstGeom>
          <a:noFill/>
          <a:ln>
            <a:noFill/>
          </a:ln>
        </p:spPr>
      </p:pic>
      <p:pic>
        <p:nvPicPr>
          <p:cNvPr id="70" name="Google Shape;70;g31f49ea8f12_0_73"/>
          <p:cNvPicPr preferRelativeResize="0"/>
          <p:nvPr/>
        </p:nvPicPr>
        <p:blipFill>
          <a:blip r:embed="rId5">
            <a:alphaModFix/>
          </a:blip>
          <a:stretch>
            <a:fillRect/>
          </a:stretch>
        </p:blipFill>
        <p:spPr>
          <a:xfrm>
            <a:off x="1496935" y="4704750"/>
            <a:ext cx="3114339" cy="1994125"/>
          </a:xfrm>
          <a:prstGeom prst="rect">
            <a:avLst/>
          </a:prstGeom>
          <a:noFill/>
          <a:ln>
            <a:noFill/>
          </a:ln>
        </p:spPr>
      </p:pic>
      <p:grpSp>
        <p:nvGrpSpPr>
          <p:cNvPr id="71" name="Google Shape;71;g31f49ea8f12_0_73"/>
          <p:cNvGrpSpPr/>
          <p:nvPr/>
        </p:nvGrpSpPr>
        <p:grpSpPr>
          <a:xfrm>
            <a:off x="4882591" y="1458746"/>
            <a:ext cx="3709302" cy="4846680"/>
            <a:chOff x="4882591" y="1458746"/>
            <a:chExt cx="3709302" cy="4846680"/>
          </a:xfrm>
        </p:grpSpPr>
        <p:sp>
          <p:nvSpPr>
            <p:cNvPr id="72" name="Google Shape;72;g31f49ea8f12_0_73"/>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73" name="Google Shape;73;g31f49ea8f12_0_73"/>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74" name="Google Shape;74;g31f49ea8f12_0_73"/>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75" name="Google Shape;75;g31f49ea8f12_0_73"/>
            <p:cNvSpPr txBox="1"/>
            <p:nvPr/>
          </p:nvSpPr>
          <p:spPr>
            <a:xfrm>
              <a:off x="5464050" y="1832426"/>
              <a:ext cx="3051300" cy="44730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Missingness</a:t>
              </a:r>
              <a:r>
                <a:rPr b="1" lang="en-US" sz="1100">
                  <a:solidFill>
                    <a:schemeClr val="dk1"/>
                  </a:solidFill>
                </a:rPr>
                <a:t>:</a:t>
              </a:r>
              <a:r>
                <a:rPr lang="en-US" sz="1100">
                  <a:solidFill>
                    <a:schemeClr val="dk1"/>
                  </a:solidFill>
                </a:rPr>
                <a:t> Addressed 14 columns and 1,295 rows of missing values using </a:t>
              </a:r>
              <a:r>
                <a:rPr b="1" lang="en-US" sz="1100">
                  <a:solidFill>
                    <a:schemeClr val="dk1"/>
                  </a:solidFill>
                </a:rPr>
                <a:t>random regression imputation</a:t>
              </a:r>
              <a:r>
                <a:rPr lang="en-US" sz="1100">
                  <a:solidFill>
                    <a:schemeClr val="dk1"/>
                  </a:solidFill>
                </a:rPr>
                <a:t>, leaving no missing values.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Data Scaling</a:t>
              </a:r>
              <a:r>
                <a:rPr b="1" lang="en-US" sz="1100">
                  <a:solidFill>
                    <a:schemeClr val="dk1"/>
                  </a:solidFill>
                </a:rPr>
                <a:t>:</a:t>
              </a:r>
              <a:r>
                <a:rPr lang="en-US" sz="1100">
                  <a:solidFill>
                    <a:schemeClr val="dk1"/>
                  </a:solidFill>
                </a:rPr>
                <a:t> Applied </a:t>
              </a:r>
              <a:r>
                <a:rPr b="1" lang="en-US" sz="1100">
                  <a:solidFill>
                    <a:schemeClr val="dk1"/>
                  </a:solidFill>
                </a:rPr>
                <a:t>scaling for models like logistic regression</a:t>
              </a:r>
              <a:r>
                <a:rPr lang="en-US" sz="1100">
                  <a:solidFill>
                    <a:schemeClr val="dk1"/>
                  </a:solidFill>
                </a:rPr>
                <a:t> (not random forest) before SMOTE to prevent data leakage.</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Data Imbalance</a:t>
              </a:r>
              <a:r>
                <a:rPr b="1" lang="en-US" sz="1100">
                  <a:solidFill>
                    <a:schemeClr val="dk1"/>
                  </a:solidFill>
                </a:rPr>
                <a:t>:</a:t>
              </a:r>
              <a:r>
                <a:rPr lang="en-US" sz="1100">
                  <a:solidFill>
                    <a:schemeClr val="dk1"/>
                  </a:solidFill>
                </a:rPr>
                <a:t> Target variable, churn, imbalance (imbalance ratio: 0.40) was addressed</a:t>
              </a:r>
              <a:r>
                <a:rPr b="1" lang="en-US" sz="1100">
                  <a:solidFill>
                    <a:schemeClr val="dk1"/>
                  </a:solidFill>
                </a:rPr>
                <a:t> using SMOTE and setting class weights to "balanced"</a:t>
              </a:r>
              <a:r>
                <a:rPr lang="en-US" sz="1100">
                  <a:solidFill>
                    <a:schemeClr val="dk1"/>
                  </a:solidFill>
                </a:rPr>
                <a:t>, achieving a 50:50 class distribution.</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grpSp>
      <p:pic>
        <p:nvPicPr>
          <p:cNvPr id="76" name="Google Shape;76;g31f49ea8f12_0_73"/>
          <p:cNvPicPr preferRelativeResize="0"/>
          <p:nvPr/>
        </p:nvPicPr>
        <p:blipFill rotWithShape="1">
          <a:blip r:embed="rId6">
            <a:alphaModFix/>
          </a:blip>
          <a:srcRect b="26788" l="0" r="0" t="0"/>
          <a:stretch/>
        </p:blipFill>
        <p:spPr>
          <a:xfrm>
            <a:off x="361950" y="1974102"/>
            <a:ext cx="863650" cy="680953"/>
          </a:xfrm>
          <a:prstGeom prst="rect">
            <a:avLst/>
          </a:prstGeom>
          <a:noFill/>
          <a:ln>
            <a:noFill/>
          </a:ln>
        </p:spPr>
      </p:pic>
      <p:pic>
        <p:nvPicPr>
          <p:cNvPr id="77" name="Google Shape;77;g31f49ea8f12_0_73"/>
          <p:cNvPicPr preferRelativeResize="0"/>
          <p:nvPr/>
        </p:nvPicPr>
        <p:blipFill>
          <a:blip r:embed="rId7">
            <a:alphaModFix/>
          </a:blip>
          <a:stretch>
            <a:fillRect/>
          </a:stretch>
        </p:blipFill>
        <p:spPr>
          <a:xfrm>
            <a:off x="400050" y="5308087"/>
            <a:ext cx="787450" cy="787450"/>
          </a:xfrm>
          <a:prstGeom prst="rect">
            <a:avLst/>
          </a:prstGeom>
          <a:noFill/>
          <a:ln>
            <a:noFill/>
          </a:ln>
        </p:spPr>
      </p:pic>
      <p:pic>
        <p:nvPicPr>
          <p:cNvPr id="78" name="Google Shape;78;g31f49ea8f12_0_73"/>
          <p:cNvPicPr preferRelativeResize="0"/>
          <p:nvPr/>
        </p:nvPicPr>
        <p:blipFill>
          <a:blip r:embed="rId8">
            <a:alphaModFix/>
          </a:blip>
          <a:stretch>
            <a:fillRect/>
          </a:stretch>
        </p:blipFill>
        <p:spPr>
          <a:xfrm>
            <a:off x="453300" y="3713516"/>
            <a:ext cx="680950" cy="68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1f49ea8f12_0_56"/>
          <p:cNvSpPr txBox="1"/>
          <p:nvPr>
            <p:ph idx="12" type="sldNum"/>
          </p:nvPr>
        </p:nvSpPr>
        <p:spPr>
          <a:xfrm>
            <a:off x="8910601" y="63528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84" name="Google Shape;84;g31f49ea8f12_0_56"/>
          <p:cNvSpPr txBox="1"/>
          <p:nvPr/>
        </p:nvSpPr>
        <p:spPr>
          <a:xfrm>
            <a:off x="-22999" y="65243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85" name="Google Shape;85;g31f49ea8f12_0_56"/>
          <p:cNvSpPr txBox="1"/>
          <p:nvPr>
            <p:ph type="title"/>
          </p:nvPr>
        </p:nvSpPr>
        <p:spPr>
          <a:xfrm>
            <a:off x="438150" y="136960"/>
            <a:ext cx="8229600" cy="8094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SzPts val="1100"/>
              <a:buNone/>
            </a:pPr>
            <a:r>
              <a:rPr lang="en-US"/>
              <a:t>Feature Analysis: Correlation Heatmap of Continuous Features</a:t>
            </a:r>
            <a:endParaRPr/>
          </a:p>
        </p:txBody>
      </p:sp>
      <p:grpSp>
        <p:nvGrpSpPr>
          <p:cNvPr id="86" name="Google Shape;86;g31f49ea8f12_0_56"/>
          <p:cNvGrpSpPr/>
          <p:nvPr/>
        </p:nvGrpSpPr>
        <p:grpSpPr>
          <a:xfrm>
            <a:off x="527116" y="4245432"/>
            <a:ext cx="8140500" cy="1987202"/>
            <a:chOff x="552053" y="4803322"/>
            <a:chExt cx="8040000" cy="1407068"/>
          </a:xfrm>
        </p:grpSpPr>
        <p:sp>
          <p:nvSpPr>
            <p:cNvPr id="87" name="Google Shape;87;g31f49ea8f12_0_56"/>
            <p:cNvSpPr/>
            <p:nvPr/>
          </p:nvSpPr>
          <p:spPr>
            <a:xfrm>
              <a:off x="552053" y="5002590"/>
              <a:ext cx="8040000" cy="12078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88" name="Google Shape;88;g31f49ea8f12_0_56"/>
            <p:cNvSpPr txBox="1"/>
            <p:nvPr/>
          </p:nvSpPr>
          <p:spPr>
            <a:xfrm>
              <a:off x="3206688" y="4803322"/>
              <a:ext cx="2730600" cy="2181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grpSp>
      <p:sp>
        <p:nvSpPr>
          <p:cNvPr id="89" name="Google Shape;89;g31f49ea8f12_0_56"/>
          <p:cNvSpPr txBox="1"/>
          <p:nvPr/>
        </p:nvSpPr>
        <p:spPr>
          <a:xfrm>
            <a:off x="462750" y="4651625"/>
            <a:ext cx="8040000" cy="1777500"/>
          </a:xfrm>
          <a:prstGeom prst="rect">
            <a:avLst/>
          </a:prstGeom>
          <a:noFill/>
          <a:ln>
            <a:noFill/>
          </a:ln>
        </p:spPr>
        <p:txBody>
          <a:bodyPr anchorCtr="0" anchor="t" bIns="0" lIns="0" spcFirstLastPara="1" rIns="0" wrap="square" tIns="0">
            <a:noAutofit/>
          </a:bodyPr>
          <a:lstStyle/>
          <a:p>
            <a:pPr indent="-295275" lvl="0" marL="457200" rtl="0" algn="l">
              <a:spcBef>
                <a:spcPts val="0"/>
              </a:spcBef>
              <a:spcAft>
                <a:spcPts val="0"/>
              </a:spcAft>
              <a:buClr>
                <a:schemeClr val="dk1"/>
              </a:buClr>
              <a:buSzPts val="1050"/>
              <a:buChar char="•"/>
            </a:pPr>
            <a:r>
              <a:rPr b="1" lang="en-US" sz="1050">
                <a:solidFill>
                  <a:schemeClr val="dk1"/>
                </a:solidFill>
              </a:rPr>
              <a:t>First Heatmap: </a:t>
            </a:r>
            <a:endParaRPr b="1" sz="1050">
              <a:solidFill>
                <a:schemeClr val="dk1"/>
              </a:solidFill>
            </a:endParaRPr>
          </a:p>
          <a:p>
            <a:pPr indent="0" lvl="0" marL="457200" rtl="0" algn="l">
              <a:spcBef>
                <a:spcPts val="0"/>
              </a:spcBef>
              <a:spcAft>
                <a:spcPts val="0"/>
              </a:spcAft>
              <a:buNone/>
            </a:pPr>
            <a:r>
              <a:rPr lang="en-US" sz="1050">
                <a:solidFill>
                  <a:schemeClr val="dk1"/>
                </a:solidFill>
              </a:rPr>
              <a:t>Shows multicollinearity (e.g., 'dropped_calls' &amp; 'unanswered_calls': 0.52). Weak correlations with churn indicate multiple drivers</a:t>
            </a:r>
            <a:endParaRPr sz="1050">
              <a:solidFill>
                <a:schemeClr val="dk1"/>
              </a:solidFill>
            </a:endParaRPr>
          </a:p>
          <a:p>
            <a:pPr indent="0" lvl="0" marL="457200" rtl="0" algn="l">
              <a:spcBef>
                <a:spcPts val="0"/>
              </a:spcBef>
              <a:spcAft>
                <a:spcPts val="0"/>
              </a:spcAft>
              <a:buNone/>
            </a:pPr>
            <a:r>
              <a:t/>
            </a:r>
            <a:endParaRPr b="1" sz="1050">
              <a:solidFill>
                <a:schemeClr val="dk1"/>
              </a:solidFill>
            </a:endParaRPr>
          </a:p>
          <a:p>
            <a:pPr indent="-295275" lvl="0" marL="457200" rtl="0" algn="l">
              <a:spcBef>
                <a:spcPts val="0"/>
              </a:spcBef>
              <a:spcAft>
                <a:spcPts val="0"/>
              </a:spcAft>
              <a:buClr>
                <a:schemeClr val="dk1"/>
              </a:buClr>
              <a:buSzPts val="1050"/>
              <a:buChar char="•"/>
            </a:pPr>
            <a:r>
              <a:rPr b="1" lang="en-US" sz="1050">
                <a:solidFill>
                  <a:schemeClr val="dk1"/>
                </a:solidFill>
              </a:rPr>
              <a:t>Second Heatmap: </a:t>
            </a:r>
            <a:endParaRPr b="1" sz="1050">
              <a:solidFill>
                <a:schemeClr val="dk1"/>
              </a:solidFill>
            </a:endParaRPr>
          </a:p>
          <a:p>
            <a:pPr indent="0" lvl="0" marL="457200" rtl="0" algn="l">
              <a:spcBef>
                <a:spcPts val="0"/>
              </a:spcBef>
              <a:spcAft>
                <a:spcPts val="0"/>
              </a:spcAft>
              <a:buNone/>
            </a:pPr>
            <a:r>
              <a:rPr lang="en-US" sz="1050">
                <a:solidFill>
                  <a:schemeClr val="dk1"/>
                </a:solidFill>
              </a:rPr>
              <a:t>Strong feature correlations (e.g., 'unique_subs' &amp; 'active_subs': 0.79). Churn weakly related to these features.</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295275" lvl="0" marL="457200" rtl="0" algn="l">
              <a:spcBef>
                <a:spcPts val="0"/>
              </a:spcBef>
              <a:spcAft>
                <a:spcPts val="0"/>
              </a:spcAft>
              <a:buClr>
                <a:schemeClr val="dk1"/>
              </a:buClr>
              <a:buSzPts val="1050"/>
              <a:buChar char="•"/>
            </a:pPr>
            <a:r>
              <a:rPr b="1" lang="en-US" sz="1050">
                <a:solidFill>
                  <a:schemeClr val="dk1"/>
                </a:solidFill>
              </a:rPr>
              <a:t>Third Heatmap:</a:t>
            </a:r>
            <a:r>
              <a:rPr lang="en-US" sz="1050">
                <a:solidFill>
                  <a:schemeClr val="dk1"/>
                </a:solidFill>
              </a:rPr>
              <a:t> </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Usage features (e.g., 'total_calls') show moderate correlations, but churn links weakly with usage (-0.07).</a:t>
            </a:r>
            <a:endParaRPr b="0" sz="1050">
              <a:solidFill>
                <a:schemeClr val="dk1"/>
              </a:solidFill>
              <a:latin typeface="Arial"/>
              <a:ea typeface="Arial"/>
              <a:cs typeface="Arial"/>
              <a:sym typeface="Arial"/>
            </a:endParaRPr>
          </a:p>
        </p:txBody>
      </p:sp>
      <p:pic>
        <p:nvPicPr>
          <p:cNvPr id="90" name="Google Shape;90;g31f49ea8f12_0_56"/>
          <p:cNvPicPr preferRelativeResize="0"/>
          <p:nvPr/>
        </p:nvPicPr>
        <p:blipFill>
          <a:blip r:embed="rId3">
            <a:alphaModFix/>
          </a:blip>
          <a:stretch>
            <a:fillRect/>
          </a:stretch>
        </p:blipFill>
        <p:spPr>
          <a:xfrm>
            <a:off x="3175449" y="1525825"/>
            <a:ext cx="2723868" cy="2575646"/>
          </a:xfrm>
          <a:prstGeom prst="rect">
            <a:avLst/>
          </a:prstGeom>
          <a:noFill/>
          <a:ln>
            <a:noFill/>
          </a:ln>
        </p:spPr>
      </p:pic>
      <p:pic>
        <p:nvPicPr>
          <p:cNvPr id="91" name="Google Shape;91;g31f49ea8f12_0_56"/>
          <p:cNvPicPr preferRelativeResize="0"/>
          <p:nvPr/>
        </p:nvPicPr>
        <p:blipFill>
          <a:blip r:embed="rId4">
            <a:alphaModFix/>
          </a:blip>
          <a:stretch>
            <a:fillRect/>
          </a:stretch>
        </p:blipFill>
        <p:spPr>
          <a:xfrm>
            <a:off x="6096574" y="1525825"/>
            <a:ext cx="2722040" cy="2575649"/>
          </a:xfrm>
          <a:prstGeom prst="rect">
            <a:avLst/>
          </a:prstGeom>
          <a:noFill/>
          <a:ln>
            <a:noFill/>
          </a:ln>
        </p:spPr>
      </p:pic>
      <p:pic>
        <p:nvPicPr>
          <p:cNvPr id="92" name="Google Shape;92;g31f49ea8f12_0_56"/>
          <p:cNvPicPr preferRelativeResize="0"/>
          <p:nvPr/>
        </p:nvPicPr>
        <p:blipFill>
          <a:blip r:embed="rId5">
            <a:alphaModFix/>
          </a:blip>
          <a:stretch>
            <a:fillRect/>
          </a:stretch>
        </p:blipFill>
        <p:spPr>
          <a:xfrm>
            <a:off x="249288" y="1525825"/>
            <a:ext cx="2805105" cy="257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1f49ea8f12_0_13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98" name="Google Shape;98;g31f49ea8f12_0_139"/>
          <p:cNvSpPr txBox="1"/>
          <p:nvPr/>
        </p:nvSpPr>
        <p:spPr>
          <a:xfrm>
            <a:off x="1926" y="65487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r>
              <a:rPr lang="en-US" sz="1050">
                <a:solidFill>
                  <a:srgbClr val="7F7F7F"/>
                </a:solidFill>
              </a:rPr>
              <a:t> MS5</a:t>
            </a:r>
            <a:endParaRPr b="0" sz="1050">
              <a:solidFill>
                <a:srgbClr val="FF0000"/>
              </a:solidFill>
              <a:latin typeface="Arial"/>
              <a:ea typeface="Arial"/>
              <a:cs typeface="Arial"/>
              <a:sym typeface="Arial"/>
            </a:endParaRPr>
          </a:p>
        </p:txBody>
      </p:sp>
      <p:sp>
        <p:nvSpPr>
          <p:cNvPr id="99" name="Google Shape;99;g31f49ea8f12_0_139"/>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SzPts val="1100"/>
              <a:buNone/>
            </a:pPr>
            <a:r>
              <a:rPr lang="en-US"/>
              <a:t>Feature Analysis: Churn Rate Over Months in Service </a:t>
            </a:r>
            <a:endParaRPr/>
          </a:p>
        </p:txBody>
      </p:sp>
      <p:grpSp>
        <p:nvGrpSpPr>
          <p:cNvPr id="100" name="Google Shape;100;g31f49ea8f12_0_139"/>
          <p:cNvGrpSpPr/>
          <p:nvPr/>
        </p:nvGrpSpPr>
        <p:grpSpPr>
          <a:xfrm>
            <a:off x="628253" y="4803322"/>
            <a:ext cx="8040000" cy="1407068"/>
            <a:chOff x="552053" y="4803322"/>
            <a:chExt cx="8040000" cy="1407068"/>
          </a:xfrm>
        </p:grpSpPr>
        <p:grpSp>
          <p:nvGrpSpPr>
            <p:cNvPr id="101" name="Google Shape;101;g31f49ea8f12_0_139"/>
            <p:cNvGrpSpPr/>
            <p:nvPr/>
          </p:nvGrpSpPr>
          <p:grpSpPr>
            <a:xfrm>
              <a:off x="552053" y="4803322"/>
              <a:ext cx="8040000" cy="1407068"/>
              <a:chOff x="552053" y="4803322"/>
              <a:chExt cx="8040000" cy="1407068"/>
            </a:xfrm>
          </p:grpSpPr>
          <p:sp>
            <p:nvSpPr>
              <p:cNvPr id="102" name="Google Shape;102;g31f49ea8f12_0_139"/>
              <p:cNvSpPr/>
              <p:nvPr/>
            </p:nvSpPr>
            <p:spPr>
              <a:xfrm>
                <a:off x="552053" y="5002590"/>
                <a:ext cx="8040000" cy="12078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103" name="Google Shape;103;g31f49ea8f12_0_139"/>
              <p:cNvSpPr txBox="1"/>
              <p:nvPr/>
            </p:nvSpPr>
            <p:spPr>
              <a:xfrm>
                <a:off x="3206688" y="4803322"/>
                <a:ext cx="2730600" cy="3078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grpSp>
        <p:sp>
          <p:nvSpPr>
            <p:cNvPr id="104" name="Google Shape;104;g31f49ea8f12_0_139"/>
            <p:cNvSpPr txBox="1"/>
            <p:nvPr/>
          </p:nvSpPr>
          <p:spPr>
            <a:xfrm>
              <a:off x="640075" y="5133230"/>
              <a:ext cx="7832400" cy="981000"/>
            </a:xfrm>
            <a:prstGeom prst="rect">
              <a:avLst/>
            </a:prstGeom>
            <a:noFill/>
            <a:ln>
              <a:noFill/>
            </a:ln>
          </p:spPr>
          <p:txBody>
            <a:bodyPr anchorCtr="0" anchor="t" bIns="0" lIns="0" spcFirstLastPara="1" rIns="0" wrap="square" tIns="0">
              <a:noAutofit/>
            </a:bodyPr>
            <a:lstStyle/>
            <a:p>
              <a:pPr indent="-314325" lvl="0" marL="457200" rtl="0" algn="l">
                <a:spcBef>
                  <a:spcPts val="0"/>
                </a:spcBef>
                <a:spcAft>
                  <a:spcPts val="0"/>
                </a:spcAft>
                <a:buClr>
                  <a:schemeClr val="dk1"/>
                </a:buClr>
                <a:buSzPts val="1350"/>
                <a:buChar char="●"/>
              </a:pPr>
              <a:r>
                <a:rPr b="1" lang="en-US" sz="1350">
                  <a:solidFill>
                    <a:schemeClr val="dk1"/>
                  </a:solidFill>
                </a:rPr>
                <a:t>10th Month</a:t>
              </a:r>
              <a:r>
                <a:rPr lang="en-US" sz="1350">
                  <a:solidFill>
                    <a:schemeClr val="dk1"/>
                  </a:solidFill>
                </a:rPr>
                <a:t>: Churn peaks, likely due to contract expirations.</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Stabilization</a:t>
              </a:r>
              <a:r>
                <a:rPr lang="en-US" sz="1350">
                  <a:solidFill>
                    <a:schemeClr val="dk1"/>
                  </a:solidFill>
                </a:rPr>
                <a:t>: Churn remains between 0.2–0.4 for most months.</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Post 50 Months</a:t>
              </a:r>
              <a:r>
                <a:rPr lang="en-US" sz="1350">
                  <a:solidFill>
                    <a:schemeClr val="dk1"/>
                  </a:solidFill>
                </a:rPr>
                <a:t>: Fluctuations increase, with a spike at the 60th month (potential outlier).</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Implication</a:t>
              </a:r>
              <a:r>
                <a:rPr lang="en-US" sz="1350">
                  <a:solidFill>
                    <a:schemeClr val="dk1"/>
                  </a:solidFill>
                </a:rPr>
                <a:t>: Key points identified for targeted churn-reduction strategies.</a:t>
              </a:r>
              <a:endParaRPr sz="1350">
                <a:solidFill>
                  <a:schemeClr val="dk1"/>
                </a:solidFill>
              </a:endParaRPr>
            </a:p>
            <a:p>
              <a:pPr indent="0" lvl="0" marL="0" rtl="0" algn="l">
                <a:spcBef>
                  <a:spcPts val="0"/>
                </a:spcBef>
                <a:spcAft>
                  <a:spcPts val="0"/>
                </a:spcAft>
                <a:buNone/>
              </a:pPr>
              <a:r>
                <a:rPr lang="en-US" sz="1350">
                  <a:solidFill>
                    <a:schemeClr val="dk1"/>
                  </a:solidFill>
                </a:rPr>
                <a:t>.</a:t>
              </a:r>
              <a:endParaRPr sz="1350">
                <a:solidFill>
                  <a:schemeClr val="dk1"/>
                </a:solidFill>
              </a:endParaRPr>
            </a:p>
          </p:txBody>
        </p:sp>
      </p:grpSp>
      <p:pic>
        <p:nvPicPr>
          <p:cNvPr id="105" name="Google Shape;105;g31f49ea8f12_0_139"/>
          <p:cNvPicPr preferRelativeResize="0"/>
          <p:nvPr/>
        </p:nvPicPr>
        <p:blipFill>
          <a:blip r:embed="rId3">
            <a:alphaModFix/>
          </a:blip>
          <a:stretch>
            <a:fillRect/>
          </a:stretch>
        </p:blipFill>
        <p:spPr>
          <a:xfrm>
            <a:off x="1708750" y="1388049"/>
            <a:ext cx="5497876" cy="327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20d63fecc6_0_22"/>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1" name="Google Shape;111;g320d63fecc6_0_22"/>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12" name="Google Shape;112;g320d63fecc6_0_22"/>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Research Questions</a:t>
            </a:r>
            <a:endParaRPr sz="2400">
              <a:latin typeface="Arial"/>
              <a:ea typeface="Arial"/>
              <a:cs typeface="Arial"/>
              <a:sym typeface="Arial"/>
            </a:endParaRPr>
          </a:p>
        </p:txBody>
      </p:sp>
      <p:sp>
        <p:nvSpPr>
          <p:cNvPr id="113" name="Google Shape;113;g320d63fecc6_0_22"/>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114" name="Google Shape;114;g320d63fecc6_0_22"/>
          <p:cNvSpPr/>
          <p:nvPr/>
        </p:nvSpPr>
        <p:spPr>
          <a:xfrm>
            <a:off x="370495" y="19065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Question 1</a:t>
            </a:r>
            <a:endParaRPr b="1" i="0" sz="2400" u="none" cap="none" strike="noStrike">
              <a:solidFill>
                <a:schemeClr val="lt1"/>
              </a:solidFill>
              <a:latin typeface="Arial"/>
              <a:ea typeface="Arial"/>
              <a:cs typeface="Arial"/>
              <a:sym typeface="Arial"/>
            </a:endParaRPr>
          </a:p>
        </p:txBody>
      </p:sp>
      <p:sp>
        <p:nvSpPr>
          <p:cNvPr id="115" name="Google Shape;115;g320d63fecc6_0_22"/>
          <p:cNvSpPr/>
          <p:nvPr/>
        </p:nvSpPr>
        <p:spPr>
          <a:xfrm>
            <a:off x="370495" y="419870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Question 2</a:t>
            </a:r>
            <a:endParaRPr b="1" sz="2400">
              <a:solidFill>
                <a:schemeClr val="lt1"/>
              </a:solidFill>
            </a:endParaRPr>
          </a:p>
        </p:txBody>
      </p:sp>
      <p:sp>
        <p:nvSpPr>
          <p:cNvPr id="116" name="Google Shape;116;g320d63fecc6_0_22"/>
          <p:cNvSpPr txBox="1"/>
          <p:nvPr/>
        </p:nvSpPr>
        <p:spPr>
          <a:xfrm>
            <a:off x="2853275" y="2793650"/>
            <a:ext cx="6175800" cy="752700"/>
          </a:xfrm>
          <a:prstGeom prst="rect">
            <a:avLst/>
          </a:prstGeom>
          <a:noFill/>
          <a:ln>
            <a:noFill/>
          </a:ln>
        </p:spPr>
        <p:txBody>
          <a:bodyPr anchorCtr="0" anchor="t" bIns="0" lIns="0" spcFirstLastPara="1" rIns="0" wrap="square" tIns="0">
            <a:noAutofit/>
          </a:bodyPr>
          <a:lstStyle/>
          <a:p>
            <a:pPr indent="-355600" lvl="0" marL="457200" marR="0" rtl="0" algn="l">
              <a:spcBef>
                <a:spcPts val="0"/>
              </a:spcBef>
              <a:spcAft>
                <a:spcPts val="0"/>
              </a:spcAft>
              <a:buClr>
                <a:schemeClr val="dk1"/>
              </a:buClr>
              <a:buSzPts val="2000"/>
              <a:buChar char="-"/>
            </a:pPr>
            <a:r>
              <a:rPr lang="en-US" sz="2000">
                <a:solidFill>
                  <a:schemeClr val="dk1"/>
                </a:solidFill>
              </a:rPr>
              <a:t>How do service usage, financial metrics and </a:t>
            </a:r>
            <a:r>
              <a:rPr lang="en-US" sz="2000">
                <a:solidFill>
                  <a:schemeClr val="dk1"/>
                </a:solidFill>
              </a:rPr>
              <a:t>demographics</a:t>
            </a:r>
            <a:r>
              <a:rPr lang="en-US" sz="2000">
                <a:solidFill>
                  <a:schemeClr val="dk1"/>
                </a:solidFill>
              </a:rPr>
              <a:t> impact churn?</a:t>
            </a:r>
            <a:endParaRPr sz="2000">
              <a:solidFill>
                <a:schemeClr val="dk1"/>
              </a:solidFill>
            </a:endParaRPr>
          </a:p>
        </p:txBody>
      </p:sp>
      <p:sp>
        <p:nvSpPr>
          <p:cNvPr id="117" name="Google Shape;117;g320d63fecc6_0_22"/>
          <p:cNvSpPr txBox="1"/>
          <p:nvPr/>
        </p:nvSpPr>
        <p:spPr>
          <a:xfrm>
            <a:off x="2853275" y="1949102"/>
            <a:ext cx="5757300" cy="752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rPr>
              <a:t>Which variables influence churn, and which model can most effectively predict customer churn?</a:t>
            </a:r>
            <a:endParaRPr sz="2000">
              <a:solidFill>
                <a:schemeClr val="dk1"/>
              </a:solidFill>
            </a:endParaRPr>
          </a:p>
        </p:txBody>
      </p:sp>
      <p:sp>
        <p:nvSpPr>
          <p:cNvPr id="118" name="Google Shape;118;g320d63fecc6_0_22"/>
          <p:cNvSpPr/>
          <p:nvPr/>
        </p:nvSpPr>
        <p:spPr>
          <a:xfrm>
            <a:off x="1325998" y="2755550"/>
            <a:ext cx="13287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1a</a:t>
            </a:r>
            <a:endParaRPr b="1" sz="2400">
              <a:solidFill>
                <a:schemeClr val="lt1"/>
              </a:solidFill>
            </a:endParaRPr>
          </a:p>
        </p:txBody>
      </p:sp>
      <p:sp>
        <p:nvSpPr>
          <p:cNvPr id="119" name="Google Shape;119;g320d63fecc6_0_22"/>
          <p:cNvSpPr txBox="1"/>
          <p:nvPr/>
        </p:nvSpPr>
        <p:spPr>
          <a:xfrm>
            <a:off x="2853275" y="4198702"/>
            <a:ext cx="5757300" cy="752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rPr>
              <a:t>What is the causal estimate for the features "call to retention center" and "responds to mail offers"?</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20d1cd3940_0_0"/>
          <p:cNvSpPr/>
          <p:nvPr/>
        </p:nvSpPr>
        <p:spPr>
          <a:xfrm>
            <a:off x="191275" y="251280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125" name="Google Shape;125;g320d1cd3940_0_0"/>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Model Flow &amp; Training Detail</a:t>
            </a:r>
            <a:endParaRPr b="1" sz="4000">
              <a:solidFill>
                <a:schemeClr val="lt1"/>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126" name="Google Shape;126;g320d1cd3940_0_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27" name="Google Shape;127;g320d1cd3940_0_0"/>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2009-05-14T21:17:48Z</dcterms:created>
  <dc:creator>Ellen Foreman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 filename in footer">
    <vt:bool>true</vt:bool>
  </property>
  <property fmtid="{D5CDD505-2E9C-101B-9397-08002B2CF9AE}" pid="3" name="_NewReviewCycle">
    <vt:lpwstr/>
  </property>
  <property fmtid="{D5CDD505-2E9C-101B-9397-08002B2CF9AE}" pid="4" name="Title">
    <vt:lpwstr>Presentation</vt:lpwstr>
  </property>
  <property fmtid="{D5CDD505-2E9C-101B-9397-08002B2CF9AE}" pid="5" name="Final">
    <vt:bool>true</vt:bool>
  </property>
  <property fmtid="{D5CDD505-2E9C-101B-9397-08002B2CF9AE}" pid="6" name="Event">
    <vt:lpwstr/>
  </property>
  <property fmtid="{D5CDD505-2E9C-101B-9397-08002B2CF9AE}" pid="7" name="Delivery Date">
    <vt:lpwstr/>
  </property>
  <property fmtid="{D5CDD505-2E9C-101B-9397-08002B2CF9AE}" pid="8" name="docid">
    <vt:lpwstr/>
  </property>
  <property fmtid="{D5CDD505-2E9C-101B-9397-08002B2CF9AE}" pid="9" name="NotesPageLayout">
    <vt:lpwstr>Message</vt:lpwstr>
  </property>
  <property fmtid="{D5CDD505-2E9C-101B-9397-08002B2CF9AE}" pid="10" name="Office2003EditCount">
    <vt:lpwstr>1</vt:lpwstr>
  </property>
  <property fmtid="{D5CDD505-2E9C-101B-9397-08002B2CF9AE}" pid="11" name="Office2010EditCount">
    <vt:lpwstr>1</vt:lpwstr>
  </property>
  <property fmtid="{D5CDD505-2E9C-101B-9397-08002B2CF9AE}" pid="12" name="LastEditedOfficeVersion">
    <vt:lpwstr>Office2010</vt:lpwstr>
  </property>
  <property fmtid="{D5CDD505-2E9C-101B-9397-08002B2CF9AE}" pid="13" name="Office2010WasSaved">
    <vt:lpwstr>1</vt:lpwstr>
  </property>
</Properties>
</file>