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4" r:id="rId4"/>
    <p:sldId id="270" r:id="rId5"/>
    <p:sldId id="267" r:id="rId6"/>
    <p:sldId id="269" r:id="rId7"/>
    <p:sldId id="273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89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B94F-DD74-0558-6521-523918D43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MutaCraft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FD60-BA5C-D68F-5C9D-401C2B25D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b="1" dirty="0"/>
              <a:t>Hybrid ‘Seed + De Novo’ Binder Generation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38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Inputs &amp;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InputTargets/ stores both the receptor (`HumanLysozyme.pdb`) and the template binder (`HL6_camel_VHH_fragment.pdb`), so paths are edited once in the configuration cell.</a:t>
            </a:r>
          </a:p>
          <a:p>
            <a:pPr>
              <a:defRPr sz="1800"/>
            </a:pPr>
            <a:r>
              <a:t>Each run writes outputs to Results/MutaCraft/&lt;run_name&gt;/ (e.g., `HL6_VHH_run`), keeping FASTA, PDB, and metrics.csv grouped per experiment.</a:t>
            </a:r>
          </a:p>
          <a:p>
            <a:pPr>
              <a:defRPr sz="1800"/>
            </a:pPr>
            <a:r>
              <a:t>AlphaFold2 weights are loaded from `bindcraft/params/`, eliminating repeated downloads and ensuring consistent model availability.</a:t>
            </a:r>
          </a:p>
          <a:p>
            <a:pPr>
              <a:defRPr sz="1800"/>
            </a:pPr>
            <a:r>
              <a:t>Notebook controls let you specify binder/target chains, guided fraction, KL settings, and iteration counts without modifying ColabDesign internals.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Extract the template sequence from selected chains and trim/pad it to match the binder slot that AlphaFold dynamically allocates (the notebook prints both requested and actual lengths).</a:t>
            </a:r>
          </a:p>
          <a:p>
            <a:pPr>
              <a:defRPr sz="1800"/>
            </a:pPr>
            <a:r>
              <a:rPr dirty="0"/>
              <a:t>Construct the guided mask and hybrid logits so seed-protected residues remain template-biased while the remaining positions start from diversified logits.</a:t>
            </a:r>
          </a:p>
          <a:p>
            <a:pPr>
              <a:defRPr sz="1800"/>
            </a:pPr>
            <a:r>
              <a:rPr dirty="0"/>
              <a:t>Run the four staged AlphaFold2 </a:t>
            </a:r>
            <a:r>
              <a:rPr dirty="0" err="1"/>
              <a:t>optimi</a:t>
            </a:r>
            <a:r>
              <a:rPr lang="en-SG" dirty="0"/>
              <a:t>s</a:t>
            </a:r>
            <a:r>
              <a:rPr dirty="0" err="1"/>
              <a:t>ation</a:t>
            </a:r>
            <a:r>
              <a:rPr dirty="0"/>
              <a:t> passes (logits, </a:t>
            </a:r>
            <a:r>
              <a:rPr dirty="0" err="1"/>
              <a:t>softmax</a:t>
            </a:r>
            <a:r>
              <a:rPr dirty="0"/>
              <a:t> anneal, straight-through, semi-greedy) to sculpt the candidate binder sequence.</a:t>
            </a:r>
          </a:p>
          <a:p>
            <a:pPr>
              <a:defRPr sz="1800"/>
            </a:pPr>
            <a:r>
              <a:rPr dirty="0"/>
              <a:t>Collect metrics, track the best-performing sequences, and write outputs for downstream evaluation or experimental design.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Hybrid </a:t>
            </a:r>
            <a:r>
              <a:rPr dirty="0" err="1"/>
              <a:t>Initiali</a:t>
            </a:r>
            <a:r>
              <a:rPr lang="en-SG" dirty="0"/>
              <a:t>s</a:t>
            </a:r>
            <a:r>
              <a:rPr dirty="0" err="1"/>
              <a:t>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`guided_mask` randomly marks a user-defined fraction of residues (default 50%) as protected; these positions start near the template and receive KL regularization early on.</a:t>
            </a:r>
          </a:p>
          <a:p>
            <a:pPr>
              <a:defRPr sz="1800"/>
            </a:pPr>
            <a:r>
              <a:t>`alpha_schedule` decays from 0.9 to 0.2 across Stage 1, gradually handing control from the template to exploratory sampling.</a:t>
            </a:r>
          </a:p>
          <a:p>
            <a:pPr>
              <a:defRPr sz="1800"/>
            </a:pPr>
            <a:r>
              <a:t>`init_mixed_logits` blends seed logits with Gaussian noise so protected residues remain near the template and free residues start de novo.</a:t>
            </a:r>
          </a:p>
          <a:p>
            <a:pPr>
              <a:defRPr sz="1800"/>
            </a:pPr>
            <a:r>
              <a:t>An optional KL prior keeps guided positions close to the seed in the first iterations and then tapers off to enable exploration once confidence increases.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1: Logits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Stage 1 includes 50 base iterations plus 25 extra logits refinements, during which the seed/noise blend is optimized via AF2 gradients.</a:t>
            </a:r>
          </a:p>
          <a:p>
            <a:pPr>
              <a:defRPr sz="1800"/>
            </a:pPr>
            <a:r>
              <a:t>Callbacks before and after each AF2 step respectively re-blend logits with the seed and apply KL gradients when enabled, keeping guided residues anchored early in training.</a:t>
            </a:r>
          </a:p>
          <a:p>
            <a:pPr>
              <a:defRPr sz="1800"/>
            </a:pPr>
            <a:r>
              <a:t>Per-iteration metrics (loss, interface contact scores, pLDDT) are logged, and a counter displays Stage 1 progress directly in the notebook output.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Stages 2 &amp;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Stage 2 performs a 45-step temperature anneal from 1.0 to 0.05, sharpening amino-acid probabilities and encouraging decisive residue selection at each position.</a:t>
            </a:r>
          </a:p>
          <a:p>
            <a:pPr>
              <a:defRPr sz="1800"/>
            </a:pPr>
            <a:r>
              <a:t>Stage 3 follows with five straight-through (hard) steps at a low temperature (1e-2), effectively locking in discrete amino acids while still leveraging AF2 gradients.</a:t>
            </a:r>
          </a:p>
          <a:p>
            <a:pPr>
              <a:defRPr sz="1800"/>
            </a:pPr>
            <a:r>
              <a:t>The notebook pins AlphaFold to model index 0 and uses `num_models=1`, `sample_models=False` for reproducible behavior across runs.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4: Semi-greedy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Stage 4 executes a semi-greedy search: mutate roughly 5% of the binder positions per proposal, optionally biasing guided residues toward the seed amino acid.</a:t>
            </a:r>
          </a:p>
          <a:p>
            <a:pPr>
              <a:defRPr sz="1800"/>
            </a:pPr>
            <a:r>
              <a:t>Each candidate mutation is evaluated using `model.predict(..., models=[0])`, providing a fresh AF2 auxiliary dictionary before comparing losses.</a:t>
            </a:r>
          </a:p>
          <a:p>
            <a:pPr>
              <a:defRPr sz="1800"/>
            </a:pPr>
            <a:r>
              <a:t>The best candidate per iteration replaces the current sequence, metrics are updated, and a counter logs accepted losses and stage progress.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Upon completion, Mutacraft saves the best binder sequence (`best_binder.fasta`), the predicted binder-target complex (`best_complex.pdb`), and the full metrics table (`metrics.csv`).</a:t>
            </a:r>
          </a:p>
          <a:p>
            <a:pPr>
              <a:defRPr sz="1800"/>
            </a:pPr>
            <a:r>
              <a:t>Outputs are grouped under the configured run directory (e.g., `Results/MutaCraft/HL6_VHH_run/hybrid/`), keeping experiments isolated and reproducible.</a:t>
            </a:r>
          </a:p>
          <a:p>
            <a:pPr>
              <a:defRPr sz="1800"/>
            </a:pPr>
            <a:r>
              <a:t>Because the notebook is exploratory, no automatic acceptance filter is imposed—users review metrics or integrate external filters as needed.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Limits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 err="1"/>
              <a:t>ProteinMPNN</a:t>
            </a:r>
            <a:r>
              <a:rPr dirty="0"/>
              <a:t> integration is not yet included; adding a post-AF2 MPNN pass is a natural next step for sequence diversification.</a:t>
            </a:r>
          </a:p>
          <a:p>
            <a:pPr>
              <a:defRPr sz="1800"/>
            </a:pPr>
            <a:r>
              <a:rPr dirty="0"/>
              <a:t>Only model 0 is used currently. Future versions could reintroduce model ensembles, stricter acceptance filters, or a CLI for batch screening.</a:t>
            </a:r>
          </a:p>
          <a:p>
            <a:pPr>
              <a:defRPr sz="1800"/>
            </a:pPr>
            <a:r>
              <a:rPr dirty="0"/>
              <a:t>Further enhancements might include AlphaFold multimer protocols, automated scoring thresholds, or links into </a:t>
            </a:r>
            <a:r>
              <a:rPr dirty="0" err="1"/>
              <a:t>BindCraft’s</a:t>
            </a:r>
            <a:r>
              <a:rPr dirty="0"/>
              <a:t> full pipeline.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Adjusting the guided fraction, alpha schedule, and KL prior allows precise control over how much of the template is preserved versus reinvented.</a:t>
            </a:r>
          </a:p>
          <a:p>
            <a:pPr>
              <a:defRPr sz="1800"/>
            </a:pPr>
            <a:r>
              <a:rPr dirty="0"/>
              <a:t>The staged AlphaFold2 process plus semi-greedy refinement yields binders that remain structurally plausible while exploring new sequence variants, ready for further analysis or experimental follow-up.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53B3-1E64-BB14-D65A-2905B1BE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MutaCraft</a:t>
            </a:r>
            <a:r>
              <a:rPr lang="en-SG" dirty="0"/>
              <a:t>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EB6B-D446-A4AD-4922-A37C4907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 novo binder generation can be costly as it generates random binders, </a:t>
            </a:r>
            <a:r>
              <a:rPr lang="en-US" dirty="0"/>
              <a:t>can drift away from </a:t>
            </a:r>
            <a:r>
              <a:rPr lang="en-SG" dirty="0"/>
              <a:t>designs that can actually exist in the real world</a:t>
            </a:r>
          </a:p>
          <a:p>
            <a:r>
              <a:rPr lang="en-SG" dirty="0"/>
              <a:t>Pure Mutational binder generation may not explore global minimum</a:t>
            </a:r>
          </a:p>
          <a:p>
            <a:r>
              <a:rPr lang="en-SG" dirty="0"/>
              <a:t>Hybrid approach to get the best of both worlds:</a:t>
            </a:r>
          </a:p>
          <a:p>
            <a:pPr lvl="1"/>
            <a:r>
              <a:rPr lang="en-SG" dirty="0"/>
              <a:t>Preserve trusted residues to save computation, while keeping random exploration to find global min</a:t>
            </a:r>
          </a:p>
        </p:txBody>
      </p:sp>
    </p:spTree>
    <p:extLst>
      <p:ext uri="{BB962C8B-B14F-4D97-AF65-F5344CB8AC3E}">
        <p14:creationId xmlns:p14="http://schemas.microsoft.com/office/powerpoint/2010/main" val="17465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08E8-7A16-525F-F3BD-369357EA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MutaCraft</a:t>
            </a:r>
            <a:r>
              <a:rPr lang="en-SG" dirty="0"/>
              <a:t>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9B40-1E19-4E4D-E15B-ADE57F08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User inputs Target Protein and Template Binder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err="1"/>
              <a:t>MutaCraft</a:t>
            </a:r>
            <a:r>
              <a:rPr lang="en-SG" dirty="0"/>
              <a:t> masks subset of residues in Template Binder to preserve them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Perform 4-stage AlphaFold2 optimisation passes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Evaluate and keep best binders</a:t>
            </a:r>
          </a:p>
        </p:txBody>
      </p:sp>
    </p:spTree>
    <p:extLst>
      <p:ext uri="{BB962C8B-B14F-4D97-AF65-F5344CB8AC3E}">
        <p14:creationId xmlns:p14="http://schemas.microsoft.com/office/powerpoint/2010/main" val="319598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CB31-6C03-E550-26AD-C11D5F98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Run: Human Lysozyme Binder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7DFA-9303-C8C2-84F3-926E8F12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1OP9.pdb: </a:t>
            </a:r>
            <a:r>
              <a:rPr lang="en-US" dirty="0"/>
              <a:t>Complex of human lysozyme with camelid VHH HL6 antibody fragment</a:t>
            </a:r>
          </a:p>
          <a:p>
            <a:r>
              <a:rPr lang="en-US" dirty="0"/>
              <a:t>Target protein: Human lysozyme</a:t>
            </a:r>
          </a:p>
          <a:p>
            <a:r>
              <a:rPr lang="en-US" dirty="0"/>
              <a:t>Binder template: HL6</a:t>
            </a:r>
          </a:p>
          <a:p>
            <a:r>
              <a:rPr lang="en-US" dirty="0"/>
              <a:t>I tested </a:t>
            </a:r>
            <a:r>
              <a:rPr lang="en-US" dirty="0" err="1"/>
              <a:t>MutaCraft</a:t>
            </a:r>
            <a:r>
              <a:rPr lang="en-US" dirty="0"/>
              <a:t> by letting it generate mutants using HL6 as the seed, then evaluated them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602AB-5C31-8439-135E-136E3298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70" y="4927927"/>
            <a:ext cx="1638922" cy="1297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6FC82-9C3D-5CEE-98BC-91D561A7E283}"/>
              </a:ext>
            </a:extLst>
          </p:cNvPr>
          <p:cNvSpPr txBox="1"/>
          <p:nvPr/>
        </p:nvSpPr>
        <p:spPr>
          <a:xfrm>
            <a:off x="344557" y="6225555"/>
            <a:ext cx="19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Target: Lysozyme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33EDAA-FBA5-DD0F-E52B-C21AFAAB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241" y="5014912"/>
            <a:ext cx="1415498" cy="1190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AB960F-B6FA-53CA-B482-56E6E19B3AC8}"/>
              </a:ext>
            </a:extLst>
          </p:cNvPr>
          <p:cNvSpPr txBox="1"/>
          <p:nvPr/>
        </p:nvSpPr>
        <p:spPr>
          <a:xfrm>
            <a:off x="2814016" y="6190322"/>
            <a:ext cx="196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Binder Template: HL6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7927B-FA9F-4F1F-A702-19DB2D5AD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247" y="4594989"/>
            <a:ext cx="2372967" cy="1610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D49D87-5DBE-0691-3238-E22789C415F8}"/>
              </a:ext>
            </a:extLst>
          </p:cNvPr>
          <p:cNvSpPr txBox="1"/>
          <p:nvPr/>
        </p:nvSpPr>
        <p:spPr>
          <a:xfrm>
            <a:off x="7004438" y="6410265"/>
            <a:ext cx="362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My </a:t>
            </a:r>
            <a:r>
              <a:rPr lang="en-SG" dirty="0" err="1"/>
              <a:t>MutaCraft</a:t>
            </a:r>
            <a:r>
              <a:rPr lang="en-SG" dirty="0"/>
              <a:t> generated Binder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86D38-0455-C149-5A25-422B99F87CB6}"/>
              </a:ext>
            </a:extLst>
          </p:cNvPr>
          <p:cNvSpPr/>
          <p:nvPr/>
        </p:nvSpPr>
        <p:spPr>
          <a:xfrm>
            <a:off x="5062330" y="5466522"/>
            <a:ext cx="1737693" cy="5035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13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(Scored using AF &amp; Rosetta)</a:t>
            </a:r>
            <a:endParaRPr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5FB309-292A-18FA-A2EF-1F519664F3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169504"/>
          <a:ext cx="10972794" cy="250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2">
                  <a:extLst>
                    <a:ext uri="{9D8B030D-6E8A-4147-A177-3AD203B41FA5}">
                      <a16:colId xmlns:a16="http://schemas.microsoft.com/office/drawing/2014/main" val="2269963892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15872809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45800938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729818614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424228616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4208959858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4116132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Binder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plddt_mean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>
                        <a:buNone/>
                      </a:pPr>
                      <a:r>
                        <a:rPr lang="en-SG" dirty="0"/>
                        <a:t>Higher is better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ptm_mean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>
                        <a:buNone/>
                      </a:pPr>
                      <a:r>
                        <a:rPr lang="en-SG" dirty="0"/>
                        <a:t>Higher is better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i_ptm_mean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>
                        <a:buNone/>
                      </a:pPr>
                      <a:r>
                        <a:rPr lang="en-SG" dirty="0"/>
                        <a:t>Higher is better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pae_mean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Lower is better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i_pae_mean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>
                        <a:buNone/>
                      </a:pPr>
                      <a:r>
                        <a:rPr lang="en-SG" dirty="0"/>
                        <a:t>Lower is better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loss_mean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>
                        <a:buNone/>
                      </a:pPr>
                      <a:r>
                        <a:rPr lang="en-SG" dirty="0"/>
                        <a:t>Lower is better</a:t>
                      </a:r>
                      <a:endParaRPr lang="en-SG" sz="18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4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HL6 camel VHH template (Original Binder)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0.397544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0.439117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0.154836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0.766483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0.881567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6.450178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58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Best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MutaCraft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Binder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0.494419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0.155191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0.761355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0.853633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5.961434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77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Improvement Percentage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24.3%</a:t>
                      </a:r>
                      <a:r>
                        <a:rPr lang="en-SG" sz="36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☑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0.9%</a:t>
                      </a:r>
                      <a:r>
                        <a:rPr lang="en-SG" sz="36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☑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0.22%</a:t>
                      </a:r>
                      <a:r>
                        <a:rPr lang="en-SG" sz="36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☑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0.669%</a:t>
                      </a:r>
                      <a:r>
                        <a:rPr lang="en-SG" sz="36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☑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3.2%</a:t>
                      </a:r>
                      <a:r>
                        <a:rPr lang="en-SG" sz="36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☑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7.6%</a:t>
                      </a:r>
                      <a:r>
                        <a:rPr lang="en-SG" sz="36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 panose="020B0004020202020204" pitchFamily="34" charset="0"/>
                        </a:rPr>
                        <a:t>☑</a:t>
                      </a:r>
                      <a:endParaRPr lang="en-SG" sz="3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80221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24CF73-D4E8-5019-2104-81ADCF54AED7}"/>
              </a:ext>
            </a:extLst>
          </p:cNvPr>
          <p:cNvSpPr txBox="1"/>
          <p:nvPr/>
        </p:nvSpPr>
        <p:spPr>
          <a:xfrm>
            <a:off x="371061" y="3938489"/>
            <a:ext cx="11699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err="1"/>
              <a:t>MutaCraft’s</a:t>
            </a:r>
            <a:r>
              <a:rPr lang="en-SG" sz="2400" dirty="0"/>
              <a:t> binder shows Improvement across all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pLDDT</a:t>
            </a:r>
            <a:r>
              <a:rPr lang="en-US" sz="2400" dirty="0"/>
              <a:t> (predicted Local Distance Difference Test): Binder residue-level 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pTM</a:t>
            </a:r>
            <a:r>
              <a:rPr lang="en-US" sz="2400" dirty="0"/>
              <a:t> (predicted TM-score): Confidence in the binder’s global 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i_ptm</a:t>
            </a:r>
            <a:r>
              <a:rPr lang="en-US" sz="2400" dirty="0"/>
              <a:t>: </a:t>
            </a:r>
            <a:r>
              <a:rPr lang="en-US" sz="2400" dirty="0" err="1"/>
              <a:t>pTM</a:t>
            </a:r>
            <a:r>
              <a:rPr lang="en-US" sz="2400" dirty="0"/>
              <a:t> at Interface (where target and binder meet)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pAE</a:t>
            </a:r>
            <a:r>
              <a:rPr lang="en-US" sz="2400" dirty="0"/>
              <a:t> (predicted Alignment Error): Positional error between target and binder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i_pAE</a:t>
            </a:r>
            <a:r>
              <a:rPr lang="en-US" sz="2400" dirty="0"/>
              <a:t>: </a:t>
            </a:r>
            <a:r>
              <a:rPr lang="en-US" sz="2400" dirty="0" err="1"/>
              <a:t>pAE</a:t>
            </a:r>
            <a:r>
              <a:rPr lang="en-US" sz="2400" dirty="0"/>
              <a:t> at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AlphaFold loss: Aggregate design objective used during </a:t>
            </a:r>
            <a:r>
              <a:rPr lang="en-US" sz="2400" dirty="0" err="1"/>
              <a:t>optimisation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73D43-1D49-0CAF-6D0E-82C0A754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31" y="1717351"/>
            <a:ext cx="707749" cy="595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D3C8F-D5FD-1BAD-C503-02CD40B5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75" y="2574509"/>
            <a:ext cx="510605" cy="3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7D52-D362-C341-1572-4B18CFBC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0939-AEFA-80FA-4DDD-D144C2A5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the hybrid design pulls ahead: </a:t>
            </a:r>
          </a:p>
          <a:p>
            <a:pPr lvl="1"/>
            <a:r>
              <a:rPr lang="en-US" dirty="0"/>
              <a:t>Seed-guided </a:t>
            </a:r>
            <a:r>
              <a:rPr lang="en-US" dirty="0" err="1"/>
              <a:t>initialisation</a:t>
            </a:r>
            <a:r>
              <a:rPr lang="en-US" dirty="0"/>
              <a:t> preserved HL6 hotspot contacts</a:t>
            </a:r>
          </a:p>
          <a:p>
            <a:pPr lvl="1"/>
            <a:r>
              <a:rPr lang="en-US" dirty="0"/>
              <a:t>The KL prior kept them stable during Stage 1</a:t>
            </a:r>
          </a:p>
          <a:p>
            <a:pPr lvl="1"/>
            <a:r>
              <a:rPr lang="en-US" dirty="0"/>
              <a:t>Semi-greedy mutations repaired low-confidence loops</a:t>
            </a:r>
          </a:p>
          <a:p>
            <a:pPr lvl="1"/>
            <a:r>
              <a:rPr lang="en-US" dirty="0"/>
              <a:t>Resulting in: Confidence up and Error down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6709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</a:t>
            </a:r>
            <a:r>
              <a:rPr lang="en-SG" dirty="0"/>
              <a:t>Improvements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Reinforcement learning loops: </a:t>
            </a:r>
            <a:endParaRPr lang="en-SG" dirty="0"/>
          </a:p>
          <a:p>
            <a:pPr lvl="1"/>
            <a:r>
              <a:rPr dirty="0"/>
              <a:t>Introduce policy-gradient or RL fine-tuning where mutation proposals are rewarded with AlphaFold confidence</a:t>
            </a:r>
            <a:r>
              <a:rPr lang="en-SG" dirty="0"/>
              <a:t>/</a:t>
            </a:r>
            <a:r>
              <a:rPr dirty="0"/>
              <a:t>interface metrics. </a:t>
            </a:r>
            <a:endParaRPr lang="en-SG" dirty="0"/>
          </a:p>
          <a:p>
            <a:pPr lvl="1"/>
            <a:r>
              <a:rPr lang="en-SG" dirty="0"/>
              <a:t>L</a:t>
            </a:r>
            <a:r>
              <a:rPr dirty="0"/>
              <a:t>earn which </a:t>
            </a:r>
            <a:r>
              <a:rPr lang="en-SG" dirty="0"/>
              <a:t>mutations</a:t>
            </a:r>
            <a:r>
              <a:rPr dirty="0"/>
              <a:t> consistently improve binding instead of following fixed schedules.</a:t>
            </a:r>
            <a:endParaRPr lang="en-SG" dirty="0"/>
          </a:p>
          <a:p>
            <a:r>
              <a:rPr dirty="0"/>
              <a:t>Evolutionary / genetic refinement: </a:t>
            </a:r>
            <a:endParaRPr lang="en-SG" dirty="0"/>
          </a:p>
          <a:p>
            <a:pPr lvl="1"/>
            <a:r>
              <a:rPr dirty="0"/>
              <a:t>Maintain </a:t>
            </a:r>
            <a:r>
              <a:rPr lang="en-SG" dirty="0"/>
              <a:t>good </a:t>
            </a:r>
            <a:r>
              <a:rPr dirty="0"/>
              <a:t>binders, recombine guided/unguided regions, apply targeted mutations to carry forward useful </a:t>
            </a:r>
            <a:r>
              <a:rPr lang="en-SG" dirty="0"/>
              <a:t>changes</a:t>
            </a:r>
            <a:r>
              <a:rPr dirty="0"/>
              <a:t>. </a:t>
            </a:r>
            <a:r>
              <a:rPr lang="en-SG" dirty="0"/>
              <a:t>Avoid discarding </a:t>
            </a:r>
            <a:r>
              <a:rPr dirty="0"/>
              <a:t>partial successes when restarts happen</a:t>
            </a:r>
            <a:r>
              <a:rPr lang="en-SG" dirty="0"/>
              <a:t>.</a:t>
            </a:r>
          </a:p>
          <a:p>
            <a:r>
              <a:rPr dirty="0"/>
              <a:t>Benchmark </a:t>
            </a:r>
            <a:r>
              <a:rPr lang="en-SG" dirty="0" err="1"/>
              <a:t>MutaCraft</a:t>
            </a:r>
            <a:r>
              <a:rPr dirty="0"/>
              <a:t> vs </a:t>
            </a:r>
            <a:r>
              <a:rPr dirty="0" err="1"/>
              <a:t>BindCraft</a:t>
            </a:r>
            <a:r>
              <a:rPr dirty="0"/>
              <a:t> cost: </a:t>
            </a:r>
            <a:endParaRPr lang="en-SG" dirty="0"/>
          </a:p>
          <a:p>
            <a:pPr lvl="1"/>
            <a:r>
              <a:rPr lang="en-SG" dirty="0"/>
              <a:t>See if </a:t>
            </a:r>
            <a:r>
              <a:rPr lang="en-SG" dirty="0" err="1"/>
              <a:t>MutaCraft</a:t>
            </a:r>
            <a:r>
              <a:rPr lang="en-SG" dirty="0"/>
              <a:t> is less computationally demanding/faster than </a:t>
            </a:r>
            <a:r>
              <a:rPr lang="en-SG" dirty="0" err="1"/>
              <a:t>BindCraft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Mutacraft Hybrid Binder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 err="1"/>
              <a:t>Mutacraft</a:t>
            </a:r>
            <a:r>
              <a:rPr dirty="0"/>
              <a:t> implements a hybrid binder design workflow that couples AlphaFold2 structure refinement with semi-random sequence exploration to iteratively improve binders against a chosen target.</a:t>
            </a:r>
          </a:p>
          <a:p>
            <a:pPr>
              <a:defRPr sz="1800"/>
            </a:pPr>
            <a:r>
              <a:rPr dirty="0"/>
              <a:t>The workflow is most useful when a template binder exists; it preserves trusted residues while still probing new sequence space, reducing risk compared to purely de novo designs.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Hybrid?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Pure de novo hallucination offers maximum freedom but can drift away from experimentally validated scaffolds, leading to unstable binders or loss of key contacts.</a:t>
            </a:r>
          </a:p>
          <a:p>
            <a:pPr>
              <a:defRPr sz="1800"/>
            </a:pPr>
            <a:r>
              <a:rPr dirty="0"/>
              <a:t>Pure transplanting of a known binder explores too narrowly; it rarely discovers improved interface contacts or tighter binding interactions.</a:t>
            </a:r>
          </a:p>
          <a:p>
            <a:pPr>
              <a:defRPr sz="1800"/>
            </a:pPr>
            <a:r>
              <a:rPr dirty="0"/>
              <a:t>The hybrid strategy keeps a controllable fraction of residues near the seed while allowing AlphaFold2 to explore novel positions, capturing the strengths of both extremes.</a:t>
            </a:r>
          </a:p>
          <a:p>
            <a:pPr>
              <a:defRPr sz="1800"/>
            </a:pPr>
            <a:r>
              <a:rPr dirty="0"/>
              <a:t>Case study: camelid VHH HL6 fragment (chain A of PDB 1OP9) targeting human lysozyme (chain B).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1400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 Narrow</vt:lpstr>
      <vt:lpstr>Arial</vt:lpstr>
      <vt:lpstr>Calibri</vt:lpstr>
      <vt:lpstr>Office Theme</vt:lpstr>
      <vt:lpstr>MutaCraft</vt:lpstr>
      <vt:lpstr>MutaCraft Rationale</vt:lpstr>
      <vt:lpstr>MutaCraft Procedure</vt:lpstr>
      <vt:lpstr>Test Run: Human Lysozyme Binder</vt:lpstr>
      <vt:lpstr>Results (Scored using AF &amp; Rosetta)</vt:lpstr>
      <vt:lpstr>Results</vt:lpstr>
      <vt:lpstr>Future Improvements</vt:lpstr>
      <vt:lpstr>Mutacraft Hybrid Binder Design</vt:lpstr>
      <vt:lpstr>Why Hybrid?</vt:lpstr>
      <vt:lpstr>Inputs &amp; Layout</vt:lpstr>
      <vt:lpstr>Workflow Overview</vt:lpstr>
      <vt:lpstr>Hybrid Initialisation</vt:lpstr>
      <vt:lpstr>Stage 1: Logits Refinement</vt:lpstr>
      <vt:lpstr>Stages 2 &amp; 3</vt:lpstr>
      <vt:lpstr>Stage 4: Semi-greedy</vt:lpstr>
      <vt:lpstr>Outputs</vt:lpstr>
      <vt:lpstr>Limits &amp; Enhancements</vt:lpstr>
      <vt:lpstr>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Kayler Tee</cp:lastModifiedBy>
  <cp:revision>15</cp:revision>
  <dcterms:created xsi:type="dcterms:W3CDTF">2013-01-27T09:14:16Z</dcterms:created>
  <dcterms:modified xsi:type="dcterms:W3CDTF">2025-11-01T10:44:52Z</dcterms:modified>
  <cp:category/>
</cp:coreProperties>
</file>