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9" r:id="rId9"/>
    <p:sldId id="261" r:id="rId10"/>
    <p:sldId id="262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741-0963-4F31-8572-CEB3D78A5993}" type="datetimeFigureOut">
              <a:rPr lang="en-SG" smtClean="0"/>
              <a:t>11 Sep 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B07C-B3F1-4720-B295-3FCFE8F067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90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741-0963-4F31-8572-CEB3D78A5993}" type="datetimeFigureOut">
              <a:rPr lang="en-SG" smtClean="0"/>
              <a:t>11 Sep 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B07C-B3F1-4720-B295-3FCFE8F067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740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741-0963-4F31-8572-CEB3D78A5993}" type="datetimeFigureOut">
              <a:rPr lang="en-SG" smtClean="0"/>
              <a:t>11 Sep 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B07C-B3F1-4720-B295-3FCFE8F067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8674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741-0963-4F31-8572-CEB3D78A5993}" type="datetimeFigureOut">
              <a:rPr lang="en-SG" smtClean="0"/>
              <a:t>11 Sep 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B07C-B3F1-4720-B295-3FCFE8F06750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871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741-0963-4F31-8572-CEB3D78A5993}" type="datetimeFigureOut">
              <a:rPr lang="en-SG" smtClean="0"/>
              <a:t>11 Sep 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B07C-B3F1-4720-B295-3FCFE8F067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6631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741-0963-4F31-8572-CEB3D78A5993}" type="datetimeFigureOut">
              <a:rPr lang="en-SG" smtClean="0"/>
              <a:t>11 Sep 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B07C-B3F1-4720-B295-3FCFE8F067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3393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741-0963-4F31-8572-CEB3D78A5993}" type="datetimeFigureOut">
              <a:rPr lang="en-SG" smtClean="0"/>
              <a:t>11 Sep 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B07C-B3F1-4720-B295-3FCFE8F067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0911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741-0963-4F31-8572-CEB3D78A5993}" type="datetimeFigureOut">
              <a:rPr lang="en-SG" smtClean="0"/>
              <a:t>11 Sep 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B07C-B3F1-4720-B295-3FCFE8F067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0905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741-0963-4F31-8572-CEB3D78A5993}" type="datetimeFigureOut">
              <a:rPr lang="en-SG" smtClean="0"/>
              <a:t>11 Sep 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B07C-B3F1-4720-B295-3FCFE8F067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455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741-0963-4F31-8572-CEB3D78A5993}" type="datetimeFigureOut">
              <a:rPr lang="en-SG" smtClean="0"/>
              <a:t>11 Sep 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B07C-B3F1-4720-B295-3FCFE8F067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660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741-0963-4F31-8572-CEB3D78A5993}" type="datetimeFigureOut">
              <a:rPr lang="en-SG" smtClean="0"/>
              <a:t>11 Sep 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B07C-B3F1-4720-B295-3FCFE8F067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214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741-0963-4F31-8572-CEB3D78A5993}" type="datetimeFigureOut">
              <a:rPr lang="en-SG" smtClean="0"/>
              <a:t>11 Sep 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B07C-B3F1-4720-B295-3FCFE8F067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491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741-0963-4F31-8572-CEB3D78A5993}" type="datetimeFigureOut">
              <a:rPr lang="en-SG" smtClean="0"/>
              <a:t>11 Sep 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B07C-B3F1-4720-B295-3FCFE8F067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1882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741-0963-4F31-8572-CEB3D78A5993}" type="datetimeFigureOut">
              <a:rPr lang="en-SG" smtClean="0"/>
              <a:t>11 Sep 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B07C-B3F1-4720-B295-3FCFE8F067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767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741-0963-4F31-8572-CEB3D78A5993}" type="datetimeFigureOut">
              <a:rPr lang="en-SG" smtClean="0"/>
              <a:t>11 Sep 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B07C-B3F1-4720-B295-3FCFE8F067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385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741-0963-4F31-8572-CEB3D78A5993}" type="datetimeFigureOut">
              <a:rPr lang="en-SG" smtClean="0"/>
              <a:t>11 Sep 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B07C-B3F1-4720-B295-3FCFE8F067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375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C0741-0963-4F31-8572-CEB3D78A5993}" type="datetimeFigureOut">
              <a:rPr lang="en-SG" smtClean="0"/>
              <a:t>11 Sep 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DB07C-B3F1-4720-B295-3FCFE8F067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81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27C0741-0963-4F31-8572-CEB3D78A5993}" type="datetimeFigureOut">
              <a:rPr lang="en-SG" smtClean="0"/>
              <a:t>11 Sep 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9EDB07C-B3F1-4720-B295-3FCFE8F0675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7933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561D-F78A-2EA8-F87B-9C553E3EC8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Equifax 2017 Data Breach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AB297-8097-278F-67E9-D301756BC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3781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7B4C6-8893-0C8E-6EC7-DFC8AEAAB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1CF0-AAA7-60AA-6499-1F9228C4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How could it have been mitigated?</a:t>
            </a:r>
            <a:br>
              <a:rPr lang="en-SG" dirty="0"/>
            </a:br>
            <a:r>
              <a:rPr lang="en-SG" dirty="0"/>
              <a:t>Endpoint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C6BF-993B-DB6A-D06E-633B5DEE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Detect if suspicious commands are used or sensitive file access</a:t>
            </a:r>
          </a:p>
          <a:p>
            <a:r>
              <a:rPr lang="en-SG" dirty="0"/>
              <a:t>Equifax did not make use of Endpoint Monitoring Tools</a:t>
            </a:r>
          </a:p>
        </p:txBody>
      </p:sp>
    </p:spTree>
    <p:extLst>
      <p:ext uri="{BB962C8B-B14F-4D97-AF65-F5344CB8AC3E}">
        <p14:creationId xmlns:p14="http://schemas.microsoft.com/office/powerpoint/2010/main" val="231177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47657-9600-E4FC-0535-52EF5DC15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0F3D-C084-5E2B-CF16-6161EBD1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What went wrong?</a:t>
            </a:r>
            <a:br>
              <a:rPr lang="en-SG" dirty="0"/>
            </a:br>
            <a:r>
              <a:rPr lang="en-SG" dirty="0"/>
              <a:t>Bad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82A6E-1958-BB65-2B81-FC73E19C6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Attackers discovered plaintext credentials stored in file shares and used them to move deeper into other systems</a:t>
            </a:r>
          </a:p>
          <a:p>
            <a:r>
              <a:rPr lang="en-US" dirty="0"/>
              <a:t>Some of the personal info was encrypted, but reports indicated weak key management or improperly protected encryption keys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25303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76379-16C5-0A68-95F2-B3A30C1DE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64376-32D8-7120-E3CD-098BA14F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How could it have been mitigated?</a:t>
            </a:r>
            <a:br>
              <a:rPr lang="en-SG" dirty="0"/>
            </a:br>
            <a:r>
              <a:rPr lang="en-SG" dirty="0"/>
              <a:t>Better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80AAA-5733-4999-6C82-BE204A2A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err="1"/>
              <a:t>Eg.</a:t>
            </a:r>
            <a:r>
              <a:rPr lang="en-SG" dirty="0"/>
              <a:t> </a:t>
            </a:r>
            <a:r>
              <a:rPr lang="en-SG" dirty="0">
                <a:effectLst/>
              </a:rPr>
              <a:t>Diffie-Hellman Key Exchange: </a:t>
            </a:r>
          </a:p>
          <a:p>
            <a:pPr lvl="1"/>
            <a:r>
              <a:rPr lang="en-US" dirty="0">
                <a:effectLst/>
              </a:rPr>
              <a:t>2 parties can securely establish a shared secret key over an insecure public channel</a:t>
            </a:r>
            <a:endParaRPr lang="en-SG" dirty="0">
              <a:effectLst/>
            </a:endParaRPr>
          </a:p>
          <a:p>
            <a:endParaRPr lang="en-SG" dirty="0"/>
          </a:p>
        </p:txBody>
      </p:sp>
      <p:pic>
        <p:nvPicPr>
          <p:cNvPr id="5122" name="Picture 2" descr="Block diagram of the Diffie-Hellman algorithm. | Download Scientific Diagram">
            <a:extLst>
              <a:ext uri="{FF2B5EF4-FFF2-40B4-BE49-F238E27FC236}">
                <a16:creationId xmlns:a16="http://schemas.microsoft.com/office/drawing/2014/main" id="{A19B24EC-CAEB-B8F8-4AB7-6C9904752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530" y="2583415"/>
            <a:ext cx="6012392" cy="414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86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06A7A-B766-2E2C-9967-C19BDC420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41503-FF19-225C-11B3-394B4B99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What went wrong?</a:t>
            </a:r>
            <a:br>
              <a:rPr lang="en-SG" dirty="0"/>
            </a:br>
            <a:r>
              <a:rPr lang="en-SG" dirty="0"/>
              <a:t>Expired TLS Certification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2018E-4835-0A79-724E-C952AD962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 certificates secure data in transit between clients and servers by encrypting traffic and verifying the server’s identity</a:t>
            </a:r>
          </a:p>
          <a:p>
            <a:r>
              <a:rPr lang="en-US" dirty="0"/>
              <a:t>Modern security systems inspect encrypted traffic for suspicious behavior (like data exfiltration)</a:t>
            </a:r>
          </a:p>
          <a:p>
            <a:r>
              <a:rPr lang="en-SG" dirty="0"/>
              <a:t>Equifax’s servers had expired TLS certification: Security Systems cannot inspect traffic</a:t>
            </a:r>
          </a:p>
          <a:p>
            <a:r>
              <a:rPr lang="en-SG" dirty="0"/>
              <a:t>Attackers sent sensitive data over HTTPS undetected</a:t>
            </a:r>
          </a:p>
        </p:txBody>
      </p:sp>
    </p:spTree>
    <p:extLst>
      <p:ext uri="{BB962C8B-B14F-4D97-AF65-F5344CB8AC3E}">
        <p14:creationId xmlns:p14="http://schemas.microsoft.com/office/powerpoint/2010/main" val="309895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2B0A8-C675-345D-70CF-51D6B5681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5967-80D0-424A-AF1C-5D3E112E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How could it have been mitigated?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16A69-BD1D-6E4D-8360-894BF3DEA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Always maintain </a:t>
            </a:r>
            <a:r>
              <a:rPr lang="en-SG" b="1" dirty="0"/>
              <a:t>valid TLS certificates</a:t>
            </a:r>
          </a:p>
          <a:p>
            <a:r>
              <a:rPr lang="en-US" b="1" dirty="0"/>
              <a:t>active monitoring</a:t>
            </a:r>
            <a:r>
              <a:rPr lang="en-US" dirty="0"/>
              <a:t> for expired or untrusted certificates</a:t>
            </a:r>
          </a:p>
          <a:p>
            <a:r>
              <a:rPr lang="en-US" dirty="0"/>
              <a:t>Combine TLS inspection with endpoint monitoring to detect suspicious traffic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1816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3107-E33A-7A93-56AA-2350F2BF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Imagine waking up to</a:t>
            </a:r>
          </a:p>
        </p:txBody>
      </p:sp>
      <p:pic>
        <p:nvPicPr>
          <p:cNvPr id="1026" name="Picture 2" descr="Navigating Indonesia's battle against tax evasion | International Tax Review">
            <a:extLst>
              <a:ext uri="{FF2B5EF4-FFF2-40B4-BE49-F238E27FC236}">
                <a16:creationId xmlns:a16="http://schemas.microsoft.com/office/drawing/2014/main" id="{A68C1C0A-0FD6-C45D-A30B-0D715A3ED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2139473"/>
            <a:ext cx="4264660" cy="284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0AA26E-FB08-BC36-13B4-3395B8465D2E}"/>
              </a:ext>
            </a:extLst>
          </p:cNvPr>
          <p:cNvSpPr txBox="1"/>
          <p:nvPr/>
        </p:nvSpPr>
        <p:spPr>
          <a:xfrm>
            <a:off x="1754296" y="5134979"/>
            <a:ext cx="376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You just committed tax fraud?</a:t>
            </a:r>
          </a:p>
        </p:txBody>
      </p:sp>
      <p:pic>
        <p:nvPicPr>
          <p:cNvPr id="1028" name="Picture 4" descr="Credit card - Wikipedia">
            <a:extLst>
              <a:ext uri="{FF2B5EF4-FFF2-40B4-BE49-F238E27FC236}">
                <a16:creationId xmlns:a16="http://schemas.microsoft.com/office/drawing/2014/main" id="{3708F088-5CD4-E678-3AC7-DA836A420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015" y="2745104"/>
            <a:ext cx="4264659" cy="319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3096A2-AA62-DE6C-400E-883E153A0A44}"/>
              </a:ext>
            </a:extLst>
          </p:cNvPr>
          <p:cNvSpPr txBox="1"/>
          <p:nvPr/>
        </p:nvSpPr>
        <p:spPr>
          <a:xfrm>
            <a:off x="7237202" y="6063734"/>
            <a:ext cx="450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 credit card you didn’t apply for?</a:t>
            </a:r>
          </a:p>
        </p:txBody>
      </p:sp>
    </p:spTree>
    <p:extLst>
      <p:ext uri="{BB962C8B-B14F-4D97-AF65-F5344CB8AC3E}">
        <p14:creationId xmlns:p14="http://schemas.microsoft.com/office/powerpoint/2010/main" val="87401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C719-654A-879E-9513-0F26AA5F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Possible if someone stole your personal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9353C-56FD-F40B-F1EF-98C7CBA56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On 7 Sep 2017, </a:t>
            </a:r>
            <a:r>
              <a:rPr lang="en-SG" dirty="0">
                <a:effectLst/>
              </a:rPr>
              <a:t>credit reporting agency Equifax announced 145 million+ people’s personal information may have been compromised</a:t>
            </a:r>
          </a:p>
          <a:p>
            <a:r>
              <a:rPr lang="en-SG" dirty="0">
                <a:effectLst/>
              </a:rPr>
              <a:t>Attack started in May 2017, went undetected until 29 Jul 2017</a:t>
            </a:r>
          </a:p>
          <a:p>
            <a:r>
              <a:rPr lang="en-SG" dirty="0">
                <a:effectLst/>
              </a:rPr>
              <a:t>Information accessed included:</a:t>
            </a:r>
          </a:p>
          <a:p>
            <a:pPr lvl="1"/>
            <a:r>
              <a:rPr lang="en-SG" dirty="0">
                <a:effectLst/>
              </a:rPr>
              <a:t>First/last names, SSN, birthdates, addresses, driver’s license numbers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693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638B-C128-1392-7DD1-BB46E978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What went wrong?</a:t>
            </a:r>
            <a:br>
              <a:rPr lang="en-SG" dirty="0"/>
            </a:br>
            <a:r>
              <a:rPr lang="en-SG" dirty="0"/>
              <a:t>Apache Struts 2 Vulnerability CVE-2017-5638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6272-C99C-16DA-2615-C74FF20B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Apache Struts2: Web application framework used by Equifax</a:t>
            </a:r>
          </a:p>
          <a:p>
            <a:r>
              <a:rPr lang="en-SG" dirty="0"/>
              <a:t>Attackers can send a malicious header to the server</a:t>
            </a:r>
          </a:p>
          <a:p>
            <a:r>
              <a:rPr lang="en-SG" dirty="0"/>
              <a:t>Struts evaluates special expressions on server</a:t>
            </a:r>
          </a:p>
          <a:p>
            <a:r>
              <a:rPr lang="en-SG" dirty="0"/>
              <a:t>Allows Remote Code Execution: Attackers can get full control of server</a:t>
            </a:r>
          </a:p>
          <a:p>
            <a:r>
              <a:rPr lang="en-SG" dirty="0"/>
              <a:t>Can be triggered without authentication</a:t>
            </a:r>
          </a:p>
          <a:p>
            <a:r>
              <a:rPr lang="en-SG" dirty="0"/>
              <a:t>CVSS Score: 10.0</a:t>
            </a:r>
          </a:p>
        </p:txBody>
      </p:sp>
    </p:spTree>
    <p:extLst>
      <p:ext uri="{BB962C8B-B14F-4D97-AF65-F5344CB8AC3E}">
        <p14:creationId xmlns:p14="http://schemas.microsoft.com/office/powerpoint/2010/main" val="258372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B567B-42F9-0919-9642-62AC7EA2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7210-60C5-DCB1-42C5-B7D7EEF9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What went wrong?</a:t>
            </a:r>
            <a:br>
              <a:rPr lang="en-SG" dirty="0"/>
            </a:br>
            <a:r>
              <a:rPr lang="en-SG" dirty="0"/>
              <a:t>Apache Struts 2 Vulnerability CVE-2017-5638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1F5B4-F835-06E5-D0EE-A124FA5F7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Vulnerable Component: </a:t>
            </a:r>
            <a:r>
              <a:rPr lang="en-SG" b="1" dirty="0"/>
              <a:t>Jakarta Multipart parser</a:t>
            </a:r>
            <a:r>
              <a:rPr lang="en-SG" dirty="0"/>
              <a:t> used by Struts2 for handling file uploads</a:t>
            </a:r>
          </a:p>
          <a:p>
            <a:r>
              <a:rPr lang="en-US" dirty="0"/>
              <a:t>Parser fails to properly sanitize input in the </a:t>
            </a:r>
            <a:r>
              <a:rPr lang="en-US" b="1" dirty="0"/>
              <a:t>Content-Type/Disposition/Length HTTP headers</a:t>
            </a:r>
          </a:p>
          <a:p>
            <a:r>
              <a:rPr lang="en-US" dirty="0"/>
              <a:t>Incorrect exception handling and error-message generation during file-upload</a:t>
            </a:r>
          </a:p>
          <a:p>
            <a:r>
              <a:rPr lang="en-SG" dirty="0"/>
              <a:t>Attack Vector: </a:t>
            </a:r>
          </a:p>
          <a:p>
            <a:pPr lvl="1"/>
            <a:r>
              <a:rPr lang="en-US" dirty="0"/>
              <a:t>Attacker sends a specially crafted HTTP request with a malicious Content-Type header (#cmd=string)</a:t>
            </a:r>
          </a:p>
          <a:p>
            <a:pPr lvl="1"/>
            <a:r>
              <a:rPr lang="en-SG" dirty="0"/>
              <a:t>Struts2 uses </a:t>
            </a:r>
            <a:r>
              <a:rPr lang="en-SG" b="1" dirty="0"/>
              <a:t>OGNL </a:t>
            </a:r>
            <a:r>
              <a:rPr lang="en-US" dirty="0"/>
              <a:t>expressions to process the header</a:t>
            </a:r>
          </a:p>
          <a:p>
            <a:pPr lvl="1"/>
            <a:r>
              <a:rPr lang="en-US" dirty="0"/>
              <a:t>Malicious expression is evaluated as server-side code, giving the attacker the ability to execute </a:t>
            </a:r>
            <a:r>
              <a:rPr lang="en-US" b="1" dirty="0"/>
              <a:t>arbitrary commands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168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AC12E-802F-634D-11DA-AC4194793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C4E4-1EEC-9C10-A816-D642C286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How could it have been mitigated?</a:t>
            </a:r>
            <a:br>
              <a:rPr lang="en-SG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D8E3-8545-8F49-B3E8-4AD61347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to </a:t>
            </a:r>
            <a:r>
              <a:rPr lang="en-US" b="1" dirty="0"/>
              <a:t>patched</a:t>
            </a:r>
            <a:r>
              <a:rPr lang="en-US" dirty="0"/>
              <a:t> </a:t>
            </a:r>
            <a:r>
              <a:rPr lang="en-US" b="1" dirty="0"/>
              <a:t>Struts2 versions</a:t>
            </a:r>
            <a:endParaRPr lang="en-US" dirty="0"/>
          </a:p>
          <a:p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84420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0242-29DB-E9A9-D817-858BC9C6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How could it have been mitigated?</a:t>
            </a:r>
            <a:br>
              <a:rPr lang="en-SG" dirty="0"/>
            </a:br>
            <a:r>
              <a:rPr lang="en-SG" dirty="0"/>
              <a:t>Input Sanitisation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EA9C-F2A0-99AB-2E65-0449FE20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Sanitise</a:t>
            </a:r>
            <a:r>
              <a:rPr lang="en-US" b="1" dirty="0"/>
              <a:t> user input</a:t>
            </a:r>
            <a:r>
              <a:rPr lang="en-US" dirty="0"/>
              <a:t> and reject suspicious headers containing OGNL patterns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320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DE31-708E-F89E-5050-B8F25B39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Vulnerable Servers may still exist!!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AAEE1-2137-32CC-17D5-2E1B9FD0A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Using Google, we can search for servers that may still be vulnerable, even today</a:t>
            </a:r>
          </a:p>
          <a:p>
            <a:r>
              <a:rPr lang="en-SG" dirty="0" err="1">
                <a:effectLst/>
              </a:rPr>
              <a:t>intitle:”Struts</a:t>
            </a:r>
            <a:r>
              <a:rPr lang="en-SG" dirty="0">
                <a:effectLst/>
              </a:rPr>
              <a:t> Problem Report” </a:t>
            </a:r>
            <a:r>
              <a:rPr lang="en-SG" dirty="0" err="1">
                <a:effectLst/>
              </a:rPr>
              <a:t>intext:development</a:t>
            </a:r>
            <a:r>
              <a:rPr lang="en-SG" dirty="0">
                <a:effectLst/>
              </a:rPr>
              <a:t> mode is enabled.”</a:t>
            </a:r>
          </a:p>
          <a:p>
            <a:r>
              <a:rPr lang="en-SG" dirty="0">
                <a:effectLst/>
              </a:rPr>
              <a:t>Results will be servers that have generated a Struts Problem Report, and are in development mode, making them more likely to be vulnerable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404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7702A-9F20-D149-FEE6-61AF872D2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89BA-F93B-6D09-43C3-00EFAE81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What went wrong?</a:t>
            </a:r>
            <a:br>
              <a:rPr lang="en-SG" dirty="0"/>
            </a:br>
            <a:r>
              <a:rPr lang="en-SG" dirty="0"/>
              <a:t>OS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AFD0E-66DB-3CC0-DEBD-AD03EE537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Remote Code Execution allowed attackers to:</a:t>
            </a:r>
          </a:p>
          <a:p>
            <a:pPr lvl="1"/>
            <a:r>
              <a:rPr lang="en-SG" dirty="0"/>
              <a:t>Execute OS commands</a:t>
            </a:r>
          </a:p>
          <a:p>
            <a:pPr lvl="1"/>
            <a:r>
              <a:rPr lang="en-SG" dirty="0"/>
              <a:t>Enumerate System</a:t>
            </a:r>
          </a:p>
          <a:p>
            <a:pPr lvl="1"/>
            <a:r>
              <a:rPr lang="en-SG" dirty="0"/>
              <a:t>Data Exfiltration</a:t>
            </a:r>
          </a:p>
          <a:p>
            <a:r>
              <a:rPr lang="en-SG" dirty="0"/>
              <a:t>Allowing attackers to steal personal data</a:t>
            </a:r>
          </a:p>
        </p:txBody>
      </p:sp>
    </p:spTree>
    <p:extLst>
      <p:ext uri="{BB962C8B-B14F-4D97-AF65-F5344CB8AC3E}">
        <p14:creationId xmlns:p14="http://schemas.microsoft.com/office/powerpoint/2010/main" val="3529701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</TotalTime>
  <Words>536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Calisto MT</vt:lpstr>
      <vt:lpstr>Wingdings 2</vt:lpstr>
      <vt:lpstr>Slate</vt:lpstr>
      <vt:lpstr>Equifax 2017 Data Breach</vt:lpstr>
      <vt:lpstr>Imagine waking up to</vt:lpstr>
      <vt:lpstr>Possible if someone stole your personal data!</vt:lpstr>
      <vt:lpstr>What went wrong? Apache Struts 2 Vulnerability CVE-2017-5638</vt:lpstr>
      <vt:lpstr>What went wrong? Apache Struts 2 Vulnerability CVE-2017-5638</vt:lpstr>
      <vt:lpstr>How could it have been mitigated? </vt:lpstr>
      <vt:lpstr>How could it have been mitigated? Input Sanitisation</vt:lpstr>
      <vt:lpstr>Vulnerable Servers may still exist!!</vt:lpstr>
      <vt:lpstr>What went wrong? OS Security</vt:lpstr>
      <vt:lpstr>How could it have been mitigated? Endpoint Monitoring</vt:lpstr>
      <vt:lpstr>What went wrong? Bad encryption</vt:lpstr>
      <vt:lpstr>How could it have been mitigated? Better Encryption</vt:lpstr>
      <vt:lpstr>What went wrong? Expired TLS Certification</vt:lpstr>
      <vt:lpstr>How could it have been mitigated?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Kayler Tee</dc:creator>
  <cp:lastModifiedBy>Kayler Tee</cp:lastModifiedBy>
  <cp:revision>2</cp:revision>
  <dcterms:created xsi:type="dcterms:W3CDTF">2025-09-04T08:45:06Z</dcterms:created>
  <dcterms:modified xsi:type="dcterms:W3CDTF">2025-09-11T11:38:07Z</dcterms:modified>
</cp:coreProperties>
</file>