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3A2BE-A29F-4F9D-B7CA-E9814AADACE5}" v="351" dt="2024-08-30T20:20:5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29"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ie Malone" userId="a6472f5d4bf38b9b" providerId="LiveId" clId="{3763A2BE-A29F-4F9D-B7CA-E9814AADACE5}"/>
    <pc:docChg chg="undo redo custSel addSld delSld modSld sldOrd">
      <pc:chgData name="Kaylie Malone" userId="a6472f5d4bf38b9b" providerId="LiveId" clId="{3763A2BE-A29F-4F9D-B7CA-E9814AADACE5}" dt="2024-08-30T20:22:28.653" v="1408" actId="255"/>
      <pc:docMkLst>
        <pc:docMk/>
      </pc:docMkLst>
      <pc:sldChg chg="modSp">
        <pc:chgData name="Kaylie Malone" userId="a6472f5d4bf38b9b" providerId="LiveId" clId="{3763A2BE-A29F-4F9D-B7CA-E9814AADACE5}" dt="2024-08-27T17:58:45.814" v="107"/>
        <pc:sldMkLst>
          <pc:docMk/>
          <pc:sldMk cId="138564222" sldId="256"/>
        </pc:sldMkLst>
        <pc:spChg chg="mod">
          <ac:chgData name="Kaylie Malone" userId="a6472f5d4bf38b9b" providerId="LiveId" clId="{3763A2BE-A29F-4F9D-B7CA-E9814AADACE5}" dt="2024-08-27T17:58:45.814" v="107"/>
          <ac:spMkLst>
            <pc:docMk/>
            <pc:sldMk cId="138564222" sldId="256"/>
            <ac:spMk id="2" creationId="{2E97346E-923C-8850-AAB4-2268CA988E4C}"/>
          </ac:spMkLst>
        </pc:spChg>
        <pc:spChg chg="mod">
          <ac:chgData name="Kaylie Malone" userId="a6472f5d4bf38b9b" providerId="LiveId" clId="{3763A2BE-A29F-4F9D-B7CA-E9814AADACE5}" dt="2024-08-27T17:58:45.814" v="107"/>
          <ac:spMkLst>
            <pc:docMk/>
            <pc:sldMk cId="138564222" sldId="256"/>
            <ac:spMk id="3" creationId="{E51776FC-2D48-0C0B-4DA9-79731FB4C82F}"/>
          </ac:spMkLst>
        </pc:spChg>
      </pc:sldChg>
      <pc:sldChg chg="delSp modSp mod delDesignElem">
        <pc:chgData name="Kaylie Malone" userId="a6472f5d4bf38b9b" providerId="LiveId" clId="{3763A2BE-A29F-4F9D-B7CA-E9814AADACE5}" dt="2024-08-30T19:50:31.548" v="1183" actId="27636"/>
        <pc:sldMkLst>
          <pc:docMk/>
          <pc:sldMk cId="2880203189" sldId="257"/>
        </pc:sldMkLst>
        <pc:spChg chg="mod">
          <ac:chgData name="Kaylie Malone" userId="a6472f5d4bf38b9b" providerId="LiveId" clId="{3763A2BE-A29F-4F9D-B7CA-E9814AADACE5}" dt="2024-08-27T17:58:45.814" v="107"/>
          <ac:spMkLst>
            <pc:docMk/>
            <pc:sldMk cId="2880203189" sldId="257"/>
            <ac:spMk id="2" creationId="{82145A8F-D9A8-BCB2-557C-9FEDD77C3FC9}"/>
          </ac:spMkLst>
        </pc:spChg>
        <pc:spChg chg="mod">
          <ac:chgData name="Kaylie Malone" userId="a6472f5d4bf38b9b" providerId="LiveId" clId="{3763A2BE-A29F-4F9D-B7CA-E9814AADACE5}" dt="2024-08-30T19:50:31.548" v="1183" actId="27636"/>
          <ac:spMkLst>
            <pc:docMk/>
            <pc:sldMk cId="2880203189" sldId="257"/>
            <ac:spMk id="3" creationId="{FF70D515-B544-2870-F05E-DF48A87B5CC0}"/>
          </ac:spMkLst>
        </pc:spChg>
        <pc:spChg chg="del">
          <ac:chgData name="Kaylie Malone" userId="a6472f5d4bf38b9b" providerId="LiveId" clId="{3763A2BE-A29F-4F9D-B7CA-E9814AADACE5}" dt="2024-08-27T17:58:45.814" v="107"/>
          <ac:spMkLst>
            <pc:docMk/>
            <pc:sldMk cId="2880203189" sldId="257"/>
            <ac:spMk id="31" creationId="{86C16C40-7C29-4ACC-B851-7E08E459B596}"/>
          </ac:spMkLst>
        </pc:spChg>
        <pc:grpChg chg="del">
          <ac:chgData name="Kaylie Malone" userId="a6472f5d4bf38b9b" providerId="LiveId" clId="{3763A2BE-A29F-4F9D-B7CA-E9814AADACE5}" dt="2024-08-27T17:58:45.814" v="107"/>
          <ac:grpSpMkLst>
            <pc:docMk/>
            <pc:sldMk cId="2880203189" sldId="257"/>
            <ac:grpSpMk id="10" creationId="{CDD733AE-DD5E-4C77-8BCD-72BF12A06BB1}"/>
          </ac:grpSpMkLst>
        </pc:grpChg>
      </pc:sldChg>
      <pc:sldChg chg="modSp mod">
        <pc:chgData name="Kaylie Malone" userId="a6472f5d4bf38b9b" providerId="LiveId" clId="{3763A2BE-A29F-4F9D-B7CA-E9814AADACE5}" dt="2024-08-30T19:54:18.485" v="1213" actId="14100"/>
        <pc:sldMkLst>
          <pc:docMk/>
          <pc:sldMk cId="2421664335" sldId="258"/>
        </pc:sldMkLst>
        <pc:spChg chg="mod">
          <ac:chgData name="Kaylie Malone" userId="a6472f5d4bf38b9b" providerId="LiveId" clId="{3763A2BE-A29F-4F9D-B7CA-E9814AADACE5}" dt="2024-08-30T19:54:18.485" v="1213" actId="14100"/>
          <ac:spMkLst>
            <pc:docMk/>
            <pc:sldMk cId="2421664335" sldId="258"/>
            <ac:spMk id="2" creationId="{9E7E8BC5-9DBB-FB59-5EEC-1F4F12C50F2A}"/>
          </ac:spMkLst>
        </pc:spChg>
        <pc:spChg chg="mod">
          <ac:chgData name="Kaylie Malone" userId="a6472f5d4bf38b9b" providerId="LiveId" clId="{3763A2BE-A29F-4F9D-B7CA-E9814AADACE5}" dt="2024-08-30T19:53:47.704" v="1211"/>
          <ac:spMkLst>
            <pc:docMk/>
            <pc:sldMk cId="2421664335" sldId="258"/>
            <ac:spMk id="3" creationId="{F7A1D8BD-6AAF-252A-44E6-40FA162C0522}"/>
          </ac:spMkLst>
        </pc:spChg>
      </pc:sldChg>
      <pc:sldChg chg="addSp delSp modSp mod">
        <pc:chgData name="Kaylie Malone" userId="a6472f5d4bf38b9b" providerId="LiveId" clId="{3763A2BE-A29F-4F9D-B7CA-E9814AADACE5}" dt="2024-08-27T19:49:00.536" v="401" actId="14100"/>
        <pc:sldMkLst>
          <pc:docMk/>
          <pc:sldMk cId="1188830991" sldId="259"/>
        </pc:sldMkLst>
        <pc:spChg chg="mod">
          <ac:chgData name="Kaylie Malone" userId="a6472f5d4bf38b9b" providerId="LiveId" clId="{3763A2BE-A29F-4F9D-B7CA-E9814AADACE5}" dt="2024-08-27T19:18:14.607" v="305" actId="27636"/>
          <ac:spMkLst>
            <pc:docMk/>
            <pc:sldMk cId="1188830991" sldId="259"/>
            <ac:spMk id="2" creationId="{052D315E-6495-CFAC-781B-3C93B90D1699}"/>
          </ac:spMkLst>
        </pc:spChg>
        <pc:spChg chg="del">
          <ac:chgData name="Kaylie Malone" userId="a6472f5d4bf38b9b" providerId="LiveId" clId="{3763A2BE-A29F-4F9D-B7CA-E9814AADACE5}" dt="2024-08-27T17:39:43.978" v="0"/>
          <ac:spMkLst>
            <pc:docMk/>
            <pc:sldMk cId="1188830991" sldId="259"/>
            <ac:spMk id="3" creationId="{9F590018-3C7F-3D17-81B5-0C86AE4816F7}"/>
          </ac:spMkLst>
        </pc:spChg>
        <pc:spChg chg="add del mod">
          <ac:chgData name="Kaylie Malone" userId="a6472f5d4bf38b9b" providerId="LiveId" clId="{3763A2BE-A29F-4F9D-B7CA-E9814AADACE5}" dt="2024-08-27T19:27:51.807" v="346" actId="478"/>
          <ac:spMkLst>
            <pc:docMk/>
            <pc:sldMk cId="1188830991" sldId="259"/>
            <ac:spMk id="6" creationId="{4C79F228-1AED-E852-914D-A605C4478A03}"/>
          </ac:spMkLst>
        </pc:spChg>
        <pc:graphicFrameChg chg="add del mod">
          <ac:chgData name="Kaylie Malone" userId="a6472f5d4bf38b9b" providerId="LiveId" clId="{3763A2BE-A29F-4F9D-B7CA-E9814AADACE5}" dt="2024-08-27T19:49:00.536" v="401" actId="14100"/>
          <ac:graphicFrameMkLst>
            <pc:docMk/>
            <pc:sldMk cId="1188830991" sldId="259"/>
            <ac:graphicFrameMk id="4" creationId="{34B09428-ACFB-836D-B32E-4DC9611318E3}"/>
          </ac:graphicFrameMkLst>
        </pc:graphicFrameChg>
      </pc:sldChg>
      <pc:sldChg chg="addSp delSp modSp new mod ord setBg">
        <pc:chgData name="Kaylie Malone" userId="a6472f5d4bf38b9b" providerId="LiveId" clId="{3763A2BE-A29F-4F9D-B7CA-E9814AADACE5}" dt="2024-08-29T14:36:36.645" v="782"/>
        <pc:sldMkLst>
          <pc:docMk/>
          <pc:sldMk cId="3486930621" sldId="260"/>
        </pc:sldMkLst>
        <pc:spChg chg="mod">
          <ac:chgData name="Kaylie Malone" userId="a6472f5d4bf38b9b" providerId="LiveId" clId="{3763A2BE-A29F-4F9D-B7CA-E9814AADACE5}" dt="2024-08-27T19:54:48.100" v="427" actId="14100"/>
          <ac:spMkLst>
            <pc:docMk/>
            <pc:sldMk cId="3486930621" sldId="260"/>
            <ac:spMk id="2" creationId="{E879EC97-B4C4-F9DE-A4FD-498233F4928E}"/>
          </ac:spMkLst>
        </pc:spChg>
        <pc:spChg chg="del mod">
          <ac:chgData name="Kaylie Malone" userId="a6472f5d4bf38b9b" providerId="LiveId" clId="{3763A2BE-A29F-4F9D-B7CA-E9814AADACE5}" dt="2024-08-27T18:03:20.297" v="128"/>
          <ac:spMkLst>
            <pc:docMk/>
            <pc:sldMk cId="3486930621" sldId="260"/>
            <ac:spMk id="3" creationId="{6A16969E-5E26-8114-02F9-F8CFFFA9AFD9}"/>
          </ac:spMkLst>
        </pc:spChg>
        <pc:spChg chg="add del mod">
          <ac:chgData name="Kaylie Malone" userId="a6472f5d4bf38b9b" providerId="LiveId" clId="{3763A2BE-A29F-4F9D-B7CA-E9814AADACE5}" dt="2024-08-28T21:09:09.506" v="446"/>
          <ac:spMkLst>
            <pc:docMk/>
            <pc:sldMk cId="3486930621" sldId="260"/>
            <ac:spMk id="4" creationId="{C9619EAD-E67A-D5DA-DE3C-609FD83131FE}"/>
          </ac:spMkLst>
        </pc:spChg>
        <pc:spChg chg="add del mod">
          <ac:chgData name="Kaylie Malone" userId="a6472f5d4bf38b9b" providerId="LiveId" clId="{3763A2BE-A29F-4F9D-B7CA-E9814AADACE5}" dt="2024-08-27T21:05:12.172" v="429"/>
          <ac:spMkLst>
            <pc:docMk/>
            <pc:sldMk cId="3486930621" sldId="260"/>
            <ac:spMk id="5" creationId="{0E157DE1-8BAB-35D2-9897-992A5AB7AE37}"/>
          </ac:spMkLst>
        </pc:spChg>
        <pc:spChg chg="add del">
          <ac:chgData name="Kaylie Malone" userId="a6472f5d4bf38b9b" providerId="LiveId" clId="{3763A2BE-A29F-4F9D-B7CA-E9814AADACE5}" dt="2024-08-27T18:03:38.435" v="130" actId="26606"/>
          <ac:spMkLst>
            <pc:docMk/>
            <pc:sldMk cId="3486930621" sldId="260"/>
            <ac:spMk id="9" creationId="{9F4444CE-BC8D-4D61-B303-4C05614E62AB}"/>
          </ac:spMkLst>
        </pc:spChg>
        <pc:spChg chg="add del">
          <ac:chgData name="Kaylie Malone" userId="a6472f5d4bf38b9b" providerId="LiveId" clId="{3763A2BE-A29F-4F9D-B7CA-E9814AADACE5}" dt="2024-08-27T18:03:38.435" v="130" actId="26606"/>
          <ac:spMkLst>
            <pc:docMk/>
            <pc:sldMk cId="3486930621" sldId="260"/>
            <ac:spMk id="11" creationId="{73772B81-181F-48B7-8826-4D9686D15DF5}"/>
          </ac:spMkLst>
        </pc:spChg>
        <pc:spChg chg="add del">
          <ac:chgData name="Kaylie Malone" userId="a6472f5d4bf38b9b" providerId="LiveId" clId="{3763A2BE-A29F-4F9D-B7CA-E9814AADACE5}" dt="2024-08-27T18:03:38.435" v="130" actId="26606"/>
          <ac:spMkLst>
            <pc:docMk/>
            <pc:sldMk cId="3486930621" sldId="260"/>
            <ac:spMk id="13" creationId="{B2205F6E-03C6-4E92-877C-E2482F6599AA}"/>
          </ac:spMkLst>
        </pc:spChg>
        <pc:graphicFrameChg chg="add del mod">
          <ac:chgData name="Kaylie Malone" userId="a6472f5d4bf38b9b" providerId="LiveId" clId="{3763A2BE-A29F-4F9D-B7CA-E9814AADACE5}" dt="2024-08-27T21:04:31.398" v="428" actId="478"/>
          <ac:graphicFrameMkLst>
            <pc:docMk/>
            <pc:sldMk cId="3486930621" sldId="260"/>
            <ac:graphicFrameMk id="4" creationId="{F389F1A4-028A-F1B2-81C1-2B6E044DBC78}"/>
          </ac:graphicFrameMkLst>
        </pc:graphicFrameChg>
        <pc:graphicFrameChg chg="add mod">
          <ac:chgData name="Kaylie Malone" userId="a6472f5d4bf38b9b" providerId="LiveId" clId="{3763A2BE-A29F-4F9D-B7CA-E9814AADACE5}" dt="2024-08-28T21:10:36.578" v="450" actId="14100"/>
          <ac:graphicFrameMkLst>
            <pc:docMk/>
            <pc:sldMk cId="3486930621" sldId="260"/>
            <ac:graphicFrameMk id="5" creationId="{54A06268-6317-A9B1-7256-5F1DAF504E1E}"/>
          </ac:graphicFrameMkLst>
        </pc:graphicFrameChg>
        <pc:graphicFrameChg chg="add del mod">
          <ac:chgData name="Kaylie Malone" userId="a6472f5d4bf38b9b" providerId="LiveId" clId="{3763A2BE-A29F-4F9D-B7CA-E9814AADACE5}" dt="2024-08-28T20:50:02.785" v="445" actId="478"/>
          <ac:graphicFrameMkLst>
            <pc:docMk/>
            <pc:sldMk cId="3486930621" sldId="260"/>
            <ac:graphicFrameMk id="6" creationId="{CF23E5B4-D21E-4C9B-8456-ED66F312F5B7}"/>
          </ac:graphicFrameMkLst>
        </pc:graphicFrameChg>
      </pc:sldChg>
      <pc:sldChg chg="addSp delSp modSp new mod">
        <pc:chgData name="Kaylie Malone" userId="a6472f5d4bf38b9b" providerId="LiveId" clId="{3763A2BE-A29F-4F9D-B7CA-E9814AADACE5}" dt="2024-08-27T18:24:41.508" v="222" actId="27918"/>
        <pc:sldMkLst>
          <pc:docMk/>
          <pc:sldMk cId="2914109856" sldId="261"/>
        </pc:sldMkLst>
        <pc:spChg chg="mod">
          <ac:chgData name="Kaylie Malone" userId="a6472f5d4bf38b9b" providerId="LiveId" clId="{3763A2BE-A29F-4F9D-B7CA-E9814AADACE5}" dt="2024-08-27T18:21:17.352" v="216" actId="14100"/>
          <ac:spMkLst>
            <pc:docMk/>
            <pc:sldMk cId="2914109856" sldId="261"/>
            <ac:spMk id="2" creationId="{A3F2F4BD-391A-7596-FE48-8DD8E1747414}"/>
          </ac:spMkLst>
        </pc:spChg>
        <pc:spChg chg="del">
          <ac:chgData name="Kaylie Malone" userId="a6472f5d4bf38b9b" providerId="LiveId" clId="{3763A2BE-A29F-4F9D-B7CA-E9814AADACE5}" dt="2024-08-27T18:18:57.040" v="207"/>
          <ac:spMkLst>
            <pc:docMk/>
            <pc:sldMk cId="2914109856" sldId="261"/>
            <ac:spMk id="3" creationId="{CDB2CDBF-D4DB-9AA6-8F9B-0EC0DCB1BDD8}"/>
          </ac:spMkLst>
        </pc:spChg>
        <pc:graphicFrameChg chg="add mod">
          <ac:chgData name="Kaylie Malone" userId="a6472f5d4bf38b9b" providerId="LiveId" clId="{3763A2BE-A29F-4F9D-B7CA-E9814AADACE5}" dt="2024-08-27T18:24:26.665" v="221"/>
          <ac:graphicFrameMkLst>
            <pc:docMk/>
            <pc:sldMk cId="2914109856" sldId="261"/>
            <ac:graphicFrameMk id="4" creationId="{A8C58254-C70D-6A7A-C70D-6A1917142B7F}"/>
          </ac:graphicFrameMkLst>
        </pc:graphicFrameChg>
      </pc:sldChg>
      <pc:sldChg chg="addSp delSp modSp new mod setBg">
        <pc:chgData name="Kaylie Malone" userId="a6472f5d4bf38b9b" providerId="LiveId" clId="{3763A2BE-A29F-4F9D-B7CA-E9814AADACE5}" dt="2024-08-29T14:37:54.378" v="818" actId="14100"/>
        <pc:sldMkLst>
          <pc:docMk/>
          <pc:sldMk cId="2109432716" sldId="262"/>
        </pc:sldMkLst>
        <pc:spChg chg="mod">
          <ac:chgData name="Kaylie Malone" userId="a6472f5d4bf38b9b" providerId="LiveId" clId="{3763A2BE-A29F-4F9D-B7CA-E9814AADACE5}" dt="2024-08-29T14:37:47.501" v="817" actId="14100"/>
          <ac:spMkLst>
            <pc:docMk/>
            <pc:sldMk cId="2109432716" sldId="262"/>
            <ac:spMk id="2" creationId="{D23061E7-A618-38A7-F4F3-283909540C63}"/>
          </ac:spMkLst>
        </pc:spChg>
        <pc:spChg chg="del">
          <ac:chgData name="Kaylie Malone" userId="a6472f5d4bf38b9b" providerId="LiveId" clId="{3763A2BE-A29F-4F9D-B7CA-E9814AADACE5}" dt="2024-08-28T21:20:47.863" v="478"/>
          <ac:spMkLst>
            <pc:docMk/>
            <pc:sldMk cId="2109432716" sldId="262"/>
            <ac:spMk id="3" creationId="{CD6ACDA1-40F2-350F-F5CC-2CB8500C9A39}"/>
          </ac:spMkLst>
        </pc:spChg>
        <pc:spChg chg="add">
          <ac:chgData name="Kaylie Malone" userId="a6472f5d4bf38b9b" providerId="LiveId" clId="{3763A2BE-A29F-4F9D-B7CA-E9814AADACE5}" dt="2024-08-28T21:21:22.439" v="486" actId="26606"/>
          <ac:spMkLst>
            <pc:docMk/>
            <pc:sldMk cId="2109432716" sldId="262"/>
            <ac:spMk id="6" creationId="{BD11ECC6-8551-4768-8DFD-CD41AF420A37}"/>
          </ac:spMkLst>
        </pc:spChg>
        <pc:spChg chg="add del">
          <ac:chgData name="Kaylie Malone" userId="a6472f5d4bf38b9b" providerId="LiveId" clId="{3763A2BE-A29F-4F9D-B7CA-E9814AADACE5}" dt="2024-08-28T21:21:07.344" v="481" actId="26606"/>
          <ac:spMkLst>
            <pc:docMk/>
            <pc:sldMk cId="2109432716" sldId="262"/>
            <ac:spMk id="9" creationId="{9F4444CE-BC8D-4D61-B303-4C05614E62AB}"/>
          </ac:spMkLst>
        </pc:spChg>
        <pc:spChg chg="add del">
          <ac:chgData name="Kaylie Malone" userId="a6472f5d4bf38b9b" providerId="LiveId" clId="{3763A2BE-A29F-4F9D-B7CA-E9814AADACE5}" dt="2024-08-28T21:21:07.344" v="481" actId="26606"/>
          <ac:spMkLst>
            <pc:docMk/>
            <pc:sldMk cId="2109432716" sldId="262"/>
            <ac:spMk id="11" creationId="{73772B81-181F-48B7-8826-4D9686D15DF5}"/>
          </ac:spMkLst>
        </pc:spChg>
        <pc:spChg chg="add del">
          <ac:chgData name="Kaylie Malone" userId="a6472f5d4bf38b9b" providerId="LiveId" clId="{3763A2BE-A29F-4F9D-B7CA-E9814AADACE5}" dt="2024-08-28T21:21:07.344" v="481" actId="26606"/>
          <ac:spMkLst>
            <pc:docMk/>
            <pc:sldMk cId="2109432716" sldId="262"/>
            <ac:spMk id="13" creationId="{B2205F6E-03C6-4E92-877C-E2482F6599AA}"/>
          </ac:spMkLst>
        </pc:spChg>
        <pc:spChg chg="add">
          <ac:chgData name="Kaylie Malone" userId="a6472f5d4bf38b9b" providerId="LiveId" clId="{3763A2BE-A29F-4F9D-B7CA-E9814AADACE5}" dt="2024-08-28T21:21:22.439" v="486" actId="26606"/>
          <ac:spMkLst>
            <pc:docMk/>
            <pc:sldMk cId="2109432716" sldId="262"/>
            <ac:spMk id="22" creationId="{8E2EB503-A017-4457-A105-53638C97DEB8}"/>
          </ac:spMkLst>
        </pc:spChg>
        <pc:grpChg chg="add">
          <ac:chgData name="Kaylie Malone" userId="a6472f5d4bf38b9b" providerId="LiveId" clId="{3763A2BE-A29F-4F9D-B7CA-E9814AADACE5}" dt="2024-08-28T21:21:22.439" v="486" actId="26606"/>
          <ac:grpSpMkLst>
            <pc:docMk/>
            <pc:sldMk cId="2109432716" sldId="262"/>
            <ac:grpSpMk id="7" creationId="{93657592-CA60-4F45-B1A0-88AA77242087}"/>
          </ac:grpSpMkLst>
        </pc:grpChg>
        <pc:graphicFrameChg chg="add mod">
          <ac:chgData name="Kaylie Malone" userId="a6472f5d4bf38b9b" providerId="LiveId" clId="{3763A2BE-A29F-4F9D-B7CA-E9814AADACE5}" dt="2024-08-29T14:37:54.378" v="818" actId="14100"/>
          <ac:graphicFrameMkLst>
            <pc:docMk/>
            <pc:sldMk cId="2109432716" sldId="262"/>
            <ac:graphicFrameMk id="4" creationId="{87E55823-8418-2698-CE71-1C7CDD2FFEAD}"/>
          </ac:graphicFrameMkLst>
        </pc:graphicFrameChg>
      </pc:sldChg>
      <pc:sldChg chg="addSp delSp modSp new mod">
        <pc:chgData name="Kaylie Malone" userId="a6472f5d4bf38b9b" providerId="LiveId" clId="{3763A2BE-A29F-4F9D-B7CA-E9814AADACE5}" dt="2024-08-29T00:43:14.801" v="552" actId="14100"/>
        <pc:sldMkLst>
          <pc:docMk/>
          <pc:sldMk cId="2782570869" sldId="263"/>
        </pc:sldMkLst>
        <pc:spChg chg="mod">
          <ac:chgData name="Kaylie Malone" userId="a6472f5d4bf38b9b" providerId="LiveId" clId="{3763A2BE-A29F-4F9D-B7CA-E9814AADACE5}" dt="2024-08-29T00:42:21.127" v="545" actId="14100"/>
          <ac:spMkLst>
            <pc:docMk/>
            <pc:sldMk cId="2782570869" sldId="263"/>
            <ac:spMk id="2" creationId="{A371B063-AB7C-B137-FB3D-8319DFD0E618}"/>
          </ac:spMkLst>
        </pc:spChg>
        <pc:spChg chg="del">
          <ac:chgData name="Kaylie Malone" userId="a6472f5d4bf38b9b" providerId="LiveId" clId="{3763A2BE-A29F-4F9D-B7CA-E9814AADACE5}" dt="2024-08-29T00:21:09.484" v="493"/>
          <ac:spMkLst>
            <pc:docMk/>
            <pc:sldMk cId="2782570869" sldId="263"/>
            <ac:spMk id="3" creationId="{C29B7511-5BB4-17E0-633B-A5E39CA73632}"/>
          </ac:spMkLst>
        </pc:spChg>
        <pc:graphicFrameChg chg="add mod">
          <ac:chgData name="Kaylie Malone" userId="a6472f5d4bf38b9b" providerId="LiveId" clId="{3763A2BE-A29F-4F9D-B7CA-E9814AADACE5}" dt="2024-08-29T00:43:14.801" v="552" actId="14100"/>
          <ac:graphicFrameMkLst>
            <pc:docMk/>
            <pc:sldMk cId="2782570869" sldId="263"/>
            <ac:graphicFrameMk id="4" creationId="{95485656-9A63-4D53-A185-014CE88661A5}"/>
          </ac:graphicFrameMkLst>
        </pc:graphicFrameChg>
      </pc:sldChg>
      <pc:sldChg chg="addSp delSp modSp new mod setBg">
        <pc:chgData name="Kaylie Malone" userId="a6472f5d4bf38b9b" providerId="LiveId" clId="{3763A2BE-A29F-4F9D-B7CA-E9814AADACE5}" dt="2024-08-30T19:47:44.033" v="1146"/>
        <pc:sldMkLst>
          <pc:docMk/>
          <pc:sldMk cId="1960818073" sldId="264"/>
        </pc:sldMkLst>
        <pc:spChg chg="mod">
          <ac:chgData name="Kaylie Malone" userId="a6472f5d4bf38b9b" providerId="LiveId" clId="{3763A2BE-A29F-4F9D-B7CA-E9814AADACE5}" dt="2024-08-30T19:47:29.097" v="1145" actId="255"/>
          <ac:spMkLst>
            <pc:docMk/>
            <pc:sldMk cId="1960818073" sldId="264"/>
            <ac:spMk id="2" creationId="{9A091AA9-6FEA-DE74-3778-AD32A31E3CD1}"/>
          </ac:spMkLst>
        </pc:spChg>
        <pc:spChg chg="del">
          <ac:chgData name="Kaylie Malone" userId="a6472f5d4bf38b9b" providerId="LiveId" clId="{3763A2BE-A29F-4F9D-B7CA-E9814AADACE5}" dt="2024-08-29T14:16:17.668" v="553"/>
          <ac:spMkLst>
            <pc:docMk/>
            <pc:sldMk cId="1960818073" sldId="264"/>
            <ac:spMk id="3" creationId="{8BB79420-1FF3-8AA9-AC33-F937B904CAE7}"/>
          </ac:spMkLst>
        </pc:spChg>
        <pc:spChg chg="add del mod">
          <ac:chgData name="Kaylie Malone" userId="a6472f5d4bf38b9b" providerId="LiveId" clId="{3763A2BE-A29F-4F9D-B7CA-E9814AADACE5}" dt="2024-08-30T19:44:54.136" v="1036"/>
          <ac:spMkLst>
            <pc:docMk/>
            <pc:sldMk cId="1960818073" sldId="264"/>
            <ac:spMk id="5" creationId="{69F0B95F-97D6-83E0-8D5D-B6C98A2ABFC9}"/>
          </ac:spMkLst>
        </pc:spChg>
        <pc:spChg chg="add del">
          <ac:chgData name="Kaylie Malone" userId="a6472f5d4bf38b9b" providerId="LiveId" clId="{3763A2BE-A29F-4F9D-B7CA-E9814AADACE5}" dt="2024-08-29T14:16:33.340" v="555" actId="26606"/>
          <ac:spMkLst>
            <pc:docMk/>
            <pc:sldMk cId="1960818073" sldId="264"/>
            <ac:spMk id="9" creationId="{9F4444CE-BC8D-4D61-B303-4C05614E62AB}"/>
          </ac:spMkLst>
        </pc:spChg>
        <pc:spChg chg="add del">
          <ac:chgData name="Kaylie Malone" userId="a6472f5d4bf38b9b" providerId="LiveId" clId="{3763A2BE-A29F-4F9D-B7CA-E9814AADACE5}" dt="2024-08-29T14:16:33.340" v="555" actId="26606"/>
          <ac:spMkLst>
            <pc:docMk/>
            <pc:sldMk cId="1960818073" sldId="264"/>
            <ac:spMk id="11" creationId="{73772B81-181F-48B7-8826-4D9686D15DF5}"/>
          </ac:spMkLst>
        </pc:spChg>
        <pc:spChg chg="add del">
          <ac:chgData name="Kaylie Malone" userId="a6472f5d4bf38b9b" providerId="LiveId" clId="{3763A2BE-A29F-4F9D-B7CA-E9814AADACE5}" dt="2024-08-29T14:16:33.340" v="555" actId="26606"/>
          <ac:spMkLst>
            <pc:docMk/>
            <pc:sldMk cId="1960818073" sldId="264"/>
            <ac:spMk id="13" creationId="{B2205F6E-03C6-4E92-877C-E2482F6599AA}"/>
          </ac:spMkLst>
        </pc:spChg>
        <pc:graphicFrameChg chg="add del mod">
          <ac:chgData name="Kaylie Malone" userId="a6472f5d4bf38b9b" providerId="LiveId" clId="{3763A2BE-A29F-4F9D-B7CA-E9814AADACE5}" dt="2024-08-30T17:10:16.801" v="948" actId="478"/>
          <ac:graphicFrameMkLst>
            <pc:docMk/>
            <pc:sldMk cId="1960818073" sldId="264"/>
            <ac:graphicFrameMk id="4" creationId="{FD4858C5-865F-228A-CB33-D70E386D0161}"/>
          </ac:graphicFrameMkLst>
        </pc:graphicFrameChg>
        <pc:graphicFrameChg chg="add mod">
          <ac:chgData name="Kaylie Malone" userId="a6472f5d4bf38b9b" providerId="LiveId" clId="{3763A2BE-A29F-4F9D-B7CA-E9814AADACE5}" dt="2024-08-30T19:47:44.033" v="1146"/>
          <ac:graphicFrameMkLst>
            <pc:docMk/>
            <pc:sldMk cId="1960818073" sldId="264"/>
            <ac:graphicFrameMk id="6" creationId="{3221577E-5658-590E-D3F6-6BEA6B3613D9}"/>
          </ac:graphicFrameMkLst>
        </pc:graphicFrameChg>
      </pc:sldChg>
      <pc:sldChg chg="modSp new mod">
        <pc:chgData name="Kaylie Malone" userId="a6472f5d4bf38b9b" providerId="LiveId" clId="{3763A2BE-A29F-4F9D-B7CA-E9814AADACE5}" dt="2024-08-30T20:22:28.653" v="1408" actId="255"/>
        <pc:sldMkLst>
          <pc:docMk/>
          <pc:sldMk cId="3543034712" sldId="265"/>
        </pc:sldMkLst>
        <pc:spChg chg="mod">
          <ac:chgData name="Kaylie Malone" userId="a6472f5d4bf38b9b" providerId="LiveId" clId="{3763A2BE-A29F-4F9D-B7CA-E9814AADACE5}" dt="2024-08-30T20:11:47.921" v="1353" actId="14100"/>
          <ac:spMkLst>
            <pc:docMk/>
            <pc:sldMk cId="3543034712" sldId="265"/>
            <ac:spMk id="2" creationId="{DF7C3A34-61BA-9B24-7E56-01A3FA54162C}"/>
          </ac:spMkLst>
        </pc:spChg>
        <pc:spChg chg="mod">
          <ac:chgData name="Kaylie Malone" userId="a6472f5d4bf38b9b" providerId="LiveId" clId="{3763A2BE-A29F-4F9D-B7CA-E9814AADACE5}" dt="2024-08-30T20:22:28.653" v="1408" actId="255"/>
          <ac:spMkLst>
            <pc:docMk/>
            <pc:sldMk cId="3543034712" sldId="265"/>
            <ac:spMk id="3" creationId="{C0251690-38B1-2324-C7CB-ED76E422FF94}"/>
          </ac:spMkLst>
        </pc:spChg>
      </pc:sldChg>
      <pc:sldChg chg="modSp new del mod">
        <pc:chgData name="Kaylie Malone" userId="a6472f5d4bf38b9b" providerId="LiveId" clId="{3763A2BE-A29F-4F9D-B7CA-E9814AADACE5}" dt="2024-08-30T17:09:59.179" v="947" actId="2696"/>
        <pc:sldMkLst>
          <pc:docMk/>
          <pc:sldMk cId="4126083475" sldId="265"/>
        </pc:sldMkLst>
        <pc:spChg chg="mod">
          <ac:chgData name="Kaylie Malone" userId="a6472f5d4bf38b9b" providerId="LiveId" clId="{3763A2BE-A29F-4F9D-B7CA-E9814AADACE5}" dt="2024-08-29T15:36:27.562" v="946" actId="14100"/>
          <ac:spMkLst>
            <pc:docMk/>
            <pc:sldMk cId="4126083475" sldId="265"/>
            <ac:spMk id="2" creationId="{E0A9BD9C-B3F2-49F5-0D45-FCF5C4BB469D}"/>
          </ac:spMkLst>
        </pc:spChg>
      </pc:sldChg>
      <pc:sldChg chg="addSp delSp modSp new del mod ord">
        <pc:chgData name="Kaylie Malone" userId="a6472f5d4bf38b9b" providerId="LiveId" clId="{3763A2BE-A29F-4F9D-B7CA-E9814AADACE5}" dt="2024-08-29T15:31:01.569" v="838" actId="2696"/>
        <pc:sldMkLst>
          <pc:docMk/>
          <pc:sldMk cId="1063571020" sldId="266"/>
        </pc:sldMkLst>
        <pc:spChg chg="mod">
          <ac:chgData name="Kaylie Malone" userId="a6472f5d4bf38b9b" providerId="LiveId" clId="{3763A2BE-A29F-4F9D-B7CA-E9814AADACE5}" dt="2024-08-29T14:31:09.096" v="710" actId="27636"/>
          <ac:spMkLst>
            <pc:docMk/>
            <pc:sldMk cId="1063571020" sldId="266"/>
            <ac:spMk id="2" creationId="{DA6E8533-CEED-3B14-FAF5-1D7F289EE860}"/>
          </ac:spMkLst>
        </pc:spChg>
        <pc:spChg chg="del">
          <ac:chgData name="Kaylie Malone" userId="a6472f5d4bf38b9b" providerId="LiveId" clId="{3763A2BE-A29F-4F9D-B7CA-E9814AADACE5}" dt="2024-08-29T14:30:47.236" v="689"/>
          <ac:spMkLst>
            <pc:docMk/>
            <pc:sldMk cId="1063571020" sldId="266"/>
            <ac:spMk id="3" creationId="{1C16DE40-B371-5D4B-495F-96A1206650C1}"/>
          </ac:spMkLst>
        </pc:spChg>
        <pc:graphicFrameChg chg="add mod">
          <ac:chgData name="Kaylie Malone" userId="a6472f5d4bf38b9b" providerId="LiveId" clId="{3763A2BE-A29F-4F9D-B7CA-E9814AADACE5}" dt="2024-08-29T14:34:50.139" v="718"/>
          <ac:graphicFrameMkLst>
            <pc:docMk/>
            <pc:sldMk cId="1063571020" sldId="266"/>
            <ac:graphicFrameMk id="4" creationId="{3BBA8FC3-B782-58B6-EC9D-C10F20F9E834}"/>
          </ac:graphicFrameMkLst>
        </pc:graphicFrameChg>
      </pc:sldChg>
      <pc:sldChg chg="new del">
        <pc:chgData name="Kaylie Malone" userId="a6472f5d4bf38b9b" providerId="LiveId" clId="{3763A2BE-A29F-4F9D-B7CA-E9814AADACE5}" dt="2024-08-29T15:31:07.362" v="839" actId="2696"/>
        <pc:sldMkLst>
          <pc:docMk/>
          <pc:sldMk cId="1079175424"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6472f5d4bf38b9b/Documents/PROJECTS/Excel%20Projects/HR%20Analytics%20Employee%20Attrition%20%5e0%20Performance/Employe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[Employee.xlsx]Satis.Pivot!PivotTable1</c:name>
    <c:fmtId val="-1"/>
  </c:pivotSource>
  <c:chart>
    <c:autoTitleDeleted val="1"/>
    <c:pivotFmts>
      <c:pivotFmt>
        <c:idx val="0"/>
        <c:dLbl>
          <c:idx val="0"/>
          <c:dLblPos val="ctr"/>
          <c:showLegendKey val="0"/>
          <c:showVal val="1"/>
          <c:showCatName val="0"/>
          <c:showSerName val="0"/>
          <c:showPercent val="0"/>
          <c:showBubbleSize val="0"/>
          <c:separator> </c:separator>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spPr>
          <a:solidFill>
            <a:schemeClr val="accent1"/>
          </a:solidFill>
          <a:ln>
            <a:noFill/>
          </a:ln>
          <a:effectLst>
            <a:outerShdw blurRad="57150" dist="19050" dir="5400000" algn="ctr" rotWithShape="0">
              <a:srgbClr val="000000">
                <a:alpha val="63000"/>
              </a:srgbClr>
            </a:outerShdw>
          </a:effectLst>
        </c:spPr>
        <c:marker>
          <c:symbol val="circle"/>
          <c:size val="6"/>
          <c:spPr>
            <a:solidFill>
              <a:schemeClr val="accent1"/>
            </a:soli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19"/>
        <c:spPr>
          <a:solidFill>
            <a:schemeClr val="accent1"/>
          </a:solidFill>
          <a:ln>
            <a:noFill/>
          </a:ln>
          <a:effectLst>
            <a:outerShdw blurRad="57150" dist="19050" dir="5400000" algn="ctr" rotWithShape="0">
              <a:srgbClr val="000000">
                <a:alpha val="63000"/>
              </a:srgbClr>
            </a:outerShdw>
          </a:effectLst>
        </c:spPr>
        <c:marker>
          <c:symbol val="circle"/>
          <c:size val="6"/>
          <c:spPr>
            <a:solidFill>
              <a:schemeClr val="accent1"/>
            </a:soli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57150" dist="19050" dir="5400000" algn="ctr" rotWithShape="0">
              <a:srgbClr val="000000">
                <a:alpha val="63000"/>
              </a:srgbClr>
            </a:outerShdw>
          </a:effectLst>
        </c:spPr>
        <c:marker>
          <c:symbol val="circle"/>
          <c:size val="6"/>
          <c:spPr>
            <a:solidFill>
              <a:schemeClr val="accent1"/>
            </a:soli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57150" dist="19050" dir="5400000" algn="ctr" rotWithShape="0">
              <a:srgbClr val="000000">
                <a:alpha val="63000"/>
              </a:srgbClr>
            </a:outerShdw>
          </a:effectLst>
        </c:spPr>
        <c:marker>
          <c:symbol val="circle"/>
          <c:size val="6"/>
          <c:spPr>
            <a:solidFill>
              <a:schemeClr val="accent1"/>
            </a:soli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57150" dist="19050" dir="5400000" algn="ctr" rotWithShape="0">
              <a:srgbClr val="000000">
                <a:alpha val="63000"/>
              </a:srgbClr>
            </a:outerShdw>
          </a:effectLst>
        </c:spPr>
        <c:marker>
          <c:symbol val="circle"/>
          <c:size val="6"/>
          <c:spPr>
            <a:solidFill>
              <a:schemeClr val="accent1"/>
            </a:soli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57150" dist="19050" dir="5400000" algn="ctr" rotWithShape="0">
              <a:srgbClr val="000000">
                <a:alpha val="63000"/>
              </a:srgbClr>
            </a:outerShdw>
          </a:effectLst>
        </c:spPr>
        <c:dLbl>
          <c:idx val="0"/>
          <c:layout>
            <c:manualLayout>
              <c:x val="4.8100228300982008E-3"/>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57150" dist="19050" dir="5400000" algn="ctr" rotWithShape="0">
              <a:srgbClr val="000000">
                <a:alpha val="63000"/>
              </a:srgbClr>
            </a:outerShdw>
          </a:effectLst>
        </c:spPr>
        <c:dLbl>
          <c:idx val="0"/>
          <c:layout>
            <c:manualLayout>
              <c:x val="1.7990212941920408E-2"/>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26"/>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57150" dist="19050" dir="5400000" algn="ctr" rotWithShape="0">
              <a:srgbClr val="000000">
                <a:alpha val="63000"/>
              </a:srgbClr>
            </a:outerShdw>
          </a:effectLst>
        </c:spPr>
        <c:dLbl>
          <c:idx val="0"/>
          <c:layout>
            <c:manualLayout>
              <c:x val="1.7990212941920408E-2"/>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57150" dist="19050" dir="5400000" algn="ctr" rotWithShape="0">
              <a:srgbClr val="000000">
                <a:alpha val="63000"/>
              </a:srgbClr>
            </a:outerShdw>
          </a:effectLst>
        </c:spPr>
        <c:dLbl>
          <c:idx val="0"/>
          <c:layout>
            <c:manualLayout>
              <c:x val="4.8100228300982008E-3"/>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33"/>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57150" dist="19050" dir="5400000" algn="ctr" rotWithShape="0">
              <a:srgbClr val="000000">
                <a:alpha val="63000"/>
              </a:srgbClr>
            </a:outerShdw>
          </a:effectLst>
        </c:spPr>
        <c:dLbl>
          <c:idx val="0"/>
          <c:layout>
            <c:manualLayout>
              <c:x val="1.7990212941920408E-2"/>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57150" dist="19050" dir="5400000" algn="ctr" rotWithShape="0">
              <a:srgbClr val="000000">
                <a:alpha val="63000"/>
              </a:srgbClr>
            </a:outerShdw>
          </a:effectLst>
        </c:spPr>
        <c:dLbl>
          <c:idx val="0"/>
          <c:layout>
            <c:manualLayout>
              <c:x val="4.8100228300982008E-3"/>
              <c:y val="-3.2969577646728989E-3"/>
            </c:manualLayout>
          </c:layout>
          <c:spPr>
            <a:solidFill>
              <a:schemeClr val="accent1"/>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57150" dist="19050" dir="5400000" algn="ctr" rotWithShape="0">
              <a:srgbClr val="000000">
                <a:alpha val="63000"/>
              </a:srgbClr>
            </a:out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6270861312754297E-3"/>
          <c:y val="4.9146311960105945E-4"/>
          <c:w val="0.98481417093155166"/>
          <c:h val="0.7387008876252803"/>
        </c:manualLayout>
      </c:layout>
      <c:bar3DChart>
        <c:barDir val="bar"/>
        <c:grouping val="percentStacked"/>
        <c:varyColors val="0"/>
        <c:ser>
          <c:idx val="0"/>
          <c:order val="0"/>
          <c:tx>
            <c:strRef>
              <c:f>Satis.Pivot!$B$3:$B$4</c:f>
              <c:strCache>
                <c:ptCount val="1"/>
                <c:pt idx="0">
                  <c:v>Dissatisfied</c:v>
                </c:pt>
              </c:strCache>
            </c:strRef>
          </c:tx>
          <c:spPr>
            <a:solidFill>
              <a:schemeClr val="accent1"/>
            </a:solidFill>
            <a:ln>
              <a:noFill/>
            </a:ln>
            <a:effectLst/>
            <a:sp3d/>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Satis.Pivot!$A$5:$A$17</c:f>
              <c:strCache>
                <c:ptCount val="13"/>
                <c:pt idx="0">
                  <c:v>Analytics Manager</c:v>
                </c:pt>
                <c:pt idx="1">
                  <c:v>Data Scientist</c:v>
                </c:pt>
                <c:pt idx="2">
                  <c:v>Engineering Manager</c:v>
                </c:pt>
                <c:pt idx="3">
                  <c:v>HR Business Partner</c:v>
                </c:pt>
                <c:pt idx="4">
                  <c:v>HR Executive</c:v>
                </c:pt>
                <c:pt idx="5">
                  <c:v>HR Manager</c:v>
                </c:pt>
                <c:pt idx="6">
                  <c:v>Machine Learning Engineer</c:v>
                </c:pt>
                <c:pt idx="7">
                  <c:v>Manager</c:v>
                </c:pt>
                <c:pt idx="8">
                  <c:v>Recruiter</c:v>
                </c:pt>
                <c:pt idx="9">
                  <c:v>Sales Executive</c:v>
                </c:pt>
                <c:pt idx="10">
                  <c:v>Sales Representative</c:v>
                </c:pt>
                <c:pt idx="11">
                  <c:v>Senior Software Engineer</c:v>
                </c:pt>
                <c:pt idx="12">
                  <c:v>Software Engineer</c:v>
                </c:pt>
              </c:strCache>
            </c:strRef>
          </c:cat>
          <c:val>
            <c:numRef>
              <c:f>Satis.Pivot!$B$5:$B$17</c:f>
              <c:numCache>
                <c:formatCode>0%</c:formatCode>
                <c:ptCount val="13"/>
                <c:pt idx="0">
                  <c:v>7.8125E-3</c:v>
                </c:pt>
                <c:pt idx="1">
                  <c:v>4.6875E-2</c:v>
                </c:pt>
                <c:pt idx="2">
                  <c:v>1.6406250000000001E-2</c:v>
                </c:pt>
                <c:pt idx="3">
                  <c:v>7.8125000000000004E-4</c:v>
                </c:pt>
                <c:pt idx="4">
                  <c:v>5.4687499999999997E-3</c:v>
                </c:pt>
                <c:pt idx="5">
                  <c:v>1.5625000000000001E-3</c:v>
                </c:pt>
                <c:pt idx="6">
                  <c:v>2.4218750000000001E-2</c:v>
                </c:pt>
                <c:pt idx="7">
                  <c:v>7.0312500000000002E-3</c:v>
                </c:pt>
                <c:pt idx="8">
                  <c:v>3.1250000000000002E-3</c:v>
                </c:pt>
                <c:pt idx="9">
                  <c:v>5.859375E-2</c:v>
                </c:pt>
                <c:pt idx="10">
                  <c:v>2.0312500000000001E-2</c:v>
                </c:pt>
                <c:pt idx="11">
                  <c:v>2.5000000000000001E-2</c:v>
                </c:pt>
                <c:pt idx="12">
                  <c:v>3.90625E-2</c:v>
                </c:pt>
              </c:numCache>
            </c:numRef>
          </c:val>
          <c:extLst>
            <c:ext xmlns:c16="http://schemas.microsoft.com/office/drawing/2014/chart" uri="{C3380CC4-5D6E-409C-BE32-E72D297353CC}">
              <c16:uniqueId val="{00000000-87C0-47BB-9416-D6C9EB7B7AEF}"/>
            </c:ext>
          </c:extLst>
        </c:ser>
        <c:ser>
          <c:idx val="1"/>
          <c:order val="1"/>
          <c:tx>
            <c:strRef>
              <c:f>Satis.Pivot!$C$3:$C$4</c:f>
              <c:strCache>
                <c:ptCount val="1"/>
                <c:pt idx="0">
                  <c:v>Neutral</c:v>
                </c:pt>
              </c:strCache>
            </c:strRef>
          </c:tx>
          <c:spPr>
            <a:solidFill>
              <a:schemeClr val="accent2"/>
            </a:solidFill>
            <a:ln>
              <a:noFill/>
            </a:ln>
            <a:effectLst/>
            <a:sp3d/>
          </c:spPr>
          <c:invertIfNegative val="0"/>
          <c:dLbls>
            <c:dLbl>
              <c:idx val="5"/>
              <c:layout>
                <c:manualLayout>
                  <c:x val="-4.320431890102841E-2"/>
                  <c:y val="-8.78477356640882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87C0-47BB-9416-D6C9EB7B7AEF}"/>
                </c:ext>
              </c:extLst>
            </c:dLbl>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Satis.Pivot!$A$5:$A$17</c:f>
              <c:strCache>
                <c:ptCount val="13"/>
                <c:pt idx="0">
                  <c:v>Analytics Manager</c:v>
                </c:pt>
                <c:pt idx="1">
                  <c:v>Data Scientist</c:v>
                </c:pt>
                <c:pt idx="2">
                  <c:v>Engineering Manager</c:v>
                </c:pt>
                <c:pt idx="3">
                  <c:v>HR Business Partner</c:v>
                </c:pt>
                <c:pt idx="4">
                  <c:v>HR Executive</c:v>
                </c:pt>
                <c:pt idx="5">
                  <c:v>HR Manager</c:v>
                </c:pt>
                <c:pt idx="6">
                  <c:v>Machine Learning Engineer</c:v>
                </c:pt>
                <c:pt idx="7">
                  <c:v>Manager</c:v>
                </c:pt>
                <c:pt idx="8">
                  <c:v>Recruiter</c:v>
                </c:pt>
                <c:pt idx="9">
                  <c:v>Sales Executive</c:v>
                </c:pt>
                <c:pt idx="10">
                  <c:v>Sales Representative</c:v>
                </c:pt>
                <c:pt idx="11">
                  <c:v>Senior Software Engineer</c:v>
                </c:pt>
                <c:pt idx="12">
                  <c:v>Software Engineer</c:v>
                </c:pt>
              </c:strCache>
            </c:strRef>
          </c:cat>
          <c:val>
            <c:numRef>
              <c:f>Satis.Pivot!$C$5:$C$17</c:f>
              <c:numCache>
                <c:formatCode>0%</c:formatCode>
                <c:ptCount val="13"/>
                <c:pt idx="0">
                  <c:v>6.2500000000000003E-3</c:v>
                </c:pt>
                <c:pt idx="1">
                  <c:v>4.3749999999999997E-2</c:v>
                </c:pt>
                <c:pt idx="2">
                  <c:v>1.015625E-2</c:v>
                </c:pt>
                <c:pt idx="3">
                  <c:v>1.5625000000000001E-3</c:v>
                </c:pt>
                <c:pt idx="4">
                  <c:v>3.90625E-3</c:v>
                </c:pt>
                <c:pt idx="5">
                  <c:v>7.8125000000000004E-4</c:v>
                </c:pt>
                <c:pt idx="6">
                  <c:v>1.7968749999999999E-2</c:v>
                </c:pt>
                <c:pt idx="7">
                  <c:v>6.2500000000000003E-3</c:v>
                </c:pt>
                <c:pt idx="8">
                  <c:v>4.6874999999999998E-3</c:v>
                </c:pt>
                <c:pt idx="9">
                  <c:v>0.05</c:v>
                </c:pt>
                <c:pt idx="10">
                  <c:v>1.015625E-2</c:v>
                </c:pt>
                <c:pt idx="11">
                  <c:v>2.34375E-2</c:v>
                </c:pt>
                <c:pt idx="12">
                  <c:v>5.6250000000000001E-2</c:v>
                </c:pt>
              </c:numCache>
            </c:numRef>
          </c:val>
          <c:extLst>
            <c:ext xmlns:c16="http://schemas.microsoft.com/office/drawing/2014/chart" uri="{C3380CC4-5D6E-409C-BE32-E72D297353CC}">
              <c16:uniqueId val="{00000001-87C0-47BB-9416-D6C9EB7B7AEF}"/>
            </c:ext>
          </c:extLst>
        </c:ser>
        <c:ser>
          <c:idx val="2"/>
          <c:order val="2"/>
          <c:tx>
            <c:strRef>
              <c:f>Satis.Pivot!$D$3:$D$4</c:f>
              <c:strCache>
                <c:ptCount val="1"/>
                <c:pt idx="0">
                  <c:v>Satisfied </c:v>
                </c:pt>
              </c:strCache>
            </c:strRef>
          </c:tx>
          <c:spPr>
            <a:solidFill>
              <a:schemeClr val="accent3"/>
            </a:solidFill>
            <a:ln>
              <a:noFill/>
            </a:ln>
            <a:effectLst/>
            <a:sp3d/>
          </c:spPr>
          <c:invertIfNegative val="0"/>
          <c:dLbls>
            <c:dLbl>
              <c:idx val="5"/>
              <c:layout>
                <c:manualLayout>
                  <c:x val="-2.1602159450514205E-2"/>
                  <c:y val="4.39238678320441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7C0-47BB-9416-D6C9EB7B7AEF}"/>
                </c:ext>
              </c:extLst>
            </c:dLbl>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Satis.Pivot!$A$5:$A$17</c:f>
              <c:strCache>
                <c:ptCount val="13"/>
                <c:pt idx="0">
                  <c:v>Analytics Manager</c:v>
                </c:pt>
                <c:pt idx="1">
                  <c:v>Data Scientist</c:v>
                </c:pt>
                <c:pt idx="2">
                  <c:v>Engineering Manager</c:v>
                </c:pt>
                <c:pt idx="3">
                  <c:v>HR Business Partner</c:v>
                </c:pt>
                <c:pt idx="4">
                  <c:v>HR Executive</c:v>
                </c:pt>
                <c:pt idx="5">
                  <c:v>HR Manager</c:v>
                </c:pt>
                <c:pt idx="6">
                  <c:v>Machine Learning Engineer</c:v>
                </c:pt>
                <c:pt idx="7">
                  <c:v>Manager</c:v>
                </c:pt>
                <c:pt idx="8">
                  <c:v>Recruiter</c:v>
                </c:pt>
                <c:pt idx="9">
                  <c:v>Sales Executive</c:v>
                </c:pt>
                <c:pt idx="10">
                  <c:v>Sales Representative</c:v>
                </c:pt>
                <c:pt idx="11">
                  <c:v>Senior Software Engineer</c:v>
                </c:pt>
                <c:pt idx="12">
                  <c:v>Software Engineer</c:v>
                </c:pt>
              </c:strCache>
            </c:strRef>
          </c:cat>
          <c:val>
            <c:numRef>
              <c:f>Satis.Pivot!$D$5:$D$17</c:f>
              <c:numCache>
                <c:formatCode>0%</c:formatCode>
                <c:ptCount val="13"/>
                <c:pt idx="0">
                  <c:v>1.0937499999999999E-2</c:v>
                </c:pt>
                <c:pt idx="1">
                  <c:v>4.9218749999999999E-2</c:v>
                </c:pt>
                <c:pt idx="2">
                  <c:v>1.2500000000000001E-2</c:v>
                </c:pt>
                <c:pt idx="3">
                  <c:v>0</c:v>
                </c:pt>
                <c:pt idx="4">
                  <c:v>3.1250000000000002E-3</c:v>
                </c:pt>
                <c:pt idx="5">
                  <c:v>0</c:v>
                </c:pt>
                <c:pt idx="6">
                  <c:v>2.5000000000000001E-2</c:v>
                </c:pt>
                <c:pt idx="7">
                  <c:v>6.2500000000000003E-3</c:v>
                </c:pt>
                <c:pt idx="8">
                  <c:v>3.90625E-3</c:v>
                </c:pt>
                <c:pt idx="9">
                  <c:v>4.6093750000000003E-2</c:v>
                </c:pt>
                <c:pt idx="10">
                  <c:v>1.5625E-2</c:v>
                </c:pt>
                <c:pt idx="11">
                  <c:v>2.0312500000000001E-2</c:v>
                </c:pt>
                <c:pt idx="12">
                  <c:v>5.3124999999999999E-2</c:v>
                </c:pt>
              </c:numCache>
            </c:numRef>
          </c:val>
          <c:extLst>
            <c:ext xmlns:c16="http://schemas.microsoft.com/office/drawing/2014/chart" uri="{C3380CC4-5D6E-409C-BE32-E72D297353CC}">
              <c16:uniqueId val="{00000003-87C0-47BB-9416-D6C9EB7B7AEF}"/>
            </c:ext>
          </c:extLst>
        </c:ser>
        <c:ser>
          <c:idx val="3"/>
          <c:order val="3"/>
          <c:tx>
            <c:strRef>
              <c:f>Satis.Pivot!$E$3:$E$4</c:f>
              <c:strCache>
                <c:ptCount val="1"/>
                <c:pt idx="0">
                  <c:v>Very Dissatisfied</c:v>
                </c:pt>
              </c:strCache>
            </c:strRef>
          </c:tx>
          <c:spPr>
            <a:solidFill>
              <a:schemeClr val="accent4"/>
            </a:solidFill>
            <a:ln>
              <a:noFill/>
            </a:ln>
            <a:effectLst/>
            <a:sp3d/>
          </c:spPr>
          <c:invertIfNegative val="0"/>
          <c:dLbls>
            <c:dLbl>
              <c:idx val="5"/>
              <c:layout>
                <c:manualLayout>
                  <c:x val="-0.1039603923555996"/>
                  <c:y val="2.1961933916022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87C0-47BB-9416-D6C9EB7B7AEF}"/>
                </c:ext>
              </c:extLst>
            </c:dLbl>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Satis.Pivot!$A$5:$A$17</c:f>
              <c:strCache>
                <c:ptCount val="13"/>
                <c:pt idx="0">
                  <c:v>Analytics Manager</c:v>
                </c:pt>
                <c:pt idx="1">
                  <c:v>Data Scientist</c:v>
                </c:pt>
                <c:pt idx="2">
                  <c:v>Engineering Manager</c:v>
                </c:pt>
                <c:pt idx="3">
                  <c:v>HR Business Partner</c:v>
                </c:pt>
                <c:pt idx="4">
                  <c:v>HR Executive</c:v>
                </c:pt>
                <c:pt idx="5">
                  <c:v>HR Manager</c:v>
                </c:pt>
                <c:pt idx="6">
                  <c:v>Machine Learning Engineer</c:v>
                </c:pt>
                <c:pt idx="7">
                  <c:v>Manager</c:v>
                </c:pt>
                <c:pt idx="8">
                  <c:v>Recruiter</c:v>
                </c:pt>
                <c:pt idx="9">
                  <c:v>Sales Executive</c:v>
                </c:pt>
                <c:pt idx="10">
                  <c:v>Sales Representative</c:v>
                </c:pt>
                <c:pt idx="11">
                  <c:v>Senior Software Engineer</c:v>
                </c:pt>
                <c:pt idx="12">
                  <c:v>Software Engineer</c:v>
                </c:pt>
              </c:strCache>
            </c:strRef>
          </c:cat>
          <c:val>
            <c:numRef>
              <c:f>Satis.Pivot!$E$5:$E$17</c:f>
              <c:numCache>
                <c:formatCode>0%</c:formatCode>
                <c:ptCount val="13"/>
                <c:pt idx="0">
                  <c:v>1.5625000000000001E-3</c:v>
                </c:pt>
                <c:pt idx="1">
                  <c:v>3.1250000000000002E-3</c:v>
                </c:pt>
                <c:pt idx="2">
                  <c:v>1.5625000000000001E-3</c:v>
                </c:pt>
                <c:pt idx="3">
                  <c:v>0</c:v>
                </c:pt>
                <c:pt idx="4">
                  <c:v>0</c:v>
                </c:pt>
                <c:pt idx="5">
                  <c:v>0</c:v>
                </c:pt>
                <c:pt idx="6">
                  <c:v>2.3437499999999999E-3</c:v>
                </c:pt>
                <c:pt idx="7">
                  <c:v>0</c:v>
                </c:pt>
                <c:pt idx="8">
                  <c:v>0</c:v>
                </c:pt>
                <c:pt idx="9">
                  <c:v>3.90625E-3</c:v>
                </c:pt>
                <c:pt idx="10">
                  <c:v>0</c:v>
                </c:pt>
                <c:pt idx="11">
                  <c:v>1.5625000000000001E-3</c:v>
                </c:pt>
                <c:pt idx="12">
                  <c:v>4.6874999999999998E-3</c:v>
                </c:pt>
              </c:numCache>
            </c:numRef>
          </c:val>
          <c:extLst>
            <c:ext xmlns:c16="http://schemas.microsoft.com/office/drawing/2014/chart" uri="{C3380CC4-5D6E-409C-BE32-E72D297353CC}">
              <c16:uniqueId val="{00000005-87C0-47BB-9416-D6C9EB7B7AEF}"/>
            </c:ext>
          </c:extLst>
        </c:ser>
        <c:ser>
          <c:idx val="4"/>
          <c:order val="4"/>
          <c:tx>
            <c:strRef>
              <c:f>Satis.Pivot!$F$3:$F$4</c:f>
              <c:strCache>
                <c:ptCount val="1"/>
                <c:pt idx="0">
                  <c:v>Very Satisfied</c:v>
                </c:pt>
              </c:strCache>
            </c:strRef>
          </c:tx>
          <c:spPr>
            <a:solidFill>
              <a:schemeClr val="accent5"/>
            </a:solidFill>
            <a:ln>
              <a:noFill/>
            </a:ln>
            <a:effectLst/>
            <a:sp3d/>
          </c:spPr>
          <c:invertIfNegative val="0"/>
          <c:dLbls>
            <c:dLbl>
              <c:idx val="5"/>
              <c:delete val="1"/>
              <c:extLst>
                <c:ext xmlns:c15="http://schemas.microsoft.com/office/drawing/2012/chart" uri="{CE6537A1-D6FC-4f65-9D91-7224C49458BB}"/>
                <c:ext xmlns:c16="http://schemas.microsoft.com/office/drawing/2014/chart" uri="{C3380CC4-5D6E-409C-BE32-E72D297353CC}">
                  <c16:uniqueId val="{00000016-87C0-47BB-9416-D6C9EB7B7AEF}"/>
                </c:ext>
              </c:extLst>
            </c:dLbl>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Satis.Pivot!$A$5:$A$17</c:f>
              <c:strCache>
                <c:ptCount val="13"/>
                <c:pt idx="0">
                  <c:v>Analytics Manager</c:v>
                </c:pt>
                <c:pt idx="1">
                  <c:v>Data Scientist</c:v>
                </c:pt>
                <c:pt idx="2">
                  <c:v>Engineering Manager</c:v>
                </c:pt>
                <c:pt idx="3">
                  <c:v>HR Business Partner</c:v>
                </c:pt>
                <c:pt idx="4">
                  <c:v>HR Executive</c:v>
                </c:pt>
                <c:pt idx="5">
                  <c:v>HR Manager</c:v>
                </c:pt>
                <c:pt idx="6">
                  <c:v>Machine Learning Engineer</c:v>
                </c:pt>
                <c:pt idx="7">
                  <c:v>Manager</c:v>
                </c:pt>
                <c:pt idx="8">
                  <c:v>Recruiter</c:v>
                </c:pt>
                <c:pt idx="9">
                  <c:v>Sales Executive</c:v>
                </c:pt>
                <c:pt idx="10">
                  <c:v>Sales Representative</c:v>
                </c:pt>
                <c:pt idx="11">
                  <c:v>Senior Software Engineer</c:v>
                </c:pt>
                <c:pt idx="12">
                  <c:v>Software Engineer</c:v>
                </c:pt>
              </c:strCache>
            </c:strRef>
          </c:cat>
          <c:val>
            <c:numRef>
              <c:f>Satis.Pivot!$F$5:$F$17</c:f>
              <c:numCache>
                <c:formatCode>0%</c:formatCode>
                <c:ptCount val="13"/>
                <c:pt idx="0">
                  <c:v>1.015625E-2</c:v>
                </c:pt>
                <c:pt idx="1">
                  <c:v>3.9843749999999997E-2</c:v>
                </c:pt>
                <c:pt idx="2">
                  <c:v>1.40625E-2</c:v>
                </c:pt>
                <c:pt idx="3">
                  <c:v>1.5625000000000001E-3</c:v>
                </c:pt>
                <c:pt idx="4">
                  <c:v>6.2500000000000003E-3</c:v>
                </c:pt>
                <c:pt idx="5">
                  <c:v>0</c:v>
                </c:pt>
                <c:pt idx="6">
                  <c:v>2.5781249999999999E-2</c:v>
                </c:pt>
                <c:pt idx="7">
                  <c:v>5.4687499999999997E-3</c:v>
                </c:pt>
                <c:pt idx="8">
                  <c:v>4.6874999999999998E-3</c:v>
                </c:pt>
                <c:pt idx="9">
                  <c:v>6.0937499999999999E-2</c:v>
                </c:pt>
                <c:pt idx="10">
                  <c:v>1.015625E-2</c:v>
                </c:pt>
                <c:pt idx="11">
                  <c:v>1.8749999999999999E-2</c:v>
                </c:pt>
                <c:pt idx="12">
                  <c:v>4.6093750000000003E-2</c:v>
                </c:pt>
              </c:numCache>
            </c:numRef>
          </c:val>
          <c:extLst>
            <c:ext xmlns:c16="http://schemas.microsoft.com/office/drawing/2014/chart" uri="{C3380CC4-5D6E-409C-BE32-E72D297353CC}">
              <c16:uniqueId val="{00000006-87C0-47BB-9416-D6C9EB7B7AEF}"/>
            </c:ext>
          </c:extLst>
        </c:ser>
        <c:dLbls>
          <c:showLegendKey val="0"/>
          <c:showVal val="1"/>
          <c:showCatName val="0"/>
          <c:showSerName val="0"/>
          <c:showPercent val="0"/>
          <c:showBubbleSize val="0"/>
        </c:dLbls>
        <c:gapWidth val="79"/>
        <c:gapDepth val="95"/>
        <c:shape val="box"/>
        <c:axId val="1541724031"/>
        <c:axId val="1541724511"/>
        <c:axId val="0"/>
      </c:bar3DChart>
      <c:catAx>
        <c:axId val="1541724031"/>
        <c:scaling>
          <c:orientation val="minMax"/>
        </c:scaling>
        <c:delete val="1"/>
        <c:axPos val="l"/>
        <c:numFmt formatCode="General" sourceLinked="1"/>
        <c:majorTickMark val="none"/>
        <c:minorTickMark val="none"/>
        <c:tickLblPos val="nextTo"/>
        <c:crossAx val="1541724511"/>
        <c:crosses val="autoZero"/>
        <c:auto val="0"/>
        <c:lblAlgn val="r"/>
        <c:lblOffset val="100"/>
        <c:noMultiLvlLbl val="0"/>
      </c:catAx>
      <c:valAx>
        <c:axId val="1541724511"/>
        <c:scaling>
          <c:orientation val="minMax"/>
        </c:scaling>
        <c:delete val="1"/>
        <c:axPos val="b"/>
        <c:numFmt formatCode="0%" sourceLinked="1"/>
        <c:majorTickMark val="none"/>
        <c:minorTickMark val="none"/>
        <c:tickLblPos val="nextTo"/>
        <c:crossAx val="1541724031"/>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0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nchor="ctr" anchorCtr="0"/>
    <a:lstStyle/>
    <a:p>
      <a:pPr>
        <a:defRPr sz="1000" baseline="0"/>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[Employee.xlsx]Attr.Pivot!PivotTable2</c:name>
    <c:fmtId val="-1"/>
  </c:pivotSource>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a:t>Attrition Based on Satisfaction Levels</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4"/>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5"/>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6"/>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9"/>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0"/>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1"/>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2"/>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5"/>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6"/>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7"/>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8"/>
        <c:spPr>
          <a:gradFill>
            <a:gsLst>
              <a:gs pos="100000">
                <a:schemeClr val="accent2">
                  <a:lumMod val="60000"/>
                  <a:lumOff val="40000"/>
                </a:schemeClr>
              </a:gs>
              <a:gs pos="0">
                <a:schemeClr val="accent2"/>
              </a:gs>
            </a:gsLst>
            <a:lin ang="5400000" scaled="0"/>
          </a:gradFill>
          <a:ln w="19050">
            <a:solidFill>
              <a:schemeClr val="lt1"/>
            </a:solid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s>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419842519685039"/>
          <c:y val="0.21712457616617664"/>
          <c:w val="0.50649670629406618"/>
          <c:h val="0.69814410867560472"/>
        </c:manualLayout>
      </c:layout>
      <c:pie3DChart>
        <c:varyColors val="1"/>
        <c:ser>
          <c:idx val="0"/>
          <c:order val="0"/>
          <c:tx>
            <c:strRef>
              <c:f>Attr.Pivot!$B$3:$B$4</c:f>
              <c:strCache>
                <c:ptCount val="1"/>
                <c:pt idx="0">
                  <c:v>Yes</c:v>
                </c:pt>
              </c:strCache>
            </c:strRef>
          </c:tx>
          <c:dPt>
            <c:idx val="0"/>
            <c:bubble3D val="0"/>
            <c:spPr>
              <a:gradFill>
                <a:gsLst>
                  <a:gs pos="100000">
                    <a:schemeClr val="accent2">
                      <a:tint val="54000"/>
                      <a:lumMod val="60000"/>
                      <a:lumOff val="40000"/>
                    </a:schemeClr>
                  </a:gs>
                  <a:gs pos="0">
                    <a:schemeClr val="accent2">
                      <a:tint val="54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2BAA-4529-BD46-6F615BFBCDC0}"/>
              </c:ext>
            </c:extLst>
          </c:dPt>
          <c:dPt>
            <c:idx val="1"/>
            <c:bubble3D val="0"/>
            <c:spPr>
              <a:gradFill>
                <a:gsLst>
                  <a:gs pos="100000">
                    <a:schemeClr val="accent2">
                      <a:tint val="77000"/>
                      <a:lumMod val="60000"/>
                      <a:lumOff val="40000"/>
                    </a:schemeClr>
                  </a:gs>
                  <a:gs pos="0">
                    <a:schemeClr val="accent2">
                      <a:tint val="77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2BAA-4529-BD46-6F615BFBCDC0}"/>
              </c:ext>
            </c:extLst>
          </c:dPt>
          <c:dPt>
            <c:idx val="2"/>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5-2BAA-4529-BD46-6F615BFBCDC0}"/>
              </c:ext>
            </c:extLst>
          </c:dPt>
          <c:dPt>
            <c:idx val="3"/>
            <c:bubble3D val="0"/>
            <c:spPr>
              <a:gradFill>
                <a:gsLst>
                  <a:gs pos="100000">
                    <a:schemeClr val="accent2">
                      <a:shade val="76000"/>
                      <a:lumMod val="60000"/>
                      <a:lumOff val="40000"/>
                    </a:schemeClr>
                  </a:gs>
                  <a:gs pos="0">
                    <a:schemeClr val="accent2">
                      <a:shade val="76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7-2BAA-4529-BD46-6F615BFBCDC0}"/>
              </c:ext>
            </c:extLst>
          </c:dPt>
          <c:dPt>
            <c:idx val="4"/>
            <c:bubble3D val="0"/>
            <c:spPr>
              <a:gradFill>
                <a:gsLst>
                  <a:gs pos="100000">
                    <a:schemeClr val="accent2">
                      <a:shade val="53000"/>
                      <a:lumMod val="60000"/>
                      <a:lumOff val="40000"/>
                    </a:schemeClr>
                  </a:gs>
                  <a:gs pos="0">
                    <a:schemeClr val="accent2">
                      <a:shade val="53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9-2BAA-4529-BD46-6F615BFBCDC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Attr.Pivot!$A$5:$A$10</c:f>
              <c:strCache>
                <c:ptCount val="5"/>
                <c:pt idx="0">
                  <c:v>Dissatisfied</c:v>
                </c:pt>
                <c:pt idx="1">
                  <c:v>Neutral</c:v>
                </c:pt>
                <c:pt idx="2">
                  <c:v>Satisfied </c:v>
                </c:pt>
                <c:pt idx="3">
                  <c:v>Very Dissatisfied</c:v>
                </c:pt>
                <c:pt idx="4">
                  <c:v>Very Satisfied</c:v>
                </c:pt>
              </c:strCache>
            </c:strRef>
          </c:cat>
          <c:val>
            <c:numRef>
              <c:f>Attr.Pivot!$B$5:$B$10</c:f>
              <c:numCache>
                <c:formatCode>0%</c:formatCode>
                <c:ptCount val="5"/>
                <c:pt idx="0">
                  <c:v>0.21518987341772153</c:v>
                </c:pt>
                <c:pt idx="1">
                  <c:v>0.24894514767932491</c:v>
                </c:pt>
                <c:pt idx="2">
                  <c:v>0.27004219409282698</c:v>
                </c:pt>
                <c:pt idx="3">
                  <c:v>8.4388185654008432E-3</c:v>
                </c:pt>
                <c:pt idx="4">
                  <c:v>0.25738396624472576</c:v>
                </c:pt>
              </c:numCache>
            </c:numRef>
          </c:val>
          <c:extLst>
            <c:ext xmlns:c16="http://schemas.microsoft.com/office/drawing/2014/chart" uri="{C3380CC4-5D6E-409C-BE32-E72D297353CC}">
              <c16:uniqueId val="{0000000A-2BAA-4529-BD46-6F615BFBCDC0}"/>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[Employee.xlsx]WrkLfeBal.Pivot!PivotTable1</c:name>
    <c:fmtId val="-1"/>
  </c:pivotSource>
  <c:chart>
    <c:autoTitleDeleted val="1"/>
    <c:pivotFmts>
      <c:pivotFmt>
        <c:idx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2.022136251660131E-2"/>
          <c:y val="4.4184765365867726E-2"/>
          <c:w val="0.94843132926141238"/>
          <c:h val="0.90796746560526087"/>
        </c:manualLayout>
      </c:layout>
      <c:ofPieChart>
        <c:ofPieType val="pie"/>
        <c:varyColors val="1"/>
        <c:ser>
          <c:idx val="0"/>
          <c:order val="0"/>
          <c:tx>
            <c:strRef>
              <c:f>WrkLfeBal.Pivot!$B$3</c:f>
              <c:strCache>
                <c:ptCount val="1"/>
                <c:pt idx="0">
                  <c:v>Total</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2FAA-4A00-BB2B-C14AE82324A0}"/>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2FAA-4A00-BB2B-C14AE82324A0}"/>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2FAA-4A00-BB2B-C14AE82324A0}"/>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2FAA-4A00-BB2B-C14AE82324A0}"/>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2FAA-4A00-BB2B-C14AE82324A0}"/>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2FAA-4A00-BB2B-C14AE82324A0}"/>
              </c:ext>
            </c:extLst>
          </c:dPt>
          <c:dLbls>
            <c:spPr>
              <a:solidFill>
                <a:schemeClr val="accent6">
                  <a:lumMod val="75000"/>
                </a:schemeClr>
              </a:solid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extLst>
          </c:dLbls>
          <c:cat>
            <c:strRef>
              <c:f>WrkLfeBal.Pivot!$A$4:$A$8</c:f>
              <c:strCache>
                <c:ptCount val="5"/>
                <c:pt idx="0">
                  <c:v>Dissatisfied</c:v>
                </c:pt>
                <c:pt idx="1">
                  <c:v>Neutral</c:v>
                </c:pt>
                <c:pt idx="2">
                  <c:v>Satisfied </c:v>
                </c:pt>
                <c:pt idx="3">
                  <c:v>Very Dissatisfied</c:v>
                </c:pt>
                <c:pt idx="4">
                  <c:v>Very Satisfied</c:v>
                </c:pt>
              </c:strCache>
            </c:strRef>
          </c:cat>
          <c:val>
            <c:numRef>
              <c:f>WrkLfeBal.Pivot!$B$4:$B$8</c:f>
              <c:numCache>
                <c:formatCode>0.00%</c:formatCode>
                <c:ptCount val="5"/>
                <c:pt idx="0">
                  <c:v>0.2421875</c:v>
                </c:pt>
                <c:pt idx="1">
                  <c:v>0.25312499999999999</c:v>
                </c:pt>
                <c:pt idx="2">
                  <c:v>0.24609375</c:v>
                </c:pt>
                <c:pt idx="3">
                  <c:v>1.953125E-2</c:v>
                </c:pt>
                <c:pt idx="4">
                  <c:v>0.23906250000000001</c:v>
                </c:pt>
              </c:numCache>
            </c:numRef>
          </c:val>
          <c:extLst>
            <c:ext xmlns:c16="http://schemas.microsoft.com/office/drawing/2014/chart" uri="{C3380CC4-5D6E-409C-BE32-E72D297353CC}">
              <c16:uniqueId val="{0000000C-2FAA-4A00-BB2B-C14AE82324A0}"/>
            </c:ext>
          </c:extLst>
        </c:ser>
        <c:dLbls>
          <c:dLblPos val="bestFit"/>
          <c:showLegendKey val="0"/>
          <c:showVal val="1"/>
          <c:showCatName val="0"/>
          <c:showSerName val="0"/>
          <c:showPercent val="0"/>
          <c:showBubbleSize val="0"/>
          <c:showLeaderLines val="0"/>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[Employee.xlsx]WrkLfe.Attr.Pivot!PivotTable2</c:name>
    <c:fmtId val="-1"/>
  </c:pivotSource>
  <c:chart>
    <c:autoTitleDeleted val="1"/>
    <c:pivotFmts>
      <c:pivotFmt>
        <c:idx val="0"/>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'WrkLfe.Attr.Pivot'!$B$3:$B$4</c:f>
              <c:strCache>
                <c:ptCount val="1"/>
                <c:pt idx="0">
                  <c:v>No</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'WrkLfe.Attr.Pivot'!$A$5:$A$10</c:f>
              <c:strCache>
                <c:ptCount val="5"/>
                <c:pt idx="0">
                  <c:v>Dissatisfied</c:v>
                </c:pt>
                <c:pt idx="1">
                  <c:v>Neutral</c:v>
                </c:pt>
                <c:pt idx="2">
                  <c:v>Satisfied </c:v>
                </c:pt>
                <c:pt idx="3">
                  <c:v>Very Dissatisfied</c:v>
                </c:pt>
                <c:pt idx="4">
                  <c:v>Very Satisfied</c:v>
                </c:pt>
              </c:strCache>
            </c:strRef>
          </c:cat>
          <c:val>
            <c:numRef>
              <c:f>'WrkLfe.Attr.Pivot'!$B$5:$B$10</c:f>
              <c:numCache>
                <c:formatCode>0.00%</c:formatCode>
                <c:ptCount val="5"/>
                <c:pt idx="0">
                  <c:v>0.20078124999999999</c:v>
                </c:pt>
                <c:pt idx="1">
                  <c:v>0.203125</c:v>
                </c:pt>
                <c:pt idx="2">
                  <c:v>0.19375000000000001</c:v>
                </c:pt>
                <c:pt idx="3">
                  <c:v>1.7968749999999999E-2</c:v>
                </c:pt>
                <c:pt idx="4">
                  <c:v>0.19921875</c:v>
                </c:pt>
              </c:numCache>
            </c:numRef>
          </c:val>
          <c:extLst>
            <c:ext xmlns:c16="http://schemas.microsoft.com/office/drawing/2014/chart" uri="{C3380CC4-5D6E-409C-BE32-E72D297353CC}">
              <c16:uniqueId val="{00000000-4B7D-4B25-8577-85668D09BE96}"/>
            </c:ext>
          </c:extLst>
        </c:ser>
        <c:ser>
          <c:idx val="1"/>
          <c:order val="1"/>
          <c:tx>
            <c:strRef>
              <c:f>'WrkLfe.Attr.Pivot'!$C$3:$C$4</c:f>
              <c:strCache>
                <c:ptCount val="1"/>
                <c:pt idx="0">
                  <c:v>Yes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'WrkLfe.Attr.Pivot'!$A$5:$A$10</c:f>
              <c:strCache>
                <c:ptCount val="5"/>
                <c:pt idx="0">
                  <c:v>Dissatisfied</c:v>
                </c:pt>
                <c:pt idx="1">
                  <c:v>Neutral</c:v>
                </c:pt>
                <c:pt idx="2">
                  <c:v>Satisfied </c:v>
                </c:pt>
                <c:pt idx="3">
                  <c:v>Very Dissatisfied</c:v>
                </c:pt>
                <c:pt idx="4">
                  <c:v>Very Satisfied</c:v>
                </c:pt>
              </c:strCache>
            </c:strRef>
          </c:cat>
          <c:val>
            <c:numRef>
              <c:f>'WrkLfe.Attr.Pivot'!$C$5:$C$10</c:f>
              <c:numCache>
                <c:formatCode>0.00%</c:formatCode>
                <c:ptCount val="5"/>
                <c:pt idx="0">
                  <c:v>4.1406249999999999E-2</c:v>
                </c:pt>
                <c:pt idx="1">
                  <c:v>0.05</c:v>
                </c:pt>
                <c:pt idx="2">
                  <c:v>5.2343750000000001E-2</c:v>
                </c:pt>
                <c:pt idx="3">
                  <c:v>1.5625000000000001E-3</c:v>
                </c:pt>
                <c:pt idx="4">
                  <c:v>3.9843749999999997E-2</c:v>
                </c:pt>
              </c:numCache>
            </c:numRef>
          </c:val>
          <c:extLst>
            <c:ext xmlns:c16="http://schemas.microsoft.com/office/drawing/2014/chart" uri="{C3380CC4-5D6E-409C-BE32-E72D297353CC}">
              <c16:uniqueId val="{00000001-4B7D-4B25-8577-85668D09BE96}"/>
            </c:ext>
          </c:extLst>
        </c:ser>
        <c:dLbls>
          <c:showLegendKey val="0"/>
          <c:showVal val="1"/>
          <c:showCatName val="0"/>
          <c:showSerName val="0"/>
          <c:showPercent val="0"/>
          <c:showBubbleSize val="0"/>
        </c:dLbls>
        <c:gapWidth val="84"/>
        <c:gapDepth val="53"/>
        <c:shape val="box"/>
        <c:axId val="42024416"/>
        <c:axId val="42038816"/>
        <c:axId val="0"/>
      </c:bar3DChart>
      <c:catAx>
        <c:axId val="420244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038816"/>
        <c:crosses val="autoZero"/>
        <c:auto val="1"/>
        <c:lblAlgn val="ctr"/>
        <c:lblOffset val="100"/>
        <c:noMultiLvlLbl val="0"/>
      </c:catAx>
      <c:valAx>
        <c:axId val="42038816"/>
        <c:scaling>
          <c:orientation val="minMax"/>
        </c:scaling>
        <c:delete val="1"/>
        <c:axPos val="l"/>
        <c:numFmt formatCode="0.00%" sourceLinked="1"/>
        <c:majorTickMark val="out"/>
        <c:minorTickMark val="none"/>
        <c:tickLblPos val="nextTo"/>
        <c:crossAx val="42024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[Employee.xlsx]Recognition!$F$2</c:f>
              <c:strCache>
                <c:ptCount val="1"/>
                <c:pt idx="0">
                  <c:v>ManagerPerformanceRating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[Employee.xlsx]Recognition!$G$1:$K$1</c:f>
              <c:strCache>
                <c:ptCount val="5"/>
                <c:pt idx="0">
                  <c:v>1-Unacceptable</c:v>
                </c:pt>
                <c:pt idx="1">
                  <c:v>2-Needs Improvement</c:v>
                </c:pt>
                <c:pt idx="2">
                  <c:v>3-Meets Expectation</c:v>
                </c:pt>
                <c:pt idx="3">
                  <c:v>4-Exceeds Expectation </c:v>
                </c:pt>
                <c:pt idx="4">
                  <c:v>5-Above and Beyond</c:v>
                </c:pt>
              </c:strCache>
            </c:strRef>
          </c:cat>
          <c:val>
            <c:numRef>
              <c:f>[Employee.xlsx]Recognition!$G$2:$K$2</c:f>
              <c:numCache>
                <c:formatCode>General</c:formatCode>
                <c:ptCount val="5"/>
                <c:pt idx="0">
                  <c:v>0</c:v>
                </c:pt>
                <c:pt idx="1">
                  <c:v>239</c:v>
                </c:pt>
                <c:pt idx="2">
                  <c:v>416</c:v>
                </c:pt>
                <c:pt idx="3">
                  <c:v>425</c:v>
                </c:pt>
                <c:pt idx="4">
                  <c:v>200</c:v>
                </c:pt>
              </c:numCache>
            </c:numRef>
          </c:val>
          <c:extLst>
            <c:ext xmlns:c16="http://schemas.microsoft.com/office/drawing/2014/chart" uri="{C3380CC4-5D6E-409C-BE32-E72D297353CC}">
              <c16:uniqueId val="{00000000-DA10-4712-864D-421F97FCD629}"/>
            </c:ext>
          </c:extLst>
        </c:ser>
        <c:ser>
          <c:idx val="1"/>
          <c:order val="1"/>
          <c:tx>
            <c:strRef>
              <c:f>[Employee.xlsx]Recognition!$F$3</c:f>
              <c:strCache>
                <c:ptCount val="1"/>
                <c:pt idx="0">
                  <c:v>SelfPerformanceRating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[Employee.xlsx]Recognition!$G$1:$K$1</c:f>
              <c:strCache>
                <c:ptCount val="5"/>
                <c:pt idx="0">
                  <c:v>1-Unacceptable</c:v>
                </c:pt>
                <c:pt idx="1">
                  <c:v>2-Needs Improvement</c:v>
                </c:pt>
                <c:pt idx="2">
                  <c:v>3-Meets Expectation</c:v>
                </c:pt>
                <c:pt idx="3">
                  <c:v>4-Exceeds Expectation </c:v>
                </c:pt>
                <c:pt idx="4">
                  <c:v>5-Above and Beyond</c:v>
                </c:pt>
              </c:strCache>
            </c:strRef>
          </c:cat>
          <c:val>
            <c:numRef>
              <c:f>[Employee.xlsx]Recognition!$G$3:$K$3</c:f>
              <c:numCache>
                <c:formatCode>General</c:formatCode>
                <c:ptCount val="5"/>
                <c:pt idx="0">
                  <c:v>0</c:v>
                </c:pt>
                <c:pt idx="1">
                  <c:v>0</c:v>
                </c:pt>
                <c:pt idx="2">
                  <c:v>444</c:v>
                </c:pt>
                <c:pt idx="3">
                  <c:v>412</c:v>
                </c:pt>
                <c:pt idx="4">
                  <c:v>424</c:v>
                </c:pt>
              </c:numCache>
            </c:numRef>
          </c:val>
          <c:extLst>
            <c:ext xmlns:c16="http://schemas.microsoft.com/office/drawing/2014/chart" uri="{C3380CC4-5D6E-409C-BE32-E72D297353CC}">
              <c16:uniqueId val="{00000001-DA10-4712-864D-421F97FCD629}"/>
            </c:ext>
          </c:extLst>
        </c:ser>
        <c:dLbls>
          <c:dLblPos val="outEnd"/>
          <c:showLegendKey val="0"/>
          <c:showVal val="1"/>
          <c:showCatName val="0"/>
          <c:showSerName val="0"/>
          <c:showPercent val="0"/>
          <c:showBubbleSize val="0"/>
        </c:dLbls>
        <c:gapWidth val="182"/>
        <c:axId val="542923216"/>
        <c:axId val="542923696"/>
      </c:barChart>
      <c:catAx>
        <c:axId val="542923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2923696"/>
        <c:crosses val="autoZero"/>
        <c:auto val="1"/>
        <c:lblAlgn val="ctr"/>
        <c:lblOffset val="100"/>
        <c:noMultiLvlLbl val="0"/>
      </c:catAx>
      <c:valAx>
        <c:axId val="542923696"/>
        <c:scaling>
          <c:orientation val="minMax"/>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crossAx val="54292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[Employee.xlsx]Sheet1!$F$1</c:f>
              <c:strCache>
                <c:ptCount val="1"/>
                <c:pt idx="0">
                  <c:v>Employees Who Stayed</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a:sp3d/>
          </c:spPr>
          <c:invertIfNegative val="0"/>
          <c:dLbls>
            <c:dLbl>
              <c:idx val="0"/>
              <c:layout>
                <c:manualLayout>
                  <c:x val="-0.21666666666666667"/>
                  <c:y val="9.25925925925925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5A4-4FF3-BB9C-2FC698797DA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[Employee.xlsx]Sheet1!$E$2</c:f>
              <c:strCache>
                <c:ptCount val="1"/>
                <c:pt idx="0">
                  <c:v>Average Years of Service</c:v>
                </c:pt>
              </c:strCache>
            </c:strRef>
          </c:cat>
          <c:val>
            <c:numRef>
              <c:f>[Employee.xlsx]Sheet1!$F$2</c:f>
              <c:numCache>
                <c:formatCode>0.00</c:formatCode>
                <c:ptCount val="1"/>
                <c:pt idx="0">
                  <c:v>5.8216682646212847</c:v>
                </c:pt>
              </c:numCache>
            </c:numRef>
          </c:val>
          <c:extLst>
            <c:ext xmlns:c16="http://schemas.microsoft.com/office/drawing/2014/chart" uri="{C3380CC4-5D6E-409C-BE32-E72D297353CC}">
              <c16:uniqueId val="{00000001-E5A4-4FF3-BB9C-2FC698797DA7}"/>
            </c:ext>
          </c:extLst>
        </c:ser>
        <c:ser>
          <c:idx val="1"/>
          <c:order val="1"/>
          <c:tx>
            <c:strRef>
              <c:f>[Employee.xlsx]Sheet1!$G$1</c:f>
              <c:strCache>
                <c:ptCount val="1"/>
                <c:pt idx="0">
                  <c:v>Employees Who Left</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a:sp3d/>
          </c:spPr>
          <c:invertIfNegative val="0"/>
          <c:dLbls>
            <c:dLbl>
              <c:idx val="0"/>
              <c:layout>
                <c:manualLayout>
                  <c:x val="-0.11944444444444451"/>
                  <c:y val="2.31481481481476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5A4-4FF3-BB9C-2FC698797DA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[Employee.xlsx]Sheet1!$E$2</c:f>
              <c:strCache>
                <c:ptCount val="1"/>
                <c:pt idx="0">
                  <c:v>Average Years of Service</c:v>
                </c:pt>
              </c:strCache>
            </c:strRef>
          </c:cat>
          <c:val>
            <c:numRef>
              <c:f>[Employee.xlsx]Sheet1!$G$2</c:f>
              <c:numCache>
                <c:formatCode>0.00</c:formatCode>
                <c:ptCount val="1"/>
                <c:pt idx="0">
                  <c:v>2.4261603375527425</c:v>
                </c:pt>
              </c:numCache>
            </c:numRef>
          </c:val>
          <c:extLst>
            <c:ext xmlns:c16="http://schemas.microsoft.com/office/drawing/2014/chart" uri="{C3380CC4-5D6E-409C-BE32-E72D297353CC}">
              <c16:uniqueId val="{00000003-E5A4-4FF3-BB9C-2FC698797DA7}"/>
            </c:ext>
          </c:extLst>
        </c:ser>
        <c:dLbls>
          <c:showLegendKey val="0"/>
          <c:showVal val="1"/>
          <c:showCatName val="0"/>
          <c:showSerName val="0"/>
          <c:showPercent val="0"/>
          <c:showBubbleSize val="0"/>
        </c:dLbls>
        <c:gapWidth val="150"/>
        <c:shape val="box"/>
        <c:axId val="1497986207"/>
        <c:axId val="1417142975"/>
        <c:axId val="0"/>
      </c:bar3DChart>
      <c:catAx>
        <c:axId val="1497986207"/>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17142975"/>
        <c:crosses val="autoZero"/>
        <c:auto val="1"/>
        <c:lblAlgn val="ctr"/>
        <c:lblOffset val="100"/>
        <c:noMultiLvlLbl val="0"/>
      </c:catAx>
      <c:valAx>
        <c:axId val="1417142975"/>
        <c:scaling>
          <c:orientation val="minMax"/>
        </c:scaling>
        <c:delete val="0"/>
        <c:axPos val="b"/>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97986207"/>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305854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86987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454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249421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8885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236762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599629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30286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265645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5EA9D-79B1-42C1-B5A8-E923731FF3B0}"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08332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5EA9D-79B1-42C1-B5A8-E923731FF3B0}"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43377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5EA9D-79B1-42C1-B5A8-E923731FF3B0}"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56784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5EA9D-79B1-42C1-B5A8-E923731FF3B0}"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286464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5EA9D-79B1-42C1-B5A8-E923731FF3B0}"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68209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5EA9D-79B1-42C1-B5A8-E923731FF3B0}"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33540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5EA9D-79B1-42C1-B5A8-E923731FF3B0}"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8BFF0-0AE0-44AA-8679-E4898CDADCBC}" type="slidenum">
              <a:rPr lang="en-US" smtClean="0"/>
              <a:t>‹#›</a:t>
            </a:fld>
            <a:endParaRPr lang="en-US"/>
          </a:p>
        </p:txBody>
      </p:sp>
    </p:spTree>
    <p:extLst>
      <p:ext uri="{BB962C8B-B14F-4D97-AF65-F5344CB8AC3E}">
        <p14:creationId xmlns:p14="http://schemas.microsoft.com/office/powerpoint/2010/main" val="17205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B5EA9D-79B1-42C1-B5A8-E923731FF3B0}"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78BFF0-0AE0-44AA-8679-E4898CDADCBC}" type="slidenum">
              <a:rPr lang="en-US" smtClean="0"/>
              <a:t>‹#›</a:t>
            </a:fld>
            <a:endParaRPr lang="en-US"/>
          </a:p>
        </p:txBody>
      </p:sp>
    </p:spTree>
    <p:extLst>
      <p:ext uri="{BB962C8B-B14F-4D97-AF65-F5344CB8AC3E}">
        <p14:creationId xmlns:p14="http://schemas.microsoft.com/office/powerpoint/2010/main" val="2818602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346E-923C-8850-AAB4-2268CA988E4C}"/>
              </a:ext>
            </a:extLst>
          </p:cNvPr>
          <p:cNvSpPr>
            <a:spLocks noGrp="1"/>
          </p:cNvSpPr>
          <p:nvPr>
            <p:ph type="ctrTitle"/>
          </p:nvPr>
        </p:nvSpPr>
        <p:spPr/>
        <p:txBody>
          <a:bodyPr/>
          <a:lstStyle/>
          <a:p>
            <a:r>
              <a:rPr lang="en-US" dirty="0"/>
              <a:t>HR Analytics</a:t>
            </a:r>
          </a:p>
        </p:txBody>
      </p:sp>
      <p:sp>
        <p:nvSpPr>
          <p:cNvPr id="3" name="Subtitle 2">
            <a:extLst>
              <a:ext uri="{FF2B5EF4-FFF2-40B4-BE49-F238E27FC236}">
                <a16:creationId xmlns:a16="http://schemas.microsoft.com/office/drawing/2014/main" id="{E51776FC-2D48-0C0B-4DA9-79731FB4C82F}"/>
              </a:ext>
            </a:extLst>
          </p:cNvPr>
          <p:cNvSpPr>
            <a:spLocks noGrp="1"/>
          </p:cNvSpPr>
          <p:nvPr>
            <p:ph type="subTitle" idx="1"/>
          </p:nvPr>
        </p:nvSpPr>
        <p:spPr/>
        <p:txBody>
          <a:bodyPr/>
          <a:lstStyle/>
          <a:p>
            <a:r>
              <a:rPr lang="en-US" dirty="0"/>
              <a:t>Employee Attrition &amp; Performance</a:t>
            </a:r>
          </a:p>
        </p:txBody>
      </p:sp>
    </p:spTree>
    <p:extLst>
      <p:ext uri="{BB962C8B-B14F-4D97-AF65-F5344CB8AC3E}">
        <p14:creationId xmlns:p14="http://schemas.microsoft.com/office/powerpoint/2010/main" val="13856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A34-61BA-9B24-7E56-01A3FA54162C}"/>
              </a:ext>
            </a:extLst>
          </p:cNvPr>
          <p:cNvSpPr>
            <a:spLocks noGrp="1"/>
          </p:cNvSpPr>
          <p:nvPr>
            <p:ph type="title"/>
          </p:nvPr>
        </p:nvSpPr>
        <p:spPr>
          <a:xfrm>
            <a:off x="677335" y="169333"/>
            <a:ext cx="8596668" cy="592667"/>
          </a:xfrm>
        </p:spPr>
        <p:txBody>
          <a:bodyPr>
            <a:normAutofit/>
          </a:bodyPr>
          <a:lstStyle/>
          <a:p>
            <a:pPr algn="ctr"/>
            <a:r>
              <a:rPr lang="en-US" sz="3200" dirty="0"/>
              <a:t>Recommendations</a:t>
            </a:r>
          </a:p>
        </p:txBody>
      </p:sp>
      <p:sp>
        <p:nvSpPr>
          <p:cNvPr id="3" name="Text Placeholder 2">
            <a:extLst>
              <a:ext uri="{FF2B5EF4-FFF2-40B4-BE49-F238E27FC236}">
                <a16:creationId xmlns:a16="http://schemas.microsoft.com/office/drawing/2014/main" id="{C0251690-38B1-2324-C7CB-ED76E422FF94}"/>
              </a:ext>
            </a:extLst>
          </p:cNvPr>
          <p:cNvSpPr>
            <a:spLocks noGrp="1"/>
          </p:cNvSpPr>
          <p:nvPr>
            <p:ph type="body" idx="1"/>
          </p:nvPr>
        </p:nvSpPr>
        <p:spPr>
          <a:xfrm>
            <a:off x="677335" y="903392"/>
            <a:ext cx="8596668" cy="5436448"/>
          </a:xfrm>
        </p:spPr>
        <p:txBody>
          <a:bodyPr anchor="t">
            <a:noAutofit/>
          </a:bodyPr>
          <a:lstStyle/>
          <a:p>
            <a:r>
              <a:rPr lang="en-US" sz="1200" b="1" dirty="0">
                <a:ln w="0"/>
                <a:solidFill>
                  <a:schemeClr val="accent1"/>
                </a:solidFill>
                <a:latin typeface="Calibri" panose="020F0502020204030204" pitchFamily="34" charset="0"/>
                <a:ea typeface="Calibri" panose="020F0502020204030204" pitchFamily="34" charset="0"/>
                <a:cs typeface="Calibri" panose="020F0502020204030204" pitchFamily="34" charset="0"/>
              </a:rPr>
              <a:t>1. Satisfaction and Attrition</a:t>
            </a:r>
            <a:r>
              <a:rPr lang="en-US" sz="1200" b="1"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A significant proportion of employees who are dissatisfied are likely to leave (21.52%), compared to those who are neutral or satisfied.</a:t>
            </a:r>
          </a:p>
          <a:p>
            <a:r>
              <a:rPr lang="en-US" sz="1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Recommendation</a:t>
            </a:r>
            <a:r>
              <a:rPr lang="en-US" sz="12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 Improve Employee Satisfaction: Focus on increasing employee satisfaction through targeted initiatives such as recognition programs, career development opportunities, and regular feedback sessions.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 Engagement Programs: Implement engagement surveys to identify key dissatisfaction factors and address them proactively. This can help reduce attrition rates among dissatisfied employees.</a:t>
            </a:r>
          </a:p>
          <a:p>
            <a:r>
              <a:rPr lang="en-US" sz="1200" b="1" dirty="0">
                <a:ln w="0"/>
                <a:solidFill>
                  <a:schemeClr val="accent1"/>
                </a:solidFill>
                <a:latin typeface="Calibri" panose="020F0502020204030204" pitchFamily="34" charset="0"/>
                <a:ea typeface="Calibri" panose="020F0502020204030204" pitchFamily="34" charset="0"/>
                <a:cs typeface="Calibri" panose="020F0502020204030204" pitchFamily="34" charset="0"/>
              </a:rPr>
              <a:t>2. Work-Life Balance and Attrition</a:t>
            </a:r>
            <a:r>
              <a:rPr lang="en-US" sz="1200" b="1"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There is a noticeable difference in attrition rates between employees with poor work-life balance (4.14%) and those who are neutral (5%) or better.</a:t>
            </a:r>
          </a:p>
          <a:p>
            <a:r>
              <a:rPr lang="en-US" sz="1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Recommendation</a:t>
            </a:r>
            <a:r>
              <a:rPr lang="en-US" sz="12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Enhance Work-Life Balance: Introduce flexible working hours, remote work options, and wellness programs to improve work-life balance. This can help retain employees who might otherwise leave due to burnout.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Monitor Workload: Regularly assess workloads and redistribute tasks if necessary to ensure that employees do not feel overwhelmed, contributing to better work-life balance and lower turnover.</a:t>
            </a:r>
          </a:p>
          <a:p>
            <a:r>
              <a:rPr lang="en-US" sz="1200" b="1" dirty="0">
                <a:ln w="0"/>
                <a:solidFill>
                  <a:schemeClr val="accent1"/>
                </a:solidFill>
                <a:latin typeface="Calibri" panose="020F0502020204030204" pitchFamily="34" charset="0"/>
                <a:ea typeface="Calibri" panose="020F0502020204030204" pitchFamily="34" charset="0"/>
                <a:cs typeface="Calibri" panose="020F0502020204030204" pitchFamily="34" charset="0"/>
              </a:rPr>
              <a:t>3. Attrition Insights</a:t>
            </a:r>
            <a:r>
              <a:rPr lang="en-US" sz="1200" b="1" dirty="0">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Employees who stayed at the company had an average of 5.82 years of service, whereas those who left had only 2.42 years on average.</a:t>
            </a:r>
          </a:p>
          <a:p>
            <a:r>
              <a:rPr lang="en-US" sz="1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Recommendation</a:t>
            </a:r>
            <a:r>
              <a:rPr lang="en-US" sz="12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Focus on Early Retention: Develop onboarding and early engagement strategies to ensure new hires feel integrated and valued. This can be crucial in the first few years of employment, where attrition seems higher.</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Mentorship Programs: Implement mentorship programs to support new employees, helping them navigate the company culture and career progression, which can increase their likelihood of staying.</a:t>
            </a:r>
          </a:p>
        </p:txBody>
      </p:sp>
    </p:spTree>
    <p:extLst>
      <p:ext uri="{BB962C8B-B14F-4D97-AF65-F5344CB8AC3E}">
        <p14:creationId xmlns:p14="http://schemas.microsoft.com/office/powerpoint/2010/main" val="354303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5A8F-D9A8-BCB2-557C-9FEDD77C3FC9}"/>
              </a:ext>
            </a:extLst>
          </p:cNvPr>
          <p:cNvSpPr>
            <a:spLocks noGrp="1"/>
          </p:cNvSpPr>
          <p:nvPr>
            <p:ph type="title"/>
          </p:nvPr>
        </p:nvSpPr>
        <p:spPr/>
        <p:txBody>
          <a:bodyPr>
            <a:normAutofit/>
          </a:bodyPr>
          <a:lstStyle/>
          <a:p>
            <a:r>
              <a:rPr lang="en-US"/>
              <a:t>Analyzing Employee Attrition Factors</a:t>
            </a:r>
            <a:endParaRPr lang="en-US" dirty="0"/>
          </a:p>
        </p:txBody>
      </p:sp>
      <p:sp>
        <p:nvSpPr>
          <p:cNvPr id="3" name="Content Placeholder 2">
            <a:extLst>
              <a:ext uri="{FF2B5EF4-FFF2-40B4-BE49-F238E27FC236}">
                <a16:creationId xmlns:a16="http://schemas.microsoft.com/office/drawing/2014/main" id="{FF70D515-B544-2870-F05E-DF48A87B5CC0}"/>
              </a:ext>
            </a:extLst>
          </p:cNvPr>
          <p:cNvSpPr>
            <a:spLocks noGrp="1"/>
          </p:cNvSpPr>
          <p:nvPr>
            <p:ph idx="1"/>
          </p:nvPr>
        </p:nvSpPr>
        <p:spPr>
          <a:xfrm>
            <a:off x="677334" y="2160590"/>
            <a:ext cx="8596668" cy="3283478"/>
          </a:xfrm>
        </p:spPr>
        <p:txBody>
          <a:bodyPr>
            <a:normAutofit/>
          </a:bodyPr>
          <a:lstStyle/>
          <a:p>
            <a:pPr>
              <a:lnSpc>
                <a:spcPct val="90000"/>
              </a:lnSpc>
            </a:pPr>
            <a:r>
              <a:rPr lang="en-US" dirty="0"/>
              <a:t>Objective</a:t>
            </a:r>
          </a:p>
          <a:p>
            <a:pPr>
              <a:lnSpc>
                <a:spcPct val="90000"/>
              </a:lnSpc>
            </a:pPr>
            <a:r>
              <a:rPr lang="en-US" sz="1800" dirty="0"/>
              <a:t>Employee Satisfaction Ratings</a:t>
            </a:r>
            <a:endParaRPr lang="en-US" dirty="0"/>
          </a:p>
          <a:p>
            <a:pPr>
              <a:lnSpc>
                <a:spcPct val="90000"/>
              </a:lnSpc>
            </a:pPr>
            <a:r>
              <a:rPr lang="en-US" sz="1800" dirty="0"/>
              <a:t>How Satisfaction Influences Employee Turnover</a:t>
            </a:r>
            <a:endParaRPr lang="en-US" dirty="0"/>
          </a:p>
          <a:p>
            <a:pPr>
              <a:lnSpc>
                <a:spcPct val="90000"/>
              </a:lnSpc>
            </a:pPr>
            <a:r>
              <a:rPr lang="en-US" dirty="0"/>
              <a:t>Distribution of Work-Life Balance</a:t>
            </a:r>
          </a:p>
          <a:p>
            <a:pPr>
              <a:lnSpc>
                <a:spcPct val="90000"/>
              </a:lnSpc>
            </a:pPr>
            <a:r>
              <a:rPr lang="en-US" dirty="0"/>
              <a:t>How Work-Life Balance Affects Employee Turnover</a:t>
            </a:r>
          </a:p>
          <a:p>
            <a:pPr>
              <a:lnSpc>
                <a:spcPct val="90000"/>
              </a:lnSpc>
            </a:pPr>
            <a:r>
              <a:rPr lang="en-US" dirty="0"/>
              <a:t>Self vs. Manager Performance Ratings</a:t>
            </a:r>
          </a:p>
          <a:p>
            <a:pPr>
              <a:lnSpc>
                <a:spcPct val="90000"/>
              </a:lnSpc>
            </a:pPr>
            <a:r>
              <a:rPr lang="en-US" sz="1800" dirty="0"/>
              <a:t>Comparison of Average Years of Service: </a:t>
            </a:r>
            <a:br>
              <a:rPr lang="en-US" sz="1800" dirty="0"/>
            </a:br>
            <a:r>
              <a:rPr lang="en-US" sz="1800" dirty="0"/>
              <a:t>Retained vs. Departed Employees</a:t>
            </a:r>
          </a:p>
          <a:p>
            <a:pPr>
              <a:lnSpc>
                <a:spcPct val="90000"/>
              </a:lnSpc>
            </a:pPr>
            <a:r>
              <a:rPr lang="en-US" dirty="0"/>
              <a:t>Recommendations</a:t>
            </a:r>
          </a:p>
        </p:txBody>
      </p:sp>
    </p:spTree>
    <p:extLst>
      <p:ext uri="{BB962C8B-B14F-4D97-AF65-F5344CB8AC3E}">
        <p14:creationId xmlns:p14="http://schemas.microsoft.com/office/powerpoint/2010/main" val="28802031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8BC5-9DBB-FB59-5EEC-1F4F12C50F2A}"/>
              </a:ext>
            </a:extLst>
          </p:cNvPr>
          <p:cNvSpPr>
            <a:spLocks noGrp="1"/>
          </p:cNvSpPr>
          <p:nvPr>
            <p:ph type="title"/>
          </p:nvPr>
        </p:nvSpPr>
        <p:spPr>
          <a:xfrm>
            <a:off x="677334" y="609600"/>
            <a:ext cx="8596668" cy="694267"/>
          </a:xfrm>
        </p:spPr>
        <p:txBody>
          <a:bodyPr/>
          <a:lstStyle/>
          <a:p>
            <a:pPr algn="ctr"/>
            <a:r>
              <a:rPr lang="en-US" dirty="0"/>
              <a:t>Objective</a:t>
            </a:r>
          </a:p>
        </p:txBody>
      </p:sp>
      <p:sp>
        <p:nvSpPr>
          <p:cNvPr id="3" name="Content Placeholder 2">
            <a:extLst>
              <a:ext uri="{FF2B5EF4-FFF2-40B4-BE49-F238E27FC236}">
                <a16:creationId xmlns:a16="http://schemas.microsoft.com/office/drawing/2014/main" id="{F7A1D8BD-6AAF-252A-44E6-40FA162C0522}"/>
              </a:ext>
            </a:extLst>
          </p:cNvPr>
          <p:cNvSpPr>
            <a:spLocks noGrp="1"/>
          </p:cNvSpPr>
          <p:nvPr>
            <p:ph idx="1"/>
          </p:nvPr>
        </p:nvSpPr>
        <p:spPr>
          <a:xfrm>
            <a:off x="677334" y="2160590"/>
            <a:ext cx="8596668" cy="1844143"/>
          </a:xfrm>
        </p:spPr>
        <p:txBody>
          <a:bodyPr/>
          <a:lstStyle/>
          <a:p>
            <a:r>
              <a:rPr lang="en-US" dirty="0"/>
              <a:t>To mitigate high employee turnover by analyzing critical employee data, including performance ratings and satisfaction levels. This analysis will guide the development of proactive strategies aimed at reducing attrition and enhancing the work environment, with a particular focus on improving work-life balance.</a:t>
            </a:r>
          </a:p>
        </p:txBody>
      </p:sp>
    </p:spTree>
    <p:extLst>
      <p:ext uri="{BB962C8B-B14F-4D97-AF65-F5344CB8AC3E}">
        <p14:creationId xmlns:p14="http://schemas.microsoft.com/office/powerpoint/2010/main" val="242166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315E-6495-CFAC-781B-3C93B90D1699}"/>
              </a:ext>
            </a:extLst>
          </p:cNvPr>
          <p:cNvSpPr>
            <a:spLocks noGrp="1"/>
          </p:cNvSpPr>
          <p:nvPr>
            <p:ph type="title"/>
          </p:nvPr>
        </p:nvSpPr>
        <p:spPr>
          <a:xfrm>
            <a:off x="160866" y="50800"/>
            <a:ext cx="5858933" cy="516467"/>
          </a:xfrm>
        </p:spPr>
        <p:txBody>
          <a:bodyPr>
            <a:normAutofit fontScale="90000"/>
          </a:bodyPr>
          <a:lstStyle/>
          <a:p>
            <a:r>
              <a:rPr lang="en-US" sz="2800" dirty="0"/>
              <a:t>Employee Satisfaction Ratings</a:t>
            </a:r>
          </a:p>
        </p:txBody>
      </p:sp>
      <p:graphicFrame>
        <p:nvGraphicFramePr>
          <p:cNvPr id="4" name="Content Placeholder 3">
            <a:extLst>
              <a:ext uri="{FF2B5EF4-FFF2-40B4-BE49-F238E27FC236}">
                <a16:creationId xmlns:a16="http://schemas.microsoft.com/office/drawing/2014/main" id="{34B09428-ACFB-836D-B32E-4DC9611318E3}"/>
              </a:ext>
            </a:extLst>
          </p:cNvPr>
          <p:cNvGraphicFramePr>
            <a:graphicFrameLocks noGrp="1"/>
          </p:cNvGraphicFramePr>
          <p:nvPr>
            <p:ph idx="1"/>
            <p:extLst>
              <p:ext uri="{D42A27DB-BD31-4B8C-83A1-F6EECF244321}">
                <p14:modId xmlns:p14="http://schemas.microsoft.com/office/powerpoint/2010/main" val="2427947429"/>
              </p:ext>
            </p:extLst>
          </p:nvPr>
        </p:nvGraphicFramePr>
        <p:xfrm>
          <a:off x="406401" y="567267"/>
          <a:ext cx="9279466" cy="5731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883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F4BD-391A-7596-FE48-8DD8E1747414}"/>
              </a:ext>
            </a:extLst>
          </p:cNvPr>
          <p:cNvSpPr>
            <a:spLocks noGrp="1"/>
          </p:cNvSpPr>
          <p:nvPr>
            <p:ph type="title"/>
          </p:nvPr>
        </p:nvSpPr>
        <p:spPr>
          <a:xfrm>
            <a:off x="677334" y="609600"/>
            <a:ext cx="8596668" cy="719667"/>
          </a:xfrm>
        </p:spPr>
        <p:txBody>
          <a:bodyPr>
            <a:normAutofit/>
          </a:bodyPr>
          <a:lstStyle/>
          <a:p>
            <a:r>
              <a:rPr lang="en-US" sz="2800" dirty="0"/>
              <a:t>How Satisfaction Influences Employee Turnover</a:t>
            </a:r>
          </a:p>
        </p:txBody>
      </p:sp>
      <p:graphicFrame>
        <p:nvGraphicFramePr>
          <p:cNvPr id="4" name="Content Placeholder 3">
            <a:extLst>
              <a:ext uri="{FF2B5EF4-FFF2-40B4-BE49-F238E27FC236}">
                <a16:creationId xmlns:a16="http://schemas.microsoft.com/office/drawing/2014/main" id="{A8C58254-C70D-6A7A-C70D-6A1917142B7F}"/>
              </a:ext>
            </a:extLst>
          </p:cNvPr>
          <p:cNvGraphicFramePr>
            <a:graphicFrameLocks noGrp="1"/>
          </p:cNvGraphicFramePr>
          <p:nvPr>
            <p:ph idx="1"/>
            <p:extLst>
              <p:ext uri="{D42A27DB-BD31-4B8C-83A1-F6EECF244321}">
                <p14:modId xmlns:p14="http://schemas.microsoft.com/office/powerpoint/2010/main" val="2833521770"/>
              </p:ext>
            </p:extLst>
          </p:nvPr>
        </p:nvGraphicFramePr>
        <p:xfrm>
          <a:off x="677863" y="1515534"/>
          <a:ext cx="8596312" cy="4526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410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EC97-B4C4-F9DE-A4FD-498233F4928E}"/>
              </a:ext>
            </a:extLst>
          </p:cNvPr>
          <p:cNvSpPr>
            <a:spLocks noGrp="1"/>
          </p:cNvSpPr>
          <p:nvPr>
            <p:ph type="title"/>
          </p:nvPr>
        </p:nvSpPr>
        <p:spPr>
          <a:xfrm>
            <a:off x="1841500" y="101600"/>
            <a:ext cx="6392334" cy="550333"/>
          </a:xfrm>
        </p:spPr>
        <p:style>
          <a:lnRef idx="2">
            <a:schemeClr val="accent1"/>
          </a:lnRef>
          <a:fillRef idx="1">
            <a:schemeClr val="lt1"/>
          </a:fillRef>
          <a:effectRef idx="0">
            <a:schemeClr val="accent1"/>
          </a:effectRef>
          <a:fontRef idx="minor">
            <a:schemeClr val="dk1"/>
          </a:fontRef>
        </p:style>
        <p:txBody>
          <a:bodyPr>
            <a:noAutofit/>
          </a:bodyPr>
          <a:lstStyle/>
          <a:p>
            <a:pPr algn="ctr" rtl="0">
              <a:defRPr sz="1300" b="1" i="0" u="none" strike="noStrike" kern="1200" cap="none" spc="120" normalizeH="0" baseline="0">
                <a:solidFill>
                  <a:prstClr val="black">
                    <a:lumMod val="65000"/>
                    <a:lumOff val="35000"/>
                  </a:prstClr>
                </a:solidFill>
                <a:latin typeface="+mn-lt"/>
                <a:ea typeface="+mn-ea"/>
                <a:cs typeface="+mn-cs"/>
              </a:defRPr>
            </a:pPr>
            <a:r>
              <a:rPr lang="en-US" sz="2800" i="0" u="none" strike="noStrike" normalizeH="0" baseline="0" dirty="0">
                <a:ln w="0"/>
                <a:solidFill>
                  <a:schemeClr val="accent1"/>
                </a:solidFill>
              </a:rPr>
              <a:t>Distribution of Work-Life Balance</a:t>
            </a:r>
            <a:endParaRPr lang="en-US" sz="2800" baseline="0" dirty="0">
              <a:ln w="0"/>
              <a:solidFill>
                <a:schemeClr val="accent1"/>
              </a:solidFill>
            </a:endParaRPr>
          </a:p>
        </p:txBody>
      </p:sp>
      <p:graphicFrame>
        <p:nvGraphicFramePr>
          <p:cNvPr id="5" name="Content Placeholder 4">
            <a:extLst>
              <a:ext uri="{FF2B5EF4-FFF2-40B4-BE49-F238E27FC236}">
                <a16:creationId xmlns:a16="http://schemas.microsoft.com/office/drawing/2014/main" id="{54A06268-6317-A9B1-7256-5F1DAF504E1E}"/>
              </a:ext>
            </a:extLst>
          </p:cNvPr>
          <p:cNvGraphicFramePr>
            <a:graphicFrameLocks noGrp="1"/>
          </p:cNvGraphicFramePr>
          <p:nvPr>
            <p:ph idx="1"/>
            <p:extLst>
              <p:ext uri="{D42A27DB-BD31-4B8C-83A1-F6EECF244321}">
                <p14:modId xmlns:p14="http://schemas.microsoft.com/office/powerpoint/2010/main" val="2918888047"/>
              </p:ext>
            </p:extLst>
          </p:nvPr>
        </p:nvGraphicFramePr>
        <p:xfrm>
          <a:off x="864130" y="1144587"/>
          <a:ext cx="8596312" cy="4409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693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23061E7-A618-38A7-F4F3-283909540C63}"/>
              </a:ext>
            </a:extLst>
          </p:cNvPr>
          <p:cNvSpPr>
            <a:spLocks noGrp="1"/>
          </p:cNvSpPr>
          <p:nvPr>
            <p:ph type="title"/>
          </p:nvPr>
        </p:nvSpPr>
        <p:spPr>
          <a:xfrm>
            <a:off x="677334" y="4868336"/>
            <a:ext cx="8596668" cy="1218436"/>
          </a:xfrm>
        </p:spPr>
        <p:txBody>
          <a:bodyPr anchor="ctr">
            <a:normAutofit/>
          </a:bodyPr>
          <a:lstStyle/>
          <a:p>
            <a:pPr>
              <a:lnSpc>
                <a:spcPct val="90000"/>
              </a:lnSpc>
            </a:pPr>
            <a:r>
              <a:rPr lang="en-US" sz="2800" dirty="0">
                <a:solidFill>
                  <a:schemeClr val="bg1"/>
                </a:solidFill>
              </a:rPr>
              <a:t>How Work-Life Balance Affects Employee Turnover</a:t>
            </a: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7E55823-8418-2698-CE71-1C7CDD2FFEAD}"/>
              </a:ext>
            </a:extLst>
          </p:cNvPr>
          <p:cNvGraphicFramePr>
            <a:graphicFrameLocks noGrp="1"/>
          </p:cNvGraphicFramePr>
          <p:nvPr>
            <p:ph idx="1"/>
            <p:extLst>
              <p:ext uri="{D42A27DB-BD31-4B8C-83A1-F6EECF244321}">
                <p14:modId xmlns:p14="http://schemas.microsoft.com/office/powerpoint/2010/main" val="2870293682"/>
              </p:ext>
            </p:extLst>
          </p:nvPr>
        </p:nvGraphicFramePr>
        <p:xfrm>
          <a:off x="304800" y="245533"/>
          <a:ext cx="11455400" cy="41994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943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B063-AB7C-B137-FB3D-8319DFD0E618}"/>
              </a:ext>
            </a:extLst>
          </p:cNvPr>
          <p:cNvSpPr>
            <a:spLocks noGrp="1"/>
          </p:cNvSpPr>
          <p:nvPr>
            <p:ph type="title"/>
          </p:nvPr>
        </p:nvSpPr>
        <p:spPr>
          <a:xfrm>
            <a:off x="677334" y="609600"/>
            <a:ext cx="8596668" cy="791183"/>
          </a:xfrm>
        </p:spPr>
        <p:txBody>
          <a:bodyPr/>
          <a:lstStyle/>
          <a:p>
            <a:pPr algn="ctr"/>
            <a:r>
              <a:rPr lang="en-US" dirty="0"/>
              <a:t>Self vs. Manager Performance Ratings</a:t>
            </a:r>
          </a:p>
        </p:txBody>
      </p:sp>
      <p:graphicFrame>
        <p:nvGraphicFramePr>
          <p:cNvPr id="4" name="Content Placeholder 3">
            <a:extLst>
              <a:ext uri="{FF2B5EF4-FFF2-40B4-BE49-F238E27FC236}">
                <a16:creationId xmlns:a16="http://schemas.microsoft.com/office/drawing/2014/main" id="{95485656-9A63-4D53-A185-014CE88661A5}"/>
              </a:ext>
            </a:extLst>
          </p:cNvPr>
          <p:cNvGraphicFramePr>
            <a:graphicFrameLocks noGrp="1"/>
          </p:cNvGraphicFramePr>
          <p:nvPr>
            <p:ph idx="1"/>
            <p:extLst>
              <p:ext uri="{D42A27DB-BD31-4B8C-83A1-F6EECF244321}">
                <p14:modId xmlns:p14="http://schemas.microsoft.com/office/powerpoint/2010/main" val="2439027112"/>
              </p:ext>
            </p:extLst>
          </p:nvPr>
        </p:nvGraphicFramePr>
        <p:xfrm>
          <a:off x="677863" y="1643974"/>
          <a:ext cx="8596312" cy="43980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257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AA9-6FEA-DE74-3778-AD32A31E3CD1}"/>
              </a:ext>
            </a:extLst>
          </p:cNvPr>
          <p:cNvSpPr>
            <a:spLocks noGrp="1"/>
          </p:cNvSpPr>
          <p:nvPr>
            <p:ph type="title"/>
          </p:nvPr>
        </p:nvSpPr>
        <p:spPr>
          <a:xfrm>
            <a:off x="677334" y="609599"/>
            <a:ext cx="8596668" cy="966281"/>
          </a:xfrm>
        </p:spPr>
        <p:txBody>
          <a:bodyPr>
            <a:normAutofit/>
          </a:bodyPr>
          <a:lstStyle/>
          <a:p>
            <a:pPr algn="ctr"/>
            <a:r>
              <a:rPr lang="en-US" sz="2800" dirty="0"/>
              <a:t>Comparison of Average Years of Service: </a:t>
            </a:r>
            <a:br>
              <a:rPr lang="en-US" sz="2800" dirty="0"/>
            </a:br>
            <a:r>
              <a:rPr lang="en-US" sz="2800" dirty="0"/>
              <a:t>Retained vs. Departed Employees</a:t>
            </a:r>
          </a:p>
        </p:txBody>
      </p:sp>
      <p:graphicFrame>
        <p:nvGraphicFramePr>
          <p:cNvPr id="6" name="Content Placeholder 5">
            <a:extLst>
              <a:ext uri="{FF2B5EF4-FFF2-40B4-BE49-F238E27FC236}">
                <a16:creationId xmlns:a16="http://schemas.microsoft.com/office/drawing/2014/main" id="{3221577E-5658-590E-D3F6-6BEA6B3613D9}"/>
              </a:ext>
            </a:extLst>
          </p:cNvPr>
          <p:cNvGraphicFramePr>
            <a:graphicFrameLocks noGrp="1"/>
          </p:cNvGraphicFramePr>
          <p:nvPr>
            <p:ph idx="1"/>
            <p:extLst>
              <p:ext uri="{D42A27DB-BD31-4B8C-83A1-F6EECF244321}">
                <p14:modId xmlns:p14="http://schemas.microsoft.com/office/powerpoint/2010/main" val="395599156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08180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578</TotalTime>
  <Words>424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HR Analytics</vt:lpstr>
      <vt:lpstr>Analyzing Employee Attrition Factors</vt:lpstr>
      <vt:lpstr>Objective</vt:lpstr>
      <vt:lpstr>Employee Satisfaction Ratings</vt:lpstr>
      <vt:lpstr>How Satisfaction Influences Employee Turnover</vt:lpstr>
      <vt:lpstr>Distribution of Work-Life Balance</vt:lpstr>
      <vt:lpstr>How Work-Life Balance Affects Employee Turnover</vt:lpstr>
      <vt:lpstr>Self vs. Manager Performance Ratings</vt:lpstr>
      <vt:lpstr>Comparison of Average Years of Service:  Retained vs. Departed Employees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Kaylie Malone</dc:creator>
  <cp:lastModifiedBy>Kaylie Malone</cp:lastModifiedBy>
  <cp:revision>1</cp:revision>
  <dcterms:created xsi:type="dcterms:W3CDTF">2024-08-27T17:14:27Z</dcterms:created>
  <dcterms:modified xsi:type="dcterms:W3CDTF">2024-08-30T20:22:35Z</dcterms:modified>
</cp:coreProperties>
</file>