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4E785-6A5E-034A-AE83-022360896D0E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F2139-C161-7F45-B1E3-D87FC0F3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F2139-C161-7F45-B1E3-D87FC0F30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2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DBABEF6-82F4-404E-9D35-05B8BD3AD71E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942BA66-D516-3641-BCAC-21D504327F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U6WmtoIuaX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5029" y="217694"/>
            <a:ext cx="6495254" cy="400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Color, Memory, and Emotion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1181" y="156540"/>
            <a:ext cx="183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Kayli Peters</a:t>
            </a:r>
          </a:p>
          <a:p>
            <a:r>
              <a:rPr lang="en-US" sz="1200" dirty="0" smtClean="0"/>
              <a:t>Eastern Oregon University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9823" y="927137"/>
            <a:ext cx="43506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Abstract</a:t>
            </a:r>
          </a:p>
          <a:p>
            <a:pPr algn="just"/>
            <a:r>
              <a:rPr lang="en-US" sz="1200" dirty="0" smtClean="0"/>
              <a:t>Barnett and Peters (2015) proposed that colored words would be remembered at an increased rate due to the von </a:t>
            </a:r>
            <a:r>
              <a:rPr lang="en-US" sz="1200" dirty="0" err="1" smtClean="0"/>
              <a:t>Restorff</a:t>
            </a:r>
            <a:r>
              <a:rPr lang="en-US" sz="1200" dirty="0" smtClean="0"/>
              <a:t> Effect.  It was also expected that words with a positive or negative emotional association would be recalled at higher rates compared to the words in a neutral color (black). 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9823" y="2270394"/>
            <a:ext cx="4350685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Objectives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Determine if color increases memory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Determine if emotionality affects said memory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19822" y="2980483"/>
            <a:ext cx="4350685" cy="461665"/>
          </a:xfrm>
          <a:prstGeom prst="rect">
            <a:avLst/>
          </a:prstGeom>
          <a:solidFill>
            <a:srgbClr val="9BD5FA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Collection</a:t>
            </a:r>
          </a:p>
          <a:p>
            <a:pPr algn="just"/>
            <a:r>
              <a:rPr lang="en-US" sz="1200" i="1" dirty="0" smtClean="0"/>
              <a:t>Words Recalled                              			Valence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576316" y="927137"/>
            <a:ext cx="4573490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Design and Procedure</a:t>
            </a:r>
          </a:p>
          <a:p>
            <a:pPr algn="just"/>
            <a:r>
              <a:rPr lang="en-US" sz="1200" i="1" dirty="0" smtClean="0"/>
              <a:t>Tacit Consent </a:t>
            </a:r>
          </a:p>
          <a:p>
            <a:pPr algn="just"/>
            <a:r>
              <a:rPr lang="en-US" sz="1200" dirty="0" smtClean="0"/>
              <a:t>Consent information was given </a:t>
            </a:r>
          </a:p>
          <a:p>
            <a:pPr algn="just"/>
            <a:r>
              <a:rPr lang="en-US" sz="1200" dirty="0" smtClean="0"/>
              <a:t>Followed by: “By clicking to begin the experiment, I affirm that I am 18 or older and that I understand the basic purpose and methods of this study, the risks and benefits associated with participating in this study and my rights and responsibilities as a research participant.”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2849"/>
              </p:ext>
            </p:extLst>
          </p:nvPr>
        </p:nvGraphicFramePr>
        <p:xfrm>
          <a:off x="4808793" y="2357245"/>
          <a:ext cx="4335204" cy="187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02"/>
                <a:gridCol w="2167602"/>
              </a:tblGrid>
              <a:tr h="270601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 Month</a:t>
                      </a:r>
                      <a:endParaRPr lang="en-US" dirty="0"/>
                    </a:p>
                  </a:txBody>
                  <a:tcPr/>
                </a:tc>
              </a:tr>
              <a:tr h="378446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Jan., May,</a:t>
                      </a:r>
                      <a:r>
                        <a:rPr lang="en-US" baseline="0" dirty="0" smtClean="0"/>
                        <a:t> Sept.</a:t>
                      </a:r>
                      <a:endParaRPr lang="en-US" dirty="0"/>
                    </a:p>
                  </a:txBody>
                  <a:tcPr/>
                </a:tc>
              </a:tr>
              <a:tr h="378446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Feb.,</a:t>
                      </a:r>
                      <a:r>
                        <a:rPr lang="en-US" baseline="0" dirty="0" smtClean="0"/>
                        <a:t> June, Oct.</a:t>
                      </a:r>
                      <a:endParaRPr lang="en-US" dirty="0"/>
                    </a:p>
                  </a:txBody>
                  <a:tcPr/>
                </a:tc>
              </a:tr>
              <a:tr h="378446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March,</a:t>
                      </a:r>
                      <a:r>
                        <a:rPr lang="en-US" baseline="0" dirty="0" smtClean="0"/>
                        <a:t> July, Nov.</a:t>
                      </a:r>
                      <a:endParaRPr lang="en-US" dirty="0"/>
                    </a:p>
                  </a:txBody>
                  <a:tcPr/>
                </a:tc>
              </a:tr>
              <a:tr h="378446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April, Aug., Dec.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0507" y="4269261"/>
            <a:ext cx="153194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Progression:</a:t>
            </a:r>
          </a:p>
          <a:p>
            <a:pPr algn="just"/>
            <a:r>
              <a:rPr lang="en-US" sz="1200" dirty="0" smtClean="0"/>
              <a:t>Click on Condition </a:t>
            </a:r>
            <a:endParaRPr lang="en-US" sz="1200" dirty="0" smtClean="0"/>
          </a:p>
          <a:p>
            <a:pPr algn="just"/>
            <a:r>
              <a:rPr lang="en-US" sz="1200" dirty="0" smtClean="0"/>
              <a:t>PAUSE</a:t>
            </a:r>
            <a:endParaRPr lang="en-US" sz="1200" dirty="0" smtClean="0"/>
          </a:p>
          <a:p>
            <a:pPr algn="just"/>
            <a:r>
              <a:rPr lang="en-US" sz="1200" dirty="0" smtClean="0"/>
              <a:t>Valence</a:t>
            </a:r>
          </a:p>
          <a:p>
            <a:pPr algn="just"/>
            <a:r>
              <a:rPr lang="en-US" sz="1200" dirty="0" smtClean="0"/>
              <a:t>Debriefing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823" y="3532093"/>
            <a:ext cx="4350684" cy="2354491"/>
          </a:xfrm>
          <a:prstGeom prst="rect">
            <a:avLst/>
          </a:prstGeom>
          <a:solidFill>
            <a:srgbClr val="9BD5FA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Stimuli</a:t>
            </a:r>
            <a:r>
              <a:rPr lang="en-US" sz="1400" dirty="0" err="1" smtClean="0"/>
              <a:t>:</a:t>
            </a:r>
            <a:r>
              <a:rPr lang="en-US" sz="1100" u="sng" dirty="0" err="1">
                <a:hlinkClick r:id="rId3"/>
              </a:rPr>
              <a:t>https</a:t>
            </a:r>
            <a:r>
              <a:rPr lang="en-US" sz="1100" u="sng" dirty="0">
                <a:hlinkClick r:id="rId3"/>
              </a:rPr>
              <a:t>://www.youtube.com/watch?v=</a:t>
            </a:r>
            <a:r>
              <a:rPr lang="en-US" sz="1100" u="sng" dirty="0" smtClean="0">
                <a:hlinkClick r:id="rId3"/>
              </a:rPr>
              <a:t>U6WmtoIuaXY</a:t>
            </a:r>
            <a:endParaRPr lang="en-US" sz="1100" u="sng" dirty="0" smtClean="0"/>
          </a:p>
          <a:p>
            <a:pPr algn="just"/>
            <a:r>
              <a:rPr lang="en-US" sz="1200" i="1" dirty="0" smtClean="0"/>
              <a:t>Recall as many words as possible.</a:t>
            </a:r>
          </a:p>
          <a:p>
            <a:pPr algn="just"/>
            <a:r>
              <a:rPr lang="en-US" sz="1200" i="1" dirty="0" smtClean="0"/>
              <a:t>Target words:</a:t>
            </a:r>
          </a:p>
          <a:p>
            <a:pPr algn="just"/>
            <a:r>
              <a:rPr lang="en-US" sz="1200" b="1" dirty="0" smtClean="0"/>
              <a:t>Condition 1- </a:t>
            </a:r>
            <a:r>
              <a:rPr lang="en-US" sz="1200" dirty="0" smtClean="0">
                <a:solidFill>
                  <a:srgbClr val="FF0000"/>
                </a:solidFill>
              </a:rPr>
              <a:t>Crisis		</a:t>
            </a:r>
            <a:r>
              <a:rPr lang="en-US" sz="1200" b="1" dirty="0" smtClean="0"/>
              <a:t>Condition 3- </a:t>
            </a: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Crisis</a:t>
            </a:r>
            <a:endParaRPr lang="en-US" sz="1200" b="1" dirty="0" smtClean="0"/>
          </a:p>
          <a:p>
            <a:pPr algn="just"/>
            <a:r>
              <a:rPr lang="en-US" sz="1200" b="1" dirty="0" smtClean="0">
                <a:solidFill>
                  <a:srgbClr val="0D0D0D"/>
                </a:solidFill>
              </a:rPr>
              <a:t>Condition 2- </a:t>
            </a: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Friend	</a:t>
            </a:r>
            <a:r>
              <a:rPr lang="en-US" sz="1200" b="1" dirty="0" smtClean="0"/>
              <a:t>Condition 4- </a:t>
            </a:r>
            <a:r>
              <a:rPr lang="en-US" sz="1200" b="1" dirty="0" smtClean="0">
                <a:solidFill>
                  <a:srgbClr val="FF0000"/>
                </a:solidFill>
              </a:rPr>
              <a:t>Friend</a:t>
            </a:r>
          </a:p>
          <a:p>
            <a:pPr algn="just"/>
            <a:endParaRPr lang="en-US" sz="1200" b="1" dirty="0">
              <a:solidFill>
                <a:srgbClr val="FF0000"/>
              </a:solidFill>
            </a:endParaRPr>
          </a:p>
          <a:p>
            <a:pPr algn="just"/>
            <a:r>
              <a:rPr lang="en-US" sz="1200" i="1" dirty="0" smtClean="0">
                <a:solidFill>
                  <a:srgbClr val="000000"/>
                </a:solidFill>
              </a:rPr>
              <a:t>Neutral words were the same in all four conditions:</a:t>
            </a:r>
          </a:p>
          <a:p>
            <a:pPr algn="just"/>
            <a:r>
              <a:rPr lang="en-US" sz="1200" dirty="0" smtClean="0">
                <a:solidFill>
                  <a:srgbClr val="000000"/>
                </a:solidFill>
              </a:rPr>
              <a:t>Numb, Sentimental, Obsequious, Poignant, Judgmental, Authoritative, Serious, Somber, Morose, Didactic, Vexed, Regretful, Nervous, Callous</a:t>
            </a:r>
          </a:p>
          <a:p>
            <a:pPr algn="just"/>
            <a:endParaRPr lang="en-US" sz="1400" b="1" dirty="0" smtClean="0">
              <a:solidFill>
                <a:srgbClr val="0D0D0D"/>
              </a:solidFill>
            </a:endParaRPr>
          </a:p>
          <a:p>
            <a:pPr algn="just"/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0374" y="5300414"/>
            <a:ext cx="4335204" cy="1384995"/>
          </a:xfrm>
          <a:prstGeom prst="rect">
            <a:avLst/>
          </a:prstGeom>
          <a:solidFill>
            <a:srgbClr val="9BD5F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Results</a:t>
            </a:r>
          </a:p>
          <a:p>
            <a:pPr marL="171450" indent="-171450" algn="just">
              <a:buFont typeface="Arial"/>
              <a:buChar char="•"/>
            </a:pPr>
            <a:r>
              <a:rPr lang="en-US" sz="1200" dirty="0" smtClean="0"/>
              <a:t>χ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-(27), p&lt;.001</a:t>
            </a:r>
            <a:endParaRPr lang="en-US" sz="1200" dirty="0" smtClean="0"/>
          </a:p>
          <a:p>
            <a:pPr marL="171450" indent="-171450" algn="just">
              <a:buFont typeface="Arial"/>
              <a:buChar char="•"/>
            </a:pPr>
            <a:r>
              <a:rPr lang="en-US" sz="1200" dirty="0" smtClean="0"/>
              <a:t>48 participants, from social media and students emailed data to me. 35 of them identified a correct condition and were used to analyze data, the other were thrown out.  </a:t>
            </a:r>
          </a:p>
          <a:p>
            <a:pPr algn="just"/>
            <a:endParaRPr lang="en-US" sz="1200" dirty="0" smtClean="0"/>
          </a:p>
          <a:p>
            <a:pPr algn="just"/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9822" y="5894239"/>
            <a:ext cx="435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References</a:t>
            </a:r>
          </a:p>
          <a:p>
            <a:r>
              <a:rPr lang="en-US" sz="1200" dirty="0" err="1" smtClean="0"/>
              <a:t>Kuhbandner</a:t>
            </a:r>
            <a:r>
              <a:rPr lang="en-US" sz="1200" dirty="0" smtClean="0"/>
              <a:t>, C., &amp; </a:t>
            </a:r>
            <a:r>
              <a:rPr lang="en-US" sz="1200" dirty="0" err="1" smtClean="0"/>
              <a:t>Pekrun</a:t>
            </a:r>
            <a:r>
              <a:rPr lang="en-US" sz="1200" dirty="0" smtClean="0"/>
              <a:t>, R. (2013). Joint effects of emotion and 	color on memory. </a:t>
            </a:r>
            <a:r>
              <a:rPr lang="en-US" sz="1200" i="1" dirty="0" smtClean="0"/>
              <a:t>Emotion, 13, </a:t>
            </a:r>
            <a:r>
              <a:rPr lang="en-US" sz="1200" dirty="0" smtClean="0"/>
              <a:t>375-379.  doi:10.1037/	a0031821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236349" y="4592426"/>
            <a:ext cx="260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almost all analyzed data, the colored word was recalled.  28/35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636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8120</TotalTime>
  <Words>296</Words>
  <Application>Microsoft Macintosh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Color, Memory, and Emotion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Color, Memory, and Emotion</dc:title>
  <dc:creator>Kayli Peters</dc:creator>
  <cp:lastModifiedBy>Kayli Peters</cp:lastModifiedBy>
  <cp:revision>17</cp:revision>
  <dcterms:created xsi:type="dcterms:W3CDTF">2015-06-01T15:13:41Z</dcterms:created>
  <dcterms:modified xsi:type="dcterms:W3CDTF">2015-06-08T03:04:16Z</dcterms:modified>
</cp:coreProperties>
</file>