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4"/>
  </p:notesMasterIdLst>
  <p:sldIdLst>
    <p:sldId id="340" r:id="rId2"/>
    <p:sldId id="341" r:id="rId3"/>
    <p:sldId id="342" r:id="rId4"/>
    <p:sldId id="343" r:id="rId5"/>
    <p:sldId id="344" r:id="rId6"/>
    <p:sldId id="355" r:id="rId7"/>
    <p:sldId id="350" r:id="rId8"/>
    <p:sldId id="353" r:id="rId9"/>
    <p:sldId id="354" r:id="rId10"/>
    <p:sldId id="347" r:id="rId11"/>
    <p:sldId id="346" r:id="rId12"/>
    <p:sldId id="35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15"/>
    <p:restoredTop sz="96078"/>
  </p:normalViewPr>
  <p:slideViewPr>
    <p:cSldViewPr snapToGrid="0">
      <p:cViewPr>
        <p:scale>
          <a:sx n="138" d="100"/>
          <a:sy n="138" d="100"/>
        </p:scale>
        <p:origin x="50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80907-CB9A-BD4B-AAED-488AC73A8A17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3D0648-E56C-F844-AD5D-EFE3EC8DEA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567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659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351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639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93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52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22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791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5077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4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631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2985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1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30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7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158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en-GB" sz="2400" cap="all" baseline="0"/>
            </a:lvl1pPr>
            <a:lvl2pPr marL="457200" indent="0" algn="ctr">
              <a:buNone/>
              <a:defRPr lang="en-GB" sz="2000"/>
            </a:lvl2pPr>
            <a:lvl3pPr marL="914400" indent="0" algn="ctr">
              <a:buNone/>
              <a:defRPr lang="en-GB" sz="1800"/>
            </a:lvl3pPr>
            <a:lvl4pPr marL="1371600" indent="0" algn="ctr">
              <a:buNone/>
              <a:defRPr lang="en-GB" sz="1600"/>
            </a:lvl4pPr>
            <a:lvl5pPr marL="1828800" indent="0" algn="ctr">
              <a:buNone/>
              <a:defRPr lang="en-GB" sz="1600"/>
            </a:lvl5pPr>
            <a:lvl6pPr marL="2286000" indent="0" algn="ctr">
              <a:buNone/>
              <a:defRPr lang="en-GB" sz="1600"/>
            </a:lvl6pPr>
            <a:lvl7pPr marL="2743200" indent="0" algn="ctr">
              <a:buNone/>
              <a:defRPr lang="en-GB" sz="1600"/>
            </a:lvl7pPr>
            <a:lvl8pPr marL="3200400" indent="0" algn="ctr">
              <a:buNone/>
              <a:defRPr lang="en-GB" sz="1600"/>
            </a:lvl8pPr>
            <a:lvl9pPr marL="3657600" indent="0" algn="ctr">
              <a:buNone/>
              <a:defRPr lang="en-GB" sz="1600"/>
            </a:lvl9pPr>
          </a:lstStyle>
          <a:p>
            <a:pPr rtl="0"/>
            <a:r>
              <a:rPr lang="en-GB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en-GB" sz="6000" spc="3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7038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GB"/>
            </a:defPPr>
          </a:lstStyle>
          <a:p>
            <a:pPr algn="ctr" rtl="0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en-GB" spc="300" baseline="0"/>
            </a:lvl1pPr>
          </a:lstStyle>
          <a:p>
            <a:pPr rt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en-GB" sz="2000" cap="all" spc="0" baseline="0"/>
            </a:lvl1pPr>
            <a:lvl2pPr marL="228600">
              <a:defRPr lang="en-GB" spc="0" baseline="0"/>
            </a:lvl2pPr>
            <a:lvl3pPr marL="457200">
              <a:defRPr lang="en-GB" spc="0" baseline="0"/>
            </a:lvl3pPr>
            <a:lvl4pPr marL="685800">
              <a:defRPr lang="en-GB" spc="0" baseline="0"/>
            </a:lvl4pPr>
            <a:lvl5pPr marL="1143000">
              <a:defRPr lang="en-GB" spc="0" baseline="0"/>
            </a:lvl5pPr>
          </a:lstStyle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GB"/>
            </a:defPPr>
          </a:lstStyle>
          <a:p>
            <a:pPr rtl="0"/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5DF2D63-3FF5-D547-96B9-BE9CCD1ABA58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en-GB"/>
            </a:lvl1pPr>
          </a:lstStyle>
          <a:p>
            <a:pPr rtl="0"/>
            <a:r>
              <a:rPr lang="en-GB"/>
              <a:t>Click icon to add picture</a:t>
            </a:r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03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804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60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6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50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0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02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20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FE1953B-4F19-1D4E-B475-3325969F6B7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68826-A8D4-CA49-86D3-E3CDE84E9DA3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980874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fernandol/countries-of-the-world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>
            <a:defPPr>
              <a:defRPr lang="en-GB"/>
            </a:defPPr>
          </a:lstStyle>
          <a:p>
            <a:pPr rtl="0"/>
            <a:r>
              <a:rPr lang="en-GB"/>
              <a:t>MIRJAM NILSSON​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5783"/>
            <a:ext cx="10515600" cy="134643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SCIENTIFIC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65818-7CB0-4A99-EA74-93DD7CD665CC}"/>
              </a:ext>
            </a:extLst>
          </p:cNvPr>
          <p:cNvSpPr txBox="1"/>
          <p:nvPr/>
        </p:nvSpPr>
        <p:spPr>
          <a:xfrm>
            <a:off x="6970955" y="2603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79347-9C40-2E5A-728B-56A783C318D4}"/>
              </a:ext>
            </a:extLst>
          </p:cNvPr>
          <p:cNvSpPr/>
          <p:nvPr/>
        </p:nvSpPr>
        <p:spPr>
          <a:xfrm>
            <a:off x="311972" y="279699"/>
            <a:ext cx="11575228" cy="6303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BA40B-DBDA-69EE-290B-46DEA608E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18060" t="15016" r="15714" b="21655"/>
          <a:stretch/>
        </p:blipFill>
        <p:spPr>
          <a:xfrm>
            <a:off x="1523999" y="1123530"/>
            <a:ext cx="9535673" cy="5454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238BF0-E654-C84F-D78F-2F0F5ADD8F8E}"/>
              </a:ext>
            </a:extLst>
          </p:cNvPr>
          <p:cNvSpPr txBox="1"/>
          <p:nvPr/>
        </p:nvSpPr>
        <p:spPr>
          <a:xfrm>
            <a:off x="1523999" y="3133457"/>
            <a:ext cx="9144000" cy="184665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A “LEARNING FROM DATA" PRESENTATION: </a:t>
            </a:r>
          </a:p>
          <a:p>
            <a:pPr algn="ctr"/>
            <a:endParaRPr lang="en-GB" b="1" dirty="0">
              <a:solidFill>
                <a:schemeClr val="bg2"/>
              </a:solidFill>
            </a:endParaRPr>
          </a:p>
          <a:p>
            <a:pPr algn="ctr"/>
            <a:r>
              <a:rPr lang="en-GB" b="1" dirty="0">
                <a:solidFill>
                  <a:schemeClr val="bg2"/>
                </a:solidFill>
              </a:rPr>
              <a:t>Predicting GDP Using Socioeconomic Indicators: A Machine Learning Approach</a:t>
            </a:r>
          </a:p>
          <a:p>
            <a:pPr algn="ctr"/>
            <a:br>
              <a:rPr lang="en-GB" sz="2400" b="1" dirty="0">
                <a:solidFill>
                  <a:schemeClr val="bg2"/>
                </a:solidFill>
              </a:rPr>
            </a:br>
            <a:r>
              <a:rPr lang="en-GB" sz="12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ECM3420 </a:t>
            </a:r>
          </a:p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AEC02-A9FC-244B-4725-C9805F219FE2}"/>
              </a:ext>
            </a:extLst>
          </p:cNvPr>
          <p:cNvSpPr txBox="1"/>
          <p:nvPr/>
        </p:nvSpPr>
        <p:spPr>
          <a:xfrm>
            <a:off x="4815840" y="595035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BY KAYLUM SMITH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BC881-7994-9643-7417-25B525451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-98521"/>
            <a:ext cx="4075803" cy="24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73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>
            <a:defPPr>
              <a:defRPr lang="en-GB"/>
            </a:defPPr>
          </a:lstStyle>
          <a:p>
            <a:pPr rtl="0"/>
            <a:r>
              <a:rPr lang="en-GB"/>
              <a:t>MIRJAM NILSSON​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5783"/>
            <a:ext cx="10515600" cy="134643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SCIENTIFIC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65818-7CB0-4A99-EA74-93DD7CD665CC}"/>
              </a:ext>
            </a:extLst>
          </p:cNvPr>
          <p:cNvSpPr txBox="1"/>
          <p:nvPr/>
        </p:nvSpPr>
        <p:spPr>
          <a:xfrm>
            <a:off x="6970955" y="2603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79347-9C40-2E5A-728B-56A783C318D4}"/>
              </a:ext>
            </a:extLst>
          </p:cNvPr>
          <p:cNvSpPr/>
          <p:nvPr/>
        </p:nvSpPr>
        <p:spPr>
          <a:xfrm>
            <a:off x="311972" y="279699"/>
            <a:ext cx="11575228" cy="6303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Dataset Limitations: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Small dataset size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Only 228 rows, which limits generalizability.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Lack of important features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Missing data on factors like political stability or education quality, which could improve predictive accuracy.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Model Limitations: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Linear Regression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Cannot capture non-linear relationships.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High mean squared error, reducing accuracy for more complex patterns.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Ridge Regression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Limited by its linear nature, making it less effective for non-linear relationships.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Random Forest Regression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Significant computational cost for hyperparameter tuning.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"Black-box" nature complicates interpretability and decision-making.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Metric Limitations: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GDP per capita as a target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Narrow metric that doesn’t capture wealth distribution or quality of life.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General Trade-offs: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Balancing performance improvement with computational cost for Random Forest's hyperparameter tuning.</a:t>
            </a:r>
          </a:p>
          <a:p>
            <a:pPr lvl="1"/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38BF0-E654-C84F-D78F-2F0F5ADD8F8E}"/>
              </a:ext>
            </a:extLst>
          </p:cNvPr>
          <p:cNvSpPr txBox="1"/>
          <p:nvPr/>
        </p:nvSpPr>
        <p:spPr>
          <a:xfrm>
            <a:off x="2760568" y="584476"/>
            <a:ext cx="6670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Limitations</a:t>
            </a:r>
            <a:endParaRPr lang="en-GB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AEC02-A9FC-244B-4725-C9805F219FE2}"/>
              </a:ext>
            </a:extLst>
          </p:cNvPr>
          <p:cNvSpPr txBox="1"/>
          <p:nvPr/>
        </p:nvSpPr>
        <p:spPr>
          <a:xfrm>
            <a:off x="4815840" y="595035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3439E41-AB27-DC55-8648-48B8646CC7A0}"/>
              </a:ext>
            </a:extLst>
          </p:cNvPr>
          <p:cNvSpPr txBox="1">
            <a:spLocks/>
          </p:cNvSpPr>
          <p:nvPr/>
        </p:nvSpPr>
        <p:spPr>
          <a:xfrm>
            <a:off x="311972" y="274320"/>
            <a:ext cx="636727" cy="322851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GB" smtClean="0">
                <a:solidFill>
                  <a:schemeClr val="bg2"/>
                </a:solidFill>
              </a:rPr>
              <a:pPr/>
              <a:t>10</a:t>
            </a:fld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9BC596-461E-4292-1588-5C52D4E268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38"/>
          <a:stretch/>
        </p:blipFill>
        <p:spPr>
          <a:xfrm>
            <a:off x="168291" y="5561698"/>
            <a:ext cx="1187450" cy="1033987"/>
          </a:xfrm>
          <a:prstGeom prst="rect">
            <a:avLst/>
          </a:prstGeom>
        </p:spPr>
      </p:pic>
      <p:pic>
        <p:nvPicPr>
          <p:cNvPr id="8194" name="Picture 2" descr="Stoic Q&amp;A: on the limitations of the Stoic approach to human relationships  | How to Be a Stoic">
            <a:extLst>
              <a:ext uri="{FF2B5EF4-FFF2-40B4-BE49-F238E27FC236}">
                <a16:creationId xmlns:a16="http://schemas.microsoft.com/office/drawing/2014/main" id="{358DCC40-76DD-B3C2-254C-1D148DB9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136" y="1898109"/>
            <a:ext cx="3383908" cy="3383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14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>
            <a:defPPr>
              <a:defRPr lang="en-GB"/>
            </a:defPPr>
          </a:lstStyle>
          <a:p>
            <a:pPr rtl="0"/>
            <a:r>
              <a:rPr lang="en-GB"/>
              <a:t>MIRJAM NILSSON​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5783"/>
            <a:ext cx="10515600" cy="134643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SCIENTIFIC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65818-7CB0-4A99-EA74-93DD7CD665CC}"/>
              </a:ext>
            </a:extLst>
          </p:cNvPr>
          <p:cNvSpPr txBox="1"/>
          <p:nvPr/>
        </p:nvSpPr>
        <p:spPr>
          <a:xfrm>
            <a:off x="6970955" y="2603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79347-9C40-2E5A-728B-56A783C318D4}"/>
              </a:ext>
            </a:extLst>
          </p:cNvPr>
          <p:cNvSpPr/>
          <p:nvPr/>
        </p:nvSpPr>
        <p:spPr>
          <a:xfrm>
            <a:off x="311972" y="279699"/>
            <a:ext cx="11575228" cy="6303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Conclusions: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Linear Regression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Baseline; struggled with non-linear patterns and high error.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Ridge Regression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Addressed multicollinearity; limited by linearity.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Random Forest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Best performance; captured complexity but high computational cost.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Clustering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Improved interpretability and reduced multicollinearity; risk of oversimplification.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Key Insights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Socioeconomic indicators (e.g., literacy,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birthrate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, phone usage) strongly predict GDP.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Future 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Expand Features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Add political stability, education quality, healthcare spending.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Increase Data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Combine datasets to improve generalizability and robustness.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Explore Models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Test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XGBoost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LightGBM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 for better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Enhance Interpretability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Use SHAP values or feature importance for Random Forest.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Refine Imputation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GB" sz="1400" b="0" i="0" u="none" strike="noStrike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 impacts of missing data handling methods.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Combine Models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: Experiment with ensemble techniques for improved accuracy.</a:t>
            </a:r>
          </a:p>
          <a:p>
            <a:pPr lvl="2"/>
            <a:endParaRPr lang="en-GB" dirty="0"/>
          </a:p>
          <a:p>
            <a:pPr lvl="1"/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38BF0-E654-C84F-D78F-2F0F5ADD8F8E}"/>
              </a:ext>
            </a:extLst>
          </p:cNvPr>
          <p:cNvSpPr txBox="1"/>
          <p:nvPr/>
        </p:nvSpPr>
        <p:spPr>
          <a:xfrm>
            <a:off x="2760568" y="584476"/>
            <a:ext cx="6670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Conclusions and Future Work</a:t>
            </a:r>
            <a:endParaRPr lang="en-GB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AEC02-A9FC-244B-4725-C9805F219FE2}"/>
              </a:ext>
            </a:extLst>
          </p:cNvPr>
          <p:cNvSpPr txBox="1"/>
          <p:nvPr/>
        </p:nvSpPr>
        <p:spPr>
          <a:xfrm>
            <a:off x="4815840" y="595035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53D079-BDA5-2EC9-24C1-37B3CDFEBB46}"/>
              </a:ext>
            </a:extLst>
          </p:cNvPr>
          <p:cNvSpPr txBox="1">
            <a:spLocks/>
          </p:cNvSpPr>
          <p:nvPr/>
        </p:nvSpPr>
        <p:spPr>
          <a:xfrm>
            <a:off x="311972" y="274320"/>
            <a:ext cx="636727" cy="322851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GB" smtClean="0">
                <a:solidFill>
                  <a:schemeClr val="bg2"/>
                </a:solidFill>
              </a:rPr>
              <a:pPr/>
              <a:t>11</a:t>
            </a:fld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017CF-4EBD-DFE3-FCBB-1670239A46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38"/>
          <a:stretch/>
        </p:blipFill>
        <p:spPr>
          <a:xfrm>
            <a:off x="168291" y="5561698"/>
            <a:ext cx="1187450" cy="10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>
            <a:defPPr>
              <a:defRPr lang="en-GB"/>
            </a:defPPr>
          </a:lstStyle>
          <a:p>
            <a:pPr rtl="0"/>
            <a:r>
              <a:rPr lang="en-GB"/>
              <a:t>MIRJAM NILSSON​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5783"/>
            <a:ext cx="10515600" cy="134643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SCIENTIFIC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65818-7CB0-4A99-EA74-93DD7CD665CC}"/>
              </a:ext>
            </a:extLst>
          </p:cNvPr>
          <p:cNvSpPr txBox="1"/>
          <p:nvPr/>
        </p:nvSpPr>
        <p:spPr>
          <a:xfrm>
            <a:off x="6970955" y="2603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79347-9C40-2E5A-728B-56A783C318D4}"/>
              </a:ext>
            </a:extLst>
          </p:cNvPr>
          <p:cNvSpPr/>
          <p:nvPr/>
        </p:nvSpPr>
        <p:spPr>
          <a:xfrm>
            <a:off x="311972" y="279699"/>
            <a:ext cx="11575228" cy="6303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BA40B-DBDA-69EE-290B-46DEA608E9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</a:extLst>
          </a:blip>
          <a:srcRect l="18060" t="15016" r="15714" b="21655"/>
          <a:stretch/>
        </p:blipFill>
        <p:spPr>
          <a:xfrm>
            <a:off x="1523999" y="1123530"/>
            <a:ext cx="9535673" cy="54547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238BF0-E654-C84F-D78F-2F0F5ADD8F8E}"/>
              </a:ext>
            </a:extLst>
          </p:cNvPr>
          <p:cNvSpPr txBox="1"/>
          <p:nvPr/>
        </p:nvSpPr>
        <p:spPr>
          <a:xfrm>
            <a:off x="1523999" y="3133457"/>
            <a:ext cx="9144000" cy="110799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2400" b="1" i="0" u="none" strike="noStrike" dirty="0">
                <a:solidFill>
                  <a:srgbClr val="000000"/>
                </a:solidFill>
                <a:effectLst/>
                <a:latin typeface="+mj-lt"/>
              </a:rPr>
              <a:t>Thank You!</a:t>
            </a:r>
          </a:p>
          <a:p>
            <a:pPr algn="ctr"/>
            <a:r>
              <a:rPr lang="en-GB" sz="2400" b="1" dirty="0">
                <a:solidFill>
                  <a:srgbClr val="000000"/>
                </a:solidFill>
                <a:latin typeface="+mj-lt"/>
              </a:rPr>
              <a:t>Have a Good Day.</a:t>
            </a:r>
            <a:endParaRPr lang="en-GB" sz="2400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AEC02-A9FC-244B-4725-C9805F219FE2}"/>
              </a:ext>
            </a:extLst>
          </p:cNvPr>
          <p:cNvSpPr txBox="1"/>
          <p:nvPr/>
        </p:nvSpPr>
        <p:spPr>
          <a:xfrm>
            <a:off x="4815840" y="595035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2"/>
                </a:solidFill>
              </a:rPr>
              <a:t>BY KAYLUM SMITH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1BC881-7994-9643-7417-25B5254519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-98521"/>
            <a:ext cx="4075803" cy="244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>
            <a:defPPr>
              <a:defRPr lang="en-GB"/>
            </a:defPPr>
          </a:lstStyle>
          <a:p>
            <a:pPr rtl="0"/>
            <a:r>
              <a:rPr lang="en-GB"/>
              <a:t>MIRJAM NILSSON​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5783"/>
            <a:ext cx="10515600" cy="134643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SCIENTIFIC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65818-7CB0-4A99-EA74-93DD7CD665CC}"/>
              </a:ext>
            </a:extLst>
          </p:cNvPr>
          <p:cNvSpPr txBox="1"/>
          <p:nvPr/>
        </p:nvSpPr>
        <p:spPr>
          <a:xfrm>
            <a:off x="6970955" y="2603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79347-9C40-2E5A-728B-56A783C318D4}"/>
              </a:ext>
            </a:extLst>
          </p:cNvPr>
          <p:cNvSpPr/>
          <p:nvPr/>
        </p:nvSpPr>
        <p:spPr>
          <a:xfrm>
            <a:off x="311972" y="279699"/>
            <a:ext cx="11575228" cy="6303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dirty="0"/>
          </a:p>
          <a:p>
            <a:endParaRPr lang="en-GB" dirty="0"/>
          </a:p>
          <a:p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endParaRPr lang="en-GB" sz="1400" b="1" dirty="0"/>
          </a:p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Can GDP per capita be predicted using socioeconomic and environmental indicators?</a:t>
            </a:r>
            <a:endParaRPr lang="en-GB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Why it matters</a:t>
            </a:r>
            <a:r>
              <a:rPr lang="en-GB" sz="1400" dirty="0"/>
              <a:t>:</a:t>
            </a:r>
          </a:p>
          <a:p>
            <a:endParaRPr lang="en-GB" sz="1400" dirty="0"/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1. Economic Planning and Policy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Budget Allocation, Policy Evaluation, Economic Stability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2. Business Decision-Making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Market Analysis, Investment Strategy Risk Management</a:t>
            </a:r>
          </a:p>
          <a:p>
            <a:endParaRPr lang="en-GB" sz="1400" dirty="0">
              <a:solidFill>
                <a:srgbClr val="000000"/>
              </a:solidFill>
            </a:endParaRPr>
          </a:p>
          <a:p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3. Targeting Development Goals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i="0" u="none" strike="noStrike" dirty="0">
                <a:solidFill>
                  <a:srgbClr val="000000"/>
                </a:solidFill>
                <a:effectLst/>
              </a:rPr>
              <a:t>Poverty Reduction, Global Benchmarks, Regional Planning</a:t>
            </a:r>
            <a:br>
              <a:rPr lang="en-GB" sz="1400" i="0" u="none" strike="noStrike" dirty="0">
                <a:solidFill>
                  <a:srgbClr val="000000"/>
                </a:solidFill>
                <a:effectLst/>
              </a:rPr>
            </a:br>
            <a:endParaRPr lang="en-GB" sz="1400" i="0" u="none" strike="noStrike" dirty="0">
              <a:solidFill>
                <a:srgbClr val="000000"/>
              </a:solidFill>
              <a:effectLst/>
            </a:endParaRPr>
          </a:p>
          <a:p>
            <a:endParaRPr lang="en-GB" sz="140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38BF0-E654-C84F-D78F-2F0F5ADD8F8E}"/>
              </a:ext>
            </a:extLst>
          </p:cNvPr>
          <p:cNvSpPr txBox="1"/>
          <p:nvPr/>
        </p:nvSpPr>
        <p:spPr>
          <a:xfrm>
            <a:off x="2760568" y="584476"/>
            <a:ext cx="6670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Research Question</a:t>
            </a:r>
            <a:endParaRPr lang="en-GB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B53F7B5-5A40-A73B-42F1-DE035F189990}"/>
              </a:ext>
            </a:extLst>
          </p:cNvPr>
          <p:cNvSpPr txBox="1">
            <a:spLocks/>
          </p:cNvSpPr>
          <p:nvPr/>
        </p:nvSpPr>
        <p:spPr>
          <a:xfrm>
            <a:off x="311972" y="274320"/>
            <a:ext cx="636727" cy="322851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GB" smtClean="0">
                <a:solidFill>
                  <a:schemeClr val="bg2"/>
                </a:solidFill>
              </a:rPr>
              <a:pPr/>
              <a:t>2</a:t>
            </a:fld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60B9C4-B95D-76AA-6BC2-2B8BCDDE0AA8}"/>
              </a:ext>
            </a:extLst>
          </p:cNvPr>
          <p:cNvSpPr txBox="1"/>
          <p:nvPr/>
        </p:nvSpPr>
        <p:spPr>
          <a:xfrm>
            <a:off x="8719688" y="6191895"/>
            <a:ext cx="3160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</a:rPr>
              <a:t>Data from dataset “countries of the world”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75FBBD-EABE-276F-7FA3-4A481756FD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38"/>
          <a:stretch/>
        </p:blipFill>
        <p:spPr>
          <a:xfrm>
            <a:off x="168291" y="5561698"/>
            <a:ext cx="1187450" cy="1033987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7CE5A55-3503-6D1C-7E5B-C7C6DE2868F3}"/>
              </a:ext>
            </a:extLst>
          </p:cNvPr>
          <p:cNvGrpSpPr/>
          <p:nvPr/>
        </p:nvGrpSpPr>
        <p:grpSpPr>
          <a:xfrm>
            <a:off x="1218584" y="3880997"/>
            <a:ext cx="2156200" cy="2342231"/>
            <a:chOff x="1218584" y="3880997"/>
            <a:chExt cx="2156200" cy="2342231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0D174D22-0CA2-A25D-F06F-91C32D303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8584" y="3880997"/>
              <a:ext cx="2156200" cy="2095093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D45980-15F2-E8B1-F34E-692530447705}"/>
                </a:ext>
              </a:extLst>
            </p:cNvPr>
            <p:cNvSpPr txBox="1"/>
            <p:nvPr/>
          </p:nvSpPr>
          <p:spPr>
            <a:xfrm>
              <a:off x="1524000" y="6007784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2. 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3FE6AD-CCBD-B42A-FAEF-B89609F0642C}"/>
              </a:ext>
            </a:extLst>
          </p:cNvPr>
          <p:cNvGrpSpPr/>
          <p:nvPr/>
        </p:nvGrpSpPr>
        <p:grpSpPr>
          <a:xfrm>
            <a:off x="7339260" y="1234107"/>
            <a:ext cx="4126624" cy="2436122"/>
            <a:chOff x="7339260" y="1234107"/>
            <a:chExt cx="4126624" cy="243612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AF35A7-D4ED-86D2-29D5-17A844F5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9260" y="1234107"/>
              <a:ext cx="4126624" cy="219489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D8514E2-58A3-CCEA-391A-EDFB7858A189}"/>
                </a:ext>
              </a:extLst>
            </p:cNvPr>
            <p:cNvSpPr txBox="1"/>
            <p:nvPr/>
          </p:nvSpPr>
          <p:spPr>
            <a:xfrm>
              <a:off x="8704937" y="3454785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09DCEE-EB2D-4118-BD9E-3E2646829B60}"/>
              </a:ext>
            </a:extLst>
          </p:cNvPr>
          <p:cNvGrpSpPr/>
          <p:nvPr/>
        </p:nvGrpSpPr>
        <p:grpSpPr>
          <a:xfrm>
            <a:off x="9402572" y="3880996"/>
            <a:ext cx="2150579" cy="2328826"/>
            <a:chOff x="9402572" y="3880996"/>
            <a:chExt cx="2150579" cy="2328826"/>
          </a:xfrm>
        </p:grpSpPr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706A6791-9174-8117-F335-09313B6062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2572" y="3880996"/>
              <a:ext cx="2150579" cy="20896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D01D8B-5ADD-A596-7E49-AC2394E0D1E0}"/>
                </a:ext>
              </a:extLst>
            </p:cNvPr>
            <p:cNvSpPr txBox="1"/>
            <p:nvPr/>
          </p:nvSpPr>
          <p:spPr>
            <a:xfrm>
              <a:off x="9722020" y="5994378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5. 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38C7D9C-765E-5BDC-880A-7E13100C5754}"/>
              </a:ext>
            </a:extLst>
          </p:cNvPr>
          <p:cNvGrpSpPr/>
          <p:nvPr/>
        </p:nvGrpSpPr>
        <p:grpSpPr>
          <a:xfrm>
            <a:off x="6760381" y="3880996"/>
            <a:ext cx="2150579" cy="2330312"/>
            <a:chOff x="6760381" y="3880996"/>
            <a:chExt cx="2150579" cy="2330312"/>
          </a:xfrm>
        </p:grpSpPr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54C69941-1B7F-58D1-8B25-1872E6DFB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381" y="3880996"/>
              <a:ext cx="2150579" cy="20896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DEBE34-DEFC-C0BC-13F0-F7CF433D252B}"/>
                </a:ext>
              </a:extLst>
            </p:cNvPr>
            <p:cNvSpPr txBox="1"/>
            <p:nvPr/>
          </p:nvSpPr>
          <p:spPr>
            <a:xfrm>
              <a:off x="7057318" y="5995864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4. 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33A65E-CD72-2DE0-2BB2-DD47B185108D}"/>
              </a:ext>
            </a:extLst>
          </p:cNvPr>
          <p:cNvGrpSpPr/>
          <p:nvPr/>
        </p:nvGrpSpPr>
        <p:grpSpPr>
          <a:xfrm>
            <a:off x="3992293" y="3880996"/>
            <a:ext cx="2150579" cy="2352601"/>
            <a:chOff x="3992293" y="3880996"/>
            <a:chExt cx="2150579" cy="2352601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FB3DFF75-A7F6-B07B-3A73-695759531E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293" y="3880996"/>
              <a:ext cx="2150579" cy="208963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6E6D1C-D08A-0021-62F5-EB42DFCE5ACA}"/>
                </a:ext>
              </a:extLst>
            </p:cNvPr>
            <p:cNvSpPr txBox="1"/>
            <p:nvPr/>
          </p:nvSpPr>
          <p:spPr>
            <a:xfrm>
              <a:off x="4247606" y="6018153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3.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48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>
            <a:defPPr>
              <a:defRPr lang="en-GB"/>
            </a:defPPr>
          </a:lstStyle>
          <a:p>
            <a:pPr rtl="0"/>
            <a:r>
              <a:rPr lang="en-GB"/>
              <a:t>MIRJAM NILSSON​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5783"/>
            <a:ext cx="10515600" cy="134643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SCIENTIFIC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65818-7CB0-4A99-EA74-93DD7CD665CC}"/>
              </a:ext>
            </a:extLst>
          </p:cNvPr>
          <p:cNvSpPr txBox="1"/>
          <p:nvPr/>
        </p:nvSpPr>
        <p:spPr>
          <a:xfrm>
            <a:off x="6970955" y="2603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79347-9C40-2E5A-728B-56A783C318D4}"/>
              </a:ext>
            </a:extLst>
          </p:cNvPr>
          <p:cNvSpPr/>
          <p:nvPr/>
        </p:nvSpPr>
        <p:spPr>
          <a:xfrm>
            <a:off x="311972" y="279699"/>
            <a:ext cx="11575228" cy="6303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dirty="0"/>
          </a:p>
          <a:p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>
              <a:buFont typeface="Arial" panose="020B0604020202020204" pitchFamily="34" charset="0"/>
              <a:buChar char="•"/>
            </a:pPr>
            <a:endParaRPr lang="en-GB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Source</a:t>
            </a:r>
            <a:r>
              <a:rPr lang="en-GB" sz="1400" dirty="0"/>
              <a:t>: Kaggle - "Countries of the World" dataset.</a:t>
            </a:r>
            <a:br>
              <a:rPr lang="en-GB" sz="1400" dirty="0"/>
            </a:b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Size</a:t>
            </a:r>
            <a:r>
              <a:rPr lang="en-GB" sz="1400" dirty="0"/>
              <a:t>: 228 rows (countries) × 26 columns (features).</a:t>
            </a:r>
            <a:br>
              <a:rPr lang="en-GB" sz="1400" dirty="0"/>
            </a:b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Key Features</a:t>
            </a:r>
            <a:r>
              <a:rPr lang="en-GB" sz="1400" dirty="0"/>
              <a:t>: Literacy (%), Phones (per 1000), Birthrate, Net Migration</a:t>
            </a:r>
            <a:br>
              <a:rPr lang="en-GB" sz="1400" dirty="0"/>
            </a:b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Target Variable</a:t>
            </a:r>
            <a:r>
              <a:rPr lang="en-GB" sz="1400" dirty="0"/>
              <a:t>: GDP ($ per capita).</a:t>
            </a:r>
            <a:br>
              <a:rPr lang="en-GB" sz="1400" dirty="0"/>
            </a:br>
            <a:endParaRPr lang="en-GB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Preprocessing Steps</a:t>
            </a:r>
            <a:r>
              <a:rPr lang="en-GB" sz="1400" dirty="0"/>
              <a:t>: 1. </a:t>
            </a:r>
            <a:r>
              <a:rPr lang="en-GB" sz="1400" i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Missing data , 2. Scaling and Standardization , 3. Outlier Removal</a:t>
            </a:r>
            <a:r>
              <a:rPr lang="en-GB" sz="1400" dirty="0">
                <a:effectLst/>
              </a:rPr>
              <a:t> , 4. </a:t>
            </a:r>
            <a:r>
              <a:rPr lang="en-GB" sz="1400" i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Logical Consistency Checks</a:t>
            </a:r>
            <a:r>
              <a:rPr lang="en-GB" sz="1400" dirty="0">
                <a:effectLst/>
              </a:rPr>
              <a:t> </a:t>
            </a:r>
            <a:br>
              <a:rPr lang="en-GB" sz="1400" dirty="0"/>
            </a:br>
            <a:endParaRPr lang="en-GB" sz="14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1400" dirty="0"/>
          </a:p>
          <a:p>
            <a:pPr lvl="2"/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lvl="3"/>
            <a:endParaRPr lang="en-GB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pPr lvl="3"/>
            <a:endParaRPr lang="en-GB" sz="1200" dirty="0"/>
          </a:p>
          <a:p>
            <a:pPr lvl="3"/>
            <a:r>
              <a:rPr lang="en-GB" sz="1200" dirty="0"/>
              <a:t>Source of the data: Kaggle: </a:t>
            </a:r>
            <a:r>
              <a:rPr lang="en-GB" sz="1200" dirty="0">
                <a:hlinkClick r:id="rId3"/>
              </a:rPr>
              <a:t>https://www.kaggle.com/datasets/fernandol/countries-of-the-world/data</a:t>
            </a:r>
            <a:endParaRPr lang="en-GB" sz="1200" dirty="0"/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38BF0-E654-C84F-D78F-2F0F5ADD8F8E}"/>
              </a:ext>
            </a:extLst>
          </p:cNvPr>
          <p:cNvSpPr txBox="1"/>
          <p:nvPr/>
        </p:nvSpPr>
        <p:spPr>
          <a:xfrm>
            <a:off x="2760568" y="584476"/>
            <a:ext cx="6670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Data Preprocessing</a:t>
            </a:r>
            <a:endParaRPr lang="en-GB" sz="2400" dirty="0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AEC02-A9FC-244B-4725-C9805F219FE2}"/>
              </a:ext>
            </a:extLst>
          </p:cNvPr>
          <p:cNvSpPr txBox="1"/>
          <p:nvPr/>
        </p:nvSpPr>
        <p:spPr>
          <a:xfrm>
            <a:off x="4815840" y="595035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B666C41-1A41-8945-A17D-1954CD877803}"/>
              </a:ext>
            </a:extLst>
          </p:cNvPr>
          <p:cNvSpPr txBox="1">
            <a:spLocks/>
          </p:cNvSpPr>
          <p:nvPr/>
        </p:nvSpPr>
        <p:spPr>
          <a:xfrm>
            <a:off x="311972" y="274320"/>
            <a:ext cx="636727" cy="322851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GB" smtClean="0">
                <a:solidFill>
                  <a:schemeClr val="bg2"/>
                </a:solidFill>
              </a:rPr>
              <a:pPr/>
              <a:t>3</a:t>
            </a:fld>
            <a:endParaRPr lang="en-GB" dirty="0">
              <a:solidFill>
                <a:schemeClr val="bg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F83489-172E-C126-3DA0-755624E759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538"/>
          <a:stretch/>
        </p:blipFill>
        <p:spPr>
          <a:xfrm>
            <a:off x="168291" y="5561698"/>
            <a:ext cx="1187450" cy="1033987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6644CF-4931-9B18-1FC5-881C03C9A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07972"/>
              </p:ext>
            </p:extLst>
          </p:nvPr>
        </p:nvGraphicFramePr>
        <p:xfrm>
          <a:off x="1585426" y="3971982"/>
          <a:ext cx="4127500" cy="15538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26669379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69631791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53153674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6934402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7566218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Pop. Density (per sq. mi.)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Coastline (coast/area ratio)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Net migration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Infant mortality (per 1000 births)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GDP ($ per capita)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1342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48,0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0,00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23,06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163,07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596126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124,6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1,26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-4,93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21,52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4500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76192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13,8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0,04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-0,39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1520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290,4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58,29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-20,71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9,27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701370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D820E01-D3B6-B153-745C-8FF2AEB9B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376756"/>
              </p:ext>
            </p:extLst>
          </p:nvPr>
        </p:nvGraphicFramePr>
        <p:xfrm>
          <a:off x="6622227" y="3971981"/>
          <a:ext cx="4127500" cy="15538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08780548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22417397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2113608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8975127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0261617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Pop. Density (per sq. mi.)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Coastline (coast/area ratio)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Net migration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Infant mortality (per 1000 births)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GDP ($ per capita)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67574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49.59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-4.86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6900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0066857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18.2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14.53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2500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43747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92.5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39.22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7.35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3400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12332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454.2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92.31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20.03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1100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5914461"/>
                  </a:ext>
                </a:extLst>
              </a:tr>
            </a:tbl>
          </a:graphicData>
        </a:graphic>
      </p:graphicFrame>
      <p:sp>
        <p:nvSpPr>
          <p:cNvPr id="14" name="Right Arrow 13">
            <a:extLst>
              <a:ext uri="{FF2B5EF4-FFF2-40B4-BE49-F238E27FC236}">
                <a16:creationId xmlns:a16="http://schemas.microsoft.com/office/drawing/2014/main" id="{E6FC4DA9-0E33-598D-E7F6-0F4E9BA58830}"/>
              </a:ext>
            </a:extLst>
          </p:cNvPr>
          <p:cNvSpPr/>
          <p:nvPr/>
        </p:nvSpPr>
        <p:spPr>
          <a:xfrm>
            <a:off x="5658379" y="4469418"/>
            <a:ext cx="1019800" cy="641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F4F745-8760-2549-E02C-BCDF4A3F6923}"/>
              </a:ext>
            </a:extLst>
          </p:cNvPr>
          <p:cNvSpPr txBox="1"/>
          <p:nvPr/>
        </p:nvSpPr>
        <p:spPr>
          <a:xfrm>
            <a:off x="2760568" y="5596415"/>
            <a:ext cx="1534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Figure 6.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AF8995-CBB9-861F-2055-67702518C8CB}"/>
              </a:ext>
            </a:extLst>
          </p:cNvPr>
          <p:cNvSpPr txBox="1"/>
          <p:nvPr/>
        </p:nvSpPr>
        <p:spPr>
          <a:xfrm>
            <a:off x="8009021" y="5645860"/>
            <a:ext cx="1534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Figure 7.</a:t>
            </a:r>
          </a:p>
        </p:txBody>
      </p:sp>
    </p:spTree>
    <p:extLst>
      <p:ext uri="{BB962C8B-B14F-4D97-AF65-F5344CB8AC3E}">
        <p14:creationId xmlns:p14="http://schemas.microsoft.com/office/powerpoint/2010/main" val="407824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>
            <a:defPPr>
              <a:defRPr lang="en-GB"/>
            </a:defPPr>
          </a:lstStyle>
          <a:p>
            <a:pPr rtl="0"/>
            <a:r>
              <a:rPr lang="en-GB"/>
              <a:t>MIRJAM NILSSON​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5783"/>
            <a:ext cx="10515600" cy="134643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SCIENTIFIC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65818-7CB0-4A99-EA74-93DD7CD665CC}"/>
              </a:ext>
            </a:extLst>
          </p:cNvPr>
          <p:cNvSpPr txBox="1"/>
          <p:nvPr/>
        </p:nvSpPr>
        <p:spPr>
          <a:xfrm>
            <a:off x="6970955" y="2603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79347-9C40-2E5A-728B-56A783C318D4}"/>
              </a:ext>
            </a:extLst>
          </p:cNvPr>
          <p:cNvSpPr/>
          <p:nvPr/>
        </p:nvSpPr>
        <p:spPr>
          <a:xfrm>
            <a:off x="311972" y="279699"/>
            <a:ext cx="11575228" cy="6303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Content</a:t>
            </a:r>
            <a:r>
              <a:rPr lang="en-GB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dirty="0"/>
              <a:t>Regression Models</a:t>
            </a:r>
            <a:r>
              <a:rPr lang="en-GB" sz="1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Linear Regression: Baseline for simplicity and interpretability.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Ridge Regression: Addresses multicollinearity with regularisation.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Random Forest Regression: Captures nonlinear relationships.</a:t>
            </a:r>
            <a:br>
              <a:rPr lang="en-GB" sz="1400" dirty="0"/>
            </a:br>
            <a:endParaRPr lang="en-GB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dirty="0"/>
              <a:t>Evaluation Metrics</a:t>
            </a:r>
            <a:r>
              <a:rPr lang="en-GB" sz="1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R²: Measures variance explained.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Mean Squared Error (MSE): Penalizes larger errors.</a:t>
            </a:r>
            <a:br>
              <a:rPr lang="en-GB" sz="1400" dirty="0"/>
            </a:br>
            <a:endParaRPr lang="en-GB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dirty="0"/>
              <a:t>Clustering (Secondary)</a:t>
            </a:r>
            <a:r>
              <a:rPr lang="en-GB" sz="1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Grouped features to explore relationships and assist regression tasks.</a:t>
            </a:r>
          </a:p>
          <a:p>
            <a:pPr lvl="2"/>
            <a:endParaRPr lang="en-GB" sz="14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1400" dirty="0"/>
          </a:p>
          <a:p>
            <a:pPr lvl="2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38BF0-E654-C84F-D78F-2F0F5ADD8F8E}"/>
              </a:ext>
            </a:extLst>
          </p:cNvPr>
          <p:cNvSpPr txBox="1"/>
          <p:nvPr/>
        </p:nvSpPr>
        <p:spPr>
          <a:xfrm>
            <a:off x="2760568" y="584476"/>
            <a:ext cx="6670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Methodology</a:t>
            </a:r>
            <a:endParaRPr lang="en-GB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AEC02-A9FC-244B-4725-C9805F219FE2}"/>
              </a:ext>
            </a:extLst>
          </p:cNvPr>
          <p:cNvSpPr txBox="1"/>
          <p:nvPr/>
        </p:nvSpPr>
        <p:spPr>
          <a:xfrm>
            <a:off x="4815840" y="595035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7E8E95-D5A7-EDD2-D783-33D5FBDEDA46}"/>
              </a:ext>
            </a:extLst>
          </p:cNvPr>
          <p:cNvSpPr txBox="1">
            <a:spLocks/>
          </p:cNvSpPr>
          <p:nvPr/>
        </p:nvSpPr>
        <p:spPr>
          <a:xfrm>
            <a:off x="311972" y="274320"/>
            <a:ext cx="636727" cy="322851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GB" smtClean="0">
                <a:solidFill>
                  <a:schemeClr val="bg2"/>
                </a:solidFill>
              </a:rPr>
              <a:pPr/>
              <a:t>4</a:t>
            </a:fld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E880142-C4C5-5923-7783-E2EC51207843}"/>
              </a:ext>
            </a:extLst>
          </p:cNvPr>
          <p:cNvSpPr/>
          <p:nvPr/>
        </p:nvSpPr>
        <p:spPr>
          <a:xfrm>
            <a:off x="369597" y="4172464"/>
            <a:ext cx="1892473" cy="839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 and cleaning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0E61BD0-3E98-3AF1-3851-0F28810F69ED}"/>
              </a:ext>
            </a:extLst>
          </p:cNvPr>
          <p:cNvSpPr/>
          <p:nvPr/>
        </p:nvSpPr>
        <p:spPr>
          <a:xfrm>
            <a:off x="2759679" y="4172464"/>
            <a:ext cx="1892473" cy="839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Setup input features and output feature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F1D0586-0FA2-D27B-7721-B68671D6551A}"/>
              </a:ext>
            </a:extLst>
          </p:cNvPr>
          <p:cNvSpPr/>
          <p:nvPr/>
        </p:nvSpPr>
        <p:spPr>
          <a:xfrm>
            <a:off x="5149762" y="4156772"/>
            <a:ext cx="1892473" cy="839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Implementing regression models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0DE872C-0A3F-7FA9-4BEB-BA41E8DC0295}"/>
              </a:ext>
            </a:extLst>
          </p:cNvPr>
          <p:cNvSpPr/>
          <p:nvPr/>
        </p:nvSpPr>
        <p:spPr>
          <a:xfrm>
            <a:off x="9929927" y="4156772"/>
            <a:ext cx="1892473" cy="839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Clustering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FF0BD0D-6DFF-3413-02A6-93B733B6BFF5}"/>
              </a:ext>
            </a:extLst>
          </p:cNvPr>
          <p:cNvSpPr/>
          <p:nvPr/>
        </p:nvSpPr>
        <p:spPr>
          <a:xfrm>
            <a:off x="7635127" y="4156772"/>
            <a:ext cx="1892473" cy="8394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Analysing and tuning Hyper-parameters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4AB7D50-F638-49AB-8965-E4E6826054D9}"/>
              </a:ext>
            </a:extLst>
          </p:cNvPr>
          <p:cNvSpPr/>
          <p:nvPr/>
        </p:nvSpPr>
        <p:spPr>
          <a:xfrm>
            <a:off x="2188029" y="4576495"/>
            <a:ext cx="65314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6154194-1FDE-A5FB-5E6A-0F6972EFA201}"/>
              </a:ext>
            </a:extLst>
          </p:cNvPr>
          <p:cNvSpPr/>
          <p:nvPr/>
        </p:nvSpPr>
        <p:spPr>
          <a:xfrm>
            <a:off x="9431430" y="4569326"/>
            <a:ext cx="65314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005CB89-3A0D-0606-3134-84E797B58210}"/>
              </a:ext>
            </a:extLst>
          </p:cNvPr>
          <p:cNvSpPr/>
          <p:nvPr/>
        </p:nvSpPr>
        <p:spPr>
          <a:xfrm>
            <a:off x="7023682" y="4553635"/>
            <a:ext cx="65314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66CF877-99A8-E894-D081-BD1924F8CD18}"/>
              </a:ext>
            </a:extLst>
          </p:cNvPr>
          <p:cNvSpPr/>
          <p:nvPr/>
        </p:nvSpPr>
        <p:spPr>
          <a:xfrm>
            <a:off x="4556870" y="4569327"/>
            <a:ext cx="653142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5C37690D-B0C6-CF0E-82A5-525086F5899D}"/>
              </a:ext>
            </a:extLst>
          </p:cNvPr>
          <p:cNvSpPr/>
          <p:nvPr/>
        </p:nvSpPr>
        <p:spPr>
          <a:xfrm>
            <a:off x="3976007" y="5710101"/>
            <a:ext cx="6515100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F94A4EBB-5AC5-CFCA-54D3-23CE36C46193}"/>
              </a:ext>
            </a:extLst>
          </p:cNvPr>
          <p:cNvSpPr/>
          <p:nvPr/>
        </p:nvSpPr>
        <p:spPr>
          <a:xfrm>
            <a:off x="3976007" y="5011910"/>
            <a:ext cx="45719" cy="74391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04636841-34A6-33D6-F1A3-E11A800ABCAB}"/>
              </a:ext>
            </a:extLst>
          </p:cNvPr>
          <p:cNvSpPr/>
          <p:nvPr/>
        </p:nvSpPr>
        <p:spPr>
          <a:xfrm>
            <a:off x="8352064" y="4996218"/>
            <a:ext cx="89807" cy="7138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E1A5EEC8-519C-105B-8142-AA2A2C183AE7}"/>
              </a:ext>
            </a:extLst>
          </p:cNvPr>
          <p:cNvSpPr/>
          <p:nvPr/>
        </p:nvSpPr>
        <p:spPr>
          <a:xfrm>
            <a:off x="10450863" y="4993528"/>
            <a:ext cx="89807" cy="7138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3824A3-A3F0-BEB6-4A3B-3786706B93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38"/>
          <a:stretch/>
        </p:blipFill>
        <p:spPr>
          <a:xfrm>
            <a:off x="168291" y="5561698"/>
            <a:ext cx="1187450" cy="10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3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70000" lnSpcReduction="20000"/>
          </a:bodyPr>
          <a:lstStyle>
            <a:defPPr>
              <a:defRPr lang="en-GB"/>
            </a:defPPr>
          </a:lstStyle>
          <a:p>
            <a:pPr rtl="0"/>
            <a:r>
              <a:rPr lang="en-GB"/>
              <a:t>MIRJAM NILSSON​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55783"/>
            <a:ext cx="10515600" cy="1346434"/>
          </a:xfrm>
        </p:spPr>
        <p:txBody>
          <a:bodyPr rtlCol="0"/>
          <a:lstStyle>
            <a:defPPr>
              <a:defRPr lang="en-GB"/>
            </a:defPPr>
          </a:lstStyle>
          <a:p>
            <a:pPr rtl="0"/>
            <a:r>
              <a:rPr lang="en-GB" dirty="0"/>
              <a:t>SCIENTIFIC DISCOVERY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965818-7CB0-4A99-EA74-93DD7CD665CC}"/>
              </a:ext>
            </a:extLst>
          </p:cNvPr>
          <p:cNvSpPr txBox="1"/>
          <p:nvPr/>
        </p:nvSpPr>
        <p:spPr>
          <a:xfrm>
            <a:off x="6970955" y="26033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79347-9C40-2E5A-728B-56A783C318D4}"/>
              </a:ext>
            </a:extLst>
          </p:cNvPr>
          <p:cNvSpPr/>
          <p:nvPr/>
        </p:nvSpPr>
        <p:spPr>
          <a:xfrm>
            <a:off x="311972" y="279699"/>
            <a:ext cx="11575228" cy="63039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400" b="1" dirty="0"/>
              <a:t>Content</a:t>
            </a:r>
            <a:r>
              <a:rPr lang="en-GB" sz="1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dirty="0"/>
              <a:t>Feature Engineering</a:t>
            </a:r>
            <a:r>
              <a:rPr lang="en-GB" sz="1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Combined economic sectors into economic-activity.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Created interaction terms (</a:t>
            </a:r>
            <a:r>
              <a:rPr lang="en-GB" sz="1400" dirty="0" err="1"/>
              <a:t>Birthrate_Mortality</a:t>
            </a:r>
            <a:r>
              <a:rPr lang="en-GB" sz="1400" dirty="0"/>
              <a:t>, </a:t>
            </a:r>
            <a:r>
              <a:rPr lang="en-GB" sz="1400" dirty="0" err="1"/>
              <a:t>ClimateAgriculture</a:t>
            </a:r>
            <a:r>
              <a:rPr lang="en-GB" sz="1400" dirty="0"/>
              <a:t>).</a:t>
            </a:r>
            <a:br>
              <a:rPr lang="en-GB" sz="1400" dirty="0"/>
            </a:br>
            <a:endParaRPr lang="en-GB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dirty="0"/>
              <a:t>Multicollinearity</a:t>
            </a:r>
            <a:r>
              <a:rPr lang="en-GB" sz="1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VIF analysis identified redundant features.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Dropped high-VIF features (e.g., Service, Industry, Agriculture).</a:t>
            </a:r>
            <a:br>
              <a:rPr lang="en-GB" sz="1400" dirty="0"/>
            </a:br>
            <a:endParaRPr lang="en-GB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dirty="0"/>
              <a:t>Scaling</a:t>
            </a:r>
            <a:r>
              <a:rPr lang="en-GB" sz="1400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400" dirty="0"/>
              <a:t>Standardised features using “StandardScaler”.</a:t>
            </a:r>
            <a:r>
              <a:rPr lang="en-GB" i="1" dirty="0"/>
              <a:t> </a:t>
            </a:r>
            <a:endParaRPr lang="en-GB" dirty="0">
              <a:solidFill>
                <a:srgbClr val="FF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238BF0-E654-C84F-D78F-2F0F5ADD8F8E}"/>
              </a:ext>
            </a:extLst>
          </p:cNvPr>
          <p:cNvSpPr txBox="1"/>
          <p:nvPr/>
        </p:nvSpPr>
        <p:spPr>
          <a:xfrm>
            <a:off x="2760568" y="584476"/>
            <a:ext cx="66708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bg2"/>
                </a:solidFill>
              </a:rPr>
              <a:t>Feature grouping and hyperparameter tunning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AEC02-A9FC-244B-4725-C9805F219FE2}"/>
              </a:ext>
            </a:extLst>
          </p:cNvPr>
          <p:cNvSpPr txBox="1"/>
          <p:nvPr/>
        </p:nvSpPr>
        <p:spPr>
          <a:xfrm>
            <a:off x="4815840" y="5950358"/>
            <a:ext cx="2560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>
              <a:solidFill>
                <a:schemeClr val="bg2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6380CB8-3A66-7E23-B08F-84815CD0B638}"/>
              </a:ext>
            </a:extLst>
          </p:cNvPr>
          <p:cNvSpPr txBox="1">
            <a:spLocks/>
          </p:cNvSpPr>
          <p:nvPr/>
        </p:nvSpPr>
        <p:spPr>
          <a:xfrm>
            <a:off x="311972" y="274320"/>
            <a:ext cx="636727" cy="322851"/>
          </a:xfrm>
          <a:prstGeom prst="rect">
            <a:avLst/>
          </a:prstGeom>
        </p:spPr>
        <p:txBody>
          <a:bodyPr rtlCol="0"/>
          <a:lstStyle>
            <a:defPPr>
              <a:defRPr lang="en-GB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5DF2D63-3FF5-D547-96B9-BE9CCD1ABA58}" type="slidenum">
              <a:rPr lang="en-GB" smtClean="0">
                <a:solidFill>
                  <a:schemeClr val="bg2"/>
                </a:solidFill>
              </a:rPr>
              <a:pPr/>
              <a:t>5</a:t>
            </a:fld>
            <a:endParaRPr lang="en-GB" dirty="0">
              <a:solidFill>
                <a:schemeClr val="bg2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79D7FC-96FC-EB48-830E-41E23BEC9D3F}"/>
              </a:ext>
            </a:extLst>
          </p:cNvPr>
          <p:cNvGrpSpPr/>
          <p:nvPr/>
        </p:nvGrpSpPr>
        <p:grpSpPr>
          <a:xfrm>
            <a:off x="412818" y="3801376"/>
            <a:ext cx="3183822" cy="2776925"/>
            <a:chOff x="412818" y="3801376"/>
            <a:chExt cx="3183822" cy="27769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61D39803-04E7-2BA1-8850-13991DFC8D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18" y="3801376"/>
              <a:ext cx="3183822" cy="27769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6DC4F5-BCBB-0247-C5A0-46A3437F1CC1}"/>
                </a:ext>
              </a:extLst>
            </p:cNvPr>
            <p:cNvSpPr txBox="1"/>
            <p:nvPr/>
          </p:nvSpPr>
          <p:spPr>
            <a:xfrm>
              <a:off x="1708935" y="6177315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8.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4EAC9B2-B542-9A23-0973-993EB3818D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538"/>
          <a:stretch/>
        </p:blipFill>
        <p:spPr>
          <a:xfrm>
            <a:off x="168291" y="5561698"/>
            <a:ext cx="1187450" cy="1033987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7A653724-A24D-822C-F222-93C7CC36F883}"/>
              </a:ext>
            </a:extLst>
          </p:cNvPr>
          <p:cNvSpPr/>
          <p:nvPr/>
        </p:nvSpPr>
        <p:spPr>
          <a:xfrm>
            <a:off x="3520966" y="4708634"/>
            <a:ext cx="761474" cy="271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EEE99E7-EE93-D039-A3C1-A4C2D21F0752}"/>
              </a:ext>
            </a:extLst>
          </p:cNvPr>
          <p:cNvSpPr/>
          <p:nvPr/>
        </p:nvSpPr>
        <p:spPr>
          <a:xfrm>
            <a:off x="6050118" y="5166025"/>
            <a:ext cx="1179564" cy="2717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1D5B189-1E5E-F8E3-582C-EB6A9580481E}"/>
              </a:ext>
            </a:extLst>
          </p:cNvPr>
          <p:cNvGrpSpPr/>
          <p:nvPr/>
        </p:nvGrpSpPr>
        <p:grpSpPr>
          <a:xfrm>
            <a:off x="4282440" y="3997679"/>
            <a:ext cx="1740614" cy="2245067"/>
            <a:chOff x="4282440" y="3997679"/>
            <a:chExt cx="1740614" cy="224506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7AC34B2-AD2D-D244-911C-00D3FC917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2440" y="3997679"/>
              <a:ext cx="1740614" cy="196539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1EE3B8-420D-AAD4-3138-9E00D8802179}"/>
                </a:ext>
              </a:extLst>
            </p:cNvPr>
            <p:cNvSpPr txBox="1"/>
            <p:nvPr/>
          </p:nvSpPr>
          <p:spPr>
            <a:xfrm>
              <a:off x="4385198" y="6027302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9.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37F557-B84B-ED73-84E0-BE28C2CE6920}"/>
              </a:ext>
            </a:extLst>
          </p:cNvPr>
          <p:cNvGrpSpPr/>
          <p:nvPr/>
        </p:nvGrpSpPr>
        <p:grpSpPr>
          <a:xfrm>
            <a:off x="7229682" y="4064053"/>
            <a:ext cx="4403496" cy="2101749"/>
            <a:chOff x="7229682" y="4064053"/>
            <a:chExt cx="4403496" cy="210174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9530AB0-ECDB-97B5-2AE0-FCA96ED4E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29682" y="4064053"/>
              <a:ext cx="4403496" cy="183479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2F4B38-6F97-FF0B-6EA3-59D3E341C5DC}"/>
                </a:ext>
              </a:extLst>
            </p:cNvPr>
            <p:cNvSpPr txBox="1"/>
            <p:nvPr/>
          </p:nvSpPr>
          <p:spPr>
            <a:xfrm>
              <a:off x="8661851" y="5950358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10. </a:t>
              </a:r>
            </a:p>
          </p:txBody>
        </p:sp>
      </p:grp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801A2F97-DCED-840C-C2A5-FAC526BC45D8}"/>
              </a:ext>
            </a:extLst>
          </p:cNvPr>
          <p:cNvSpPr/>
          <p:nvPr/>
        </p:nvSpPr>
        <p:spPr>
          <a:xfrm>
            <a:off x="9144000" y="5055220"/>
            <a:ext cx="1339065" cy="43861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60DAA74A-916D-8888-164C-C0C69848ED01}"/>
              </a:ext>
            </a:extLst>
          </p:cNvPr>
          <p:cNvSpPr/>
          <p:nvPr/>
        </p:nvSpPr>
        <p:spPr>
          <a:xfrm>
            <a:off x="7242254" y="5055220"/>
            <a:ext cx="1833598" cy="43861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89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5DF2D63-3FF5-D547-96B9-BE9CCD1ABA58}" type="slidenum">
              <a:rPr lang="en-GB" smtClean="0"/>
              <a:pPr rtl="0"/>
              <a:t>6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528804" y="3495268"/>
            <a:ext cx="5885352" cy="510929"/>
          </a:xfrm>
        </p:spPr>
        <p:txBody>
          <a:bodyPr rtlCol="0"/>
          <a:lstStyle>
            <a:defPPr>
              <a:defRPr lang="en-GB"/>
            </a:defPPr>
          </a:lstStyle>
          <a:p>
            <a:pPr algn="ctr" rtl="0"/>
            <a:r>
              <a:rPr lang="en-GB" sz="2400" dirty="0"/>
              <a:t>GRAPH: ACTUAL VS PREDICTED GDP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F934A-C09D-E411-2AFB-8CFEDD0EF6D4}"/>
              </a:ext>
            </a:extLst>
          </p:cNvPr>
          <p:cNvSpPr/>
          <p:nvPr/>
        </p:nvSpPr>
        <p:spPr>
          <a:xfrm>
            <a:off x="1112108" y="326017"/>
            <a:ext cx="10589741" cy="6148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Data Analysis and Results</a:t>
            </a:r>
            <a:endParaRPr lang="en-GB" sz="2400" dirty="0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6EB21-7455-A2B5-5920-E9A479049EFC}"/>
              </a:ext>
            </a:extLst>
          </p:cNvPr>
          <p:cNvSpPr txBox="1"/>
          <p:nvPr/>
        </p:nvSpPr>
        <p:spPr>
          <a:xfrm>
            <a:off x="1278536" y="1755004"/>
            <a:ext cx="3258883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Conclusion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rgbClr val="000000"/>
                </a:solidFill>
              </a:rPr>
              <a:t>G</a:t>
            </a: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raphs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 suggest that random forest regression outperforms linear and ridge regression, especially for high GDP values and non-linear relationships.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Random Forest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is likely the best model for this task because it can capture non-linear relationships and adapt to a wider range of GDP values.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0000"/>
              </a:solidFill>
            </a:endParaRPr>
          </a:p>
          <a:p>
            <a:endParaRPr lang="en-GB" sz="1200" dirty="0">
              <a:solidFill>
                <a:schemeClr val="bg2"/>
              </a:solidFill>
            </a:endParaRP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71ACA-84D8-595E-A5CE-F818011A56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38"/>
          <a:stretch/>
        </p:blipFill>
        <p:spPr>
          <a:xfrm>
            <a:off x="10514399" y="5440954"/>
            <a:ext cx="1187450" cy="1033987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5E18F68-AEB6-E3B5-6C3D-CD17D9184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356" y="906966"/>
            <a:ext cx="6721989" cy="470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315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5DF2D63-3FF5-D547-96B9-BE9CCD1ABA58}" type="slidenum">
              <a:rPr lang="en-GB" smtClean="0"/>
              <a:pPr rtl="0"/>
              <a:t>7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528804" y="3495268"/>
            <a:ext cx="5885352" cy="510929"/>
          </a:xfrm>
        </p:spPr>
        <p:txBody>
          <a:bodyPr rtlCol="0"/>
          <a:lstStyle>
            <a:defPPr>
              <a:defRPr lang="en-GB"/>
            </a:defPPr>
          </a:lstStyle>
          <a:p>
            <a:pPr algn="ctr" rtl="0"/>
            <a:r>
              <a:rPr lang="en-GB" sz="2400" dirty="0"/>
              <a:t>GRAPH: LEARNING CURVE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F934A-C09D-E411-2AFB-8CFEDD0EF6D4}"/>
              </a:ext>
            </a:extLst>
          </p:cNvPr>
          <p:cNvSpPr/>
          <p:nvPr/>
        </p:nvSpPr>
        <p:spPr>
          <a:xfrm>
            <a:off x="1112108" y="326017"/>
            <a:ext cx="10589741" cy="6148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Linear Regression Results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66EB21-7455-A2B5-5920-E9A479049EFC}"/>
              </a:ext>
            </a:extLst>
          </p:cNvPr>
          <p:cNvSpPr txBox="1"/>
          <p:nvPr/>
        </p:nvSpPr>
        <p:spPr>
          <a:xfrm>
            <a:off x="1226408" y="943575"/>
            <a:ext cx="506627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Characteristics: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Training score starts high (~R² = 0.75) and stabilizes around R² = 0.7 as more data is added.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Test score begins very low (negative R²) but improves steadily, converging with the training score.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Conclusion: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The learning curve reflects normal behaviour, with additional data improving generalization.</a:t>
            </a:r>
          </a:p>
          <a:p>
            <a:endParaRPr lang="en-GB" sz="1200" dirty="0">
              <a:solidFill>
                <a:schemeClr val="bg2"/>
              </a:solidFill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FFAA05-CEB1-6137-B727-C89FB96CE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369" y="2505990"/>
            <a:ext cx="3687789" cy="9959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8C95E5-E67F-AED2-826E-F6F7CF7C2CA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3538"/>
          <a:stretch/>
        </p:blipFill>
        <p:spPr>
          <a:xfrm>
            <a:off x="10514399" y="5440954"/>
            <a:ext cx="1187450" cy="10339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8E4A79-026F-31C8-1D9F-21E4EFC132E7}"/>
              </a:ext>
            </a:extLst>
          </p:cNvPr>
          <p:cNvSpPr txBox="1"/>
          <p:nvPr/>
        </p:nvSpPr>
        <p:spPr>
          <a:xfrm>
            <a:off x="6464128" y="990660"/>
            <a:ext cx="50662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Interpretation: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Initial overfitting occurs with small training sets, leading to poor test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As training size increases, the model generalizes better, and both scores converge.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endParaRPr lang="en-GB" sz="1200" dirty="0">
              <a:solidFill>
                <a:schemeClr val="bg2"/>
              </a:solidFill>
            </a:endParaRPr>
          </a:p>
          <a:p>
            <a:endParaRPr lang="en-GB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A09AFE59-7F27-0DB5-A4E5-F86E0BC01720}"/>
              </a:ext>
            </a:extLst>
          </p:cNvPr>
          <p:cNvSpPr/>
          <p:nvPr/>
        </p:nvSpPr>
        <p:spPr>
          <a:xfrm>
            <a:off x="5585670" y="4656083"/>
            <a:ext cx="1020661" cy="5780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E50419-9667-DDE8-A776-8506AC1721D2}"/>
              </a:ext>
            </a:extLst>
          </p:cNvPr>
          <p:cNvGrpSpPr/>
          <p:nvPr/>
        </p:nvGrpSpPr>
        <p:grpSpPr>
          <a:xfrm>
            <a:off x="2176396" y="3490124"/>
            <a:ext cx="3409274" cy="2975513"/>
            <a:chOff x="2176396" y="3490124"/>
            <a:chExt cx="3409274" cy="2975513"/>
          </a:xfrm>
        </p:grpSpPr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8C222DCD-DA3A-D55C-9C49-8A325C3F0D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6396" y="3714872"/>
              <a:ext cx="3409274" cy="2547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5DFF83-38DD-7E30-831D-3FFB32C0032B}"/>
                </a:ext>
              </a:extLst>
            </p:cNvPr>
            <p:cNvSpPr txBox="1"/>
            <p:nvPr/>
          </p:nvSpPr>
          <p:spPr>
            <a:xfrm>
              <a:off x="3262416" y="6250193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12.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E4A5F6-6084-2DCC-BD62-2512B4BE0BD0}"/>
                </a:ext>
              </a:extLst>
            </p:cNvPr>
            <p:cNvSpPr txBox="1"/>
            <p:nvPr/>
          </p:nvSpPr>
          <p:spPr>
            <a:xfrm>
              <a:off x="3365483" y="3490124"/>
              <a:ext cx="153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Before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B0BADE-6674-E04B-0080-C74A84D22675}"/>
              </a:ext>
            </a:extLst>
          </p:cNvPr>
          <p:cNvGrpSpPr/>
          <p:nvPr/>
        </p:nvGrpSpPr>
        <p:grpSpPr>
          <a:xfrm>
            <a:off x="6606331" y="3535288"/>
            <a:ext cx="3286114" cy="2930349"/>
            <a:chOff x="6606331" y="3535288"/>
            <a:chExt cx="3286114" cy="2930349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62BDF4D7-77A4-0AB0-340C-7725FC42E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331" y="3714872"/>
              <a:ext cx="3286114" cy="254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B727A2-25B3-D73A-A132-49D777806D2B}"/>
                </a:ext>
              </a:extLst>
            </p:cNvPr>
            <p:cNvSpPr txBox="1"/>
            <p:nvPr/>
          </p:nvSpPr>
          <p:spPr>
            <a:xfrm>
              <a:off x="7605196" y="6250193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13.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0EDFCD-1169-074B-675D-4C0AE13E86EB}"/>
                </a:ext>
              </a:extLst>
            </p:cNvPr>
            <p:cNvSpPr txBox="1"/>
            <p:nvPr/>
          </p:nvSpPr>
          <p:spPr>
            <a:xfrm>
              <a:off x="7714139" y="3535288"/>
              <a:ext cx="153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After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043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5DF2D63-3FF5-D547-96B9-BE9CCD1ABA58}" type="slidenum">
              <a:rPr lang="en-GB" smtClean="0"/>
              <a:pPr rtl="0"/>
              <a:t>8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528804" y="3495268"/>
            <a:ext cx="5885352" cy="510929"/>
          </a:xfrm>
        </p:spPr>
        <p:txBody>
          <a:bodyPr rtlCol="0"/>
          <a:lstStyle>
            <a:defPPr>
              <a:defRPr lang="en-GB"/>
            </a:defPPr>
          </a:lstStyle>
          <a:p>
            <a:pPr algn="ctr" rtl="0"/>
            <a:r>
              <a:rPr lang="en-GB" sz="2400" dirty="0"/>
              <a:t>GRAPH: LEARNING CURVE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F934A-C09D-E411-2AFB-8CFEDD0EF6D4}"/>
              </a:ext>
            </a:extLst>
          </p:cNvPr>
          <p:cNvSpPr/>
          <p:nvPr/>
        </p:nvSpPr>
        <p:spPr>
          <a:xfrm>
            <a:off x="1112108" y="326017"/>
            <a:ext cx="10589741" cy="6148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Ridge Regression Results</a:t>
            </a:r>
            <a:endParaRPr lang="en-GB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383F1-B71F-D2AA-1B4F-623FDB8C13CF}"/>
              </a:ext>
            </a:extLst>
          </p:cNvPr>
          <p:cNvSpPr txBox="1"/>
          <p:nvPr/>
        </p:nvSpPr>
        <p:spPr>
          <a:xfrm>
            <a:off x="1275835" y="808056"/>
            <a:ext cx="49674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Characteristics: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Training score starts high (~R² = 0.85) and decreases slightly with more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Test score begins low (~R² = 0.2) but steadily improves, converging with the training score (~R² = 0.65).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Conclusion: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The Ridge Regression learning curve shows stable performance, benefiting from larger datasets.</a:t>
            </a: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078CDB-196F-389B-2112-D91C109B81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38"/>
          <a:stretch/>
        </p:blipFill>
        <p:spPr>
          <a:xfrm>
            <a:off x="10514399" y="5440954"/>
            <a:ext cx="1187450" cy="10339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E99E94-F4A0-9B63-D2CC-F23953973DB4}"/>
              </a:ext>
            </a:extLst>
          </p:cNvPr>
          <p:cNvSpPr txBox="1"/>
          <p:nvPr/>
        </p:nvSpPr>
        <p:spPr>
          <a:xfrm>
            <a:off x="6635579" y="990660"/>
            <a:ext cx="50662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Interpretation: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Initial overfitting occurs with small training sets, leading to poor test performance.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As training size increases, the model generalizes better, and both scores converge.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endParaRPr lang="en-GB" sz="1200" dirty="0">
              <a:solidFill>
                <a:schemeClr val="bg2"/>
              </a:solidFill>
            </a:endParaRP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5168-B3F3-B6D0-05C4-8C6194C49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677" y="2464872"/>
            <a:ext cx="3992488" cy="984064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6F7037FE-0B2D-5573-EBF6-1FEFC1CE9F99}"/>
              </a:ext>
            </a:extLst>
          </p:cNvPr>
          <p:cNvSpPr/>
          <p:nvPr/>
        </p:nvSpPr>
        <p:spPr>
          <a:xfrm>
            <a:off x="5585670" y="4656083"/>
            <a:ext cx="1020661" cy="5780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CCF00C-E059-AFB2-BD39-583D4BC9DFC9}"/>
              </a:ext>
            </a:extLst>
          </p:cNvPr>
          <p:cNvGrpSpPr/>
          <p:nvPr/>
        </p:nvGrpSpPr>
        <p:grpSpPr>
          <a:xfrm>
            <a:off x="2351377" y="3490124"/>
            <a:ext cx="3240269" cy="3011608"/>
            <a:chOff x="2351377" y="3490124"/>
            <a:chExt cx="3240269" cy="3011608"/>
          </a:xfrm>
        </p:grpSpPr>
        <p:pic>
          <p:nvPicPr>
            <p:cNvPr id="6150" name="Picture 6">
              <a:extLst>
                <a:ext uri="{FF2B5EF4-FFF2-40B4-BE49-F238E27FC236}">
                  <a16:creationId xmlns:a16="http://schemas.microsoft.com/office/drawing/2014/main" id="{B86F5E0A-6F0C-3636-8A4D-10F5A8200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1377" y="3686072"/>
              <a:ext cx="3240269" cy="2600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93A49B-797F-CD41-ABD5-C9D3BC9C1F08}"/>
                </a:ext>
              </a:extLst>
            </p:cNvPr>
            <p:cNvSpPr txBox="1"/>
            <p:nvPr/>
          </p:nvSpPr>
          <p:spPr>
            <a:xfrm>
              <a:off x="3275067" y="6286288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14.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4B4919-9499-18E0-2729-A0C9C73A21C3}"/>
                </a:ext>
              </a:extLst>
            </p:cNvPr>
            <p:cNvSpPr txBox="1"/>
            <p:nvPr/>
          </p:nvSpPr>
          <p:spPr>
            <a:xfrm>
              <a:off x="3365483" y="3490124"/>
              <a:ext cx="153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Before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C6F6FB-0D12-D83A-4AEB-775EBCF4A3F3}"/>
              </a:ext>
            </a:extLst>
          </p:cNvPr>
          <p:cNvGrpSpPr/>
          <p:nvPr/>
        </p:nvGrpSpPr>
        <p:grpSpPr>
          <a:xfrm>
            <a:off x="6635579" y="3490124"/>
            <a:ext cx="3240269" cy="2998213"/>
            <a:chOff x="6635579" y="3490124"/>
            <a:chExt cx="3240269" cy="2998213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82FDE4CF-88E0-7AC9-5620-A28CEF438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35579" y="3686072"/>
              <a:ext cx="3240269" cy="2600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FFBCED-DC15-B53B-73C8-EF5C41701C77}"/>
                </a:ext>
              </a:extLst>
            </p:cNvPr>
            <p:cNvSpPr txBox="1"/>
            <p:nvPr/>
          </p:nvSpPr>
          <p:spPr>
            <a:xfrm>
              <a:off x="7711280" y="6272893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15.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ABEAAE-9D17-1C80-8C8F-78A3C671707D}"/>
                </a:ext>
              </a:extLst>
            </p:cNvPr>
            <p:cNvSpPr txBox="1"/>
            <p:nvPr/>
          </p:nvSpPr>
          <p:spPr>
            <a:xfrm>
              <a:off x="7729370" y="3490124"/>
              <a:ext cx="153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After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1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en-GB"/>
            </a:defPPr>
          </a:lstStyle>
          <a:p>
            <a:pPr rtl="0"/>
            <a:fld id="{75DF2D63-3FF5-D547-96B9-BE9CCD1ABA58}" type="slidenum">
              <a:rPr lang="en-GB" smtClean="0"/>
              <a:pPr rtl="0"/>
              <a:t>9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2528804" y="3495268"/>
            <a:ext cx="5885352" cy="510929"/>
          </a:xfrm>
        </p:spPr>
        <p:txBody>
          <a:bodyPr rtlCol="0"/>
          <a:lstStyle>
            <a:defPPr>
              <a:defRPr lang="en-GB"/>
            </a:defPPr>
          </a:lstStyle>
          <a:p>
            <a:pPr algn="ctr" rtl="0"/>
            <a:r>
              <a:rPr lang="en-GB" sz="2400" dirty="0"/>
              <a:t>GRAPH: LEARNING CURVE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3F934A-C09D-E411-2AFB-8CFEDD0EF6D4}"/>
              </a:ext>
            </a:extLst>
          </p:cNvPr>
          <p:cNvSpPr/>
          <p:nvPr/>
        </p:nvSpPr>
        <p:spPr>
          <a:xfrm>
            <a:off x="1112108" y="326017"/>
            <a:ext cx="10589741" cy="61489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400" b="0" i="0" u="none" strike="noStrike" dirty="0">
                <a:solidFill>
                  <a:srgbClr val="000000"/>
                </a:solidFill>
                <a:effectLst/>
                <a:latin typeface="+mj-lt"/>
              </a:rPr>
              <a:t>Data Analysis and Results</a:t>
            </a:r>
            <a:endParaRPr lang="en-GB" sz="24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D9E48D-D85E-072E-78C5-59CDE86B0CA5}"/>
              </a:ext>
            </a:extLst>
          </p:cNvPr>
          <p:cNvSpPr txBox="1"/>
          <p:nvPr/>
        </p:nvSpPr>
        <p:spPr>
          <a:xfrm>
            <a:off x="1256361" y="808056"/>
            <a:ext cx="49921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4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Characteristics: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Training score remains consistently high (~R² = 0.95) as data increases, indicating minimal error.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Test score starts lower (~R² = 0.65) but steadily improves with more data.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Conclusion: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Random Forest shows strong performance with minimal overfitting and excellent generalization, benefiting from sufficient data.</a:t>
            </a:r>
          </a:p>
          <a:p>
            <a:pPr lvl="1"/>
            <a:endParaRPr lang="en-GB" sz="1200" dirty="0">
              <a:solidFill>
                <a:schemeClr val="bg2"/>
              </a:solidFill>
            </a:endParaRPr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D7FB57-B142-C774-325F-F69B3B8575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538"/>
          <a:stretch/>
        </p:blipFill>
        <p:spPr>
          <a:xfrm>
            <a:off x="10514399" y="5440954"/>
            <a:ext cx="1187450" cy="1033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FB6921-2348-7D38-7AB7-F00DF0423AEB}"/>
              </a:ext>
            </a:extLst>
          </p:cNvPr>
          <p:cNvSpPr txBox="1"/>
          <p:nvPr/>
        </p:nvSpPr>
        <p:spPr>
          <a:xfrm>
            <a:off x="6565465" y="808056"/>
            <a:ext cx="499213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4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Interpretation: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</a:rPr>
              <a:t>Random Forest performs well, with consistent training scores and improving test scores, reducing overfitting and enhancing generalization.</a:t>
            </a:r>
            <a:br>
              <a:rPr lang="en-GB" sz="1400" b="0" i="0" u="none" strike="noStrike" dirty="0">
                <a:solidFill>
                  <a:srgbClr val="000000"/>
                </a:solidFill>
                <a:effectLst/>
              </a:rPr>
            </a:b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en-GB" sz="1200" dirty="0">
              <a:solidFill>
                <a:schemeClr val="bg2"/>
              </a:solidFill>
            </a:endParaRPr>
          </a:p>
          <a:p>
            <a:endParaRPr lang="en-GB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E3CFB91-BC93-E4C2-794A-E23C7D4A4512}"/>
              </a:ext>
            </a:extLst>
          </p:cNvPr>
          <p:cNvSpPr/>
          <p:nvPr/>
        </p:nvSpPr>
        <p:spPr>
          <a:xfrm>
            <a:off x="5585669" y="4546983"/>
            <a:ext cx="1020661" cy="5780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0C6EF7-5C57-FECD-A520-237EC4D58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7386" y="2441320"/>
            <a:ext cx="3836637" cy="95915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5F79FFF-2687-D536-BEF1-231FB855DAEA}"/>
              </a:ext>
            </a:extLst>
          </p:cNvPr>
          <p:cNvGrpSpPr/>
          <p:nvPr/>
        </p:nvGrpSpPr>
        <p:grpSpPr>
          <a:xfrm>
            <a:off x="2417439" y="3482747"/>
            <a:ext cx="3240543" cy="2964311"/>
            <a:chOff x="2417439" y="3482747"/>
            <a:chExt cx="3240543" cy="2964311"/>
          </a:xfrm>
        </p:grpSpPr>
        <p:pic>
          <p:nvPicPr>
            <p:cNvPr id="7176" name="Picture 8">
              <a:extLst>
                <a:ext uri="{FF2B5EF4-FFF2-40B4-BE49-F238E27FC236}">
                  <a16:creationId xmlns:a16="http://schemas.microsoft.com/office/drawing/2014/main" id="{F09E262D-76C4-3A8A-DC49-68F41934A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439" y="3671810"/>
              <a:ext cx="3240543" cy="2559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4A6EB9-85E8-D5E6-D220-F8E2ABCBDCDC}"/>
                </a:ext>
              </a:extLst>
            </p:cNvPr>
            <p:cNvSpPr txBox="1"/>
            <p:nvPr/>
          </p:nvSpPr>
          <p:spPr>
            <a:xfrm>
              <a:off x="3294811" y="6231614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16.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39C6889-798A-45DB-8571-7ABA40F2E5A2}"/>
                </a:ext>
              </a:extLst>
            </p:cNvPr>
            <p:cNvSpPr txBox="1"/>
            <p:nvPr/>
          </p:nvSpPr>
          <p:spPr>
            <a:xfrm>
              <a:off x="3379032" y="3482747"/>
              <a:ext cx="153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Before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78B834-9790-6A31-6E82-7CE3F980D0E4}"/>
              </a:ext>
            </a:extLst>
          </p:cNvPr>
          <p:cNvGrpSpPr/>
          <p:nvPr/>
        </p:nvGrpSpPr>
        <p:grpSpPr>
          <a:xfrm>
            <a:off x="6606330" y="3505650"/>
            <a:ext cx="3240540" cy="2944884"/>
            <a:chOff x="6606330" y="3505650"/>
            <a:chExt cx="3240540" cy="2944884"/>
          </a:xfrm>
        </p:grpSpPr>
        <p:pic>
          <p:nvPicPr>
            <p:cNvPr id="7172" name="Picture 4">
              <a:extLst>
                <a:ext uri="{FF2B5EF4-FFF2-40B4-BE49-F238E27FC236}">
                  <a16:creationId xmlns:a16="http://schemas.microsoft.com/office/drawing/2014/main" id="{645BD4AE-316D-E87E-E4CC-DEB4301424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6330" y="3698191"/>
              <a:ext cx="3240540" cy="255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2C28F1-C3AB-5AE8-5F17-35FACEFEA2A0}"/>
                </a:ext>
              </a:extLst>
            </p:cNvPr>
            <p:cNvSpPr txBox="1"/>
            <p:nvPr/>
          </p:nvSpPr>
          <p:spPr>
            <a:xfrm>
              <a:off x="7611979" y="6235090"/>
              <a:ext cx="15345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800" dirty="0">
                  <a:solidFill>
                    <a:schemeClr val="bg1"/>
                  </a:solidFill>
                </a:rPr>
                <a:t>Figure 17.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B66378-9EF9-9E33-0A3C-AAF50BB36561}"/>
                </a:ext>
              </a:extLst>
            </p:cNvPr>
            <p:cNvSpPr txBox="1"/>
            <p:nvPr/>
          </p:nvSpPr>
          <p:spPr>
            <a:xfrm>
              <a:off x="7611979" y="3505650"/>
              <a:ext cx="15345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</a:rPr>
                <a:t>After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586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{40C5A14A-0FDA-154D-B8E3-F4DD1A5136B5}tf16401378</Template>
  <TotalTime>4301</TotalTime>
  <Words>1170</Words>
  <Application>Microsoft Macintosh PowerPoint</Application>
  <PresentationFormat>Widescreen</PresentationFormat>
  <Paragraphs>255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MS Shell Dlg 2</vt:lpstr>
      <vt:lpstr>Wingdings</vt:lpstr>
      <vt:lpstr>Wingdings 3</vt:lpstr>
      <vt:lpstr>Madison</vt:lpstr>
      <vt:lpstr>SCIENTIFIC DISCOVERY</vt:lpstr>
      <vt:lpstr>SCIENTIFIC DISCOVERY</vt:lpstr>
      <vt:lpstr>SCIENTIFIC DISCOVERY</vt:lpstr>
      <vt:lpstr>SCIENTIFIC DISCOVERY</vt:lpstr>
      <vt:lpstr>SCIENTIFIC DISCOVERY</vt:lpstr>
      <vt:lpstr>PowerPoint Presentation</vt:lpstr>
      <vt:lpstr>PowerPoint Presentation</vt:lpstr>
      <vt:lpstr>PowerPoint Presentation</vt:lpstr>
      <vt:lpstr>PowerPoint Presentation</vt:lpstr>
      <vt:lpstr>SCIENTIFIC DISCOVERY</vt:lpstr>
      <vt:lpstr>SCIENTIFIC DISCOVERY</vt:lpstr>
      <vt:lpstr>SCIENTIFIC DISCOVERY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DISCOVERY</dc:title>
  <dc:creator>kaylum smith</dc:creator>
  <cp:lastModifiedBy>kaylum smith</cp:lastModifiedBy>
  <cp:revision>7</cp:revision>
  <dcterms:created xsi:type="dcterms:W3CDTF">2024-11-29T11:32:35Z</dcterms:created>
  <dcterms:modified xsi:type="dcterms:W3CDTF">2024-12-02T12:14:04Z</dcterms:modified>
</cp:coreProperties>
</file>