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57" r:id="rId3"/>
    <p:sldId id="258" r:id="rId4"/>
    <p:sldId id="263" r:id="rId5"/>
    <p:sldId id="264" r:id="rId6"/>
    <p:sldId id="265" r:id="rId7"/>
    <p:sldId id="266" r:id="rId8"/>
    <p:sldId id="267" r:id="rId9"/>
    <p:sldId id="268" r:id="rId10"/>
    <p:sldId id="269" r:id="rId11"/>
    <p:sldId id="270" r:id="rId12"/>
    <p:sldId id="271" r:id="rId13"/>
    <p:sldId id="272" r:id="rId14"/>
    <p:sldId id="273"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63"/>
  </p:normalViewPr>
  <p:slideViewPr>
    <p:cSldViewPr snapToGrid="0" snapToObjects="1">
      <p:cViewPr varScale="1">
        <p:scale>
          <a:sx n="90" d="100"/>
          <a:sy n="90" d="100"/>
        </p:scale>
        <p:origin x="232"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651D11E-8F18-1C4F-A7C2-D020EA9B7744}" type="datetimeFigureOut">
              <a:rPr lang="en-US" smtClean="0"/>
              <a:t>5/30/20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5252982-7E6C-AB45-98DD-C1063EE68CB5}" type="slidenum">
              <a:rPr lang="en-US" smtClean="0"/>
              <a:t>‹#›</a:t>
            </a:fld>
            <a:endParaRPr lang="en-US"/>
          </a:p>
        </p:txBody>
      </p:sp>
    </p:spTree>
    <p:extLst>
      <p:ext uri="{BB962C8B-B14F-4D97-AF65-F5344CB8AC3E}">
        <p14:creationId xmlns:p14="http://schemas.microsoft.com/office/powerpoint/2010/main" val="2301803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1D11E-8F18-1C4F-A7C2-D020EA9B7744}" type="datetimeFigureOut">
              <a:rPr lang="en-US" smtClean="0"/>
              <a:t>5/30/20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52982-7E6C-AB45-98DD-C1063EE68CB5}" type="slidenum">
              <a:rPr lang="en-US" smtClean="0"/>
              <a:t>‹#›</a:t>
            </a:fld>
            <a:endParaRPr lang="en-US"/>
          </a:p>
        </p:txBody>
      </p:sp>
    </p:spTree>
    <p:extLst>
      <p:ext uri="{BB962C8B-B14F-4D97-AF65-F5344CB8AC3E}">
        <p14:creationId xmlns:p14="http://schemas.microsoft.com/office/powerpoint/2010/main" val="286533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651D11E-8F18-1C4F-A7C2-D020EA9B7744}" type="datetimeFigureOut">
              <a:rPr lang="en-US" smtClean="0"/>
              <a:t>5/30/20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F5252982-7E6C-AB45-98DD-C1063EE68CB5}" type="slidenum">
              <a:rPr lang="en-US" smtClean="0"/>
              <a:t>‹#›</a:t>
            </a:fld>
            <a:endParaRPr lang="en-US"/>
          </a:p>
        </p:txBody>
      </p:sp>
    </p:spTree>
    <p:extLst>
      <p:ext uri="{BB962C8B-B14F-4D97-AF65-F5344CB8AC3E}">
        <p14:creationId xmlns:p14="http://schemas.microsoft.com/office/powerpoint/2010/main" val="2759675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1D11E-8F18-1C4F-A7C2-D020EA9B7744}" type="datetimeFigureOut">
              <a:rPr lang="en-US" smtClean="0"/>
              <a:t>5/30/20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F5252982-7E6C-AB45-98DD-C1063EE68CB5}" type="slidenum">
              <a:rPr lang="en-US" smtClean="0"/>
              <a:t>‹#›</a:t>
            </a:fld>
            <a:endParaRPr lang="en-US"/>
          </a:p>
        </p:txBody>
      </p:sp>
    </p:spTree>
    <p:extLst>
      <p:ext uri="{BB962C8B-B14F-4D97-AF65-F5344CB8AC3E}">
        <p14:creationId xmlns:p14="http://schemas.microsoft.com/office/powerpoint/2010/main" val="1762690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651D11E-8F18-1C4F-A7C2-D020EA9B7744}" type="datetimeFigureOut">
              <a:rPr lang="en-US" smtClean="0"/>
              <a:t>5/30/20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5252982-7E6C-AB45-98DD-C1063EE68CB5}" type="slidenum">
              <a:rPr lang="en-US" smtClean="0"/>
              <a:t>‹#›</a:t>
            </a:fld>
            <a:endParaRPr lang="en-US"/>
          </a:p>
        </p:txBody>
      </p:sp>
    </p:spTree>
    <p:extLst>
      <p:ext uri="{BB962C8B-B14F-4D97-AF65-F5344CB8AC3E}">
        <p14:creationId xmlns:p14="http://schemas.microsoft.com/office/powerpoint/2010/main" val="1345781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51D11E-8F18-1C4F-A7C2-D020EA9B7744}" type="datetimeFigureOut">
              <a:rPr lang="en-US" smtClean="0"/>
              <a:t>5/30/20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52982-7E6C-AB45-98DD-C1063EE68CB5}" type="slidenum">
              <a:rPr lang="en-US" smtClean="0"/>
              <a:t>‹#›</a:t>
            </a:fld>
            <a:endParaRPr lang="en-US"/>
          </a:p>
        </p:txBody>
      </p:sp>
    </p:spTree>
    <p:extLst>
      <p:ext uri="{BB962C8B-B14F-4D97-AF65-F5344CB8AC3E}">
        <p14:creationId xmlns:p14="http://schemas.microsoft.com/office/powerpoint/2010/main" val="271122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51D11E-8F18-1C4F-A7C2-D020EA9B7744}" type="datetimeFigureOut">
              <a:rPr lang="en-US" smtClean="0"/>
              <a:t>5/30/20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252982-7E6C-AB45-98DD-C1063EE68CB5}" type="slidenum">
              <a:rPr lang="en-US" smtClean="0"/>
              <a:t>‹#›</a:t>
            </a:fld>
            <a:endParaRPr lang="en-US"/>
          </a:p>
        </p:txBody>
      </p:sp>
    </p:spTree>
    <p:extLst>
      <p:ext uri="{BB962C8B-B14F-4D97-AF65-F5344CB8AC3E}">
        <p14:creationId xmlns:p14="http://schemas.microsoft.com/office/powerpoint/2010/main" val="144533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51D11E-8F18-1C4F-A7C2-D020EA9B7744}" type="datetimeFigureOut">
              <a:rPr lang="en-US" smtClean="0"/>
              <a:t>5/30/20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252982-7E6C-AB45-98DD-C1063EE68CB5}" type="slidenum">
              <a:rPr lang="en-US" smtClean="0"/>
              <a:t>‹#›</a:t>
            </a:fld>
            <a:endParaRPr lang="en-US"/>
          </a:p>
        </p:txBody>
      </p:sp>
    </p:spTree>
    <p:extLst>
      <p:ext uri="{BB962C8B-B14F-4D97-AF65-F5344CB8AC3E}">
        <p14:creationId xmlns:p14="http://schemas.microsoft.com/office/powerpoint/2010/main" val="42050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51D11E-8F18-1C4F-A7C2-D020EA9B7744}" type="datetimeFigureOut">
              <a:rPr lang="en-US" smtClean="0"/>
              <a:t>5/30/20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252982-7E6C-AB45-98DD-C1063EE68CB5}" type="slidenum">
              <a:rPr lang="en-US" smtClean="0"/>
              <a:t>‹#›</a:t>
            </a:fld>
            <a:endParaRPr lang="en-US"/>
          </a:p>
        </p:txBody>
      </p:sp>
    </p:spTree>
    <p:extLst>
      <p:ext uri="{BB962C8B-B14F-4D97-AF65-F5344CB8AC3E}">
        <p14:creationId xmlns:p14="http://schemas.microsoft.com/office/powerpoint/2010/main" val="3450354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651D11E-8F18-1C4F-A7C2-D020EA9B7744}" type="datetimeFigureOut">
              <a:rPr lang="en-US" smtClean="0"/>
              <a:t>5/30/20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5252982-7E6C-AB45-98DD-C1063EE68CB5}" type="slidenum">
              <a:rPr lang="en-US" smtClean="0"/>
              <a:t>‹#›</a:t>
            </a:fld>
            <a:endParaRPr lang="en-US"/>
          </a:p>
        </p:txBody>
      </p:sp>
    </p:spTree>
    <p:extLst>
      <p:ext uri="{BB962C8B-B14F-4D97-AF65-F5344CB8AC3E}">
        <p14:creationId xmlns:p14="http://schemas.microsoft.com/office/powerpoint/2010/main" val="280427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51D11E-8F18-1C4F-A7C2-D020EA9B7744}" type="datetimeFigureOut">
              <a:rPr lang="en-US" smtClean="0"/>
              <a:t>5/30/20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52982-7E6C-AB45-98DD-C1063EE68CB5}" type="slidenum">
              <a:rPr lang="en-US" smtClean="0"/>
              <a:t>‹#›</a:t>
            </a:fld>
            <a:endParaRPr lang="en-US"/>
          </a:p>
        </p:txBody>
      </p:sp>
    </p:spTree>
    <p:extLst>
      <p:ext uri="{BB962C8B-B14F-4D97-AF65-F5344CB8AC3E}">
        <p14:creationId xmlns:p14="http://schemas.microsoft.com/office/powerpoint/2010/main" val="35621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651D11E-8F18-1C4F-A7C2-D020EA9B7744}" type="datetimeFigureOut">
              <a:rPr lang="en-US" smtClean="0"/>
              <a:t>5/30/20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F5252982-7E6C-AB45-98DD-C1063EE68CB5}"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6248809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7EA2-2DD1-A744-9E3D-9A01C4522798}"/>
              </a:ext>
            </a:extLst>
          </p:cNvPr>
          <p:cNvSpPr>
            <a:spLocks noGrp="1"/>
          </p:cNvSpPr>
          <p:nvPr>
            <p:ph type="ctrTitle"/>
          </p:nvPr>
        </p:nvSpPr>
        <p:spPr/>
        <p:txBody>
          <a:bodyPr/>
          <a:lstStyle/>
          <a:p>
            <a:r>
              <a:rPr lang="en-US" dirty="0"/>
              <a:t>What makes a Strong football team?</a:t>
            </a:r>
          </a:p>
        </p:txBody>
      </p:sp>
      <p:sp>
        <p:nvSpPr>
          <p:cNvPr id="3" name="Subtitle 2">
            <a:extLst>
              <a:ext uri="{FF2B5EF4-FFF2-40B4-BE49-F238E27FC236}">
                <a16:creationId xmlns:a16="http://schemas.microsoft.com/office/drawing/2014/main" id="{44DF2793-15A6-BF4B-89EB-EFE969B811BA}"/>
              </a:ext>
            </a:extLst>
          </p:cNvPr>
          <p:cNvSpPr>
            <a:spLocks noGrp="1"/>
          </p:cNvSpPr>
          <p:nvPr>
            <p:ph type="subTitle" idx="1"/>
          </p:nvPr>
        </p:nvSpPr>
        <p:spPr/>
        <p:txBody>
          <a:bodyPr/>
          <a:lstStyle/>
          <a:p>
            <a:r>
              <a:rPr lang="en-US" dirty="0"/>
              <a:t>Kayla Thompson – </a:t>
            </a:r>
            <a:r>
              <a:rPr lang="en-US" dirty="0" err="1"/>
              <a:t>dsc</a:t>
            </a:r>
            <a:r>
              <a:rPr lang="en-US" dirty="0"/>
              <a:t> 530 final project</a:t>
            </a:r>
          </a:p>
        </p:txBody>
      </p:sp>
    </p:spTree>
    <p:extLst>
      <p:ext uri="{BB962C8B-B14F-4D97-AF65-F5344CB8AC3E}">
        <p14:creationId xmlns:p14="http://schemas.microsoft.com/office/powerpoint/2010/main" val="2531424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FE92-B2A5-F243-956D-F20B4FF3D98D}"/>
              </a:ext>
            </a:extLst>
          </p:cNvPr>
          <p:cNvSpPr>
            <a:spLocks noGrp="1"/>
          </p:cNvSpPr>
          <p:nvPr>
            <p:ph type="title"/>
          </p:nvPr>
        </p:nvSpPr>
        <p:spPr/>
        <p:txBody>
          <a:bodyPr/>
          <a:lstStyle/>
          <a:p>
            <a:r>
              <a:rPr lang="en-US" dirty="0"/>
              <a:t>CDF – points per game</a:t>
            </a:r>
          </a:p>
        </p:txBody>
      </p:sp>
      <p:pic>
        <p:nvPicPr>
          <p:cNvPr id="6" name="Content Placeholder 5" descr="A screenshot of a cell phone&#10;&#10;Description automatically generated">
            <a:extLst>
              <a:ext uri="{FF2B5EF4-FFF2-40B4-BE49-F238E27FC236}">
                <a16:creationId xmlns:a16="http://schemas.microsoft.com/office/drawing/2014/main" id="{D0FC85BC-D05A-6F41-8212-6C99F630C02B}"/>
              </a:ext>
            </a:extLst>
          </p:cNvPr>
          <p:cNvPicPr>
            <a:picLocks noGrp="1" noChangeAspect="1"/>
          </p:cNvPicPr>
          <p:nvPr>
            <p:ph sz="half" idx="1"/>
          </p:nvPr>
        </p:nvPicPr>
        <p:blipFill>
          <a:blip r:embed="rId2"/>
          <a:stretch>
            <a:fillRect/>
          </a:stretch>
        </p:blipFill>
        <p:spPr>
          <a:xfrm>
            <a:off x="612775" y="2367756"/>
            <a:ext cx="5359400" cy="3352800"/>
          </a:xfrm>
        </p:spPr>
      </p:pic>
      <p:sp>
        <p:nvSpPr>
          <p:cNvPr id="4" name="Content Placeholder 3">
            <a:extLst>
              <a:ext uri="{FF2B5EF4-FFF2-40B4-BE49-F238E27FC236}">
                <a16:creationId xmlns:a16="http://schemas.microsoft.com/office/drawing/2014/main" id="{783EBAFE-B678-054B-8F67-C68B4495BAEE}"/>
              </a:ext>
            </a:extLst>
          </p:cNvPr>
          <p:cNvSpPr>
            <a:spLocks noGrp="1"/>
          </p:cNvSpPr>
          <p:nvPr>
            <p:ph sz="half" idx="2"/>
          </p:nvPr>
        </p:nvSpPr>
        <p:spPr/>
        <p:txBody>
          <a:bodyPr/>
          <a:lstStyle/>
          <a:p>
            <a:r>
              <a:rPr lang="en-US" dirty="0"/>
              <a:t>When evaluating a CDF – common values will be more vertical and less common values will be more flat. </a:t>
            </a:r>
          </a:p>
          <a:p>
            <a:r>
              <a:rPr lang="en-US" dirty="0"/>
              <a:t>Looking at our graph of our CDF,  the graph is the most vertical between 25 and 35 points, leveling off before and after that range. </a:t>
            </a:r>
          </a:p>
          <a:p>
            <a:r>
              <a:rPr lang="en-US" dirty="0"/>
              <a:t>From this, we can conclude that most teams are scoring on average between 25 and 35 points per game. Very few score less than that and very few score more than that. </a:t>
            </a:r>
          </a:p>
        </p:txBody>
      </p:sp>
    </p:spTree>
    <p:extLst>
      <p:ext uri="{BB962C8B-B14F-4D97-AF65-F5344CB8AC3E}">
        <p14:creationId xmlns:p14="http://schemas.microsoft.com/office/powerpoint/2010/main" val="266925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95A0-FFB5-E544-B9C9-01B1613ADAE2}"/>
              </a:ext>
            </a:extLst>
          </p:cNvPr>
          <p:cNvSpPr>
            <a:spLocks noGrp="1"/>
          </p:cNvSpPr>
          <p:nvPr>
            <p:ph type="title"/>
          </p:nvPr>
        </p:nvSpPr>
        <p:spPr/>
        <p:txBody>
          <a:bodyPr/>
          <a:lstStyle/>
          <a:p>
            <a:r>
              <a:rPr lang="en-US" dirty="0"/>
              <a:t>Analytical model</a:t>
            </a:r>
          </a:p>
        </p:txBody>
      </p:sp>
      <p:sp>
        <p:nvSpPr>
          <p:cNvPr id="3" name="Content Placeholder 2">
            <a:extLst>
              <a:ext uri="{FF2B5EF4-FFF2-40B4-BE49-F238E27FC236}">
                <a16:creationId xmlns:a16="http://schemas.microsoft.com/office/drawing/2014/main" id="{8D1C3F30-33C4-B34B-BD4C-8DD622D6EBD7}"/>
              </a:ext>
            </a:extLst>
          </p:cNvPr>
          <p:cNvSpPr>
            <a:spLocks noGrp="1"/>
          </p:cNvSpPr>
          <p:nvPr>
            <p:ph sz="half" idx="1"/>
          </p:nvPr>
        </p:nvSpPr>
        <p:spPr/>
        <p:txBody>
          <a:bodyPr/>
          <a:lstStyle/>
          <a:p>
            <a:r>
              <a:rPr lang="en-US" dirty="0"/>
              <a:t>Normal Model used</a:t>
            </a:r>
          </a:p>
          <a:p>
            <a:r>
              <a:rPr lang="en-US" dirty="0"/>
              <a:t>CDF of Normal Model shown</a:t>
            </a:r>
          </a:p>
          <a:p>
            <a:r>
              <a:rPr lang="en-US" dirty="0"/>
              <a:t>Data shows little deviation from the normal model line. From this, we conclude that then normal model is a good fit for our distribution of points per game. </a:t>
            </a:r>
          </a:p>
        </p:txBody>
      </p:sp>
      <p:pic>
        <p:nvPicPr>
          <p:cNvPr id="6" name="Content Placeholder 5" descr="A screenshot of a cell phone&#10;&#10;Description automatically generated">
            <a:extLst>
              <a:ext uri="{FF2B5EF4-FFF2-40B4-BE49-F238E27FC236}">
                <a16:creationId xmlns:a16="http://schemas.microsoft.com/office/drawing/2014/main" id="{ECA2398C-E8AE-D64A-8EAB-3D80243D5EEE}"/>
              </a:ext>
            </a:extLst>
          </p:cNvPr>
          <p:cNvPicPr>
            <a:picLocks noGrp="1" noChangeAspect="1"/>
          </p:cNvPicPr>
          <p:nvPr>
            <p:ph sz="half" idx="2"/>
          </p:nvPr>
        </p:nvPicPr>
        <p:blipFill>
          <a:blip r:embed="rId2"/>
          <a:stretch>
            <a:fillRect/>
          </a:stretch>
        </p:blipFill>
        <p:spPr>
          <a:xfrm>
            <a:off x="6188075" y="2236523"/>
            <a:ext cx="5422900" cy="3615266"/>
          </a:xfrm>
        </p:spPr>
      </p:pic>
    </p:spTree>
    <p:extLst>
      <p:ext uri="{BB962C8B-B14F-4D97-AF65-F5344CB8AC3E}">
        <p14:creationId xmlns:p14="http://schemas.microsoft.com/office/powerpoint/2010/main" val="1916344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362DF-1883-F44A-8E5A-32A25C647D55}"/>
              </a:ext>
            </a:extLst>
          </p:cNvPr>
          <p:cNvSpPr>
            <a:spLocks noGrp="1"/>
          </p:cNvSpPr>
          <p:nvPr>
            <p:ph type="title"/>
          </p:nvPr>
        </p:nvSpPr>
        <p:spPr/>
        <p:txBody>
          <a:bodyPr/>
          <a:lstStyle/>
          <a:p>
            <a:r>
              <a:rPr lang="en-US" dirty="0"/>
              <a:t>Scatter Plot #1 yards vs. points</a:t>
            </a:r>
          </a:p>
        </p:txBody>
      </p:sp>
      <p:pic>
        <p:nvPicPr>
          <p:cNvPr id="6" name="Content Placeholder 5" descr="A screenshot of a cell phone&#10;&#10;Description automatically generated">
            <a:extLst>
              <a:ext uri="{FF2B5EF4-FFF2-40B4-BE49-F238E27FC236}">
                <a16:creationId xmlns:a16="http://schemas.microsoft.com/office/drawing/2014/main" id="{B3774F3C-9DCC-DE4E-8115-4CB2A903B158}"/>
              </a:ext>
            </a:extLst>
          </p:cNvPr>
          <p:cNvPicPr>
            <a:picLocks noGrp="1" noChangeAspect="1"/>
          </p:cNvPicPr>
          <p:nvPr>
            <p:ph sz="half" idx="1"/>
          </p:nvPr>
        </p:nvPicPr>
        <p:blipFill>
          <a:blip r:embed="rId2"/>
          <a:stretch>
            <a:fillRect/>
          </a:stretch>
        </p:blipFill>
        <p:spPr>
          <a:xfrm>
            <a:off x="581025" y="2304256"/>
            <a:ext cx="5422900" cy="3479800"/>
          </a:xfrm>
        </p:spPr>
      </p:pic>
      <p:sp>
        <p:nvSpPr>
          <p:cNvPr id="4" name="Content Placeholder 3">
            <a:extLst>
              <a:ext uri="{FF2B5EF4-FFF2-40B4-BE49-F238E27FC236}">
                <a16:creationId xmlns:a16="http://schemas.microsoft.com/office/drawing/2014/main" id="{89D10D54-90E5-FC46-8EED-2F0C0A799697}"/>
              </a:ext>
            </a:extLst>
          </p:cNvPr>
          <p:cNvSpPr>
            <a:spLocks noGrp="1"/>
          </p:cNvSpPr>
          <p:nvPr>
            <p:ph sz="half" idx="2"/>
          </p:nvPr>
        </p:nvSpPr>
        <p:spPr/>
        <p:txBody>
          <a:bodyPr/>
          <a:lstStyle/>
          <a:p>
            <a:r>
              <a:rPr lang="en-US" dirty="0"/>
              <a:t>Covariance of Yards and Points</a:t>
            </a:r>
          </a:p>
          <a:p>
            <a:pPr lvl="1"/>
            <a:r>
              <a:rPr lang="en-US" dirty="0"/>
              <a:t>366.4912</a:t>
            </a:r>
          </a:p>
          <a:p>
            <a:r>
              <a:rPr lang="en-US" dirty="0"/>
              <a:t>Correlation of Yards and Points</a:t>
            </a:r>
          </a:p>
          <a:p>
            <a:pPr lvl="1"/>
            <a:r>
              <a:rPr lang="en-US" dirty="0"/>
              <a:t>0.90206</a:t>
            </a:r>
          </a:p>
          <a:p>
            <a:r>
              <a:rPr lang="en-US" dirty="0"/>
              <a:t>Spearman Correlation of Yards and Points</a:t>
            </a:r>
          </a:p>
          <a:p>
            <a:pPr lvl="1"/>
            <a:r>
              <a:rPr lang="en-US" dirty="0"/>
              <a:t>0.86520</a:t>
            </a:r>
          </a:p>
          <a:p>
            <a:pPr marL="360000" lvl="1" indent="0">
              <a:buNone/>
            </a:pPr>
            <a:endParaRPr lang="en-US" dirty="0"/>
          </a:p>
        </p:txBody>
      </p:sp>
    </p:spTree>
    <p:extLst>
      <p:ext uri="{BB962C8B-B14F-4D97-AF65-F5344CB8AC3E}">
        <p14:creationId xmlns:p14="http://schemas.microsoft.com/office/powerpoint/2010/main" val="3075319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362DF-1883-F44A-8E5A-32A25C647D55}"/>
              </a:ext>
            </a:extLst>
          </p:cNvPr>
          <p:cNvSpPr>
            <a:spLocks noGrp="1"/>
          </p:cNvSpPr>
          <p:nvPr>
            <p:ph type="title"/>
          </p:nvPr>
        </p:nvSpPr>
        <p:spPr/>
        <p:txBody>
          <a:bodyPr/>
          <a:lstStyle/>
          <a:p>
            <a:r>
              <a:rPr lang="en-US" dirty="0"/>
              <a:t>Scatter Plot #2  Opponent yards vs. Opponent points</a:t>
            </a:r>
          </a:p>
        </p:txBody>
      </p:sp>
      <p:sp>
        <p:nvSpPr>
          <p:cNvPr id="4" name="Content Placeholder 3">
            <a:extLst>
              <a:ext uri="{FF2B5EF4-FFF2-40B4-BE49-F238E27FC236}">
                <a16:creationId xmlns:a16="http://schemas.microsoft.com/office/drawing/2014/main" id="{89D10D54-90E5-FC46-8EED-2F0C0A799697}"/>
              </a:ext>
            </a:extLst>
          </p:cNvPr>
          <p:cNvSpPr>
            <a:spLocks noGrp="1"/>
          </p:cNvSpPr>
          <p:nvPr>
            <p:ph sz="half" idx="2"/>
          </p:nvPr>
        </p:nvSpPr>
        <p:spPr/>
        <p:txBody>
          <a:bodyPr/>
          <a:lstStyle/>
          <a:p>
            <a:r>
              <a:rPr lang="en-US" dirty="0"/>
              <a:t>Covariance of Yards and Points</a:t>
            </a:r>
          </a:p>
          <a:p>
            <a:pPr lvl="1"/>
            <a:r>
              <a:rPr lang="en-US" dirty="0"/>
              <a:t>5449.169</a:t>
            </a:r>
          </a:p>
          <a:p>
            <a:r>
              <a:rPr lang="en-US" dirty="0"/>
              <a:t>Correlation of Yards and Points</a:t>
            </a:r>
          </a:p>
          <a:p>
            <a:pPr lvl="1"/>
            <a:r>
              <a:rPr lang="en-US" dirty="0"/>
              <a:t>0.79948</a:t>
            </a:r>
          </a:p>
          <a:p>
            <a:r>
              <a:rPr lang="en-US" dirty="0"/>
              <a:t>Spearman Correlation of Yards and Points</a:t>
            </a:r>
          </a:p>
          <a:p>
            <a:pPr lvl="1"/>
            <a:r>
              <a:rPr lang="en-US" dirty="0"/>
              <a:t>0.791056</a:t>
            </a:r>
          </a:p>
          <a:p>
            <a:pPr marL="360000" lvl="1" indent="0">
              <a:buNone/>
            </a:pPr>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0DFE766D-55EE-2A45-8598-A3031C548AC4}"/>
              </a:ext>
            </a:extLst>
          </p:cNvPr>
          <p:cNvPicPr>
            <a:picLocks noGrp="1" noChangeAspect="1"/>
          </p:cNvPicPr>
          <p:nvPr>
            <p:ph sz="half" idx="1"/>
          </p:nvPr>
        </p:nvPicPr>
        <p:blipFill>
          <a:blip r:embed="rId2"/>
          <a:stretch>
            <a:fillRect/>
          </a:stretch>
        </p:blipFill>
        <p:spPr>
          <a:xfrm>
            <a:off x="688975" y="2374106"/>
            <a:ext cx="5207000" cy="3340100"/>
          </a:xfrm>
        </p:spPr>
      </p:pic>
    </p:spTree>
    <p:extLst>
      <p:ext uri="{BB962C8B-B14F-4D97-AF65-F5344CB8AC3E}">
        <p14:creationId xmlns:p14="http://schemas.microsoft.com/office/powerpoint/2010/main" val="333637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3679C-724D-1C40-82A1-C69947365DF2}"/>
              </a:ext>
            </a:extLst>
          </p:cNvPr>
          <p:cNvSpPr>
            <a:spLocks noGrp="1"/>
          </p:cNvSpPr>
          <p:nvPr>
            <p:ph type="title"/>
          </p:nvPr>
        </p:nvSpPr>
        <p:spPr/>
        <p:txBody>
          <a:bodyPr/>
          <a:lstStyle/>
          <a:p>
            <a:r>
              <a:rPr lang="en-US" dirty="0"/>
              <a:t>Hypothesis test</a:t>
            </a:r>
          </a:p>
        </p:txBody>
      </p:sp>
      <p:sp>
        <p:nvSpPr>
          <p:cNvPr id="4" name="Content Placeholder 3">
            <a:extLst>
              <a:ext uri="{FF2B5EF4-FFF2-40B4-BE49-F238E27FC236}">
                <a16:creationId xmlns:a16="http://schemas.microsoft.com/office/drawing/2014/main" id="{F054E710-F057-8846-B7EB-2543662A73BC}"/>
              </a:ext>
            </a:extLst>
          </p:cNvPr>
          <p:cNvSpPr>
            <a:spLocks noGrp="1"/>
          </p:cNvSpPr>
          <p:nvPr>
            <p:ph sz="half" idx="1"/>
          </p:nvPr>
        </p:nvSpPr>
        <p:spPr/>
        <p:txBody>
          <a:bodyPr/>
          <a:lstStyle/>
          <a:p>
            <a:r>
              <a:rPr lang="en-US" dirty="0"/>
              <a:t>P Value: 0.047 – significant!</a:t>
            </a:r>
          </a:p>
          <a:p>
            <a:r>
              <a:rPr lang="en-US" dirty="0"/>
              <a:t>Hypothesis test suggests that defenses play a role in the performance of offenses</a:t>
            </a:r>
          </a:p>
        </p:txBody>
      </p:sp>
      <p:pic>
        <p:nvPicPr>
          <p:cNvPr id="7" name="Content Placeholder 6" descr="A screenshot of a cell phone&#10;&#10;Description automatically generated">
            <a:extLst>
              <a:ext uri="{FF2B5EF4-FFF2-40B4-BE49-F238E27FC236}">
                <a16:creationId xmlns:a16="http://schemas.microsoft.com/office/drawing/2014/main" id="{61B6C86E-BAE4-104B-AAD1-2C1F6B495A44}"/>
              </a:ext>
            </a:extLst>
          </p:cNvPr>
          <p:cNvPicPr>
            <a:picLocks noGrp="1" noChangeAspect="1"/>
          </p:cNvPicPr>
          <p:nvPr>
            <p:ph sz="half" idx="2"/>
          </p:nvPr>
        </p:nvPicPr>
        <p:blipFill>
          <a:blip r:embed="rId2"/>
          <a:stretch>
            <a:fillRect/>
          </a:stretch>
        </p:blipFill>
        <p:spPr>
          <a:xfrm>
            <a:off x="6188075" y="2324394"/>
            <a:ext cx="5422900" cy="3439524"/>
          </a:xfrm>
        </p:spPr>
      </p:pic>
    </p:spTree>
    <p:extLst>
      <p:ext uri="{BB962C8B-B14F-4D97-AF65-F5344CB8AC3E}">
        <p14:creationId xmlns:p14="http://schemas.microsoft.com/office/powerpoint/2010/main" val="2123722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8F71-EF06-E24E-B151-7230477FDCF8}"/>
              </a:ext>
            </a:extLst>
          </p:cNvPr>
          <p:cNvSpPr>
            <a:spLocks noGrp="1"/>
          </p:cNvSpPr>
          <p:nvPr>
            <p:ph type="title"/>
          </p:nvPr>
        </p:nvSpPr>
        <p:spPr/>
        <p:txBody>
          <a:bodyPr/>
          <a:lstStyle/>
          <a:p>
            <a:r>
              <a:rPr lang="en-US" dirty="0"/>
              <a:t>Multiple regression</a:t>
            </a:r>
          </a:p>
        </p:txBody>
      </p:sp>
      <p:pic>
        <p:nvPicPr>
          <p:cNvPr id="7" name="Content Placeholder 6" descr="A screenshot of a cell phone&#10;&#10;Description automatically generated">
            <a:extLst>
              <a:ext uri="{FF2B5EF4-FFF2-40B4-BE49-F238E27FC236}">
                <a16:creationId xmlns:a16="http://schemas.microsoft.com/office/drawing/2014/main" id="{48DDDB9A-481C-D049-AC40-FAF07D65233B}"/>
              </a:ext>
            </a:extLst>
          </p:cNvPr>
          <p:cNvPicPr>
            <a:picLocks noGrp="1" noChangeAspect="1"/>
          </p:cNvPicPr>
          <p:nvPr>
            <p:ph sz="half" idx="1"/>
          </p:nvPr>
        </p:nvPicPr>
        <p:blipFill>
          <a:blip r:embed="rId2"/>
          <a:stretch>
            <a:fillRect/>
          </a:stretch>
        </p:blipFill>
        <p:spPr>
          <a:xfrm>
            <a:off x="1057275" y="2027238"/>
            <a:ext cx="4111186" cy="4614243"/>
          </a:xfrm>
        </p:spPr>
      </p:pic>
      <p:sp>
        <p:nvSpPr>
          <p:cNvPr id="5" name="Content Placeholder 4">
            <a:extLst>
              <a:ext uri="{FF2B5EF4-FFF2-40B4-BE49-F238E27FC236}">
                <a16:creationId xmlns:a16="http://schemas.microsoft.com/office/drawing/2014/main" id="{F6F56791-0092-A144-BEC4-CA94EF784654}"/>
              </a:ext>
            </a:extLst>
          </p:cNvPr>
          <p:cNvSpPr>
            <a:spLocks noGrp="1"/>
          </p:cNvSpPr>
          <p:nvPr>
            <p:ph sz="half" idx="2"/>
          </p:nvPr>
        </p:nvSpPr>
        <p:spPr/>
        <p:txBody>
          <a:bodyPr/>
          <a:lstStyle/>
          <a:p>
            <a:r>
              <a:rPr lang="en-US" dirty="0"/>
              <a:t>Dependent variable: </a:t>
            </a:r>
          </a:p>
          <a:p>
            <a:pPr lvl="1"/>
            <a:r>
              <a:rPr lang="en-US" dirty="0"/>
              <a:t>Offensive Touchdowns</a:t>
            </a:r>
          </a:p>
          <a:p>
            <a:r>
              <a:rPr lang="en-US" dirty="0"/>
              <a:t>Explanatory variables:</a:t>
            </a:r>
          </a:p>
          <a:p>
            <a:pPr lvl="1"/>
            <a:r>
              <a:rPr lang="en-US" dirty="0"/>
              <a:t>Yards per Game Allowed</a:t>
            </a:r>
          </a:p>
          <a:p>
            <a:pPr lvl="1"/>
            <a:r>
              <a:rPr lang="en-US" dirty="0"/>
              <a:t>Opponent First Downs</a:t>
            </a:r>
          </a:p>
          <a:p>
            <a:pPr lvl="1"/>
            <a:r>
              <a:rPr lang="en-US" dirty="0"/>
              <a:t>Touchdowns Allowed</a:t>
            </a:r>
          </a:p>
        </p:txBody>
      </p:sp>
    </p:spTree>
    <p:extLst>
      <p:ext uri="{BB962C8B-B14F-4D97-AF65-F5344CB8AC3E}">
        <p14:creationId xmlns:p14="http://schemas.microsoft.com/office/powerpoint/2010/main" val="1349033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A976D-8201-324D-A771-7DA8D49D8531}"/>
              </a:ext>
            </a:extLst>
          </p:cNvPr>
          <p:cNvSpPr>
            <a:spLocks noGrp="1"/>
          </p:cNvSpPr>
          <p:nvPr>
            <p:ph type="title"/>
          </p:nvPr>
        </p:nvSpPr>
        <p:spPr/>
        <p:txBody>
          <a:bodyPr/>
          <a:lstStyle/>
          <a:p>
            <a:r>
              <a:rPr lang="en-US" dirty="0"/>
              <a:t>Variables included in analysis</a:t>
            </a:r>
          </a:p>
        </p:txBody>
      </p:sp>
      <p:sp>
        <p:nvSpPr>
          <p:cNvPr id="3" name="Content Placeholder 2">
            <a:extLst>
              <a:ext uri="{FF2B5EF4-FFF2-40B4-BE49-F238E27FC236}">
                <a16:creationId xmlns:a16="http://schemas.microsoft.com/office/drawing/2014/main" id="{90BABD51-2FEC-2B47-BEB6-A8DB4A1858DD}"/>
              </a:ext>
            </a:extLst>
          </p:cNvPr>
          <p:cNvSpPr>
            <a:spLocks noGrp="1"/>
          </p:cNvSpPr>
          <p:nvPr>
            <p:ph idx="1"/>
          </p:nvPr>
        </p:nvSpPr>
        <p:spPr/>
        <p:txBody>
          <a:bodyPr>
            <a:normAutofit lnSpcReduction="10000"/>
          </a:bodyPr>
          <a:lstStyle/>
          <a:p>
            <a:r>
              <a:rPr lang="en-US" dirty="0"/>
              <a:t>Offensive Touchdowns – number of touchdowns the offense scores in a season</a:t>
            </a:r>
          </a:p>
          <a:p>
            <a:r>
              <a:rPr lang="en-US" dirty="0"/>
              <a:t>Points Per Game – number of points on average a team scores per game</a:t>
            </a:r>
          </a:p>
          <a:p>
            <a:r>
              <a:rPr lang="en-US" dirty="0"/>
              <a:t>Penalties – number of penalties a team earns in a season</a:t>
            </a:r>
          </a:p>
          <a:p>
            <a:r>
              <a:rPr lang="en-US" dirty="0"/>
              <a:t>Total Touchdowns Allowed – number of touchdowns a team allows in a season</a:t>
            </a:r>
          </a:p>
          <a:p>
            <a:r>
              <a:rPr lang="en-US" dirty="0"/>
              <a:t>Turnovers Gained – number of times a team causes a turnover and gains possession of the football</a:t>
            </a:r>
          </a:p>
          <a:p>
            <a:r>
              <a:rPr lang="en-US" dirty="0"/>
              <a:t>Offensive Yards Per Game – number of yards the offense moves the ball in a game</a:t>
            </a:r>
          </a:p>
          <a:p>
            <a:r>
              <a:rPr lang="en-US" dirty="0"/>
              <a:t>Yards Allowed Per Game – number of yards allowed by the defense per game</a:t>
            </a:r>
          </a:p>
          <a:p>
            <a:r>
              <a:rPr lang="en-US" dirty="0"/>
              <a:t>Touchdowns Allowed Per Game - number of touchdowns allowed by the defense per game</a:t>
            </a:r>
          </a:p>
          <a:p>
            <a:r>
              <a:rPr lang="en-US" dirty="0"/>
              <a:t>Opponent First Downs – number of first downs the opponent earns in a game</a:t>
            </a:r>
          </a:p>
          <a:p>
            <a:endParaRPr lang="en-US" dirty="0"/>
          </a:p>
        </p:txBody>
      </p:sp>
    </p:spTree>
    <p:extLst>
      <p:ext uri="{BB962C8B-B14F-4D97-AF65-F5344CB8AC3E}">
        <p14:creationId xmlns:p14="http://schemas.microsoft.com/office/powerpoint/2010/main" val="111967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3EEBE12-26AE-BF4F-B12C-DF5D5DD335AE}"/>
              </a:ext>
            </a:extLst>
          </p:cNvPr>
          <p:cNvSpPr>
            <a:spLocks noGrp="1"/>
          </p:cNvSpPr>
          <p:nvPr>
            <p:ph type="title"/>
          </p:nvPr>
        </p:nvSpPr>
        <p:spPr>
          <a:xfrm>
            <a:off x="609906" y="702155"/>
            <a:ext cx="3568661" cy="1269713"/>
          </a:xfrm>
        </p:spPr>
        <p:txBody>
          <a:bodyPr vert="horz" lIns="91440" tIns="45720" rIns="91440" bIns="45720" rtlCol="0">
            <a:normAutofit/>
          </a:bodyPr>
          <a:lstStyle/>
          <a:p>
            <a:r>
              <a:rPr lang="en-US">
                <a:solidFill>
                  <a:schemeClr val="tx2"/>
                </a:solidFill>
              </a:rPr>
              <a:t>Variable #1</a:t>
            </a:r>
          </a:p>
        </p:txBody>
      </p:sp>
      <p:sp>
        <p:nvSpPr>
          <p:cNvPr id="31" name="Rectangle 3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6" name="Content Placeholder 25">
            <a:extLst>
              <a:ext uri="{FF2B5EF4-FFF2-40B4-BE49-F238E27FC236}">
                <a16:creationId xmlns:a16="http://schemas.microsoft.com/office/drawing/2014/main" id="{40DBE188-9C92-4E10-BFBC-90798BB158A2}"/>
              </a:ext>
            </a:extLst>
          </p:cNvPr>
          <p:cNvSpPr>
            <a:spLocks noGrp="1"/>
          </p:cNvSpPr>
          <p:nvPr>
            <p:ph idx="1"/>
          </p:nvPr>
        </p:nvSpPr>
        <p:spPr>
          <a:xfrm>
            <a:off x="609906" y="2340864"/>
            <a:ext cx="3568661" cy="3634486"/>
          </a:xfrm>
        </p:spPr>
        <p:txBody>
          <a:bodyPr>
            <a:normAutofit/>
          </a:bodyPr>
          <a:lstStyle/>
          <a:p>
            <a:r>
              <a:rPr lang="en-US" dirty="0"/>
              <a:t>No outliers detected</a:t>
            </a:r>
          </a:p>
        </p:txBody>
      </p:sp>
      <p:pic>
        <p:nvPicPr>
          <p:cNvPr id="5" name="Content Placeholder 4" descr="A screenshot of a cell phone&#10;&#10;Description automatically generated">
            <a:extLst>
              <a:ext uri="{FF2B5EF4-FFF2-40B4-BE49-F238E27FC236}">
                <a16:creationId xmlns:a16="http://schemas.microsoft.com/office/drawing/2014/main" id="{CFD4519B-0A0E-2C48-9B2A-222457B05F98}"/>
              </a:ext>
            </a:extLst>
          </p:cNvPr>
          <p:cNvPicPr>
            <a:picLocks noChangeAspect="1"/>
          </p:cNvPicPr>
          <p:nvPr/>
        </p:nvPicPr>
        <p:blipFill>
          <a:blip r:embed="rId2"/>
          <a:stretch>
            <a:fillRect/>
          </a:stretch>
        </p:blipFill>
        <p:spPr>
          <a:xfrm>
            <a:off x="6090625" y="702156"/>
            <a:ext cx="3862614" cy="5273194"/>
          </a:xfrm>
          <a:prstGeom prst="rect">
            <a:avLst/>
          </a:prstGeom>
        </p:spPr>
      </p:pic>
    </p:spTree>
    <p:extLst>
      <p:ext uri="{BB962C8B-B14F-4D97-AF65-F5344CB8AC3E}">
        <p14:creationId xmlns:p14="http://schemas.microsoft.com/office/powerpoint/2010/main" val="1801923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3EEBE12-26AE-BF4F-B12C-DF5D5DD335AE}"/>
              </a:ext>
            </a:extLst>
          </p:cNvPr>
          <p:cNvSpPr>
            <a:spLocks noGrp="1"/>
          </p:cNvSpPr>
          <p:nvPr>
            <p:ph type="title"/>
          </p:nvPr>
        </p:nvSpPr>
        <p:spPr>
          <a:xfrm>
            <a:off x="609906" y="702155"/>
            <a:ext cx="3568661" cy="1269713"/>
          </a:xfrm>
        </p:spPr>
        <p:txBody>
          <a:bodyPr vert="horz" lIns="91440" tIns="45720" rIns="91440" bIns="45720" rtlCol="0">
            <a:normAutofit/>
          </a:bodyPr>
          <a:lstStyle/>
          <a:p>
            <a:r>
              <a:rPr lang="en-US" dirty="0">
                <a:solidFill>
                  <a:schemeClr val="tx2"/>
                </a:solidFill>
              </a:rPr>
              <a:t>Variable #2</a:t>
            </a:r>
          </a:p>
        </p:txBody>
      </p:sp>
      <p:sp>
        <p:nvSpPr>
          <p:cNvPr id="31" name="Rectangle 3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6" name="Content Placeholder 25">
            <a:extLst>
              <a:ext uri="{FF2B5EF4-FFF2-40B4-BE49-F238E27FC236}">
                <a16:creationId xmlns:a16="http://schemas.microsoft.com/office/drawing/2014/main" id="{40DBE188-9C92-4E10-BFBC-90798BB158A2}"/>
              </a:ext>
            </a:extLst>
          </p:cNvPr>
          <p:cNvSpPr>
            <a:spLocks noGrp="1"/>
          </p:cNvSpPr>
          <p:nvPr>
            <p:ph idx="1"/>
          </p:nvPr>
        </p:nvSpPr>
        <p:spPr>
          <a:xfrm>
            <a:off x="609906" y="2340864"/>
            <a:ext cx="3568661" cy="3634486"/>
          </a:xfrm>
        </p:spPr>
        <p:txBody>
          <a:bodyPr>
            <a:normAutofit/>
          </a:bodyPr>
          <a:lstStyle/>
          <a:p>
            <a:r>
              <a:rPr lang="en-US" dirty="0"/>
              <a:t>No outliers detected</a:t>
            </a:r>
          </a:p>
        </p:txBody>
      </p:sp>
      <p:pic>
        <p:nvPicPr>
          <p:cNvPr id="4" name="Picture 3" descr="A screenshot of a cell phone&#10;&#10;Description automatically generated">
            <a:extLst>
              <a:ext uri="{FF2B5EF4-FFF2-40B4-BE49-F238E27FC236}">
                <a16:creationId xmlns:a16="http://schemas.microsoft.com/office/drawing/2014/main" id="{5C2447F8-193C-B84F-AE82-9FEAAB05DAA2}"/>
              </a:ext>
            </a:extLst>
          </p:cNvPr>
          <p:cNvPicPr>
            <a:picLocks noChangeAspect="1"/>
          </p:cNvPicPr>
          <p:nvPr/>
        </p:nvPicPr>
        <p:blipFill>
          <a:blip r:embed="rId2"/>
          <a:stretch>
            <a:fillRect/>
          </a:stretch>
        </p:blipFill>
        <p:spPr>
          <a:xfrm>
            <a:off x="5554237" y="242887"/>
            <a:ext cx="5290807" cy="6372225"/>
          </a:xfrm>
          <a:prstGeom prst="rect">
            <a:avLst/>
          </a:prstGeom>
        </p:spPr>
      </p:pic>
    </p:spTree>
    <p:extLst>
      <p:ext uri="{BB962C8B-B14F-4D97-AF65-F5344CB8AC3E}">
        <p14:creationId xmlns:p14="http://schemas.microsoft.com/office/powerpoint/2010/main" val="222559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3EEBE12-26AE-BF4F-B12C-DF5D5DD335AE}"/>
              </a:ext>
            </a:extLst>
          </p:cNvPr>
          <p:cNvSpPr>
            <a:spLocks noGrp="1"/>
          </p:cNvSpPr>
          <p:nvPr>
            <p:ph type="title"/>
          </p:nvPr>
        </p:nvSpPr>
        <p:spPr>
          <a:xfrm>
            <a:off x="609906" y="702155"/>
            <a:ext cx="3568661" cy="1269713"/>
          </a:xfrm>
        </p:spPr>
        <p:txBody>
          <a:bodyPr vert="horz" lIns="91440" tIns="45720" rIns="91440" bIns="45720" rtlCol="0">
            <a:normAutofit/>
          </a:bodyPr>
          <a:lstStyle/>
          <a:p>
            <a:r>
              <a:rPr lang="en-US" dirty="0">
                <a:solidFill>
                  <a:schemeClr val="tx2"/>
                </a:solidFill>
              </a:rPr>
              <a:t>Variable #3</a:t>
            </a:r>
          </a:p>
        </p:txBody>
      </p:sp>
      <p:sp>
        <p:nvSpPr>
          <p:cNvPr id="31" name="Rectangle 3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6" name="Content Placeholder 25">
            <a:extLst>
              <a:ext uri="{FF2B5EF4-FFF2-40B4-BE49-F238E27FC236}">
                <a16:creationId xmlns:a16="http://schemas.microsoft.com/office/drawing/2014/main" id="{40DBE188-9C92-4E10-BFBC-90798BB158A2}"/>
              </a:ext>
            </a:extLst>
          </p:cNvPr>
          <p:cNvSpPr>
            <a:spLocks noGrp="1"/>
          </p:cNvSpPr>
          <p:nvPr>
            <p:ph idx="1"/>
          </p:nvPr>
        </p:nvSpPr>
        <p:spPr>
          <a:xfrm>
            <a:off x="609906" y="2340864"/>
            <a:ext cx="3568661" cy="3634486"/>
          </a:xfrm>
        </p:spPr>
        <p:txBody>
          <a:bodyPr>
            <a:normAutofit/>
          </a:bodyPr>
          <a:lstStyle/>
          <a:p>
            <a:r>
              <a:rPr lang="en-US" dirty="0"/>
              <a:t>No outliers detected</a:t>
            </a:r>
          </a:p>
        </p:txBody>
      </p:sp>
      <p:pic>
        <p:nvPicPr>
          <p:cNvPr id="5" name="Picture 4" descr="A screenshot of a cell phone&#10;&#10;Description automatically generated">
            <a:extLst>
              <a:ext uri="{FF2B5EF4-FFF2-40B4-BE49-F238E27FC236}">
                <a16:creationId xmlns:a16="http://schemas.microsoft.com/office/drawing/2014/main" id="{F3B0632D-02A4-1946-A9A7-DD5F414325B3}"/>
              </a:ext>
            </a:extLst>
          </p:cNvPr>
          <p:cNvPicPr>
            <a:picLocks noChangeAspect="1"/>
          </p:cNvPicPr>
          <p:nvPr/>
        </p:nvPicPr>
        <p:blipFill>
          <a:blip r:embed="rId2"/>
          <a:stretch>
            <a:fillRect/>
          </a:stretch>
        </p:blipFill>
        <p:spPr>
          <a:xfrm>
            <a:off x="5797121" y="0"/>
            <a:ext cx="5226908" cy="6858000"/>
          </a:xfrm>
          <a:prstGeom prst="rect">
            <a:avLst/>
          </a:prstGeom>
        </p:spPr>
      </p:pic>
    </p:spTree>
    <p:extLst>
      <p:ext uri="{BB962C8B-B14F-4D97-AF65-F5344CB8AC3E}">
        <p14:creationId xmlns:p14="http://schemas.microsoft.com/office/powerpoint/2010/main" val="295481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3EEBE12-26AE-BF4F-B12C-DF5D5DD335AE}"/>
              </a:ext>
            </a:extLst>
          </p:cNvPr>
          <p:cNvSpPr>
            <a:spLocks noGrp="1"/>
          </p:cNvSpPr>
          <p:nvPr>
            <p:ph type="title"/>
          </p:nvPr>
        </p:nvSpPr>
        <p:spPr>
          <a:xfrm>
            <a:off x="609906" y="702155"/>
            <a:ext cx="3568661" cy="1269713"/>
          </a:xfrm>
        </p:spPr>
        <p:txBody>
          <a:bodyPr vert="horz" lIns="91440" tIns="45720" rIns="91440" bIns="45720" rtlCol="0">
            <a:normAutofit/>
          </a:bodyPr>
          <a:lstStyle/>
          <a:p>
            <a:r>
              <a:rPr lang="en-US" dirty="0">
                <a:solidFill>
                  <a:schemeClr val="tx2"/>
                </a:solidFill>
              </a:rPr>
              <a:t>Variable #4</a:t>
            </a:r>
          </a:p>
        </p:txBody>
      </p:sp>
      <p:sp>
        <p:nvSpPr>
          <p:cNvPr id="31" name="Rectangle 3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6" name="Content Placeholder 25">
            <a:extLst>
              <a:ext uri="{FF2B5EF4-FFF2-40B4-BE49-F238E27FC236}">
                <a16:creationId xmlns:a16="http://schemas.microsoft.com/office/drawing/2014/main" id="{40DBE188-9C92-4E10-BFBC-90798BB158A2}"/>
              </a:ext>
            </a:extLst>
          </p:cNvPr>
          <p:cNvSpPr>
            <a:spLocks noGrp="1"/>
          </p:cNvSpPr>
          <p:nvPr>
            <p:ph idx="1"/>
          </p:nvPr>
        </p:nvSpPr>
        <p:spPr>
          <a:xfrm>
            <a:off x="609906" y="2340864"/>
            <a:ext cx="3568661" cy="3634486"/>
          </a:xfrm>
        </p:spPr>
        <p:txBody>
          <a:bodyPr>
            <a:normAutofit/>
          </a:bodyPr>
          <a:lstStyle/>
          <a:p>
            <a:r>
              <a:rPr lang="en-US" dirty="0"/>
              <a:t>No outliers detected</a:t>
            </a:r>
          </a:p>
        </p:txBody>
      </p:sp>
      <p:pic>
        <p:nvPicPr>
          <p:cNvPr id="4" name="Picture 3" descr="A screenshot of a cell phone&#10;&#10;Description automatically generated">
            <a:extLst>
              <a:ext uri="{FF2B5EF4-FFF2-40B4-BE49-F238E27FC236}">
                <a16:creationId xmlns:a16="http://schemas.microsoft.com/office/drawing/2014/main" id="{85BA5CB1-0165-DE49-8183-F7AA6C2BA86C}"/>
              </a:ext>
            </a:extLst>
          </p:cNvPr>
          <p:cNvPicPr>
            <a:picLocks noChangeAspect="1"/>
          </p:cNvPicPr>
          <p:nvPr/>
        </p:nvPicPr>
        <p:blipFill>
          <a:blip r:embed="rId2"/>
          <a:stretch>
            <a:fillRect/>
          </a:stretch>
        </p:blipFill>
        <p:spPr>
          <a:xfrm>
            <a:off x="5868067" y="0"/>
            <a:ext cx="5085016" cy="6858000"/>
          </a:xfrm>
          <a:prstGeom prst="rect">
            <a:avLst/>
          </a:prstGeom>
        </p:spPr>
      </p:pic>
    </p:spTree>
    <p:extLst>
      <p:ext uri="{BB962C8B-B14F-4D97-AF65-F5344CB8AC3E}">
        <p14:creationId xmlns:p14="http://schemas.microsoft.com/office/powerpoint/2010/main" val="1798776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3EEBE12-26AE-BF4F-B12C-DF5D5DD335AE}"/>
              </a:ext>
            </a:extLst>
          </p:cNvPr>
          <p:cNvSpPr>
            <a:spLocks noGrp="1"/>
          </p:cNvSpPr>
          <p:nvPr>
            <p:ph type="title"/>
          </p:nvPr>
        </p:nvSpPr>
        <p:spPr>
          <a:xfrm>
            <a:off x="609906" y="702155"/>
            <a:ext cx="3568661" cy="1269713"/>
          </a:xfrm>
        </p:spPr>
        <p:txBody>
          <a:bodyPr vert="horz" lIns="91440" tIns="45720" rIns="91440" bIns="45720" rtlCol="0">
            <a:normAutofit/>
          </a:bodyPr>
          <a:lstStyle/>
          <a:p>
            <a:r>
              <a:rPr lang="en-US" dirty="0">
                <a:solidFill>
                  <a:schemeClr val="tx2"/>
                </a:solidFill>
              </a:rPr>
              <a:t>Variable #5</a:t>
            </a:r>
          </a:p>
        </p:txBody>
      </p:sp>
      <p:sp>
        <p:nvSpPr>
          <p:cNvPr id="31" name="Rectangle 3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6" name="Content Placeholder 25">
            <a:extLst>
              <a:ext uri="{FF2B5EF4-FFF2-40B4-BE49-F238E27FC236}">
                <a16:creationId xmlns:a16="http://schemas.microsoft.com/office/drawing/2014/main" id="{40DBE188-9C92-4E10-BFBC-90798BB158A2}"/>
              </a:ext>
            </a:extLst>
          </p:cNvPr>
          <p:cNvSpPr>
            <a:spLocks noGrp="1"/>
          </p:cNvSpPr>
          <p:nvPr>
            <p:ph idx="1"/>
          </p:nvPr>
        </p:nvSpPr>
        <p:spPr>
          <a:xfrm>
            <a:off x="609906" y="2340864"/>
            <a:ext cx="3568661" cy="3634486"/>
          </a:xfrm>
        </p:spPr>
        <p:txBody>
          <a:bodyPr>
            <a:normAutofit/>
          </a:bodyPr>
          <a:lstStyle/>
          <a:p>
            <a:r>
              <a:rPr lang="en-US" dirty="0"/>
              <a:t>No outliers detected</a:t>
            </a:r>
          </a:p>
        </p:txBody>
      </p:sp>
      <p:pic>
        <p:nvPicPr>
          <p:cNvPr id="5" name="Picture 4" descr="A screenshot of a cell phone&#10;&#10;Description automatically generated">
            <a:extLst>
              <a:ext uri="{FF2B5EF4-FFF2-40B4-BE49-F238E27FC236}">
                <a16:creationId xmlns:a16="http://schemas.microsoft.com/office/drawing/2014/main" id="{BC758BBC-C18D-6444-8148-01452D35227B}"/>
              </a:ext>
            </a:extLst>
          </p:cNvPr>
          <p:cNvPicPr>
            <a:picLocks noChangeAspect="1"/>
          </p:cNvPicPr>
          <p:nvPr/>
        </p:nvPicPr>
        <p:blipFill>
          <a:blip r:embed="rId2"/>
          <a:stretch>
            <a:fillRect/>
          </a:stretch>
        </p:blipFill>
        <p:spPr>
          <a:xfrm>
            <a:off x="6096000" y="0"/>
            <a:ext cx="5202621" cy="6858000"/>
          </a:xfrm>
          <a:prstGeom prst="rect">
            <a:avLst/>
          </a:prstGeom>
        </p:spPr>
      </p:pic>
    </p:spTree>
    <p:extLst>
      <p:ext uri="{BB962C8B-B14F-4D97-AF65-F5344CB8AC3E}">
        <p14:creationId xmlns:p14="http://schemas.microsoft.com/office/powerpoint/2010/main" val="276524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E7A3-14D8-D74D-80E2-26335560853E}"/>
              </a:ext>
            </a:extLst>
          </p:cNvPr>
          <p:cNvSpPr>
            <a:spLocks noGrp="1"/>
          </p:cNvSpPr>
          <p:nvPr>
            <p:ph type="title"/>
          </p:nvPr>
        </p:nvSpPr>
        <p:spPr/>
        <p:txBody>
          <a:bodyPr/>
          <a:lstStyle/>
          <a:p>
            <a:r>
              <a:rPr lang="en-US" dirty="0" err="1"/>
              <a:t>PMf</a:t>
            </a:r>
            <a:r>
              <a:rPr lang="en-US" dirty="0"/>
              <a:t> – Elite football teams</a:t>
            </a:r>
          </a:p>
        </p:txBody>
      </p:sp>
      <p:sp>
        <p:nvSpPr>
          <p:cNvPr id="3" name="Content Placeholder 2">
            <a:extLst>
              <a:ext uri="{FF2B5EF4-FFF2-40B4-BE49-F238E27FC236}">
                <a16:creationId xmlns:a16="http://schemas.microsoft.com/office/drawing/2014/main" id="{949CE860-BDED-0B44-8114-3BBD65A748DB}"/>
              </a:ext>
            </a:extLst>
          </p:cNvPr>
          <p:cNvSpPr>
            <a:spLocks noGrp="1"/>
          </p:cNvSpPr>
          <p:nvPr>
            <p:ph sz="half" idx="1"/>
          </p:nvPr>
        </p:nvSpPr>
        <p:spPr/>
        <p:txBody>
          <a:bodyPr/>
          <a:lstStyle/>
          <a:p>
            <a:r>
              <a:rPr lang="en-US" dirty="0"/>
              <a:t>I filtered the data for football teams with an offense ranked in the top 25 of all the offenses in the data set. </a:t>
            </a:r>
          </a:p>
          <a:p>
            <a:r>
              <a:rPr lang="en-US" dirty="0"/>
              <a:t>Two sets were generated, elite and other</a:t>
            </a:r>
          </a:p>
          <a:p>
            <a:r>
              <a:rPr lang="en-US" dirty="0"/>
              <a:t>PMF generated for the elite group and the number of touchdowns they scored in a season</a:t>
            </a:r>
          </a:p>
        </p:txBody>
      </p:sp>
      <p:pic>
        <p:nvPicPr>
          <p:cNvPr id="6" name="Content Placeholder 5" descr="A screenshot of a cell phone&#10;&#10;Description automatically generated">
            <a:extLst>
              <a:ext uri="{FF2B5EF4-FFF2-40B4-BE49-F238E27FC236}">
                <a16:creationId xmlns:a16="http://schemas.microsoft.com/office/drawing/2014/main" id="{6E7D1B2A-15B7-F44C-BEAD-5D67BACA1256}"/>
              </a:ext>
            </a:extLst>
          </p:cNvPr>
          <p:cNvPicPr>
            <a:picLocks noGrp="1" noChangeAspect="1"/>
          </p:cNvPicPr>
          <p:nvPr>
            <p:ph sz="half" idx="2"/>
          </p:nvPr>
        </p:nvPicPr>
        <p:blipFill>
          <a:blip r:embed="rId2"/>
          <a:stretch>
            <a:fillRect/>
          </a:stretch>
        </p:blipFill>
        <p:spPr>
          <a:xfrm>
            <a:off x="6270625" y="2355056"/>
            <a:ext cx="5257800" cy="3378200"/>
          </a:xfrm>
        </p:spPr>
      </p:pic>
    </p:spTree>
    <p:extLst>
      <p:ext uri="{BB962C8B-B14F-4D97-AF65-F5344CB8AC3E}">
        <p14:creationId xmlns:p14="http://schemas.microsoft.com/office/powerpoint/2010/main" val="1287014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E7A3-14D8-D74D-80E2-26335560853E}"/>
              </a:ext>
            </a:extLst>
          </p:cNvPr>
          <p:cNvSpPr>
            <a:spLocks noGrp="1"/>
          </p:cNvSpPr>
          <p:nvPr>
            <p:ph type="title"/>
          </p:nvPr>
        </p:nvSpPr>
        <p:spPr/>
        <p:txBody>
          <a:bodyPr/>
          <a:lstStyle/>
          <a:p>
            <a:r>
              <a:rPr lang="en-US" dirty="0" err="1"/>
              <a:t>PMf</a:t>
            </a:r>
            <a:r>
              <a:rPr lang="en-US" dirty="0"/>
              <a:t> – Other football </a:t>
            </a:r>
            <a:r>
              <a:rPr lang="en-US" dirty="0" err="1"/>
              <a:t>teamS</a:t>
            </a:r>
            <a:endParaRPr lang="en-US" dirty="0"/>
          </a:p>
        </p:txBody>
      </p:sp>
      <p:sp>
        <p:nvSpPr>
          <p:cNvPr id="3" name="Content Placeholder 2">
            <a:extLst>
              <a:ext uri="{FF2B5EF4-FFF2-40B4-BE49-F238E27FC236}">
                <a16:creationId xmlns:a16="http://schemas.microsoft.com/office/drawing/2014/main" id="{949CE860-BDED-0B44-8114-3BBD65A748DB}"/>
              </a:ext>
            </a:extLst>
          </p:cNvPr>
          <p:cNvSpPr>
            <a:spLocks noGrp="1"/>
          </p:cNvSpPr>
          <p:nvPr>
            <p:ph sz="half" idx="1"/>
          </p:nvPr>
        </p:nvSpPr>
        <p:spPr/>
        <p:txBody>
          <a:bodyPr/>
          <a:lstStyle/>
          <a:p>
            <a:r>
              <a:rPr lang="en-US" dirty="0"/>
              <a:t>I filtered the data for football teams with an offense ranked in the top 25 of all the offenses in the data set. </a:t>
            </a:r>
          </a:p>
          <a:p>
            <a:r>
              <a:rPr lang="en-US" dirty="0"/>
              <a:t>Two sets were generated, elite and other</a:t>
            </a:r>
          </a:p>
          <a:p>
            <a:r>
              <a:rPr lang="en-US" dirty="0"/>
              <a:t>PMF generated for the other group and the number of touchdowns they scored in a season</a:t>
            </a:r>
          </a:p>
        </p:txBody>
      </p:sp>
      <p:pic>
        <p:nvPicPr>
          <p:cNvPr id="12" name="Content Placeholder 11" descr="A screenshot of a cell phone&#10;&#10;Description automatically generated">
            <a:extLst>
              <a:ext uri="{FF2B5EF4-FFF2-40B4-BE49-F238E27FC236}">
                <a16:creationId xmlns:a16="http://schemas.microsoft.com/office/drawing/2014/main" id="{838EDFEB-C646-E446-9CFA-5B24CA325F93}"/>
              </a:ext>
            </a:extLst>
          </p:cNvPr>
          <p:cNvPicPr>
            <a:picLocks noGrp="1" noChangeAspect="1"/>
          </p:cNvPicPr>
          <p:nvPr>
            <p:ph sz="half" idx="2"/>
          </p:nvPr>
        </p:nvPicPr>
        <p:blipFill>
          <a:blip r:embed="rId2"/>
          <a:stretch>
            <a:fillRect/>
          </a:stretch>
        </p:blipFill>
        <p:spPr>
          <a:xfrm>
            <a:off x="6188075" y="2318688"/>
            <a:ext cx="5422900" cy="3450936"/>
          </a:xfrm>
        </p:spPr>
      </p:pic>
    </p:spTree>
    <p:extLst>
      <p:ext uri="{BB962C8B-B14F-4D97-AF65-F5344CB8AC3E}">
        <p14:creationId xmlns:p14="http://schemas.microsoft.com/office/powerpoint/2010/main" val="239196612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46</TotalTime>
  <Words>505</Words>
  <Application>Microsoft Macintosh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Gill Sans MT</vt:lpstr>
      <vt:lpstr>Wingdings 2</vt:lpstr>
      <vt:lpstr>Dividend</vt:lpstr>
      <vt:lpstr>What makes a Strong football team?</vt:lpstr>
      <vt:lpstr>Variables included in analysis</vt:lpstr>
      <vt:lpstr>Variable #1</vt:lpstr>
      <vt:lpstr>Variable #2</vt:lpstr>
      <vt:lpstr>Variable #3</vt:lpstr>
      <vt:lpstr>Variable #4</vt:lpstr>
      <vt:lpstr>Variable #5</vt:lpstr>
      <vt:lpstr>PMf – Elite football teams</vt:lpstr>
      <vt:lpstr>PMf – Other football teamS</vt:lpstr>
      <vt:lpstr>CDF – points per game</vt:lpstr>
      <vt:lpstr>Analytical model</vt:lpstr>
      <vt:lpstr>Scatter Plot #1 yards vs. points</vt:lpstr>
      <vt:lpstr>Scatter Plot #2  Opponent yards vs. Opponent points</vt:lpstr>
      <vt:lpstr>Hypothesis test</vt:lpstr>
      <vt:lpstr>Multiple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Strong football team?</dc:title>
  <dc:creator>Kayla Thompson</dc:creator>
  <cp:lastModifiedBy>Kayla Thompson</cp:lastModifiedBy>
  <cp:revision>4</cp:revision>
  <dcterms:created xsi:type="dcterms:W3CDTF">2020-05-30T16:16:51Z</dcterms:created>
  <dcterms:modified xsi:type="dcterms:W3CDTF">2020-05-30T17:03:06Z</dcterms:modified>
</cp:coreProperties>
</file>