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304" r:id="rId2"/>
    <p:sldId id="320" r:id="rId3"/>
    <p:sldId id="321" r:id="rId4"/>
    <p:sldId id="322" r:id="rId5"/>
    <p:sldId id="323" r:id="rId6"/>
    <p:sldId id="324" r:id="rId7"/>
    <p:sldId id="326" r:id="rId8"/>
    <p:sldId id="327" r:id="rId9"/>
    <p:sldId id="328" r:id="rId10"/>
    <p:sldId id="329" r:id="rId11"/>
    <p:sldId id="330" r:id="rId12"/>
    <p:sldId id="292" r:id="rId13"/>
    <p:sldId id="287" r:id="rId14"/>
    <p:sldId id="288" r:id="rId15"/>
    <p:sldId id="295" r:id="rId16"/>
    <p:sldId id="285" r:id="rId17"/>
    <p:sldId id="297" r:id="rId18"/>
    <p:sldId id="298" r:id="rId19"/>
    <p:sldId id="314" r:id="rId20"/>
    <p:sldId id="325" r:id="rId21"/>
    <p:sldId id="284" r:id="rId22"/>
    <p:sldId id="293" r:id="rId23"/>
    <p:sldId id="281" r:id="rId24"/>
    <p:sldId id="279" r:id="rId25"/>
    <p:sldId id="283" r:id="rId26"/>
    <p:sldId id="312" r:id="rId27"/>
    <p:sldId id="276" r:id="rId28"/>
    <p:sldId id="275" r:id="rId29"/>
    <p:sldId id="33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65647" autoAdjust="0"/>
  </p:normalViewPr>
  <p:slideViewPr>
    <p:cSldViewPr>
      <p:cViewPr varScale="1">
        <p:scale>
          <a:sx n="60" d="100"/>
          <a:sy n="60" d="100"/>
        </p:scale>
        <p:origin x="258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vier\Documents\NPS\Spring%2012'\Network%20Flows%20and%20Graphs\Project\Project%20Inf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Country Reserves and Daily Production</a:t>
            </a:r>
          </a:p>
        </c:rich>
      </c:tx>
      <c:overlay val="0"/>
    </c:title>
    <c:autoTitleDeleted val="0"/>
    <c:view3D>
      <c:rotX val="15"/>
      <c:rotY val="20"/>
      <c:rAngAx val="1"/>
    </c:view3D>
    <c:floor>
      <c:thickness val="0"/>
      <c:spPr>
        <a:noFill/>
        <a:ln w="9525">
          <a:noFill/>
        </a:ln>
      </c:spPr>
    </c:floor>
    <c:sideWall>
      <c:thickness val="0"/>
    </c:sideWall>
    <c:backWall>
      <c:thickness val="0"/>
    </c:backWall>
    <c:plotArea>
      <c:layout/>
      <c:bar3DChart>
        <c:barDir val="col"/>
        <c:grouping val="clustered"/>
        <c:varyColors val="0"/>
        <c:ser>
          <c:idx val="0"/>
          <c:order val="0"/>
          <c:tx>
            <c:v>Crude (Million Barrels)</c:v>
          </c:tx>
          <c:invertIfNegative val="0"/>
          <c:cat>
            <c:strRef>
              <c:f>'[Project Info.xlsx]Sheet2'!$A$3:$A$16</c:f>
              <c:strCache>
                <c:ptCount val="14"/>
                <c:pt idx="0">
                  <c:v>Algeria</c:v>
                </c:pt>
                <c:pt idx="1">
                  <c:v>Angola</c:v>
                </c:pt>
                <c:pt idx="2">
                  <c:v>Brazil</c:v>
                </c:pt>
                <c:pt idx="3">
                  <c:v>Canada</c:v>
                </c:pt>
                <c:pt idx="4">
                  <c:v>Colombia</c:v>
                </c:pt>
                <c:pt idx="5">
                  <c:v>Ecuador</c:v>
                </c:pt>
                <c:pt idx="6">
                  <c:v>Iraq</c:v>
                </c:pt>
                <c:pt idx="7">
                  <c:v>Kuwait</c:v>
                </c:pt>
                <c:pt idx="8">
                  <c:v>Mexico</c:v>
                </c:pt>
                <c:pt idx="9">
                  <c:v>Nigera</c:v>
                </c:pt>
                <c:pt idx="10">
                  <c:v>Russia</c:v>
                </c:pt>
                <c:pt idx="11">
                  <c:v>Saudi Arabia</c:v>
                </c:pt>
                <c:pt idx="12">
                  <c:v>Venezuela</c:v>
                </c:pt>
                <c:pt idx="13">
                  <c:v>United States</c:v>
                </c:pt>
              </c:strCache>
            </c:strRef>
          </c:cat>
          <c:val>
            <c:numRef>
              <c:f>'[Project Info.xlsx]Sheet2'!$E$3:$E$16</c:f>
              <c:numCache>
                <c:formatCode>General</c:formatCode>
                <c:ptCount val="14"/>
                <c:pt idx="0">
                  <c:v>12200</c:v>
                </c:pt>
                <c:pt idx="1">
                  <c:v>9500</c:v>
                </c:pt>
                <c:pt idx="2">
                  <c:v>12857</c:v>
                </c:pt>
                <c:pt idx="3">
                  <c:v>175214</c:v>
                </c:pt>
                <c:pt idx="4">
                  <c:v>1900</c:v>
                </c:pt>
                <c:pt idx="5">
                  <c:v>6510</c:v>
                </c:pt>
                <c:pt idx="6">
                  <c:v>115000</c:v>
                </c:pt>
                <c:pt idx="7">
                  <c:v>104000</c:v>
                </c:pt>
                <c:pt idx="8">
                  <c:v>10420</c:v>
                </c:pt>
                <c:pt idx="9">
                  <c:v>37200</c:v>
                </c:pt>
                <c:pt idx="10">
                  <c:v>60000</c:v>
                </c:pt>
                <c:pt idx="11">
                  <c:v>262600</c:v>
                </c:pt>
                <c:pt idx="12">
                  <c:v>211170</c:v>
                </c:pt>
                <c:pt idx="13">
                  <c:v>20680</c:v>
                </c:pt>
              </c:numCache>
            </c:numRef>
          </c:val>
          <c:extLst>
            <c:ext xmlns:c16="http://schemas.microsoft.com/office/drawing/2014/chart" uri="{C3380CC4-5D6E-409C-BE32-E72D297353CC}">
              <c16:uniqueId val="{00000000-B5EF-DF43-8B45-96644D750D16}"/>
            </c:ext>
          </c:extLst>
        </c:ser>
        <c:ser>
          <c:idx val="1"/>
          <c:order val="1"/>
          <c:tx>
            <c:v>Prod (Millions Barrels)</c:v>
          </c:tx>
          <c:invertIfNegative val="0"/>
          <c:cat>
            <c:strRef>
              <c:f>'[Project Info.xlsx]Sheet2'!$A$3:$A$16</c:f>
              <c:strCache>
                <c:ptCount val="14"/>
                <c:pt idx="0">
                  <c:v>Algeria</c:v>
                </c:pt>
                <c:pt idx="1">
                  <c:v>Angola</c:v>
                </c:pt>
                <c:pt idx="2">
                  <c:v>Brazil</c:v>
                </c:pt>
                <c:pt idx="3">
                  <c:v>Canada</c:v>
                </c:pt>
                <c:pt idx="4">
                  <c:v>Colombia</c:v>
                </c:pt>
                <c:pt idx="5">
                  <c:v>Ecuador</c:v>
                </c:pt>
                <c:pt idx="6">
                  <c:v>Iraq</c:v>
                </c:pt>
                <c:pt idx="7">
                  <c:v>Kuwait</c:v>
                </c:pt>
                <c:pt idx="8">
                  <c:v>Mexico</c:v>
                </c:pt>
                <c:pt idx="9">
                  <c:v>Nigera</c:v>
                </c:pt>
                <c:pt idx="10">
                  <c:v>Russia</c:v>
                </c:pt>
                <c:pt idx="11">
                  <c:v>Saudi Arabia</c:v>
                </c:pt>
                <c:pt idx="12">
                  <c:v>Venezuela</c:v>
                </c:pt>
                <c:pt idx="13">
                  <c:v>United States</c:v>
                </c:pt>
              </c:strCache>
            </c:strRef>
          </c:cat>
          <c:val>
            <c:numRef>
              <c:f>'[Project Info.xlsx]Sheet2'!$F$3:$F$16</c:f>
              <c:numCache>
                <c:formatCode>General</c:formatCode>
                <c:ptCount val="14"/>
                <c:pt idx="0">
                  <c:v>1.8839999999999999</c:v>
                </c:pt>
                <c:pt idx="1">
                  <c:v>1.839</c:v>
                </c:pt>
                <c:pt idx="2">
                  <c:v>2.6920000000000002</c:v>
                </c:pt>
                <c:pt idx="3">
                  <c:v>3.6640000000000001</c:v>
                </c:pt>
                <c:pt idx="4">
                  <c:v>0.93</c:v>
                </c:pt>
                <c:pt idx="5">
                  <c:v>0.498</c:v>
                </c:pt>
                <c:pt idx="6">
                  <c:v>2.6339999999999999</c:v>
                </c:pt>
                <c:pt idx="7">
                  <c:v>2.681</c:v>
                </c:pt>
                <c:pt idx="8">
                  <c:v>2.9590000000000001</c:v>
                </c:pt>
                <c:pt idx="9">
                  <c:v>2.528</c:v>
                </c:pt>
                <c:pt idx="10">
                  <c:v>10.228</c:v>
                </c:pt>
                <c:pt idx="11">
                  <c:v>11.153</c:v>
                </c:pt>
                <c:pt idx="12">
                  <c:v>2.4700000000000002</c:v>
                </c:pt>
                <c:pt idx="13">
                  <c:v>1.0069999999999999</c:v>
                </c:pt>
              </c:numCache>
            </c:numRef>
          </c:val>
          <c:extLst>
            <c:ext xmlns:c16="http://schemas.microsoft.com/office/drawing/2014/chart" uri="{C3380CC4-5D6E-409C-BE32-E72D297353CC}">
              <c16:uniqueId val="{00000001-B5EF-DF43-8B45-96644D750D16}"/>
            </c:ext>
          </c:extLst>
        </c:ser>
        <c:dLbls>
          <c:showLegendKey val="0"/>
          <c:showVal val="0"/>
          <c:showCatName val="0"/>
          <c:showSerName val="0"/>
          <c:showPercent val="0"/>
          <c:showBubbleSize val="0"/>
        </c:dLbls>
        <c:gapWidth val="150"/>
        <c:shape val="box"/>
        <c:axId val="28413312"/>
        <c:axId val="27919488"/>
        <c:axId val="0"/>
      </c:bar3DChart>
      <c:catAx>
        <c:axId val="28413312"/>
        <c:scaling>
          <c:orientation val="minMax"/>
        </c:scaling>
        <c:delete val="0"/>
        <c:axPos val="b"/>
        <c:numFmt formatCode="General" sourceLinked="0"/>
        <c:majorTickMark val="none"/>
        <c:minorTickMark val="none"/>
        <c:tickLblPos val="nextTo"/>
        <c:crossAx val="27919488"/>
        <c:crosses val="autoZero"/>
        <c:auto val="1"/>
        <c:lblAlgn val="ctr"/>
        <c:lblOffset val="100"/>
        <c:noMultiLvlLbl val="0"/>
      </c:catAx>
      <c:valAx>
        <c:axId val="27919488"/>
        <c:scaling>
          <c:orientation val="minMax"/>
        </c:scaling>
        <c:delete val="0"/>
        <c:axPos val="l"/>
        <c:majorGridlines/>
        <c:title>
          <c:tx>
            <c:rich>
              <a:bodyPr/>
              <a:lstStyle/>
              <a:p>
                <a:pPr>
                  <a:defRPr/>
                </a:pPr>
                <a:r>
                  <a:rPr lang="en-US"/>
                  <a:t>Millions Barrels </a:t>
                </a:r>
              </a:p>
            </c:rich>
          </c:tx>
          <c:overlay val="0"/>
        </c:title>
        <c:numFmt formatCode="General" sourceLinked="1"/>
        <c:majorTickMark val="none"/>
        <c:minorTickMark val="none"/>
        <c:tickLblPos val="nextTo"/>
        <c:crossAx val="28413312"/>
        <c:crosses val="autoZero"/>
        <c:crossBetween val="between"/>
      </c:valAx>
      <c:dTable>
        <c:showHorzBorder val="1"/>
        <c:showVertBorder val="1"/>
        <c:showOutline val="1"/>
        <c:showKeys val="1"/>
        <c:txPr>
          <a:bodyPr/>
          <a:lstStyle/>
          <a:p>
            <a:pPr rtl="0">
              <a:defRPr sz="800"/>
            </a:pPr>
            <a:endParaRPr lang="de-DE"/>
          </a:p>
        </c:txPr>
      </c:dTable>
    </c:plotArea>
    <c:legend>
      <c:legendPos val="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FFEFA1-6934-4DC1-98DB-706E3880560C}" type="datetimeFigureOut">
              <a:rPr lang="en-US" smtClean="0"/>
              <a:t>11/8/19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B8E1DD-0A7C-42EB-A423-9F34744F45A4}" type="slidenum">
              <a:rPr lang="en-US" smtClean="0"/>
              <a:t>‹#›</a:t>
            </a:fld>
            <a:endParaRPr lang="en-US"/>
          </a:p>
        </p:txBody>
      </p:sp>
    </p:spTree>
    <p:extLst>
      <p:ext uri="{BB962C8B-B14F-4D97-AF65-F5344CB8AC3E}">
        <p14:creationId xmlns:p14="http://schemas.microsoft.com/office/powerpoint/2010/main" val="423302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a:p>
            <a:pPr marL="171450" indent="-171450">
              <a:buFontTx/>
              <a:buChar char="-"/>
            </a:pPr>
            <a:r>
              <a:rPr lang="en-US" baseline="0" dirty="0"/>
              <a:t>Today we hope to provide you with some insight and hopefully new and interesting information regarding the worlds oil transportation network and specifically the U.S.’s use of the at network. </a:t>
            </a:r>
          </a:p>
          <a:p>
            <a:pPr marL="171450" indent="-171450">
              <a:buFontTx/>
              <a:buChar char="-"/>
            </a:pPr>
            <a:endParaRPr lang="en-US" baseline="0" dirty="0"/>
          </a:p>
          <a:p>
            <a:pPr marL="171450" indent="-171450">
              <a:buFontTx/>
              <a:buChar char="-"/>
            </a:pPr>
            <a:r>
              <a:rPr lang="en-US" baseline="0" dirty="0"/>
              <a:t>We hope you find this brief informative and at the very least entertaining as we stumble our way through it.</a:t>
            </a:r>
          </a:p>
          <a:p>
            <a:pPr marL="171450" indent="-171450">
              <a:buFontTx/>
              <a:buChar char="-"/>
            </a:pPr>
            <a:endParaRPr lang="en-US" baseline="0"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1</a:t>
            </a:fld>
            <a:endParaRPr lang="en-US"/>
          </a:p>
        </p:txBody>
      </p:sp>
    </p:spTree>
    <p:extLst>
      <p:ext uri="{BB962C8B-B14F-4D97-AF65-F5344CB8AC3E}">
        <p14:creationId xmlns:p14="http://schemas.microsoft.com/office/powerpoint/2010/main" val="2923838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determine the effectiveness of our model and the results it produced we looked at three things</a:t>
            </a:r>
          </a:p>
          <a:p>
            <a:endParaRPr lang="en-US" baseline="0" dirty="0"/>
          </a:p>
          <a:p>
            <a:r>
              <a:rPr lang="en-US" baseline="0" dirty="0"/>
              <a:t>Obvious patterns of attack.  CLICK</a:t>
            </a:r>
          </a:p>
          <a:p>
            <a:endParaRPr lang="en-US" baseline="0" dirty="0"/>
          </a:p>
          <a:p>
            <a:r>
              <a:rPr lang="en-US" baseline="0" dirty="0"/>
              <a:t>Because of the immediate result of bullet three we also found it helpful to add some restrictions to attacks.</a:t>
            </a:r>
          </a:p>
          <a:p>
            <a:endParaRPr lang="en-US" baseline="0" dirty="0"/>
          </a:p>
          <a:p>
            <a:r>
              <a:rPr lang="en-US" baseline="0" dirty="0"/>
              <a:t>The first scenario was the basic model which I have been describing. I’ll steal some of </a:t>
            </a:r>
            <a:r>
              <a:rPr lang="en-US" baseline="0" dirty="0" err="1"/>
              <a:t>Turgut’s</a:t>
            </a:r>
            <a:r>
              <a:rPr lang="en-US" baseline="0" dirty="0"/>
              <a:t> thunder. It should be no surprise to anyone that the Strait of Hormuz is the most vital oil chokepoint in the world.  This dominating fact made it difficult to gage the effects of the attacks elsewhere.</a:t>
            </a:r>
          </a:p>
          <a:p>
            <a:endParaRPr lang="en-US" baseline="0" dirty="0"/>
          </a:p>
          <a:p>
            <a:r>
              <a:rPr lang="en-US" baseline="0" dirty="0"/>
              <a:t>We found it helpful to run our model under a second scenario where the Strait of Hormuz could not be attacked. This did allowed us some more insight to the damage caused by attacks on the other arcs in our network.</a:t>
            </a:r>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10</a:t>
            </a:fld>
            <a:endParaRPr lang="en-US"/>
          </a:p>
        </p:txBody>
      </p:sp>
    </p:spTree>
    <p:extLst>
      <p:ext uri="{BB962C8B-B14F-4D97-AF65-F5344CB8AC3E}">
        <p14:creationId xmlns:p14="http://schemas.microsoft.com/office/powerpoint/2010/main" val="478612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only allows</a:t>
            </a:r>
            <a:r>
              <a:rPr lang="en-US" baseline="0" dirty="0"/>
              <a:t> attacks to take place on edges, not on nodes.  In order to keep canals and straits available for attack they were split up into two nodes. For example, the Suez Canal was broke up to become Suez North and Suez South.  Attacking the connecting edge closes the canal.</a:t>
            </a:r>
          </a:p>
          <a:p>
            <a:endParaRPr lang="en-US" baseline="0" dirty="0"/>
          </a:p>
          <a:p>
            <a:r>
              <a:rPr lang="en-US" baseline="0" dirty="0"/>
              <a:t>Our model does not increase demand min(10%, demand shortfall) until after an attack. In this method we model simultaneous attacks.  We do not model sequential attacks where a follow on attack takes the increased demand into account.  This means that the attack locations produced are not nested. Every time the number of attacks is increased the process begins from the beginning looking at the base model.</a:t>
            </a:r>
          </a:p>
          <a:p>
            <a:endParaRPr lang="en-US" baseline="0" dirty="0"/>
          </a:p>
          <a:p>
            <a:r>
              <a:rPr lang="en-US" baseline="0" dirty="0"/>
              <a:t>Our edges have a cost. This cost is a shipping cost. The two methods investigated for this model were pipeline and oil tanker.  It turns out that moving oil with tankers is only slightly more expensive than operating a pipeline for a given distance.</a:t>
            </a:r>
          </a:p>
          <a:p>
            <a:endParaRPr lang="en-US" baseline="0" dirty="0"/>
          </a:p>
          <a:p>
            <a:r>
              <a:rPr lang="en-US" baseline="0" dirty="0"/>
              <a:t>None of the edges have lower bounds.</a:t>
            </a:r>
          </a:p>
          <a:p>
            <a:endParaRPr lang="en-US" baseline="0" dirty="0"/>
          </a:p>
          <a:p>
            <a:r>
              <a:rPr lang="en-US" baseline="0" dirty="0"/>
              <a:t>Some of the edges have upper bounds.  Pipelines and canals have published maximum capacities and some of the straits have estimated maximum capacities. </a:t>
            </a:r>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11</a:t>
            </a:fld>
            <a:endParaRPr lang="en-US"/>
          </a:p>
        </p:txBody>
      </p:sp>
    </p:spTree>
    <p:extLst>
      <p:ext uri="{BB962C8B-B14F-4D97-AF65-F5344CB8AC3E}">
        <p14:creationId xmlns:p14="http://schemas.microsoft.com/office/powerpoint/2010/main" val="1971019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12</a:t>
            </a:fld>
            <a:endParaRPr lang="en-US"/>
          </a:p>
        </p:txBody>
      </p:sp>
    </p:spTree>
    <p:extLst>
      <p:ext uri="{BB962C8B-B14F-4D97-AF65-F5344CB8AC3E}">
        <p14:creationId xmlns:p14="http://schemas.microsoft.com/office/powerpoint/2010/main" val="316127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a:t>
            </a:r>
            <a:r>
              <a:rPr lang="en-US" dirty="0"/>
              <a:t>In this model, we are trying</a:t>
            </a:r>
            <a:r>
              <a:rPr lang="en-US" baseline="0" dirty="0"/>
              <a:t> to minimize the shipping costs, while satisfying the demand.</a:t>
            </a:r>
          </a:p>
          <a:p>
            <a:r>
              <a:rPr lang="en-US" baseline="0" dirty="0"/>
              <a:t>    -We have upper limits (which are production capacities of the countries),   </a:t>
            </a:r>
          </a:p>
          <a:p>
            <a:r>
              <a:rPr lang="en-US" baseline="0" dirty="0"/>
              <a:t>         -In our model, the upper limits are dynamic, that is, after each attack the capacities increase (if needed)</a:t>
            </a:r>
          </a:p>
          <a:p>
            <a:r>
              <a:rPr lang="en-US" baseline="0" dirty="0"/>
              <a:t>            - but, this increase will not exceed 10% which is the maximum amount that we assume each country can supply</a:t>
            </a:r>
          </a:p>
          <a:p>
            <a:r>
              <a:rPr lang="en-US" baseline="0" dirty="0"/>
              <a:t>    -We have a lower limit, which is essentially the demand of US</a:t>
            </a:r>
            <a:endParaRPr lang="tr-TR" dirty="0"/>
          </a:p>
        </p:txBody>
      </p:sp>
      <p:sp>
        <p:nvSpPr>
          <p:cNvPr id="4" name="Slide Number Placeholder 3"/>
          <p:cNvSpPr>
            <a:spLocks noGrp="1"/>
          </p:cNvSpPr>
          <p:nvPr>
            <p:ph type="sldNum" sz="quarter" idx="10"/>
          </p:nvPr>
        </p:nvSpPr>
        <p:spPr/>
        <p:txBody>
          <a:bodyPr/>
          <a:lstStyle/>
          <a:p>
            <a:fld id="{80B8E1DD-0A7C-42EB-A423-9F34744F45A4}" type="slidenum">
              <a:rPr lang="en-US" smtClean="0"/>
              <a:t>13</a:t>
            </a:fld>
            <a:endParaRPr lang="en-US"/>
          </a:p>
        </p:txBody>
      </p:sp>
    </p:spTree>
    <p:extLst>
      <p:ext uri="{BB962C8B-B14F-4D97-AF65-F5344CB8AC3E}">
        <p14:creationId xmlns:p14="http://schemas.microsoft.com/office/powerpoint/2010/main" val="2193745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 attackers (terrorist, military forces of</a:t>
            </a:r>
            <a:r>
              <a:rPr lang="en-US" baseline="0" dirty="0"/>
              <a:t> countries, pirates) want to disrupt the oil flow</a:t>
            </a:r>
          </a:p>
          <a:p>
            <a:pPr marL="628650" lvl="1" indent="-171450">
              <a:buFont typeface="Arial" charset="0"/>
              <a:buChar char="•"/>
            </a:pPr>
            <a:r>
              <a:rPr lang="en-US" baseline="0" dirty="0"/>
              <a:t>They try to minimize the flow,</a:t>
            </a:r>
          </a:p>
          <a:p>
            <a:pPr marL="628650" lvl="1" indent="-171450">
              <a:buFont typeface="Arial" charset="0"/>
              <a:buChar char="•"/>
            </a:pPr>
            <a:r>
              <a:rPr lang="en-US" baseline="0" dirty="0"/>
              <a:t>If cant, then they will try to maximize the costs.</a:t>
            </a:r>
          </a:p>
          <a:p>
            <a:pPr marL="171450" lvl="0" indent="-171450">
              <a:buFont typeface="Arial" pitchFamily="34" charset="0"/>
              <a:buChar char="•"/>
            </a:pPr>
            <a:r>
              <a:rPr lang="en-US" baseline="0" dirty="0"/>
              <a:t>They have number of options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We are going to see the affects of interdictions ( with up to 5 attacks)</a:t>
            </a:r>
          </a:p>
          <a:p>
            <a:pPr marL="171450" lvl="0" indent="-171450">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fld id="{80B8E1DD-0A7C-42EB-A423-9F34744F45A4}" type="slidenum">
              <a:rPr lang="en-US" smtClean="0"/>
              <a:t>14</a:t>
            </a:fld>
            <a:endParaRPr lang="en-US"/>
          </a:p>
        </p:txBody>
      </p:sp>
    </p:spTree>
    <p:extLst>
      <p:ext uri="{BB962C8B-B14F-4D97-AF65-F5344CB8AC3E}">
        <p14:creationId xmlns:p14="http://schemas.microsoft.com/office/powerpoint/2010/main" val="983952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1 : Interdiction plan includes</a:t>
            </a:r>
            <a:r>
              <a:rPr lang="en-US" baseline="0" dirty="0"/>
              <a:t> strait of Hormuz in the attack list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Define shaded/</a:t>
            </a:r>
            <a:r>
              <a:rPr lang="en-US" dirty="0" err="1"/>
              <a:t>unshaded</a:t>
            </a:r>
            <a:r>
              <a:rPr lang="en-US" dirty="0"/>
              <a:t> column</a:t>
            </a:r>
          </a:p>
          <a:p>
            <a:r>
              <a:rPr lang="en-US" baseline="0" dirty="0"/>
              <a:t>   -shaded: results of the model with the current capacities</a:t>
            </a:r>
          </a:p>
          <a:p>
            <a:r>
              <a:rPr lang="en-US" baseline="0" dirty="0"/>
              <a:t>   -</a:t>
            </a:r>
            <a:r>
              <a:rPr lang="en-US" baseline="0" dirty="0" err="1"/>
              <a:t>unshaded:new</a:t>
            </a:r>
            <a:r>
              <a:rPr lang="en-US" baseline="0" dirty="0"/>
              <a:t> capacities based on dynamic increase.</a:t>
            </a:r>
          </a:p>
          <a:p>
            <a:r>
              <a:rPr lang="en-US" baseline="0" dirty="0"/>
              <a:t>   -mention below bullets</a:t>
            </a:r>
          </a:p>
          <a:p>
            <a:r>
              <a:rPr lang="en-US" baseline="0" dirty="0"/>
              <a:t>  -Each attack causes an unsatisfied demand</a:t>
            </a:r>
          </a:p>
          <a:p>
            <a:r>
              <a:rPr lang="en-US" baseline="0" dirty="0"/>
              <a:t>  -US buys more oil from other countries to meet the demand.</a:t>
            </a:r>
          </a:p>
          <a:p>
            <a:r>
              <a:rPr lang="en-US" baseline="0" dirty="0"/>
              <a:t>  -The best attack plan is shown above</a:t>
            </a:r>
          </a:p>
          <a:p>
            <a:endParaRPr lang="en-US" baseline="0" dirty="0"/>
          </a:p>
          <a:p>
            <a:r>
              <a:rPr lang="en-US" baseline="0" dirty="0"/>
              <a:t> -For the first attack, which to the strait of Hormuz, it works</a:t>
            </a:r>
          </a:p>
          <a:p>
            <a:r>
              <a:rPr lang="en-US" baseline="0" dirty="0"/>
              <a:t>  -With two or more attacks, the interdiction plan works and they cut-off some amount of the transportation</a:t>
            </a:r>
          </a:p>
          <a:p>
            <a:r>
              <a:rPr lang="en-US" baseline="0" dirty="0"/>
              <a:t> -After 4 attacks, the attacker can only </a:t>
            </a:r>
            <a:endParaRPr lang="tr-TR" dirty="0"/>
          </a:p>
        </p:txBody>
      </p:sp>
      <p:sp>
        <p:nvSpPr>
          <p:cNvPr id="4" name="Slide Number Placeholder 3"/>
          <p:cNvSpPr>
            <a:spLocks noGrp="1"/>
          </p:cNvSpPr>
          <p:nvPr>
            <p:ph type="sldNum" sz="quarter" idx="10"/>
          </p:nvPr>
        </p:nvSpPr>
        <p:spPr/>
        <p:txBody>
          <a:bodyPr/>
          <a:lstStyle/>
          <a:p>
            <a:fld id="{80B8E1DD-0A7C-42EB-A423-9F34744F45A4}" type="slidenum">
              <a:rPr lang="en-US" smtClean="0"/>
              <a:t>15</a:t>
            </a:fld>
            <a:endParaRPr lang="en-US"/>
          </a:p>
        </p:txBody>
      </p:sp>
    </p:spTree>
    <p:extLst>
      <p:ext uri="{BB962C8B-B14F-4D97-AF65-F5344CB8AC3E}">
        <p14:creationId xmlns:p14="http://schemas.microsoft.com/office/powerpoint/2010/main" val="409511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tr-TR" dirty="0"/>
              <a:t>Shipping</a:t>
            </a:r>
            <a:r>
              <a:rPr lang="tr-TR" baseline="0" dirty="0"/>
              <a:t> costs decrease because US has unsat</a:t>
            </a:r>
            <a:r>
              <a:rPr lang="en-US" baseline="0" dirty="0" err="1"/>
              <a:t>isfied</a:t>
            </a:r>
            <a:r>
              <a:rPr lang="en-US" baseline="0" dirty="0"/>
              <a:t> demand</a:t>
            </a:r>
          </a:p>
          <a:p>
            <a:r>
              <a:rPr lang="en-US" dirty="0"/>
              <a:t>-The interdiction forced US to buy less, </a:t>
            </a:r>
            <a:r>
              <a:rPr lang="tr-TR" dirty="0"/>
              <a:t>as</a:t>
            </a:r>
            <a:r>
              <a:rPr lang="tr-TR" baseline="0" dirty="0"/>
              <a:t> a result</a:t>
            </a:r>
            <a:r>
              <a:rPr lang="en-US" dirty="0"/>
              <a:t> they pa</a:t>
            </a:r>
            <a:r>
              <a:rPr lang="tr-TR" dirty="0"/>
              <a:t>y</a:t>
            </a:r>
            <a:r>
              <a:rPr lang="en-US" dirty="0"/>
              <a:t> less</a:t>
            </a:r>
            <a:r>
              <a:rPr lang="tr-TR" dirty="0"/>
              <a:t> for</a:t>
            </a:r>
            <a:r>
              <a:rPr lang="tr-TR" baseline="0" dirty="0"/>
              <a:t> the shipping</a:t>
            </a:r>
            <a:endParaRPr lang="en-US" dirty="0"/>
          </a:p>
          <a:p>
            <a:r>
              <a:rPr lang="en-US" dirty="0"/>
              <a:t>-The</a:t>
            </a:r>
            <a:r>
              <a:rPr lang="en-US" baseline="0" dirty="0"/>
              <a:t> attack plan with the dynamic production in play worked</a:t>
            </a:r>
            <a:endParaRPr lang="tr-TR" dirty="0"/>
          </a:p>
        </p:txBody>
      </p:sp>
      <p:sp>
        <p:nvSpPr>
          <p:cNvPr id="4" name="Slide Number Placeholder 3"/>
          <p:cNvSpPr>
            <a:spLocks noGrp="1"/>
          </p:cNvSpPr>
          <p:nvPr>
            <p:ph type="sldNum" sz="quarter" idx="10"/>
          </p:nvPr>
        </p:nvSpPr>
        <p:spPr/>
        <p:txBody>
          <a:bodyPr/>
          <a:lstStyle/>
          <a:p>
            <a:fld id="{80B8E1DD-0A7C-42EB-A423-9F34744F45A4}" type="slidenum">
              <a:rPr lang="en-US" smtClean="0"/>
              <a:t>16</a:t>
            </a:fld>
            <a:endParaRPr lang="en-US"/>
          </a:p>
        </p:txBody>
      </p:sp>
    </p:spTree>
    <p:extLst>
      <p:ext uri="{BB962C8B-B14F-4D97-AF65-F5344CB8AC3E}">
        <p14:creationId xmlns:p14="http://schemas.microsoft.com/office/powerpoint/2010/main" val="3810031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Scenario 2 : Interdiction without</a:t>
            </a:r>
            <a:r>
              <a:rPr lang="en-US" baseline="0" dirty="0"/>
              <a:t> strait of Hormuz in play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 Many possibilities like: US takes military measurements, old enemies – new friends</a:t>
            </a:r>
            <a:endParaRPr lang="tr-TR" dirty="0"/>
          </a:p>
          <a:p>
            <a:r>
              <a:rPr lang="en-US" dirty="0"/>
              <a:t>-1 attack: does</a:t>
            </a:r>
            <a:r>
              <a:rPr lang="en-US" baseline="0" dirty="0"/>
              <a:t> not affect oil imports, but increases the cost</a:t>
            </a:r>
          </a:p>
          <a:p>
            <a:r>
              <a:rPr lang="en-US" baseline="0" dirty="0"/>
              <a:t>    -Attackers choose to attack Suez Canal</a:t>
            </a:r>
          </a:p>
          <a:p>
            <a:r>
              <a:rPr lang="en-US" baseline="0" dirty="0"/>
              <a:t>-2 attacks: Now, they have chance to cut-off import from a country – ECUADOR</a:t>
            </a:r>
          </a:p>
          <a:p>
            <a:r>
              <a:rPr lang="en-US" baseline="0" dirty="0"/>
              <a:t>    -Ecuador uses Panama Canal or the pipeline there. </a:t>
            </a:r>
            <a:endParaRPr lang="tr-TR" baseline="0" dirty="0"/>
          </a:p>
          <a:p>
            <a:r>
              <a:rPr lang="tr-TR" baseline="0" dirty="0"/>
              <a:t>More than 4 attacks do not have an affect to the network</a:t>
            </a:r>
            <a:endParaRPr lang="tr-TR" dirty="0"/>
          </a:p>
        </p:txBody>
      </p:sp>
      <p:sp>
        <p:nvSpPr>
          <p:cNvPr id="4" name="Slide Number Placeholder 3"/>
          <p:cNvSpPr>
            <a:spLocks noGrp="1"/>
          </p:cNvSpPr>
          <p:nvPr>
            <p:ph type="sldNum" sz="quarter" idx="10"/>
          </p:nvPr>
        </p:nvSpPr>
        <p:spPr/>
        <p:txBody>
          <a:bodyPr/>
          <a:lstStyle/>
          <a:p>
            <a:fld id="{80B8E1DD-0A7C-42EB-A423-9F34744F45A4}" type="slidenum">
              <a:rPr lang="en-US" smtClean="0"/>
              <a:t>17</a:t>
            </a:fld>
            <a:endParaRPr lang="en-US"/>
          </a:p>
        </p:txBody>
      </p:sp>
    </p:spTree>
    <p:extLst>
      <p:ext uri="{BB962C8B-B14F-4D97-AF65-F5344CB8AC3E}">
        <p14:creationId xmlns:p14="http://schemas.microsoft.com/office/powerpoint/2010/main" val="539926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B8E1DD-0A7C-42EB-A423-9F34744F45A4}" type="slidenum">
              <a:rPr lang="en-US" smtClean="0"/>
              <a:t>19</a:t>
            </a:fld>
            <a:endParaRPr lang="en-US"/>
          </a:p>
        </p:txBody>
      </p:sp>
    </p:spTree>
    <p:extLst>
      <p:ext uri="{BB962C8B-B14F-4D97-AF65-F5344CB8AC3E}">
        <p14:creationId xmlns:p14="http://schemas.microsoft.com/office/powerpoint/2010/main" val="3281453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As we</a:t>
            </a:r>
            <a:r>
              <a:rPr lang="en-US" baseline="0" dirty="0"/>
              <a:t> saw during the analysis for the two scenarios.  It was made clear that the Strait of Hormuz is currently a critical point in the network that would cause great disruption.</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a:t>However, the news isn’t as bad as some may have thought considering my previous statement about world stock piles.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a:t>We saw that given an attack on the straits, the US comes up about 10% shy of it’s stated demand; given suppliers can meet an 10% increase in production capacity.  Also for the 2</a:t>
            </a:r>
            <a:r>
              <a:rPr lang="en-US" baseline="30000" dirty="0"/>
              <a:t>nd</a:t>
            </a:r>
            <a:r>
              <a:rPr lang="en-US" baseline="0" dirty="0"/>
              <a:t> scenario where the Straits became a highly hardened target, we saw that the damage was in terms of cost vice demand.</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a:t>Finally, we would hope that these results would help policy makers to actively pursue and adopt actions to provide add resilience to the network in order to avoid armed conflict.  For example, develop and foster cooperative engagements with Canada and Venezuela with their large reserves, increase domestic production capacity, and more aggressively pursue alternative efforts to power the country while trying to be good stewards of the planet.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p:txBody>
      </p:sp>
      <p:sp>
        <p:nvSpPr>
          <p:cNvPr id="4" name="Slide Number Placeholder 3"/>
          <p:cNvSpPr>
            <a:spLocks noGrp="1"/>
          </p:cNvSpPr>
          <p:nvPr>
            <p:ph type="sldNum" sz="quarter" idx="10"/>
          </p:nvPr>
        </p:nvSpPr>
        <p:spPr/>
        <p:txBody>
          <a:bodyPr/>
          <a:lstStyle/>
          <a:p>
            <a:fld id="{80B8E1DD-0A7C-42EB-A423-9F34744F45A4}" type="slidenum">
              <a:rPr lang="en-US" smtClean="0"/>
              <a:t>20</a:t>
            </a:fld>
            <a:endParaRPr lang="en-US"/>
          </a:p>
        </p:txBody>
      </p:sp>
    </p:spTree>
    <p:extLst>
      <p:ext uri="{BB962C8B-B14F-4D97-AF65-F5344CB8AC3E}">
        <p14:creationId xmlns:p14="http://schemas.microsoft.com/office/powerpoint/2010/main" val="353028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
            </a:r>
          </a:p>
          <a:p>
            <a:pPr marL="171450" indent="-171450">
              <a:buFontTx/>
              <a:buChar char="-"/>
            </a:pPr>
            <a:r>
              <a:rPr lang="en-US" dirty="0"/>
              <a:t>Ensure</a:t>
            </a:r>
            <a:r>
              <a:rPr lang="en-US" baseline="0" dirty="0"/>
              <a:t> we have g</a:t>
            </a:r>
            <a:r>
              <a:rPr lang="en-US" dirty="0"/>
              <a:t>rasp</a:t>
            </a:r>
            <a:r>
              <a:rPr lang="en-US" baseline="0" dirty="0"/>
              <a:t> and understanding of our n</a:t>
            </a:r>
            <a:r>
              <a:rPr lang="en-US" dirty="0"/>
              <a:t>etworks</a:t>
            </a:r>
            <a:r>
              <a:rPr lang="en-US" baseline="0" dirty="0"/>
              <a:t> vulnerability to political, civil and natural disturbances.</a:t>
            </a:r>
          </a:p>
          <a:p>
            <a:pPr marL="171450" indent="-171450">
              <a:buFontTx/>
              <a:buChar char="-"/>
            </a:pPr>
            <a:r>
              <a:rPr lang="en-US" baseline="0" dirty="0"/>
              <a:t>Not necessarily about having a specific solution, but providing stimulating information to allow for development of strategic level plans that can range from diplomatic to military force dependent on the situation.</a:t>
            </a:r>
          </a:p>
          <a:p>
            <a:pPr marL="0" indent="0">
              <a:buFontTx/>
              <a:buNone/>
            </a:pPr>
            <a:endParaRPr lang="en-US" baseline="0" dirty="0"/>
          </a:p>
          <a:p>
            <a:pPr marL="0" indent="0">
              <a:buFontTx/>
              <a:buNone/>
            </a:pPr>
            <a:r>
              <a:rPr lang="en-US" baseline="0" dirty="0"/>
              <a:t>Results:</a:t>
            </a:r>
          </a:p>
          <a:p>
            <a:pPr marL="171450" indent="-171450">
              <a:buFontTx/>
              <a:buChar char="-"/>
            </a:pPr>
            <a:r>
              <a:rPr lang="en-US" dirty="0"/>
              <a:t>Developed simple minimum</a:t>
            </a:r>
            <a:r>
              <a:rPr lang="en-US" baseline="0" dirty="0"/>
              <a:t>-cost flow model that incorporates attacks to help give insight to the problem.</a:t>
            </a:r>
          </a:p>
          <a:p>
            <a:pPr marL="171450" indent="-171450">
              <a:buFontTx/>
              <a:buChar char="-"/>
            </a:pPr>
            <a:endParaRPr lang="en-US" baseline="0" dirty="0"/>
          </a:p>
          <a:p>
            <a:pPr marL="0" indent="0">
              <a:buFontTx/>
              <a:buNone/>
            </a:pPr>
            <a:r>
              <a:rPr lang="en-US" baseline="0" dirty="0"/>
              <a:t>Analysis Results:</a:t>
            </a:r>
          </a:p>
          <a:p>
            <a:pPr marL="171450" indent="-171450">
              <a:buFontTx/>
              <a:buChar char="-"/>
            </a:pPr>
            <a:r>
              <a:rPr lang="en-US" baseline="0" dirty="0"/>
              <a:t>As we’ll see, the model developed, given some simplifying assumptions, does a good job in providing meaningful insight to the issue.</a:t>
            </a:r>
          </a:p>
        </p:txBody>
      </p:sp>
      <p:sp>
        <p:nvSpPr>
          <p:cNvPr id="4" name="Slide Number Placeholder 3"/>
          <p:cNvSpPr>
            <a:spLocks noGrp="1"/>
          </p:cNvSpPr>
          <p:nvPr>
            <p:ph type="sldNum" sz="quarter" idx="10"/>
          </p:nvPr>
        </p:nvSpPr>
        <p:spPr/>
        <p:txBody>
          <a:bodyPr/>
          <a:lstStyle/>
          <a:p>
            <a:fld id="{80B8E1DD-0A7C-42EB-A423-9F34744F45A4}" type="slidenum">
              <a:rPr lang="en-US" smtClean="0"/>
              <a:t>2</a:t>
            </a:fld>
            <a:endParaRPr lang="en-US"/>
          </a:p>
        </p:txBody>
      </p:sp>
    </p:spTree>
    <p:extLst>
      <p:ext uri="{BB962C8B-B14F-4D97-AF65-F5344CB8AC3E}">
        <p14:creationId xmlns:p14="http://schemas.microsoft.com/office/powerpoint/2010/main" val="1725422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B8E1DD-0A7C-42EB-A423-9F34744F45A4}" type="slidenum">
              <a:rPr lang="en-US" smtClean="0"/>
              <a:t>29</a:t>
            </a:fld>
            <a:endParaRPr lang="en-US"/>
          </a:p>
        </p:txBody>
      </p:sp>
    </p:spTree>
    <p:extLst>
      <p:ext uri="{BB962C8B-B14F-4D97-AF65-F5344CB8AC3E}">
        <p14:creationId xmlns:p14="http://schemas.microsoft.com/office/powerpoint/2010/main" val="375596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a:solidFill>
                  <a:schemeClr val="tx1"/>
                </a:solidFill>
                <a:latin typeface="+mn-lt"/>
                <a:ea typeface="+mn-ea"/>
                <a:cs typeface="+mn-cs"/>
              </a:rPr>
              <a:t>The US is able to provide for approximately ½ of it’s consumption requirement, leaving us to depend on the rest of the world’s suppliers to meet demand.</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The general approach and world stance regarding access to petroleum resources is that “To ensure a constant and uninterrupted oil supply, the strategies of industrialized nations have been articulated by the use of military force…., economic incentives and uneasy alliances with oil producers, namely in the Persian Gulf.   Access to this strategic location, especially Saudi Arabia, is likely to be the most important factor in contemporary energy geopolitics (</a:t>
            </a:r>
            <a:r>
              <a:rPr lang="en-US" sz="1200" b="0" i="0" u="none" strike="noStrike" kern="1200" baseline="0" dirty="0" err="1">
                <a:solidFill>
                  <a:schemeClr val="tx1"/>
                </a:solidFill>
                <a:latin typeface="+mn-lt"/>
                <a:ea typeface="+mn-ea"/>
                <a:cs typeface="+mn-cs"/>
              </a:rPr>
              <a:t>Klare</a:t>
            </a:r>
            <a:r>
              <a:rPr lang="en-US" sz="1200" b="0" i="0" u="none" strike="noStrike" kern="1200" baseline="0" dirty="0">
                <a:solidFill>
                  <a:schemeClr val="tx1"/>
                </a:solidFill>
                <a:latin typeface="+mn-lt"/>
                <a:ea typeface="+mn-ea"/>
                <a:cs typeface="+mn-cs"/>
              </a:rPr>
              <a:t>, 2001).</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Additionally, during President Carter’s Presidential Inauguration and in his “Carter Doctrine” he states: An attempt by an outside force to gain control of the Persian Gulf region will be regarded as an assault on the vital interests of the United States of America, and such an assault will be repelled by any means necessary, including military force. (President Jimmy Carter, State of the Union Address, January 23, 1980).</a:t>
            </a:r>
          </a:p>
          <a:p>
            <a:pPr marL="171450" indent="-171450">
              <a:buFontTx/>
              <a:buChar char="-"/>
            </a:pPr>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Another interesting piece of information stated that the sum of “…commercial and government stockpiles, …once…in relatively inaccessible pools, </a:t>
            </a:r>
            <a:r>
              <a:rPr lang="en-US" sz="1200" b="0" i="1" u="none" strike="noStrike" kern="1200" baseline="0" dirty="0">
                <a:solidFill>
                  <a:schemeClr val="tx1"/>
                </a:solidFill>
                <a:latin typeface="+mn-lt"/>
                <a:ea typeface="+mn-ea"/>
                <a:cs typeface="+mn-cs"/>
              </a:rPr>
              <a:t>and </a:t>
            </a:r>
            <a:r>
              <a:rPr lang="en-US" sz="1200" b="0" i="0" u="none" strike="noStrike" kern="1200" baseline="0" dirty="0">
                <a:solidFill>
                  <a:schemeClr val="tx1"/>
                </a:solidFill>
                <a:latin typeface="+mn-lt"/>
                <a:ea typeface="+mn-ea"/>
                <a:cs typeface="+mn-cs"/>
              </a:rPr>
              <a:t>…now … in easily accessible salt caverns and storage tanks [31, 32]…” “…may help mitigate the economic impact of an oil supply disruption during a short-term disruption </a:t>
            </a:r>
            <a:r>
              <a:rPr lang="en-US" sz="1200" b="0" i="1" u="none" strike="noStrike" kern="1200" baseline="0" dirty="0">
                <a:solidFill>
                  <a:schemeClr val="tx1"/>
                </a:solidFill>
                <a:latin typeface="+mn-lt"/>
                <a:ea typeface="+mn-ea"/>
                <a:cs typeface="+mn-cs"/>
              </a:rPr>
              <a:t>and</a:t>
            </a:r>
            <a:r>
              <a:rPr lang="en-US" sz="1200" b="0" i="0" u="none" strike="noStrike" kern="1200" baseline="0" dirty="0">
                <a:solidFill>
                  <a:schemeClr val="tx1"/>
                </a:solidFill>
                <a:latin typeface="+mn-lt"/>
                <a:ea typeface="+mn-ea"/>
                <a:cs typeface="+mn-cs"/>
              </a:rPr>
              <a:t> potentially could replace every lost barrel for almost 8 months.”</a:t>
            </a:r>
          </a:p>
        </p:txBody>
      </p:sp>
      <p:sp>
        <p:nvSpPr>
          <p:cNvPr id="4" name="Slide Number Placeholder 3"/>
          <p:cNvSpPr>
            <a:spLocks noGrp="1"/>
          </p:cNvSpPr>
          <p:nvPr>
            <p:ph type="sldNum" sz="quarter" idx="10"/>
          </p:nvPr>
        </p:nvSpPr>
        <p:spPr/>
        <p:txBody>
          <a:bodyPr/>
          <a:lstStyle/>
          <a:p>
            <a:fld id="{80B8E1DD-0A7C-42EB-A423-9F34744F45A4}" type="slidenum">
              <a:rPr lang="en-US" smtClean="0"/>
              <a:t>3</a:t>
            </a:fld>
            <a:endParaRPr lang="en-US"/>
          </a:p>
        </p:txBody>
      </p:sp>
    </p:spTree>
    <p:extLst>
      <p:ext uri="{BB962C8B-B14F-4D97-AF65-F5344CB8AC3E}">
        <p14:creationId xmlns:p14="http://schemas.microsoft.com/office/powerpoint/2010/main" val="2665713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4</a:t>
            </a:fld>
            <a:endParaRPr lang="en-US"/>
          </a:p>
        </p:txBody>
      </p:sp>
    </p:spTree>
    <p:extLst>
      <p:ext uri="{BB962C8B-B14F-4D97-AF65-F5344CB8AC3E}">
        <p14:creationId xmlns:p14="http://schemas.microsoft.com/office/powerpoint/2010/main" val="266571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Shown in the graph are</a:t>
            </a:r>
            <a:r>
              <a:rPr lang="en-US" baseline="0" dirty="0"/>
              <a:t> the proven oil reserves as stated by US Energy Information Administration (USEAI)</a:t>
            </a:r>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5</a:t>
            </a:fld>
            <a:endParaRPr lang="en-US"/>
          </a:p>
        </p:txBody>
      </p:sp>
    </p:spTree>
    <p:extLst>
      <p:ext uri="{BB962C8B-B14F-4D97-AF65-F5344CB8AC3E}">
        <p14:creationId xmlns:p14="http://schemas.microsoft.com/office/powerpoint/2010/main" val="139319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Putting yourself in the Strategic decision makers place, what insight would we like to gain from the model?</a:t>
            </a:r>
          </a:p>
          <a:p>
            <a:pPr marL="171450" indent="-171450">
              <a:buFontTx/>
              <a:buChar char="-"/>
            </a:pPr>
            <a:endParaRPr lang="en-US" baseline="0" dirty="0"/>
          </a:p>
          <a:p>
            <a:pPr marL="171450" indent="-171450">
              <a:buFontTx/>
              <a:buChar char="-"/>
            </a:pPr>
            <a:r>
              <a:rPr lang="en-US" baseline="0" dirty="0"/>
              <a:t>Primarily we would like to know if an attack happens, how well can the network respond by leveraging our suppliers ability to increase their production capacities to offset an interdiction.</a:t>
            </a:r>
          </a:p>
          <a:p>
            <a:pPr marL="171450" indent="-171450">
              <a:buFontTx/>
              <a:buChar char="-"/>
            </a:pPr>
            <a:endParaRPr lang="en-US" baseline="0" dirty="0"/>
          </a:p>
          <a:p>
            <a:pPr marL="171450" indent="-171450">
              <a:buFontTx/>
              <a:buChar char="-"/>
            </a:pPr>
            <a:r>
              <a:rPr lang="en-US" baseline="0" dirty="0"/>
              <a:t>Second, provide a simple mental reference and prioritization of chokepoints based on results of the model.</a:t>
            </a:r>
          </a:p>
        </p:txBody>
      </p:sp>
      <p:sp>
        <p:nvSpPr>
          <p:cNvPr id="4" name="Slide Number Placeholder 3"/>
          <p:cNvSpPr>
            <a:spLocks noGrp="1"/>
          </p:cNvSpPr>
          <p:nvPr>
            <p:ph type="sldNum" sz="quarter" idx="10"/>
          </p:nvPr>
        </p:nvSpPr>
        <p:spPr/>
        <p:txBody>
          <a:bodyPr/>
          <a:lstStyle/>
          <a:p>
            <a:fld id="{80B8E1DD-0A7C-42EB-A423-9F34744F45A4}" type="slidenum">
              <a:rPr lang="en-US" smtClean="0"/>
              <a:t>6</a:t>
            </a:fld>
            <a:endParaRPr lang="en-US"/>
          </a:p>
        </p:txBody>
      </p:sp>
    </p:spTree>
    <p:extLst>
      <p:ext uri="{BB962C8B-B14F-4D97-AF65-F5344CB8AC3E}">
        <p14:creationId xmlns:p14="http://schemas.microsoft.com/office/powerpoint/2010/main" val="47861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this model manageable several assumptions had to be made.  Some</a:t>
            </a:r>
            <a:r>
              <a:rPr lang="en-US" baseline="0" dirty="0"/>
              <a:t> are obvious closely mirror reality while others were necessary to reduce the model to a manageable scale.</a:t>
            </a:r>
          </a:p>
          <a:p>
            <a:endParaRPr lang="en-US" baseline="0" dirty="0"/>
          </a:p>
          <a:p>
            <a:r>
              <a:rPr lang="en-US" baseline="0" dirty="0"/>
              <a:t>While there is a long term goal of reducing our dependence on foreign oil there are no major changes expected in the next 25 years.</a:t>
            </a:r>
          </a:p>
          <a:p>
            <a:endParaRPr lang="en-US" baseline="0" dirty="0"/>
          </a:p>
          <a:p>
            <a:r>
              <a:rPr lang="en-US" baseline="0" dirty="0"/>
              <a:t>We allow for countries </a:t>
            </a:r>
          </a:p>
          <a:p>
            <a:endParaRPr lang="en-US" baseline="0" dirty="0"/>
          </a:p>
          <a:p>
            <a:r>
              <a:rPr lang="en-US" baseline="0" dirty="0"/>
              <a:t>Some ships will anchor off shore and wait, betting on higher oil prices to maximize their profit.</a:t>
            </a:r>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7</a:t>
            </a:fld>
            <a:endParaRPr lang="en-US"/>
          </a:p>
        </p:txBody>
      </p:sp>
    </p:spTree>
    <p:extLst>
      <p:ext uri="{BB962C8B-B14F-4D97-AF65-F5344CB8AC3E}">
        <p14:creationId xmlns:p14="http://schemas.microsoft.com/office/powerpoint/2010/main" val="478612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network</a:t>
            </a:r>
            <a:r>
              <a:rPr lang="en-US" baseline="0" dirty="0"/>
              <a:t> is was based off of the physical path oil travels to get to the US. </a:t>
            </a:r>
          </a:p>
          <a:p>
            <a:endParaRPr lang="en-US" baseline="0" dirty="0"/>
          </a:p>
          <a:p>
            <a:r>
              <a:rPr lang="en-US" baseline="0" dirty="0"/>
              <a:t>This map shows the major shipping routes of the world and provides a frame of reference. </a:t>
            </a:r>
          </a:p>
          <a:p>
            <a:endParaRPr lang="en-US" baseline="0" dirty="0"/>
          </a:p>
          <a:p>
            <a:r>
              <a:rPr lang="en-US" baseline="0" dirty="0"/>
              <a:t>CLICK</a:t>
            </a:r>
          </a:p>
          <a:p>
            <a:endParaRPr lang="en-US" baseline="0" dirty="0"/>
          </a:p>
          <a:p>
            <a:r>
              <a:rPr lang="en-US" baseline="0" dirty="0"/>
              <a:t>We limited our sources to the top 13 suppliers, represented by the green dots</a:t>
            </a:r>
          </a:p>
          <a:p>
            <a:endParaRPr lang="en-US" baseline="0" dirty="0"/>
          </a:p>
          <a:p>
            <a:r>
              <a:rPr lang="en-US" baseline="0" dirty="0"/>
              <a:t>The nodes of the network are the intersections of the multiple routes the oil travels.  They include chokepoints, pipelines, canals, and ports.</a:t>
            </a:r>
          </a:p>
          <a:p>
            <a:endParaRPr lang="en-US" baseline="0" dirty="0"/>
          </a:p>
          <a:p>
            <a:r>
              <a:rPr lang="en-US" baseline="0" dirty="0"/>
              <a:t>The edges are paths of the oil flow.   </a:t>
            </a:r>
          </a:p>
          <a:p>
            <a:endParaRPr lang="en-US" baseline="0" dirty="0"/>
          </a:p>
          <a:p>
            <a:r>
              <a:rPr lang="en-US" baseline="0" dirty="0"/>
              <a:t>Click</a:t>
            </a:r>
          </a:p>
          <a:p>
            <a:endParaRPr lang="en-US" baseline="0" dirty="0"/>
          </a:p>
          <a:p>
            <a:r>
              <a:rPr lang="en-US" baseline="0" dirty="0"/>
              <a:t>When the map is removed the remaining network is actually quite simple. </a:t>
            </a:r>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8</a:t>
            </a:fld>
            <a:endParaRPr lang="en-US"/>
          </a:p>
        </p:txBody>
      </p:sp>
    </p:spTree>
    <p:extLst>
      <p:ext uri="{BB962C8B-B14F-4D97-AF65-F5344CB8AC3E}">
        <p14:creationId xmlns:p14="http://schemas.microsoft.com/office/powerpoint/2010/main" val="127432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our</a:t>
            </a:r>
            <a:r>
              <a:rPr lang="en-US" baseline="0" dirty="0"/>
              <a:t> network complete we added the start node which connects to all of the green nodes (the oil producing countries)</a:t>
            </a:r>
          </a:p>
          <a:p>
            <a:endParaRPr lang="en-US" baseline="0" dirty="0"/>
          </a:p>
          <a:p>
            <a:r>
              <a:rPr lang="en-US" baseline="0" dirty="0"/>
              <a:t>CLICK</a:t>
            </a:r>
          </a:p>
          <a:p>
            <a:endParaRPr lang="en-US" baseline="0" dirty="0"/>
          </a:p>
          <a:p>
            <a:r>
              <a:rPr lang="en-US" baseline="0" dirty="0"/>
              <a:t>The US remains our end note</a:t>
            </a:r>
          </a:p>
          <a:p>
            <a:endParaRPr lang="en-US" baseline="0" dirty="0"/>
          </a:p>
          <a:p>
            <a:r>
              <a:rPr lang="en-US" baseline="0" dirty="0"/>
              <a:t>CLICK</a:t>
            </a:r>
          </a:p>
          <a:p>
            <a:endParaRPr lang="en-US" baseline="0" dirty="0"/>
          </a:p>
          <a:p>
            <a:r>
              <a:rPr lang="en-US" baseline="0" dirty="0"/>
              <a:t>To make this a min-cost flow problem we added the back arc.  It has no cost, the lower bound is demand, and there is no upper bound. </a:t>
            </a:r>
            <a:endParaRPr lang="en-US" dirty="0"/>
          </a:p>
        </p:txBody>
      </p:sp>
      <p:sp>
        <p:nvSpPr>
          <p:cNvPr id="4" name="Slide Number Placeholder 3"/>
          <p:cNvSpPr>
            <a:spLocks noGrp="1"/>
          </p:cNvSpPr>
          <p:nvPr>
            <p:ph type="sldNum" sz="quarter" idx="10"/>
          </p:nvPr>
        </p:nvSpPr>
        <p:spPr/>
        <p:txBody>
          <a:bodyPr/>
          <a:lstStyle/>
          <a:p>
            <a:fld id="{80B8E1DD-0A7C-42EB-A423-9F34744F45A4}" type="slidenum">
              <a:rPr lang="en-US" smtClean="0"/>
              <a:t>9</a:t>
            </a:fld>
            <a:endParaRPr lang="en-US"/>
          </a:p>
        </p:txBody>
      </p:sp>
    </p:spTree>
    <p:extLst>
      <p:ext uri="{BB962C8B-B14F-4D97-AF65-F5344CB8AC3E}">
        <p14:creationId xmlns:p14="http://schemas.microsoft.com/office/powerpoint/2010/main" val="282518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250EE2-B801-4F04-A055-EE7D109DFE56}" type="datetime1">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3987535715"/>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33BAB-6E0B-4248-80E7-84A3070C5B36}" type="datetime1">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1832910831"/>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D46A4-F240-401F-B3F1-E7D7C3A39547}" type="datetime1">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2378905199"/>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9A7F41-8900-4B4E-B1B0-E5D39CCF8E6C}" type="datetime1">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55414254"/>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C8822-C42F-42B8-8F1B-003EBF66D0F0}" type="datetime1">
              <a:rPr lang="en-US" smtClean="0"/>
              <a:t>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4242150120"/>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97049E-D7F6-4C0E-962F-8FD84E9E2348}" type="datetime1">
              <a:rPr lang="en-US" smtClean="0"/>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1480869777"/>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10B854-BC42-4C5A-97EA-8542D4274B48}" type="datetime1">
              <a:rPr lang="en-US" smtClean="0"/>
              <a:t>11/8/19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2792086911"/>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1BDC80-E7BA-4EDF-B0A5-DDA2F5D3EDD0}" type="datetime1">
              <a:rPr lang="en-US" smtClean="0"/>
              <a:t>11/8/19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3819537783"/>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6FE06-25A9-4B8C-8A43-DE771F6F4BB7}" type="datetime1">
              <a:rPr lang="en-US" smtClean="0"/>
              <a:t>11/8/19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782945691"/>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7E563-37AD-4B9B-AC31-320B15366FB4}" type="datetime1">
              <a:rPr lang="en-US" smtClean="0"/>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1057278940"/>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953EB-0CD2-4328-BD14-E5A50980A144}" type="datetime1">
              <a:rPr lang="en-US" smtClean="0"/>
              <a:t>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E85F-3233-41D0-94B6-643845D8A408}" type="slidenum">
              <a:rPr lang="en-US" smtClean="0"/>
              <a:t>‹#›</a:t>
            </a:fld>
            <a:endParaRPr lang="en-US"/>
          </a:p>
        </p:txBody>
      </p:sp>
    </p:spTree>
    <p:extLst>
      <p:ext uri="{BB962C8B-B14F-4D97-AF65-F5344CB8AC3E}">
        <p14:creationId xmlns:p14="http://schemas.microsoft.com/office/powerpoint/2010/main" val="425183321"/>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6358B-244E-4D11-9E7B-C06EA514EF92}" type="datetime1">
              <a:rPr lang="en-US" smtClean="0"/>
              <a:t>11/8/19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EE85F-3233-41D0-94B6-643845D8A408}" type="slidenum">
              <a:rPr lang="en-US" smtClean="0"/>
              <a:t>‹#›</a:t>
            </a:fld>
            <a:endParaRPr lang="en-US"/>
          </a:p>
        </p:txBody>
      </p:sp>
    </p:spTree>
    <p:extLst>
      <p:ext uri="{BB962C8B-B14F-4D97-AF65-F5344CB8AC3E}">
        <p14:creationId xmlns:p14="http://schemas.microsoft.com/office/powerpoint/2010/main" val="138048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000"/>
    </mc:Choice>
    <mc:Fallback xmlns="">
      <p:transition spd="slow"/>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economist.com/node/2153657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3" descr="Description: http://people.hofstra.edu/geotrans/eng/ch1en/appl1en/img/map_strategic_pass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7027"/>
            <a:ext cx="8991600" cy="586097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209800" y="5181600"/>
            <a:ext cx="5294025" cy="1752600"/>
          </a:xfrm>
          <a:noFill/>
          <a:ln>
            <a:noFill/>
          </a:ln>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b="1" i="1" dirty="0">
                <a:ln w="17780" cmpd="sng">
                  <a:noFill/>
                  <a:prstDash val="solid"/>
                  <a:miter lim="800000"/>
                </a:ln>
                <a:solidFill>
                  <a:srgbClr val="FFFF00"/>
                </a:solidFill>
                <a:effectLst>
                  <a:outerShdw blurRad="55000" dist="50800" dir="5400000" algn="tl">
                    <a:srgbClr val="000000">
                      <a:alpha val="33000"/>
                    </a:srgbClr>
                  </a:outerShdw>
                </a:effectLst>
              </a:rPr>
              <a:t>LTJG </a:t>
            </a:r>
            <a:r>
              <a:rPr lang="tr-TR" b="1" i="1" dirty="0">
                <a:ln w="17780" cmpd="sng">
                  <a:noFill/>
                  <a:prstDash val="solid"/>
                  <a:miter lim="800000"/>
                </a:ln>
                <a:solidFill>
                  <a:srgbClr val="FFFF00"/>
                </a:solidFill>
                <a:effectLst>
                  <a:outerShdw blurRad="55000" dist="50800" dir="5400000" algn="tl">
                    <a:srgbClr val="000000">
                      <a:alpha val="33000"/>
                    </a:srgbClr>
                  </a:outerShdw>
                </a:effectLst>
              </a:rPr>
              <a:t>Turgut </a:t>
            </a:r>
            <a:r>
              <a:rPr lang="tr-TR" b="1" i="1" dirty="0" err="1">
                <a:ln w="17780" cmpd="sng">
                  <a:noFill/>
                  <a:prstDash val="solid"/>
                  <a:miter lim="800000"/>
                </a:ln>
                <a:solidFill>
                  <a:srgbClr val="FFFF00"/>
                </a:solidFill>
                <a:effectLst>
                  <a:outerShdw blurRad="55000" dist="50800" dir="5400000" algn="tl">
                    <a:srgbClr val="000000">
                      <a:alpha val="33000"/>
                    </a:srgbClr>
                  </a:outerShdw>
                </a:effectLst>
              </a:rPr>
              <a:t>Kaymal</a:t>
            </a:r>
            <a:r>
              <a:rPr lang="en-US" b="1" i="1" dirty="0">
                <a:ln w="17780" cmpd="sng">
                  <a:noFill/>
                  <a:prstDash val="solid"/>
                  <a:miter lim="800000"/>
                </a:ln>
                <a:solidFill>
                  <a:srgbClr val="FFFF00"/>
                </a:solidFill>
                <a:effectLst>
                  <a:outerShdw blurRad="55000" dist="50800" dir="5400000" algn="tl">
                    <a:srgbClr val="000000">
                      <a:alpha val="33000"/>
                    </a:srgbClr>
                  </a:outerShdw>
                </a:effectLst>
              </a:rPr>
              <a:t> (Turkish Navy)</a:t>
            </a:r>
            <a:endParaRPr lang="en-US" b="1" dirty="0">
              <a:ln w="17780" cmpd="sng">
                <a:noFill/>
                <a:prstDash val="solid"/>
                <a:miter lim="800000"/>
              </a:ln>
              <a:solidFill>
                <a:srgbClr val="FFFF00"/>
              </a:solidFill>
              <a:effectLst>
                <a:outerShdw blurRad="55000" dist="50800" dir="5400000" algn="tl">
                  <a:srgbClr val="000000">
                    <a:alpha val="33000"/>
                  </a:srgbClr>
                </a:outerShdw>
              </a:effectLst>
            </a:endParaRPr>
          </a:p>
          <a:p>
            <a:r>
              <a:rPr lang="en-US" b="1" dirty="0">
                <a:ln w="17780" cmpd="sng">
                  <a:noFill/>
                  <a:prstDash val="solid"/>
                  <a:miter lim="800000"/>
                </a:ln>
                <a:solidFill>
                  <a:srgbClr val="FFFF00"/>
                </a:solidFill>
                <a:effectLst>
                  <a:outerShdw blurRad="55000" dist="50800" dir="5400000" algn="tl">
                    <a:srgbClr val="000000">
                      <a:alpha val="33000"/>
                    </a:srgbClr>
                  </a:outerShdw>
                </a:effectLst>
              </a:rPr>
              <a:t>Maj Javier Reyes (USMC)</a:t>
            </a:r>
          </a:p>
          <a:p>
            <a:r>
              <a:rPr lang="en-US" b="1" dirty="0">
                <a:ln w="17780" cmpd="sng">
                  <a:noFill/>
                  <a:prstDash val="solid"/>
                  <a:miter lim="800000"/>
                </a:ln>
                <a:solidFill>
                  <a:srgbClr val="FFFF00"/>
                </a:solidFill>
                <a:effectLst>
                  <a:outerShdw blurRad="55000" dist="50800" dir="5400000" algn="tl">
                    <a:srgbClr val="000000">
                      <a:alpha val="33000"/>
                    </a:srgbClr>
                  </a:outerShdw>
                </a:effectLst>
              </a:rPr>
              <a:t>Maj Aaron </a:t>
            </a:r>
            <a:r>
              <a:rPr lang="en-US" b="1" dirty="0" err="1">
                <a:ln w="17780" cmpd="sng">
                  <a:noFill/>
                  <a:prstDash val="solid"/>
                  <a:miter lim="800000"/>
                </a:ln>
                <a:solidFill>
                  <a:srgbClr val="FFFF00"/>
                </a:solidFill>
                <a:effectLst>
                  <a:outerShdw blurRad="55000" dist="50800" dir="5400000" algn="tl">
                    <a:srgbClr val="000000">
                      <a:alpha val="33000"/>
                    </a:srgbClr>
                  </a:outerShdw>
                </a:effectLst>
              </a:rPr>
              <a:t>Ramert</a:t>
            </a:r>
            <a:r>
              <a:rPr lang="en-US" b="1" dirty="0">
                <a:ln w="17780" cmpd="sng">
                  <a:noFill/>
                  <a:prstDash val="solid"/>
                  <a:miter lim="800000"/>
                </a:ln>
                <a:solidFill>
                  <a:srgbClr val="FFFF00"/>
                </a:solidFill>
                <a:effectLst>
                  <a:outerShdw blurRad="55000" dist="50800" dir="5400000" algn="tl">
                    <a:srgbClr val="000000">
                      <a:alpha val="33000"/>
                    </a:srgbClr>
                  </a:outerShdw>
                </a:effectLst>
              </a:rPr>
              <a:t> (USMC)</a:t>
            </a:r>
          </a:p>
          <a:p>
            <a:r>
              <a:rPr lang="en-US" b="1" dirty="0">
                <a:ln w="17780" cmpd="sng">
                  <a:noFill/>
                  <a:prstDash val="solid"/>
                  <a:miter lim="800000"/>
                </a:ln>
                <a:solidFill>
                  <a:srgbClr val="FFFF00"/>
                </a:solidFill>
                <a:effectLst>
                  <a:outerShdw blurRad="55000" dist="50800" dir="5400000" algn="tl">
                    <a:srgbClr val="000000">
                      <a:alpha val="33000"/>
                    </a:srgbClr>
                  </a:outerShdw>
                </a:effectLst>
              </a:rPr>
              <a:t>June 04, 2012</a:t>
            </a: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478375" y="304800"/>
            <a:ext cx="4339650" cy="923330"/>
          </a:xfrm>
          <a:prstGeom prst="rect">
            <a:avLst/>
          </a:prstGeom>
          <a:noFill/>
        </p:spPr>
        <p:txBody>
          <a:bodyPr wrap="non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US Oil Imports</a:t>
            </a:r>
          </a:p>
        </p:txBody>
      </p:sp>
    </p:spTree>
    <p:extLst>
      <p:ext uri="{BB962C8B-B14F-4D97-AF65-F5344CB8AC3E}">
        <p14:creationId xmlns:p14="http://schemas.microsoft.com/office/powerpoint/2010/main" val="548844979"/>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38600"/>
          </a:xfrm>
        </p:spPr>
        <p:txBody>
          <a:bodyPr>
            <a:normAutofit/>
          </a:bodyPr>
          <a:lstStyle/>
          <a:p>
            <a:r>
              <a:rPr lang="en-US" dirty="0"/>
              <a:t>Measure of Effectiveness</a:t>
            </a:r>
          </a:p>
          <a:p>
            <a:pPr marL="742950" lvl="2" indent="-342900"/>
            <a:r>
              <a:rPr lang="en-US" dirty="0"/>
              <a:t>Amount of oil imported to the US.</a:t>
            </a:r>
          </a:p>
          <a:p>
            <a:pPr marL="742950" lvl="2" indent="-342900"/>
            <a:r>
              <a:rPr lang="en-US" dirty="0"/>
              <a:t>Cost of importing available oil to the US.</a:t>
            </a:r>
          </a:p>
          <a:p>
            <a:pPr marL="742950" lvl="2" indent="-342900"/>
            <a:r>
              <a:rPr lang="en-US" dirty="0"/>
              <a:t>Obvious patterns of attack.</a:t>
            </a:r>
          </a:p>
          <a:p>
            <a:pPr marL="742950" lvl="2" indent="-342900"/>
            <a:endParaRPr lang="en-US" dirty="0"/>
          </a:p>
          <a:p>
            <a:pPr marL="742950" lvl="2" indent="-342900"/>
            <a:r>
              <a:rPr lang="en-US" dirty="0"/>
              <a:t>Scenario 1</a:t>
            </a:r>
          </a:p>
          <a:p>
            <a:pPr marL="1200150" lvl="3" indent="-342900"/>
            <a:r>
              <a:rPr lang="en-US" dirty="0"/>
              <a:t>Can attack any available arc</a:t>
            </a:r>
          </a:p>
          <a:p>
            <a:pPr marL="742950" lvl="2" indent="-342900"/>
            <a:r>
              <a:rPr lang="en-US" dirty="0"/>
              <a:t>Scenario 2</a:t>
            </a:r>
          </a:p>
          <a:p>
            <a:pPr marL="1200150" lvl="3" indent="-342900"/>
            <a:r>
              <a:rPr lang="en-US" dirty="0"/>
              <a:t>Strait of Hormuz not able to be attacked</a:t>
            </a:r>
          </a:p>
        </p:txBody>
      </p:sp>
      <p:sp>
        <p:nvSpPr>
          <p:cNvPr id="2" name="Title 1"/>
          <p:cNvSpPr>
            <a:spLocks noGrp="1"/>
          </p:cNvSpPr>
          <p:nvPr>
            <p:ph type="title"/>
          </p:nvPr>
        </p:nvSpPr>
        <p:spPr/>
        <p:txBody>
          <a:bodyPr/>
          <a:lstStyle/>
          <a:p>
            <a:r>
              <a:rPr lang="en-US" dirty="0"/>
              <a:t>Network Model</a:t>
            </a:r>
          </a:p>
        </p:txBody>
      </p:sp>
      <p:sp>
        <p:nvSpPr>
          <p:cNvPr id="4" name="Slide Number Placeholder 3"/>
          <p:cNvSpPr>
            <a:spLocks noGrp="1"/>
          </p:cNvSpPr>
          <p:nvPr>
            <p:ph type="sldNum" sz="quarter" idx="12"/>
          </p:nvPr>
        </p:nvSpPr>
        <p:spPr/>
        <p:txBody>
          <a:bodyPr/>
          <a:lstStyle/>
          <a:p>
            <a:fld id="{A0BEE85F-3233-41D0-94B6-643845D8A408}" type="slidenum">
              <a:rPr lang="en-US" smtClean="0"/>
              <a:t>10</a:t>
            </a:fld>
            <a:endParaRPr lang="en-US"/>
          </a:p>
        </p:txBody>
      </p:sp>
      <p:sp>
        <p:nvSpPr>
          <p:cNvPr id="5" name="TextBox 4"/>
          <p:cNvSpPr txBox="1"/>
          <p:nvPr/>
        </p:nvSpPr>
        <p:spPr>
          <a:xfrm>
            <a:off x="6324600" y="2209800"/>
            <a:ext cx="2514600" cy="3416320"/>
          </a:xfrm>
          <a:prstGeom prst="rect">
            <a:avLst/>
          </a:prstGeom>
          <a:noFill/>
          <a:ln>
            <a:solidFill>
              <a:schemeClr val="tx1"/>
            </a:solidFill>
          </a:ln>
        </p:spPr>
        <p:txBody>
          <a:bodyPr wrap="square" rtlCol="0">
            <a:spAutoFit/>
          </a:bodyPr>
          <a:lstStyle/>
          <a:p>
            <a:r>
              <a:rPr lang="en-US" sz="2400" dirty="0"/>
              <a:t>Strait of Hormuz</a:t>
            </a:r>
          </a:p>
          <a:p>
            <a:r>
              <a:rPr lang="en-US" sz="2400" dirty="0"/>
              <a:t>Saudi EW Pipeline</a:t>
            </a:r>
          </a:p>
          <a:p>
            <a:r>
              <a:rPr lang="en-US" sz="2400" dirty="0"/>
              <a:t>Turkish Straits</a:t>
            </a:r>
          </a:p>
          <a:p>
            <a:r>
              <a:rPr lang="en-US" sz="2400" dirty="0"/>
              <a:t>Bab El-Mandeb</a:t>
            </a:r>
          </a:p>
          <a:p>
            <a:r>
              <a:rPr lang="en-US" sz="2400" dirty="0"/>
              <a:t>Suez Canal</a:t>
            </a:r>
          </a:p>
          <a:p>
            <a:r>
              <a:rPr lang="en-US" sz="2400" dirty="0" err="1"/>
              <a:t>SuMed</a:t>
            </a:r>
            <a:r>
              <a:rPr lang="en-US" sz="2400" dirty="0"/>
              <a:t> Pipeline</a:t>
            </a:r>
          </a:p>
          <a:p>
            <a:r>
              <a:rPr lang="en-US" sz="2400" dirty="0"/>
              <a:t>Panama Canal</a:t>
            </a:r>
          </a:p>
          <a:p>
            <a:r>
              <a:rPr lang="en-US" sz="2400" dirty="0"/>
              <a:t>Panama Pipeline</a:t>
            </a:r>
          </a:p>
          <a:p>
            <a:r>
              <a:rPr lang="en-US" sz="2400" dirty="0"/>
              <a:t>Straits of Malacca </a:t>
            </a:r>
          </a:p>
        </p:txBody>
      </p:sp>
      <p:cxnSp>
        <p:nvCxnSpPr>
          <p:cNvPr id="7" name="Straight Connector 6"/>
          <p:cNvCxnSpPr/>
          <p:nvPr/>
        </p:nvCxnSpPr>
        <p:spPr>
          <a:xfrm>
            <a:off x="6275712" y="2462844"/>
            <a:ext cx="2743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56277"/>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0BEE85F-3233-41D0-94B6-643845D8A408}" type="slidenum">
              <a:rPr lang="en-US" smtClean="0"/>
              <a:t>11</a:t>
            </a:fld>
            <a:endParaRPr lang="en-US"/>
          </a:p>
        </p:txBody>
      </p:sp>
      <p:sp>
        <p:nvSpPr>
          <p:cNvPr id="9" name="Title 1"/>
          <p:cNvSpPr>
            <a:spLocks noGrp="1"/>
          </p:cNvSpPr>
          <p:nvPr>
            <p:ph type="title"/>
          </p:nvPr>
        </p:nvSpPr>
        <p:spPr>
          <a:xfrm>
            <a:off x="457200" y="274638"/>
            <a:ext cx="8229600" cy="1143000"/>
          </a:xfrm>
        </p:spPr>
        <p:txBody>
          <a:bodyPr anchor="ctr" anchorCtr="0">
            <a:noAutofit/>
          </a:bodyPr>
          <a:lstStyle/>
          <a:p>
            <a:pPr algn="ctr"/>
            <a:r>
              <a:rPr lang="en-US" sz="4400" b="0" dirty="0"/>
              <a:t>Modeling attacks on the network</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38" y="1676400"/>
            <a:ext cx="6765162" cy="4996134"/>
          </a:xfrm>
          <a:prstGeom prst="rect">
            <a:avLst/>
          </a:prstGeom>
        </p:spPr>
      </p:pic>
      <p:sp>
        <p:nvSpPr>
          <p:cNvPr id="11" name="Explosion 1 10"/>
          <p:cNvSpPr/>
          <p:nvPr/>
        </p:nvSpPr>
        <p:spPr>
          <a:xfrm>
            <a:off x="7543800" y="3962400"/>
            <a:ext cx="152400" cy="2120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xplosion 1 17"/>
          <p:cNvSpPr/>
          <p:nvPr/>
        </p:nvSpPr>
        <p:spPr>
          <a:xfrm>
            <a:off x="6705600" y="3276600"/>
            <a:ext cx="152400" cy="2120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xplosion 1 18"/>
          <p:cNvSpPr/>
          <p:nvPr/>
        </p:nvSpPr>
        <p:spPr>
          <a:xfrm>
            <a:off x="6477000" y="3641067"/>
            <a:ext cx="152400" cy="2120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xplosion 1 20"/>
          <p:cNvSpPr/>
          <p:nvPr/>
        </p:nvSpPr>
        <p:spPr>
          <a:xfrm>
            <a:off x="4235522" y="3810000"/>
            <a:ext cx="152400" cy="16244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xplosion 1 21"/>
          <p:cNvSpPr/>
          <p:nvPr/>
        </p:nvSpPr>
        <p:spPr>
          <a:xfrm>
            <a:off x="5572496" y="2981839"/>
            <a:ext cx="152400" cy="21206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xplosion 1 22"/>
          <p:cNvSpPr/>
          <p:nvPr/>
        </p:nvSpPr>
        <p:spPr>
          <a:xfrm>
            <a:off x="6525489" y="3382633"/>
            <a:ext cx="144483" cy="16570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xplosion 1 23"/>
          <p:cNvSpPr/>
          <p:nvPr/>
        </p:nvSpPr>
        <p:spPr>
          <a:xfrm>
            <a:off x="6178138" y="3230090"/>
            <a:ext cx="152400" cy="14236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xplosion 1 24"/>
          <p:cNvSpPr/>
          <p:nvPr/>
        </p:nvSpPr>
        <p:spPr>
          <a:xfrm>
            <a:off x="6107876" y="2855242"/>
            <a:ext cx="152400" cy="14236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106874" y="3748632"/>
            <a:ext cx="152400" cy="16244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xplosion 1 26"/>
          <p:cNvSpPr/>
          <p:nvPr/>
        </p:nvSpPr>
        <p:spPr>
          <a:xfrm>
            <a:off x="5685219" y="2514600"/>
            <a:ext cx="152400" cy="16244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xplosion 1 27"/>
          <p:cNvSpPr/>
          <p:nvPr/>
        </p:nvSpPr>
        <p:spPr>
          <a:xfrm>
            <a:off x="6292438" y="3194050"/>
            <a:ext cx="152400" cy="14236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half" idx="2"/>
          </p:nvPr>
        </p:nvSpPr>
        <p:spPr>
          <a:xfrm>
            <a:off x="0" y="2057400"/>
            <a:ext cx="2743200" cy="4038600"/>
          </a:xfrm>
        </p:spPr>
        <p:txBody>
          <a:bodyPr>
            <a:normAutofit/>
          </a:bodyPr>
          <a:lstStyle/>
          <a:p>
            <a:pPr marL="285750" indent="-285750">
              <a:buFont typeface="Arial" pitchFamily="34" charset="0"/>
              <a:buChar char="•"/>
            </a:pPr>
            <a:r>
              <a:rPr lang="en-US" sz="2000" dirty="0"/>
              <a:t>Attack only arcs</a:t>
            </a:r>
          </a:p>
          <a:p>
            <a:pPr marL="742950" lvl="1" indent="-285750">
              <a:buFont typeface="Arial" pitchFamily="34" charset="0"/>
              <a:buChar char="•"/>
            </a:pPr>
            <a:r>
              <a:rPr lang="en-US" sz="1800" dirty="0"/>
              <a:t>Choke points are split into two nodes.</a:t>
            </a:r>
          </a:p>
          <a:p>
            <a:pPr marL="285750" indent="-285750">
              <a:buFont typeface="Arial" pitchFamily="34" charset="0"/>
              <a:buChar char="•"/>
            </a:pPr>
            <a:r>
              <a:rPr lang="en-US" sz="2000" dirty="0"/>
              <a:t>Each attack starts from base model (simultaneous attacks) </a:t>
            </a:r>
          </a:p>
          <a:p>
            <a:pPr marL="285750" indent="-285750">
              <a:buFont typeface="Arial" pitchFamily="34" charset="0"/>
              <a:buChar char="•"/>
            </a:pPr>
            <a:r>
              <a:rPr lang="en-US" sz="2000" dirty="0"/>
              <a:t>The edges have a cost, lower bound, and upper bound.</a:t>
            </a:r>
          </a:p>
          <a:p>
            <a:pPr marL="285750" indent="-285750">
              <a:buFont typeface="Arial" pitchFamily="34" charset="0"/>
              <a:buChar char="•"/>
            </a:pPr>
            <a:endParaRPr lang="en-US" dirty="0"/>
          </a:p>
        </p:txBody>
      </p:sp>
      <p:sp>
        <p:nvSpPr>
          <p:cNvPr id="30" name="TextBox 29"/>
          <p:cNvSpPr txBox="1"/>
          <p:nvPr/>
        </p:nvSpPr>
        <p:spPr>
          <a:xfrm>
            <a:off x="25400" y="2146280"/>
            <a:ext cx="3098800" cy="3416320"/>
          </a:xfrm>
          <a:prstGeom prst="rect">
            <a:avLst/>
          </a:prstGeom>
          <a:solidFill>
            <a:schemeClr val="bg1">
              <a:lumMod val="95000"/>
            </a:schemeClr>
          </a:solidFill>
          <a:ln>
            <a:solidFill>
              <a:schemeClr val="tx1"/>
            </a:solidFill>
          </a:ln>
        </p:spPr>
        <p:txBody>
          <a:bodyPr wrap="square" rtlCol="0">
            <a:spAutoFit/>
          </a:bodyPr>
          <a:lstStyle/>
          <a:p>
            <a:r>
              <a:rPr lang="en-US" sz="2400" dirty="0"/>
              <a:t>Strait of Hormuz</a:t>
            </a:r>
          </a:p>
          <a:p>
            <a:r>
              <a:rPr lang="en-US" sz="2400" dirty="0"/>
              <a:t>Saudi EW Pipeline</a:t>
            </a:r>
          </a:p>
          <a:p>
            <a:r>
              <a:rPr lang="en-US" sz="2400" dirty="0"/>
              <a:t>Turkish Straits</a:t>
            </a:r>
          </a:p>
          <a:p>
            <a:r>
              <a:rPr lang="en-US" sz="2400" dirty="0"/>
              <a:t>Bab El-Mandeb</a:t>
            </a:r>
          </a:p>
          <a:p>
            <a:r>
              <a:rPr lang="en-US" sz="2400" dirty="0"/>
              <a:t>Suez Canal</a:t>
            </a:r>
          </a:p>
          <a:p>
            <a:r>
              <a:rPr lang="en-US" sz="2400" dirty="0" err="1"/>
              <a:t>SuMed</a:t>
            </a:r>
            <a:r>
              <a:rPr lang="en-US" sz="2400" dirty="0"/>
              <a:t> Pipeline</a:t>
            </a:r>
          </a:p>
          <a:p>
            <a:r>
              <a:rPr lang="en-US" sz="2400" dirty="0"/>
              <a:t>Panama Canal</a:t>
            </a:r>
          </a:p>
          <a:p>
            <a:r>
              <a:rPr lang="en-US" sz="2400" dirty="0"/>
              <a:t>Trans-Panama Pipeline</a:t>
            </a:r>
          </a:p>
          <a:p>
            <a:r>
              <a:rPr lang="en-US" sz="2400" dirty="0"/>
              <a:t>Straits of Malacca </a:t>
            </a:r>
          </a:p>
        </p:txBody>
      </p:sp>
    </p:spTree>
    <p:extLst>
      <p:ext uri="{BB962C8B-B14F-4D97-AF65-F5344CB8AC3E}">
        <p14:creationId xmlns:p14="http://schemas.microsoft.com/office/powerpoint/2010/main" val="37791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1000"/>
                                  </p:stCondLst>
                                  <p:childTnLst>
                                    <p:set>
                                      <p:cBhvr>
                                        <p:cTn id="15" dur="1" fill="hold">
                                          <p:stCondLst>
                                            <p:cond delay="0"/>
                                          </p:stCondLst>
                                        </p:cTn>
                                        <p:tgtEl>
                                          <p:spTgt spid="28"/>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100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grpId="0" nodeType="afterEffect">
                                  <p:stCondLst>
                                    <p:cond delay="10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6000"/>
                            </p:stCondLst>
                            <p:childTnLst>
                              <p:par>
                                <p:cTn id="23" presetID="1" presetClass="entr" presetSubtype="0" fill="hold" grpId="0" nodeType="afterEffect">
                                  <p:stCondLst>
                                    <p:cond delay="1000"/>
                                  </p:stCondLst>
                                  <p:childTnLst>
                                    <p:set>
                                      <p:cBhvr>
                                        <p:cTn id="24" dur="1" fill="hold">
                                          <p:stCondLst>
                                            <p:cond delay="0"/>
                                          </p:stCondLst>
                                        </p:cTn>
                                        <p:tgtEl>
                                          <p:spTgt spid="26"/>
                                        </p:tgtEl>
                                        <p:attrNameLst>
                                          <p:attrName>style.visibility</p:attrName>
                                        </p:attrNameLst>
                                      </p:cBhvr>
                                      <p:to>
                                        <p:strVal val="visible"/>
                                      </p:to>
                                    </p:set>
                                  </p:childTnLst>
                                </p:cTn>
                              </p:par>
                            </p:childTnLst>
                          </p:cTn>
                        </p:par>
                        <p:par>
                          <p:cTn id="25" fill="hold">
                            <p:stCondLst>
                              <p:cond delay="7000"/>
                            </p:stCondLst>
                            <p:childTnLst>
                              <p:par>
                                <p:cTn id="26" presetID="1" presetClass="entr" presetSubtype="0" fill="hold" grpId="0" nodeType="afterEffect">
                                  <p:stCondLst>
                                    <p:cond delay="10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8000"/>
                            </p:stCondLst>
                            <p:childTnLst>
                              <p:par>
                                <p:cTn id="29" presetID="1" presetClass="entr" presetSubtype="0" fill="hold" grpId="0" nodeType="afterEffect">
                                  <p:stCondLst>
                                    <p:cond delay="1000"/>
                                  </p:stCondLst>
                                  <p:childTnLst>
                                    <p:set>
                                      <p:cBhvr>
                                        <p:cTn id="30" dur="1" fill="hold">
                                          <p:stCondLst>
                                            <p:cond delay="0"/>
                                          </p:stCondLst>
                                        </p:cTn>
                                        <p:tgtEl>
                                          <p:spTgt spid="22"/>
                                        </p:tgtEl>
                                        <p:attrNameLst>
                                          <p:attrName>style.visibility</p:attrName>
                                        </p:attrNameLst>
                                      </p:cBhvr>
                                      <p:to>
                                        <p:strVal val="visible"/>
                                      </p:to>
                                    </p:set>
                                  </p:childTnLst>
                                </p:cTn>
                              </p:par>
                            </p:childTnLst>
                          </p:cTn>
                        </p:par>
                        <p:par>
                          <p:cTn id="31" fill="hold">
                            <p:stCondLst>
                              <p:cond delay="9000"/>
                            </p:stCondLst>
                            <p:childTnLst>
                              <p:par>
                                <p:cTn id="32" presetID="1" presetClass="entr" presetSubtype="0" fill="hold" grpId="0" nodeType="afterEffect">
                                  <p:stCondLst>
                                    <p:cond delay="1000"/>
                                  </p:stCondLst>
                                  <p:childTnLst>
                                    <p:set>
                                      <p:cBhvr>
                                        <p:cTn id="33" dur="1" fill="hold">
                                          <p:stCondLst>
                                            <p:cond delay="0"/>
                                          </p:stCondLst>
                                        </p:cTn>
                                        <p:tgtEl>
                                          <p:spTgt spid="25"/>
                                        </p:tgtEl>
                                        <p:attrNameLst>
                                          <p:attrName>style.visibility</p:attrName>
                                        </p:attrNameLst>
                                      </p:cBhvr>
                                      <p:to>
                                        <p:strVal val="visible"/>
                                      </p:to>
                                    </p:set>
                                  </p:childTnLst>
                                </p:cTn>
                              </p:par>
                            </p:childTnLst>
                          </p:cTn>
                        </p:par>
                        <p:par>
                          <p:cTn id="34" fill="hold">
                            <p:stCondLst>
                              <p:cond delay="10000"/>
                            </p:stCondLst>
                            <p:childTnLst>
                              <p:par>
                                <p:cTn id="35" presetID="1" presetClass="entr" presetSubtype="0" fill="hold" grpId="0" nodeType="afterEffect">
                                  <p:stCondLst>
                                    <p:cond delay="100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Model</a:t>
            </a:r>
          </a:p>
        </p:txBody>
      </p:sp>
      <p:sp>
        <p:nvSpPr>
          <p:cNvPr id="3" name="Content Placeholder 2"/>
          <p:cNvSpPr>
            <a:spLocks noGrp="1"/>
          </p:cNvSpPr>
          <p:nvPr>
            <p:ph type="subTitle" idx="1"/>
          </p:nvPr>
        </p:nvSpPr>
        <p:spPr>
          <a:xfrm>
            <a:off x="1371600" y="3886200"/>
            <a:ext cx="6400800" cy="1143000"/>
          </a:xfrm>
        </p:spPr>
        <p:txBody>
          <a:bodyPr>
            <a:normAutofit/>
          </a:bodyPr>
          <a:lstStyle/>
          <a:p>
            <a:r>
              <a:rPr lang="en-US" sz="2000" dirty="0"/>
              <a:t>Network Abstraction using minimum-cost-flow network and simulating attacks against various edges. </a:t>
            </a:r>
          </a:p>
          <a:p>
            <a:pPr marL="0" indent="0">
              <a:buNone/>
            </a:pPr>
            <a:endParaRPr lang="en-US" sz="16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A0BEE85F-3233-41D0-94B6-643845D8A408}" type="slidenum">
              <a:rPr lang="en-US" smtClean="0"/>
              <a:t>12</a:t>
            </a:fld>
            <a:endParaRPr lang="en-US"/>
          </a:p>
        </p:txBody>
      </p:sp>
    </p:spTree>
    <p:extLst>
      <p:ext uri="{BB962C8B-B14F-4D97-AF65-F5344CB8AC3E}">
        <p14:creationId xmlns:p14="http://schemas.microsoft.com/office/powerpoint/2010/main" val="2221046651"/>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Base Equation </a:t>
            </a:r>
            <a:br>
              <a:rPr lang="en-US" dirty="0"/>
            </a:br>
            <a:r>
              <a:rPr lang="en-US" sz="3600" dirty="0"/>
              <a:t>(no interdiction)</a:t>
            </a:r>
          </a:p>
        </p:txBody>
      </p:sp>
      <p:pic>
        <p:nvPicPr>
          <p:cNvPr id="12" name="Picture 11"/>
          <p:cNvPicPr/>
          <p:nvPr/>
        </p:nvPicPr>
        <p:blipFill rotWithShape="1">
          <a:blip r:embed="rId3"/>
          <a:srcRect l="22016" t="25889" r="15385" b="5001"/>
          <a:stretch/>
        </p:blipFill>
        <p:spPr bwMode="auto">
          <a:xfrm>
            <a:off x="2057400" y="3733800"/>
            <a:ext cx="5029200" cy="3048000"/>
          </a:xfrm>
          <a:prstGeom prst="rect">
            <a:avLst/>
          </a:prstGeom>
          <a:ln>
            <a:noFill/>
          </a:ln>
          <a:extLst>
            <a:ext uri="{53640926-AAD7-44D8-BBD7-CCE9431645EC}">
              <a14:shadowObscured xmlns:a14="http://schemas.microsoft.com/office/drawing/2010/main"/>
            </a:ext>
          </a:extLst>
        </p:spPr>
      </p:pic>
      <p:sp>
        <p:nvSpPr>
          <p:cNvPr id="4" name="Content Placeholder 2"/>
          <p:cNvSpPr>
            <a:spLocks noGrp="1"/>
          </p:cNvSpPr>
          <p:nvPr>
            <p:ph idx="1"/>
          </p:nvPr>
        </p:nvSpPr>
        <p:spPr>
          <a:xfrm>
            <a:off x="457200" y="1981200"/>
            <a:ext cx="8229600" cy="1600200"/>
          </a:xfrm>
        </p:spPr>
        <p:txBody>
          <a:bodyPr>
            <a:normAutofit lnSpcReduction="10000"/>
          </a:bodyPr>
          <a:lstStyle/>
          <a:p>
            <a:r>
              <a:rPr lang="tr-TR" dirty="0"/>
              <a:t>M</a:t>
            </a:r>
            <a:r>
              <a:rPr lang="en-US" dirty="0" err="1"/>
              <a:t>inimize</a:t>
            </a:r>
            <a:r>
              <a:rPr lang="en-US" dirty="0"/>
              <a:t> the shipping cost</a:t>
            </a:r>
          </a:p>
          <a:p>
            <a:r>
              <a:rPr lang="en-US" dirty="0"/>
              <a:t>Meet demand </a:t>
            </a:r>
          </a:p>
          <a:p>
            <a:pPr lvl="1"/>
            <a:r>
              <a:rPr lang="en-US" dirty="0"/>
              <a:t>Dynamic capacities</a:t>
            </a:r>
            <a:endParaRPr lang="tr-TR" dirty="0"/>
          </a:p>
          <a:p>
            <a:endParaRPr lang="en-US" dirty="0"/>
          </a:p>
        </p:txBody>
      </p:sp>
    </p:spTree>
    <p:extLst>
      <p:ext uri="{BB962C8B-B14F-4D97-AF65-F5344CB8AC3E}">
        <p14:creationId xmlns:p14="http://schemas.microsoft.com/office/powerpoint/2010/main" val="41556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
                                        </p:tgtEl>
                                      </p:cBhvr>
                                      <p:by x="50000" y="50000"/>
                                    </p:animScale>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Dual Equation </a:t>
            </a:r>
            <a:br>
              <a:rPr lang="en-US" dirty="0"/>
            </a:br>
            <a:r>
              <a:rPr lang="en-US" sz="3600" dirty="0"/>
              <a:t>(with interdiction)</a:t>
            </a:r>
          </a:p>
        </p:txBody>
      </p:sp>
      <p:pic>
        <p:nvPicPr>
          <p:cNvPr id="5" name="Picture 4"/>
          <p:cNvPicPr/>
          <p:nvPr/>
        </p:nvPicPr>
        <p:blipFill rotWithShape="1">
          <a:blip r:embed="rId3"/>
          <a:srcRect l="13141" t="27949" r="19711" b="5049"/>
          <a:stretch/>
        </p:blipFill>
        <p:spPr bwMode="auto">
          <a:xfrm>
            <a:off x="1828800" y="3432544"/>
            <a:ext cx="5486400" cy="3342564"/>
          </a:xfrm>
          <a:prstGeom prst="rect">
            <a:avLst/>
          </a:prstGeom>
          <a:ln>
            <a:noFill/>
          </a:ln>
          <a:extLst>
            <a:ext uri="{53640926-AAD7-44D8-BBD7-CCE9431645EC}">
              <a14:shadowObscured xmlns:a14="http://schemas.microsoft.com/office/drawing/2010/main"/>
            </a:ext>
          </a:extLst>
        </p:spPr>
      </p:pic>
      <p:sp>
        <p:nvSpPr>
          <p:cNvPr id="4" name="Content Placeholder 2"/>
          <p:cNvSpPr>
            <a:spLocks noGrp="1"/>
          </p:cNvSpPr>
          <p:nvPr>
            <p:ph idx="1"/>
          </p:nvPr>
        </p:nvSpPr>
        <p:spPr>
          <a:xfrm>
            <a:off x="457200" y="1981200"/>
            <a:ext cx="8229600" cy="1600200"/>
          </a:xfrm>
        </p:spPr>
        <p:txBody>
          <a:bodyPr>
            <a:normAutofit lnSpcReduction="10000"/>
          </a:bodyPr>
          <a:lstStyle/>
          <a:p>
            <a:r>
              <a:rPr lang="en-US" dirty="0"/>
              <a:t>Choose where to attack</a:t>
            </a:r>
          </a:p>
          <a:p>
            <a:pPr lvl="1"/>
            <a:r>
              <a:rPr lang="en-US" dirty="0"/>
              <a:t>Minimize oil flow</a:t>
            </a:r>
          </a:p>
          <a:p>
            <a:pPr lvl="1"/>
            <a:r>
              <a:rPr lang="en-US" dirty="0"/>
              <a:t>Maximize shipping cost</a:t>
            </a:r>
            <a:endParaRPr lang="tr-TR" dirty="0"/>
          </a:p>
          <a:p>
            <a:endParaRPr lang="en-US" dirty="0"/>
          </a:p>
        </p:txBody>
      </p:sp>
    </p:spTree>
    <p:extLst>
      <p:ext uri="{BB962C8B-B14F-4D97-AF65-F5344CB8AC3E}">
        <p14:creationId xmlns:p14="http://schemas.microsoft.com/office/powerpoint/2010/main" val="26097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50000" y="50000"/>
                                    </p:animScale>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Analysis </a:t>
            </a:r>
            <a:br>
              <a:rPr lang="en-US" dirty="0"/>
            </a:br>
            <a:r>
              <a:rPr lang="en-US" dirty="0"/>
              <a:t>Scenario 1 Results</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631" t="24696" r="11848" b="11478"/>
          <a:stretch/>
        </p:blipFill>
        <p:spPr bwMode="auto">
          <a:xfrm>
            <a:off x="25400" y="1447800"/>
            <a:ext cx="9098280" cy="445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58340" y="1905000"/>
            <a:ext cx="6858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5"/>
          <p:cNvSpPr/>
          <p:nvPr/>
        </p:nvSpPr>
        <p:spPr>
          <a:xfrm>
            <a:off x="2671763" y="1905000"/>
            <a:ext cx="6858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p:cNvSpPr/>
          <p:nvPr/>
        </p:nvSpPr>
        <p:spPr>
          <a:xfrm>
            <a:off x="76201" y="4267200"/>
            <a:ext cx="3281362" cy="739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1920537"/>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a:t>
            </a:r>
            <a:br>
              <a:rPr lang="en-US" dirty="0"/>
            </a:br>
            <a:r>
              <a:rPr lang="en-US" dirty="0"/>
              <a:t>Scenario 1: Operator Resilience Curve</a:t>
            </a:r>
            <a:r>
              <a:rPr lang="tr-TR" dirty="0"/>
              <a:t>s</a:t>
            </a:r>
            <a:endParaRPr lang="en-US" dirty="0"/>
          </a:p>
        </p:txBody>
      </p:sp>
      <p:sp>
        <p:nvSpPr>
          <p:cNvPr id="4" name="Slide Number Placeholder 3"/>
          <p:cNvSpPr>
            <a:spLocks noGrp="1"/>
          </p:cNvSpPr>
          <p:nvPr>
            <p:ph type="sldNum" sz="quarter" idx="12"/>
          </p:nvPr>
        </p:nvSpPr>
        <p:spPr/>
        <p:txBody>
          <a:bodyPr/>
          <a:lstStyle/>
          <a:p>
            <a:fld id="{A0BEE85F-3233-41D0-94B6-643845D8A408}" type="slidenum">
              <a:rPr lang="en-US" smtClean="0"/>
              <a:t>16</a:t>
            </a:fld>
            <a:endParaRPr lang="en-US"/>
          </a:p>
        </p:txBody>
      </p:sp>
      <p:sp>
        <p:nvSpPr>
          <p:cNvPr id="22" name="Rectangle 21"/>
          <p:cNvSpPr/>
          <p:nvPr/>
        </p:nvSpPr>
        <p:spPr>
          <a:xfrm>
            <a:off x="228600" y="5181600"/>
            <a:ext cx="8763000" cy="1569660"/>
          </a:xfrm>
          <a:prstGeom prst="rect">
            <a:avLst/>
          </a:prstGeom>
        </p:spPr>
        <p:txBody>
          <a:bodyPr wrap="square">
            <a:spAutoFit/>
          </a:bodyPr>
          <a:lstStyle/>
          <a:p>
            <a:pPr marL="285750" indent="-285750">
              <a:buFont typeface="Arial" pitchFamily="34" charset="0"/>
              <a:buChar char="•"/>
            </a:pPr>
            <a:endParaRPr lang="tr-TR" sz="1600" dirty="0"/>
          </a:p>
          <a:p>
            <a:pPr marL="285750" indent="-285750">
              <a:buFont typeface="Arial" pitchFamily="34" charset="0"/>
              <a:buChar char="•"/>
            </a:pPr>
            <a:r>
              <a:rPr lang="tr-TR" sz="1600" dirty="0"/>
              <a:t>Total Shipping cost decrease</a:t>
            </a:r>
            <a:endParaRPr lang="en-US" sz="1600" dirty="0"/>
          </a:p>
          <a:p>
            <a:pPr marL="285750" indent="-285750">
              <a:buFont typeface="Arial" pitchFamily="34" charset="0"/>
              <a:buChar char="•"/>
            </a:pPr>
            <a:r>
              <a:rPr lang="en-US" sz="1600" dirty="0"/>
              <a:t>The interdiction plan worked in terms of increasing unsatisfied demand</a:t>
            </a:r>
          </a:p>
          <a:p>
            <a:pPr marL="285750" indent="-285750">
              <a:buFont typeface="Arial" pitchFamily="34" charset="0"/>
              <a:buChar char="•"/>
            </a:pPr>
            <a:r>
              <a:rPr lang="en-US" sz="1600" dirty="0"/>
              <a:t>With 1 attack and dynamic production, US can still meet its demand</a:t>
            </a:r>
            <a:endParaRPr lang="tr-TR" sz="1600" dirty="0"/>
          </a:p>
          <a:p>
            <a:pPr marL="285750" indent="-285750">
              <a:buFont typeface="Arial" pitchFamily="34" charset="0"/>
              <a:buChar char="•"/>
            </a:pPr>
            <a:r>
              <a:rPr lang="tr-TR" sz="1600" dirty="0"/>
              <a:t>Wıth 2 or more attacs, </a:t>
            </a:r>
            <a:r>
              <a:rPr lang="en-US" sz="1600" dirty="0"/>
              <a:t>10% increase in capacity did not help  at all</a:t>
            </a:r>
          </a:p>
          <a:p>
            <a:pPr marL="285750" indent="-285750">
              <a:buFont typeface="Arial" pitchFamily="34" charset="0"/>
              <a:buChar char="•"/>
            </a:pPr>
            <a:endParaRPr lang="en-US" sz="1600" dirty="0"/>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12" t="4493" r="7927" b="3594"/>
          <a:stretch/>
        </p:blipFill>
        <p:spPr bwMode="auto">
          <a:xfrm>
            <a:off x="352926" y="1969168"/>
            <a:ext cx="4257174" cy="298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397" t="9471" r="25674" b="4378"/>
          <a:stretch/>
        </p:blipFill>
        <p:spPr bwMode="auto">
          <a:xfrm>
            <a:off x="4267200" y="2045368"/>
            <a:ext cx="4215588" cy="298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067379"/>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Analysis </a:t>
            </a:r>
            <a:br>
              <a:rPr lang="en-US" dirty="0"/>
            </a:br>
            <a:r>
              <a:rPr lang="en-US" dirty="0"/>
              <a:t>Scenario 2 Results</a:t>
            </a: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631" t="24695" r="11630" b="11305"/>
          <a:stretch/>
        </p:blipFill>
        <p:spPr bwMode="auto">
          <a:xfrm>
            <a:off x="12700" y="1447800"/>
            <a:ext cx="9098280" cy="445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714397" y="5253335"/>
            <a:ext cx="1295400" cy="461665"/>
          </a:xfrm>
          <a:prstGeom prst="rect">
            <a:avLst/>
          </a:prstGeom>
          <a:solidFill>
            <a:schemeClr val="bg1"/>
          </a:solidFill>
        </p:spPr>
        <p:txBody>
          <a:bodyPr wrap="square" rtlCol="0">
            <a:spAutoFit/>
          </a:bodyPr>
          <a:lstStyle/>
          <a:p>
            <a:r>
              <a:rPr lang="en-US" sz="1200" dirty="0"/>
              <a:t>All possible arcs</a:t>
            </a:r>
          </a:p>
          <a:p>
            <a:endParaRPr lang="tr-TR" sz="1200" dirty="0"/>
          </a:p>
        </p:txBody>
      </p:sp>
    </p:spTree>
    <p:extLst>
      <p:ext uri="{BB962C8B-B14F-4D97-AF65-F5344CB8AC3E}">
        <p14:creationId xmlns:p14="http://schemas.microsoft.com/office/powerpoint/2010/main" val="3442748820"/>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a:t>
            </a:r>
            <a:br>
              <a:rPr lang="en-US" dirty="0"/>
            </a:br>
            <a:r>
              <a:rPr lang="en-US" dirty="0"/>
              <a:t>Scenario 2: Operator Resilience Curve</a:t>
            </a:r>
            <a:r>
              <a:rPr lang="tr-TR" dirty="0"/>
              <a:t>s</a:t>
            </a:r>
            <a:endParaRPr lang="en-US" dirty="0"/>
          </a:p>
        </p:txBody>
      </p:sp>
      <p:sp>
        <p:nvSpPr>
          <p:cNvPr id="4" name="Slide Number Placeholder 3"/>
          <p:cNvSpPr>
            <a:spLocks noGrp="1"/>
          </p:cNvSpPr>
          <p:nvPr>
            <p:ph type="sldNum" sz="quarter" idx="12"/>
          </p:nvPr>
        </p:nvSpPr>
        <p:spPr/>
        <p:txBody>
          <a:bodyPr/>
          <a:lstStyle/>
          <a:p>
            <a:fld id="{A0BEE85F-3233-41D0-94B6-643845D8A408}" type="slidenum">
              <a:rPr lang="en-US" smtClean="0"/>
              <a:t>18</a:t>
            </a:fld>
            <a:endParaRPr lang="en-US"/>
          </a:p>
        </p:txBody>
      </p:sp>
      <p:sp>
        <p:nvSpPr>
          <p:cNvPr id="22" name="Rectangle 21"/>
          <p:cNvSpPr/>
          <p:nvPr/>
        </p:nvSpPr>
        <p:spPr>
          <a:xfrm>
            <a:off x="228600" y="5181600"/>
            <a:ext cx="8763000" cy="1415772"/>
          </a:xfrm>
          <a:prstGeom prst="rect">
            <a:avLst/>
          </a:prstGeom>
        </p:spPr>
        <p:txBody>
          <a:bodyPr wrap="square">
            <a:spAutoFit/>
          </a:bodyPr>
          <a:lstStyle/>
          <a:p>
            <a:endParaRPr lang="en-US" dirty="0"/>
          </a:p>
          <a:p>
            <a:pPr marL="285750" indent="-285750">
              <a:buFont typeface="Arial" pitchFamily="34" charset="0"/>
              <a:buChar char="•"/>
            </a:pPr>
            <a:r>
              <a:rPr lang="tr-TR" sz="1600" dirty="0"/>
              <a:t>Totals</a:t>
            </a:r>
            <a:r>
              <a:rPr lang="en-US" sz="1600" dirty="0"/>
              <a:t>hipping cost fluctuate</a:t>
            </a:r>
            <a:r>
              <a:rPr lang="tr-TR" sz="1600" dirty="0"/>
              <a:t>s</a:t>
            </a:r>
            <a:endParaRPr lang="en-US" sz="1600" dirty="0"/>
          </a:p>
          <a:p>
            <a:pPr marL="285750" indent="-285750">
              <a:buFont typeface="Arial" pitchFamily="34" charset="0"/>
              <a:buChar char="•"/>
            </a:pPr>
            <a:r>
              <a:rPr lang="tr-TR" sz="1600" dirty="0"/>
              <a:t>4% </a:t>
            </a:r>
            <a:r>
              <a:rPr lang="en-US" sz="1600" dirty="0"/>
              <a:t>Capacity increase</a:t>
            </a:r>
            <a:r>
              <a:rPr lang="tr-TR" sz="1600" dirty="0"/>
              <a:t> is enough to meet demand</a:t>
            </a:r>
            <a:endParaRPr lang="en-US" sz="1600" dirty="0"/>
          </a:p>
          <a:p>
            <a:pPr marL="285750" indent="-285750">
              <a:buFont typeface="Arial" pitchFamily="34" charset="0"/>
              <a:buChar char="•"/>
            </a:pPr>
            <a:endParaRPr lang="en-US" sz="1600" dirty="0"/>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3" t="5167" r="12812" b="3221"/>
          <a:stretch/>
        </p:blipFill>
        <p:spPr bwMode="auto">
          <a:xfrm>
            <a:off x="385732" y="2053389"/>
            <a:ext cx="4033867" cy="27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979" t="13358" r="24429" b="3983"/>
          <a:stretch/>
        </p:blipFill>
        <p:spPr bwMode="auto">
          <a:xfrm>
            <a:off x="4419599" y="2053388"/>
            <a:ext cx="4191001" cy="276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587213"/>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tr-TR" dirty="0"/>
          </a:p>
        </p:txBody>
      </p:sp>
      <p:sp>
        <p:nvSpPr>
          <p:cNvPr id="3" name="Content Placeholder 2"/>
          <p:cNvSpPr>
            <a:spLocks noGrp="1"/>
          </p:cNvSpPr>
          <p:nvPr>
            <p:ph idx="1"/>
          </p:nvPr>
        </p:nvSpPr>
        <p:spPr/>
        <p:txBody>
          <a:bodyPr>
            <a:normAutofit lnSpcReduction="10000"/>
          </a:bodyPr>
          <a:lstStyle/>
          <a:p>
            <a:r>
              <a:rPr lang="en-US" dirty="0"/>
              <a:t>United   States    can withstand an attack on the Strait of Hormuz in the short term. </a:t>
            </a:r>
          </a:p>
          <a:p>
            <a:r>
              <a:rPr lang="en-US" dirty="0"/>
              <a:t>When the strait and the east-west pipeline are attacked the middle east is no longer a viable source of oil and the US can not satisfy oil demand.</a:t>
            </a:r>
          </a:p>
          <a:p>
            <a:r>
              <a:rPr lang="en-US" dirty="0"/>
              <a:t>As long as the Strait of Hormuz remains open all other attacks are a nuisance, and drive up prices, but demand is met.</a:t>
            </a:r>
            <a:endParaRPr lang="tr-TR" dirty="0"/>
          </a:p>
        </p:txBody>
      </p:sp>
      <p:sp>
        <p:nvSpPr>
          <p:cNvPr id="4" name="Slide Number Placeholder 3"/>
          <p:cNvSpPr>
            <a:spLocks noGrp="1"/>
          </p:cNvSpPr>
          <p:nvPr>
            <p:ph type="sldNum" sz="quarter" idx="12"/>
          </p:nvPr>
        </p:nvSpPr>
        <p:spPr/>
        <p:txBody>
          <a:bodyPr/>
          <a:lstStyle/>
          <a:p>
            <a:fld id="{A0BEE85F-3233-41D0-94B6-643845D8A408}" type="slidenum">
              <a:rPr lang="en-US" smtClean="0"/>
              <a:t>19</a:t>
            </a:fld>
            <a:endParaRPr lang="en-US"/>
          </a:p>
        </p:txBody>
      </p:sp>
      <p:sp>
        <p:nvSpPr>
          <p:cNvPr id="5" name="TextBox 4"/>
          <p:cNvSpPr txBox="1"/>
          <p:nvPr/>
        </p:nvSpPr>
        <p:spPr>
          <a:xfrm>
            <a:off x="685800" y="1600200"/>
            <a:ext cx="2971800" cy="492443"/>
          </a:xfrm>
          <a:prstGeom prst="rect">
            <a:avLst/>
          </a:prstGeom>
          <a:solidFill>
            <a:schemeClr val="bg1"/>
          </a:solidFill>
        </p:spPr>
        <p:txBody>
          <a:bodyPr wrap="square" rtlCol="0">
            <a:spAutoFit/>
          </a:bodyPr>
          <a:lstStyle/>
          <a:p>
            <a:r>
              <a:rPr lang="en-US" sz="2600" dirty="0"/>
              <a:t>You crazy Americans</a:t>
            </a:r>
            <a:endParaRPr lang="tr-TR" sz="2600" dirty="0"/>
          </a:p>
        </p:txBody>
      </p:sp>
    </p:spTree>
    <p:extLst>
      <p:ext uri="{BB962C8B-B14F-4D97-AF65-F5344CB8AC3E}">
        <p14:creationId xmlns:p14="http://schemas.microsoft.com/office/powerpoint/2010/main" val="4563629"/>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BLUF</a:t>
            </a:r>
          </a:p>
        </p:txBody>
      </p:sp>
      <p:sp>
        <p:nvSpPr>
          <p:cNvPr id="3" name="Content Placeholder 2"/>
          <p:cNvSpPr>
            <a:spLocks noGrp="1"/>
          </p:cNvSpPr>
          <p:nvPr>
            <p:ph idx="1"/>
          </p:nvPr>
        </p:nvSpPr>
        <p:spPr/>
        <p:txBody>
          <a:bodyPr>
            <a:normAutofit fontScale="92500" lnSpcReduction="10000"/>
          </a:bodyPr>
          <a:lstStyle/>
          <a:p>
            <a:r>
              <a:rPr lang="en-US" sz="2200" dirty="0"/>
              <a:t>Problem:</a:t>
            </a:r>
          </a:p>
          <a:p>
            <a:pPr lvl="1"/>
            <a:r>
              <a:rPr lang="en-US" sz="2200" dirty="0"/>
              <a:t>Due to political and civil instabilities, and natural disasters in different parts of the world.  It is necessary to conduct a review and analysis of the resilience of the oil transportation network to ensure an uninterrupted and adequate flow of oil into the US. </a:t>
            </a:r>
          </a:p>
          <a:p>
            <a:r>
              <a:rPr lang="en-US" sz="2200" dirty="0"/>
              <a:t>Approach:</a:t>
            </a:r>
          </a:p>
          <a:p>
            <a:pPr lvl="1"/>
            <a:r>
              <a:rPr lang="en-US" sz="2200" dirty="0"/>
              <a:t>We approached the analysis by modeling the major transportation network with a simple minimum-cost-flow network that incorporates attacks against various edges.</a:t>
            </a:r>
          </a:p>
          <a:p>
            <a:r>
              <a:rPr lang="en-US" sz="2200" dirty="0"/>
              <a:t>Analysis of results:</a:t>
            </a:r>
          </a:p>
          <a:p>
            <a:pPr lvl="1"/>
            <a:r>
              <a:rPr lang="en-US" sz="2200" dirty="0"/>
              <a:t>The model verifies and supports other studies done with regard to the importance of world “chokepoints.”  In summary, the top 3 principal strategic areas of importance were  are Persian Gulf, Red Sea to Mediterranean, and Panama transit area.</a:t>
            </a:r>
          </a:p>
        </p:txBody>
      </p:sp>
      <p:sp>
        <p:nvSpPr>
          <p:cNvPr id="4" name="Slide Number Placeholder 3"/>
          <p:cNvSpPr>
            <a:spLocks noGrp="1"/>
          </p:cNvSpPr>
          <p:nvPr>
            <p:ph type="sldNum" sz="quarter" idx="12"/>
          </p:nvPr>
        </p:nvSpPr>
        <p:spPr/>
        <p:txBody>
          <a:bodyPr/>
          <a:lstStyle/>
          <a:p>
            <a:fld id="{A0BEE85F-3233-41D0-94B6-643845D8A408}" type="slidenum">
              <a:rPr lang="en-US" smtClean="0"/>
              <a:t>2</a:t>
            </a:fld>
            <a:endParaRPr lang="en-US"/>
          </a:p>
        </p:txBody>
      </p:sp>
    </p:spTree>
    <p:extLst>
      <p:ext uri="{BB962C8B-B14F-4D97-AF65-F5344CB8AC3E}">
        <p14:creationId xmlns:p14="http://schemas.microsoft.com/office/powerpoint/2010/main" val="233309522"/>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normAutofit lnSpcReduction="10000"/>
          </a:bodyPr>
          <a:lstStyle/>
          <a:p>
            <a:r>
              <a:rPr lang="en-US" dirty="0"/>
              <a:t>The location of the attacks were as expected and show that the Strait of Hormuz is the most strategic target. </a:t>
            </a:r>
          </a:p>
          <a:p>
            <a:r>
              <a:rPr lang="en-US" dirty="0"/>
              <a:t>The results provide insight on potential flexibility and expected consequences in disruption of flow due to attacks.</a:t>
            </a:r>
          </a:p>
          <a:p>
            <a:pPr marL="342900" lvl="2" indent="-342900"/>
            <a:r>
              <a:rPr lang="en-US" sz="3200" dirty="0"/>
              <a:t>Insight for policy and decision makers for ways ahead to add resiliency, flexibility, and alternative means to power the country.</a:t>
            </a:r>
          </a:p>
          <a:p>
            <a:endParaRPr lang="en-US" dirty="0"/>
          </a:p>
        </p:txBody>
      </p:sp>
      <p:sp>
        <p:nvSpPr>
          <p:cNvPr id="5" name="Slide Number Placeholder 4"/>
          <p:cNvSpPr>
            <a:spLocks noGrp="1"/>
          </p:cNvSpPr>
          <p:nvPr>
            <p:ph type="sldNum" sz="quarter" idx="12"/>
          </p:nvPr>
        </p:nvSpPr>
        <p:spPr/>
        <p:txBody>
          <a:bodyPr/>
          <a:lstStyle/>
          <a:p>
            <a:fld id="{A0BEE85F-3233-41D0-94B6-643845D8A408}" type="slidenum">
              <a:rPr lang="en-US" smtClean="0"/>
              <a:t>20</a:t>
            </a:fld>
            <a:endParaRPr lang="en-US"/>
          </a:p>
        </p:txBody>
      </p:sp>
    </p:spTree>
    <p:extLst>
      <p:ext uri="{BB962C8B-B14F-4D97-AF65-F5344CB8AC3E}">
        <p14:creationId xmlns:p14="http://schemas.microsoft.com/office/powerpoint/2010/main" val="2396592740"/>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8422806"/>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FUTURE?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3120341"/>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Brazil</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2400" y="1123949"/>
            <a:ext cx="2667000" cy="547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09800" y="3657600"/>
            <a:ext cx="2906973" cy="264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45072" y="1371600"/>
            <a:ext cx="5665527" cy="2308324"/>
          </a:xfrm>
          <a:prstGeom prst="rect">
            <a:avLst/>
          </a:prstGeom>
          <a:noFill/>
        </p:spPr>
        <p:txBody>
          <a:bodyPr wrap="square" rtlCol="0">
            <a:spAutoFit/>
          </a:bodyPr>
          <a:lstStyle/>
          <a:p>
            <a:r>
              <a:rPr lang="en-US" sz="2400" dirty="0"/>
              <a:t>Finds off the coast of Brazil in 2007 have increased their calculated oil reserves from 20 billion barrels to 50 billion barrels. Brazil is poised to move from the 11</a:t>
            </a:r>
            <a:r>
              <a:rPr lang="en-US" sz="2400" baseline="30000" dirty="0"/>
              <a:t>th</a:t>
            </a:r>
            <a:r>
              <a:rPr lang="en-US" sz="2400" dirty="0"/>
              <a:t> largest oil producer to the 5</a:t>
            </a:r>
            <a:r>
              <a:rPr lang="en-US" sz="2400" baseline="30000" dirty="0"/>
              <a:t>th</a:t>
            </a:r>
            <a:r>
              <a:rPr lang="en-US" sz="2400" dirty="0"/>
              <a:t> by 2020. But… </a:t>
            </a:r>
          </a:p>
          <a:p>
            <a:r>
              <a:rPr lang="en-US" sz="2400" dirty="0"/>
              <a:t>They are some of the deepest in the world</a:t>
            </a:r>
          </a:p>
        </p:txBody>
      </p:sp>
      <p:grpSp>
        <p:nvGrpSpPr>
          <p:cNvPr id="19" name="Group 18"/>
          <p:cNvGrpSpPr/>
          <p:nvPr/>
        </p:nvGrpSpPr>
        <p:grpSpPr>
          <a:xfrm>
            <a:off x="2667000" y="2209800"/>
            <a:ext cx="5867400" cy="2279934"/>
            <a:chOff x="2667000" y="2209800"/>
            <a:chExt cx="5867400" cy="2279934"/>
          </a:xfrm>
        </p:grpSpPr>
        <p:sp>
          <p:nvSpPr>
            <p:cNvPr id="5" name="TextBox 4"/>
            <p:cNvSpPr txBox="1"/>
            <p:nvPr/>
          </p:nvSpPr>
          <p:spPr>
            <a:xfrm>
              <a:off x="5562600" y="3658737"/>
              <a:ext cx="2971800" cy="830997"/>
            </a:xfrm>
            <a:prstGeom prst="rect">
              <a:avLst/>
            </a:prstGeom>
            <a:noFill/>
            <a:ln>
              <a:solidFill>
                <a:schemeClr val="tx1"/>
              </a:solidFill>
            </a:ln>
          </p:spPr>
          <p:txBody>
            <a:bodyPr wrap="square" rtlCol="0">
              <a:spAutoFit/>
            </a:bodyPr>
            <a:lstStyle/>
            <a:p>
              <a:r>
                <a:rPr lang="en-US" sz="2400" dirty="0"/>
                <a:t>The North Sea</a:t>
              </a:r>
            </a:p>
            <a:p>
              <a:r>
                <a:rPr lang="en-US" sz="2400" dirty="0"/>
                <a:t>8,300 feet (1.5 miles)</a:t>
              </a:r>
            </a:p>
          </p:txBody>
        </p:sp>
        <p:cxnSp>
          <p:nvCxnSpPr>
            <p:cNvPr id="7" name="Straight Arrow Connector 6"/>
            <p:cNvCxnSpPr>
              <a:stCxn id="5" idx="1"/>
            </p:cNvCxnSpPr>
            <p:nvPr/>
          </p:nvCxnSpPr>
          <p:spPr>
            <a:xfrm flipH="1" flipV="1">
              <a:off x="2667000" y="2209800"/>
              <a:ext cx="2895600" cy="18644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905000" y="4658267"/>
            <a:ext cx="6629400" cy="830997"/>
            <a:chOff x="1905000" y="4658267"/>
            <a:chExt cx="6629400" cy="830997"/>
          </a:xfrm>
        </p:grpSpPr>
        <p:sp>
          <p:nvSpPr>
            <p:cNvPr id="8" name="TextBox 7"/>
            <p:cNvSpPr txBox="1"/>
            <p:nvPr/>
          </p:nvSpPr>
          <p:spPr>
            <a:xfrm>
              <a:off x="5562600" y="4658267"/>
              <a:ext cx="2971800" cy="830997"/>
            </a:xfrm>
            <a:prstGeom prst="rect">
              <a:avLst/>
            </a:prstGeom>
            <a:noFill/>
            <a:ln>
              <a:solidFill>
                <a:schemeClr val="tx1"/>
              </a:solidFill>
            </a:ln>
          </p:spPr>
          <p:txBody>
            <a:bodyPr wrap="square" rtlCol="0">
              <a:spAutoFit/>
            </a:bodyPr>
            <a:lstStyle/>
            <a:p>
              <a:r>
                <a:rPr lang="en-US" sz="2400" dirty="0"/>
                <a:t>The Gulf of Mexico</a:t>
              </a:r>
            </a:p>
            <a:p>
              <a:r>
                <a:rPr lang="en-US" sz="2400" dirty="0"/>
                <a:t>16,400 feet (3 miles)</a:t>
              </a:r>
            </a:p>
          </p:txBody>
        </p:sp>
        <p:cxnSp>
          <p:nvCxnSpPr>
            <p:cNvPr id="14" name="Straight Arrow Connector 13"/>
            <p:cNvCxnSpPr>
              <a:stCxn id="8" idx="1"/>
            </p:cNvCxnSpPr>
            <p:nvPr/>
          </p:nvCxnSpPr>
          <p:spPr>
            <a:xfrm flipH="1" flipV="1">
              <a:off x="1905000" y="4658267"/>
              <a:ext cx="3657600" cy="4154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219200" y="5646003"/>
            <a:ext cx="7086600" cy="830997"/>
            <a:chOff x="1219200" y="5646003"/>
            <a:chExt cx="7086600" cy="830997"/>
          </a:xfrm>
        </p:grpSpPr>
        <p:sp>
          <p:nvSpPr>
            <p:cNvPr id="9" name="TextBox 8"/>
            <p:cNvSpPr txBox="1"/>
            <p:nvPr/>
          </p:nvSpPr>
          <p:spPr>
            <a:xfrm>
              <a:off x="5562600" y="5646003"/>
              <a:ext cx="2743200" cy="830997"/>
            </a:xfrm>
            <a:prstGeom prst="rect">
              <a:avLst/>
            </a:prstGeom>
            <a:noFill/>
            <a:ln>
              <a:solidFill>
                <a:schemeClr val="tx1"/>
              </a:solidFill>
            </a:ln>
          </p:spPr>
          <p:txBody>
            <a:bodyPr wrap="square" rtlCol="0">
              <a:spAutoFit/>
            </a:bodyPr>
            <a:lstStyle/>
            <a:p>
              <a:r>
                <a:rPr lang="en-US" sz="2400" dirty="0"/>
                <a:t>Santos Basin</a:t>
              </a:r>
            </a:p>
            <a:p>
              <a:r>
                <a:rPr lang="en-US" sz="2400" dirty="0"/>
                <a:t>21,300 feet (4 miles)</a:t>
              </a:r>
            </a:p>
          </p:txBody>
        </p:sp>
        <p:cxnSp>
          <p:nvCxnSpPr>
            <p:cNvPr id="15" name="Straight Arrow Connector 14"/>
            <p:cNvCxnSpPr>
              <a:stCxn id="9" idx="1"/>
            </p:cNvCxnSpPr>
            <p:nvPr/>
          </p:nvCxnSpPr>
          <p:spPr>
            <a:xfrm flipH="1">
              <a:off x="1219200" y="6061502"/>
              <a:ext cx="4343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117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Brazil</a:t>
            </a:r>
          </a:p>
        </p:txBody>
      </p:sp>
      <p:sp>
        <p:nvSpPr>
          <p:cNvPr id="6" name="TextBox 5"/>
          <p:cNvSpPr txBox="1"/>
          <p:nvPr/>
        </p:nvSpPr>
        <p:spPr>
          <a:xfrm>
            <a:off x="228600" y="1600200"/>
            <a:ext cx="8839199" cy="4647426"/>
          </a:xfrm>
          <a:prstGeom prst="rect">
            <a:avLst/>
          </a:prstGeom>
          <a:solidFill>
            <a:schemeClr val="bg1">
              <a:lumMod val="75000"/>
            </a:schemeClr>
          </a:solidFill>
        </p:spPr>
        <p:txBody>
          <a:bodyPr wrap="square" rtlCol="0">
            <a:spAutoFit/>
          </a:bodyPr>
          <a:lstStyle/>
          <a:p>
            <a:r>
              <a:rPr lang="en-US" sz="2800" dirty="0">
                <a:latin typeface="Times Roman" pitchFamily="18" charset="0"/>
              </a:rPr>
              <a:t>Pedro </a:t>
            </a:r>
            <a:r>
              <a:rPr lang="en-US" sz="2800" dirty="0" err="1">
                <a:latin typeface="Times Roman" pitchFamily="18" charset="0"/>
              </a:rPr>
              <a:t>Cordeiro</a:t>
            </a:r>
            <a:r>
              <a:rPr lang="en-US" sz="2800" dirty="0">
                <a:latin typeface="Times Roman" pitchFamily="18" charset="0"/>
              </a:rPr>
              <a:t> of Bain &amp; Company, a consultancy, says all this makes developing the </a:t>
            </a:r>
            <a:r>
              <a:rPr lang="en-US" sz="2800" dirty="0" err="1">
                <a:latin typeface="Times Roman" pitchFamily="18" charset="0"/>
              </a:rPr>
              <a:t>pré-sal</a:t>
            </a:r>
            <a:r>
              <a:rPr lang="en-US" sz="2800" dirty="0">
                <a:latin typeface="Times Roman" pitchFamily="18" charset="0"/>
              </a:rPr>
              <a:t> a national commitment comparable to that of the Apollo </a:t>
            </a:r>
            <a:r>
              <a:rPr lang="en-US" sz="2800" dirty="0" err="1">
                <a:latin typeface="Times Roman" pitchFamily="18" charset="0"/>
              </a:rPr>
              <a:t>programme</a:t>
            </a:r>
            <a:r>
              <a:rPr lang="en-US" sz="2800" dirty="0">
                <a:latin typeface="Times Roman" pitchFamily="18" charset="0"/>
              </a:rPr>
              <a:t>. In terms of cost it is actually a good bit larger. Apollo cost less than $200 billion in today’s dollars; the total bill was a few percent of America’s annual GDP at the time. Ten years’ aggressive development of the </a:t>
            </a:r>
            <a:r>
              <a:rPr lang="en-US" sz="2800" dirty="0" err="1">
                <a:latin typeface="Times Roman" pitchFamily="18" charset="0"/>
              </a:rPr>
              <a:t>pré-sal</a:t>
            </a:r>
            <a:r>
              <a:rPr lang="en-US" sz="2800" dirty="0">
                <a:latin typeface="Times Roman" pitchFamily="18" charset="0"/>
              </a:rPr>
              <a:t> </a:t>
            </a:r>
            <a:r>
              <a:rPr lang="en-US" sz="2800" b="1" dirty="0">
                <a:latin typeface="Times Roman" pitchFamily="18" charset="0"/>
              </a:rPr>
              <a:t>could take a trillion dollars</a:t>
            </a:r>
            <a:r>
              <a:rPr lang="en-US" sz="2800" dirty="0">
                <a:latin typeface="Times Roman" pitchFamily="18" charset="0"/>
              </a:rPr>
              <a:t>, around half of Brazil’s 2010 GDP.</a:t>
            </a:r>
          </a:p>
          <a:p>
            <a:endParaRPr lang="en-US" dirty="0">
              <a:latin typeface="Times Roman" pitchFamily="18" charset="0"/>
            </a:endParaRPr>
          </a:p>
          <a:p>
            <a:endParaRPr lang="en-US" dirty="0">
              <a:latin typeface="Times Roman" pitchFamily="18" charset="0"/>
            </a:endParaRPr>
          </a:p>
          <a:p>
            <a:r>
              <a:rPr lang="en-US" dirty="0">
                <a:latin typeface="Times Roman" pitchFamily="18" charset="0"/>
              </a:rPr>
              <a:t>The Economist, 5 Nov 2011</a:t>
            </a:r>
          </a:p>
          <a:p>
            <a:r>
              <a:rPr lang="en-US" dirty="0">
                <a:latin typeface="Times Roman" pitchFamily="18" charset="0"/>
                <a:hlinkClick r:id="rId2"/>
              </a:rPr>
              <a:t>http://www.economist.com/node/21536570</a:t>
            </a:r>
            <a:endParaRPr lang="en-US" dirty="0">
              <a:latin typeface="Times Roman" pitchFamily="18" charset="0"/>
            </a:endParaRPr>
          </a:p>
        </p:txBody>
      </p:sp>
    </p:spTree>
    <p:extLst>
      <p:ext uri="{BB962C8B-B14F-4D97-AF65-F5344CB8AC3E}">
        <p14:creationId xmlns:p14="http://schemas.microsoft.com/office/powerpoint/2010/main" val="189806751"/>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Natural Gas Production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296" y="1148688"/>
            <a:ext cx="6648667" cy="5791200"/>
          </a:xfrm>
          <a:prstGeom prst="rect">
            <a:avLst/>
          </a:prstGeom>
        </p:spPr>
      </p:pic>
    </p:spTree>
    <p:extLst>
      <p:ext uri="{BB962C8B-B14F-4D97-AF65-F5344CB8AC3E}">
        <p14:creationId xmlns:p14="http://schemas.microsoft.com/office/powerpoint/2010/main" val="2600760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Projected US Consumption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304" y="1295399"/>
            <a:ext cx="6450662" cy="5618731"/>
          </a:xfrm>
          <a:prstGeom prst="rect">
            <a:avLst/>
          </a:prstGeom>
        </p:spPr>
      </p:pic>
    </p:spTree>
    <p:extLst>
      <p:ext uri="{BB962C8B-B14F-4D97-AF65-F5344CB8AC3E}">
        <p14:creationId xmlns:p14="http://schemas.microsoft.com/office/powerpoint/2010/main" val="3341582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BEE85F-3233-41D0-94B6-643845D8A408}" type="slidenum">
              <a:rPr lang="en-US" smtClean="0"/>
              <a:t>27</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072" t="12553" r="25340" b="37438"/>
          <a:stretch/>
        </p:blipFill>
        <p:spPr bwMode="auto">
          <a:xfrm>
            <a:off x="1143000" y="838200"/>
            <a:ext cx="707926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069570"/>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0BEE85F-3233-41D0-94B6-643845D8A408}" type="slidenum">
              <a:rPr lang="en-US" smtClean="0"/>
              <a:t>28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3560"/>
            <a:ext cx="9144000" cy="5928974"/>
          </a:xfrm>
          <a:prstGeom prst="rect">
            <a:avLst/>
          </a:prstGeom>
        </p:spPr>
      </p:pic>
    </p:spTree>
    <p:extLst>
      <p:ext uri="{BB962C8B-B14F-4D97-AF65-F5344CB8AC3E}">
        <p14:creationId xmlns:p14="http://schemas.microsoft.com/office/powerpoint/2010/main" val="2710978600"/>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Capacities</a:t>
            </a:r>
          </a:p>
        </p:txBody>
      </p:sp>
      <p:sp>
        <p:nvSpPr>
          <p:cNvPr id="4" name="Slide Number Placeholder 3"/>
          <p:cNvSpPr>
            <a:spLocks noGrp="1"/>
          </p:cNvSpPr>
          <p:nvPr>
            <p:ph type="sldNum" sz="quarter" idx="12"/>
          </p:nvPr>
        </p:nvSpPr>
        <p:spPr/>
        <p:txBody>
          <a:bodyPr/>
          <a:lstStyle/>
          <a:p>
            <a:fld id="{A0BEE85F-3233-41D0-94B6-643845D8A408}" type="slidenum">
              <a:rPr lang="en-US" smtClean="0"/>
              <a:t>29</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57200" y="1600200"/>
                <a:ext cx="8382000" cy="4525963"/>
              </a:xfrm>
            </p:spPr>
            <p:txBody>
              <a:bodyPr>
                <a:normAutofit/>
              </a:bodyPr>
              <a:lstStyle/>
              <a:p>
                <a14:m>
                  <m:oMath xmlns:m="http://schemas.openxmlformats.org/officeDocument/2006/math">
                    <m:r>
                      <a:rPr lang="en-US" sz="2400" b="0" i="1" smtClean="0">
                        <a:latin typeface="Cambria Math"/>
                      </a:rPr>
                      <m:t>𝑖𝑛𝑐𝑟𝑒𝑎𝑠𝑒</m:t>
                    </m:r>
                    <m:r>
                      <a:rPr lang="en-US" sz="2400" b="0" i="1" smtClean="0">
                        <a:latin typeface="Cambria Math"/>
                      </a:rPr>
                      <m:t>=</m:t>
                    </m:r>
                    <m:r>
                      <a:rPr lang="tr-TR" sz="2400" b="0" i="1" smtClean="0">
                        <a:latin typeface="Cambria Math"/>
                      </a:rPr>
                      <m:t>𝑚𝑖</m:t>
                    </m:r>
                    <m:func>
                      <m:funcPr>
                        <m:ctrlPr>
                          <a:rPr lang="en-US" sz="2400" b="0" i="1" smtClean="0">
                            <a:latin typeface="Cambria Math" panose="02040503050406030204" pitchFamily="18" charset="0"/>
                          </a:rPr>
                        </m:ctrlPr>
                      </m:funcPr>
                      <m:fName>
                        <m:r>
                          <a:rPr lang="tr-TR" sz="2400" b="0" i="1" smtClean="0">
                            <a:latin typeface="Cambria Math"/>
                          </a:rPr>
                          <m:t>𝑛</m:t>
                        </m:r>
                      </m:fName>
                      <m:e>
                        <m:d>
                          <m:dPr>
                            <m:ctrlPr>
                              <a:rPr lang="en-US" sz="2400" b="0" i="1" smtClean="0">
                                <a:latin typeface="Cambria Math" panose="02040503050406030204" pitchFamily="18" charset="0"/>
                              </a:rPr>
                            </m:ctrlPr>
                          </m:dPr>
                          <m:e>
                            <m:r>
                              <a:rPr lang="en-US" sz="2400" b="0" i="1" smtClean="0">
                                <a:latin typeface="Cambria Math"/>
                              </a:rPr>
                              <m:t>1+10%,  1+ </m:t>
                            </m:r>
                            <m:f>
                              <m:fPr>
                                <m:ctrlPr>
                                  <a:rPr lang="en-US" sz="2400" b="0" i="1" smtClean="0">
                                    <a:latin typeface="Cambria Math" panose="02040503050406030204" pitchFamily="18" charset="0"/>
                                  </a:rPr>
                                </m:ctrlPr>
                              </m:fPr>
                              <m:num>
                                <m:r>
                                  <a:rPr lang="en-US" sz="2400" b="0" i="1" smtClean="0">
                                    <a:latin typeface="Cambria Math"/>
                                  </a:rPr>
                                  <m:t>𝑢𝑛𝑠𝑎𝑡𝑖𝑠𝑓𝑖𝑒𝑑</m:t>
                                </m:r>
                                <m:r>
                                  <a:rPr lang="en-US" sz="2400" b="0" i="1" smtClean="0">
                                    <a:latin typeface="Cambria Math"/>
                                  </a:rPr>
                                  <m:t> </m:t>
                                </m:r>
                                <m:r>
                                  <a:rPr lang="en-US" sz="2400" b="0" i="1" smtClean="0">
                                    <a:latin typeface="Cambria Math"/>
                                  </a:rPr>
                                  <m:t>𝑑𝑒𝑚𝑎𝑛𝑑</m:t>
                                </m:r>
                              </m:num>
                              <m:den>
                                <m:r>
                                  <a:rPr lang="en-US" sz="2400" b="0" i="1" smtClean="0">
                                    <a:latin typeface="Cambria Math"/>
                                  </a:rPr>
                                  <m:t>𝑡𝑜𝑡𝑎𝑙</m:t>
                                </m:r>
                                <m:r>
                                  <a:rPr lang="en-US" sz="2400" b="0" i="1" smtClean="0">
                                    <a:latin typeface="Cambria Math"/>
                                  </a:rPr>
                                  <m:t> </m:t>
                                </m:r>
                                <m:r>
                                  <a:rPr lang="en-US" sz="2400" b="0" i="1" smtClean="0">
                                    <a:latin typeface="Cambria Math"/>
                                  </a:rPr>
                                  <m:t>𝑑𝑒𝑚𝑎𝑛𝑑</m:t>
                                </m:r>
                              </m:den>
                            </m:f>
                            <m:r>
                              <a:rPr lang="en-US" sz="2400" b="0" i="1" smtClean="0">
                                <a:latin typeface="Cambria Math"/>
                              </a:rPr>
                              <m:t> </m:t>
                            </m:r>
                          </m:e>
                        </m:d>
                      </m:e>
                    </m:func>
                  </m:oMath>
                </a14:m>
                <a:endParaRPr lang="en-US" sz="2400" b="0" dirty="0"/>
              </a:p>
              <a:p>
                <a:endParaRPr lang="en-US" sz="2800" dirty="0"/>
              </a:p>
              <a:p>
                <a14:m>
                  <m:oMath xmlns:m="http://schemas.openxmlformats.org/officeDocument/2006/math">
                    <m:r>
                      <a:rPr lang="en-US" b="0" i="1" smtClean="0">
                        <a:latin typeface="Cambria Math"/>
                      </a:rPr>
                      <m:t>𝑐𝑎𝑝𝑎𝑐𝑖𝑡𝑦</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𝑢</m:t>
                        </m:r>
                      </m:e>
                      <m:sub>
                        <m:r>
                          <a:rPr lang="en-US" b="0" i="1" smtClean="0">
                            <a:latin typeface="Cambria Math"/>
                          </a:rPr>
                          <m:t>𝑖𝑗</m:t>
                        </m:r>
                      </m:sub>
                    </m:sSub>
                    <m:r>
                      <a:rPr lang="en-US" b="0" i="1" smtClean="0">
                        <a:latin typeface="Cambria Math"/>
                      </a:rPr>
                      <m:t>∗</m:t>
                    </m:r>
                    <m:r>
                      <a:rPr lang="en-US" b="0" i="1" smtClean="0">
                        <a:latin typeface="Cambria Math"/>
                      </a:rPr>
                      <m:t>𝑖𝑛𝑐𝑟𝑒𝑎𝑠𝑒</m:t>
                    </m:r>
                  </m:oMath>
                </a14:m>
                <a:endParaRPr lang="en-US" dirty="0"/>
              </a:p>
              <a:p>
                <a:endParaRPr lang="en-US" dirty="0"/>
              </a:p>
              <a:p>
                <a:pPr lvl="1"/>
                <a:r>
                  <a:rPr lang="en-US" dirty="0"/>
                  <a:t>Reflects the real world</a:t>
                </a:r>
              </a:p>
              <a:p>
                <a:pPr lvl="1"/>
                <a:r>
                  <a:rPr lang="en-US" dirty="0"/>
                  <a:t>Reason: Political, economic, </a:t>
                </a:r>
                <a:r>
                  <a:rPr lang="en-US" dirty="0" err="1"/>
                  <a:t>etc</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57200" y="1600200"/>
                <a:ext cx="8382000" cy="4525963"/>
              </a:xfrm>
              <a:blipFill rotWithShape="1">
                <a:blip r:embed="rId3"/>
                <a:stretch>
                  <a:fillRect/>
                </a:stretch>
              </a:blipFill>
            </p:spPr>
            <p:txBody>
              <a:bodyPr/>
              <a:lstStyle/>
              <a:p>
                <a:r>
                  <a:rPr lang="tr-TR">
                    <a:noFill/>
                  </a:rPr>
                  <a:t> </a:t>
                </a:r>
              </a:p>
            </p:txBody>
          </p:sp>
        </mc:Fallback>
      </mc:AlternateContent>
      <p:pic>
        <p:nvPicPr>
          <p:cNvPr id="6" name="Picture 5"/>
          <p:cNvPicPr/>
          <p:nvPr/>
        </p:nvPicPr>
        <p:blipFill rotWithShape="1">
          <a:blip r:embed="rId4"/>
          <a:srcRect l="22016" t="25889" r="15385" b="5001"/>
          <a:stretch/>
        </p:blipFill>
        <p:spPr bwMode="auto">
          <a:xfrm>
            <a:off x="6019800" y="3581400"/>
            <a:ext cx="2983832" cy="213360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4632977"/>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Back-story</a:t>
            </a:r>
          </a:p>
        </p:txBody>
      </p:sp>
      <p:sp>
        <p:nvSpPr>
          <p:cNvPr id="3" name="Content Placeholder 2"/>
          <p:cNvSpPr>
            <a:spLocks noGrp="1"/>
          </p:cNvSpPr>
          <p:nvPr>
            <p:ph idx="1"/>
          </p:nvPr>
        </p:nvSpPr>
        <p:spPr/>
        <p:txBody>
          <a:bodyPr>
            <a:normAutofit/>
          </a:bodyPr>
          <a:lstStyle/>
          <a:p>
            <a:r>
              <a:rPr lang="en-US" sz="2400" dirty="0"/>
              <a:t>The US requires approximately 19 Million Barrels of oil per Day (MBD) and satisfies 48.6% of its consumption through domestic production (9.24 MBD.)</a:t>
            </a:r>
          </a:p>
          <a:p>
            <a:endParaRPr lang="en-US" sz="2400" dirty="0"/>
          </a:p>
          <a:p>
            <a:r>
              <a:rPr lang="en-US" sz="2400" dirty="0"/>
              <a:t>Of the remaining 52% of unsatisfied demand, half (5.03 MDB), is imported from the western hemisphere (Mexico, Venezuela, Canada)</a:t>
            </a:r>
          </a:p>
          <a:p>
            <a:endParaRPr lang="en-US" sz="2400" dirty="0"/>
          </a:p>
          <a:p>
            <a:r>
              <a:rPr lang="en-US" sz="2400" dirty="0"/>
              <a:t>The remaining 4.64 MBD are from oil exporting sources outside the western hemisphere.</a:t>
            </a:r>
          </a:p>
        </p:txBody>
      </p:sp>
      <p:sp>
        <p:nvSpPr>
          <p:cNvPr id="4" name="Slide Number Placeholder 3"/>
          <p:cNvSpPr>
            <a:spLocks noGrp="1"/>
          </p:cNvSpPr>
          <p:nvPr>
            <p:ph type="sldNum" sz="quarter" idx="12"/>
          </p:nvPr>
        </p:nvSpPr>
        <p:spPr/>
        <p:txBody>
          <a:bodyPr/>
          <a:lstStyle/>
          <a:p>
            <a:fld id="{A0BEE85F-3233-41D0-94B6-643845D8A408}" type="slidenum">
              <a:rPr lang="en-US" smtClean="0"/>
              <a:t>3</a:t>
            </a:fld>
            <a:endParaRPr lang="en-US"/>
          </a:p>
        </p:txBody>
      </p:sp>
    </p:spTree>
    <p:extLst>
      <p:ext uri="{BB962C8B-B14F-4D97-AF65-F5344CB8AC3E}">
        <p14:creationId xmlns:p14="http://schemas.microsoft.com/office/powerpoint/2010/main" val="3329099834"/>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Back-story</a:t>
            </a:r>
          </a:p>
        </p:txBody>
      </p:sp>
      <p:sp>
        <p:nvSpPr>
          <p:cNvPr id="4" name="Slide Number Placeholder 3"/>
          <p:cNvSpPr>
            <a:spLocks noGrp="1"/>
          </p:cNvSpPr>
          <p:nvPr>
            <p:ph type="sldNum" sz="quarter" idx="12"/>
          </p:nvPr>
        </p:nvSpPr>
        <p:spPr/>
        <p:txBody>
          <a:bodyPr/>
          <a:lstStyle/>
          <a:p>
            <a:fld id="{A0BEE85F-3233-41D0-94B6-643845D8A408}" type="slidenum">
              <a:rPr lang="en-US" smtClean="0"/>
              <a:t>4</a:t>
            </a:fld>
            <a:endParaRPr lang="en-US"/>
          </a:p>
        </p:txBody>
      </p:sp>
      <p:pic>
        <p:nvPicPr>
          <p:cNvPr id="6" name="Content Placeholder 5" descr="http://people.hofstra.edu/geotrans/eng/ch5en/appl5en/img/Oilmovements.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86800" cy="5486399"/>
          </a:xfrm>
          <a:prstGeom prst="rect">
            <a:avLst/>
          </a:prstGeom>
          <a:noFill/>
          <a:ln>
            <a:noFill/>
          </a:ln>
        </p:spPr>
      </p:pic>
    </p:spTree>
    <p:extLst>
      <p:ext uri="{BB962C8B-B14F-4D97-AF65-F5344CB8AC3E}">
        <p14:creationId xmlns:p14="http://schemas.microsoft.com/office/powerpoint/2010/main" val="274529829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Back-story</a:t>
            </a:r>
          </a:p>
        </p:txBody>
      </p:sp>
      <p:sp>
        <p:nvSpPr>
          <p:cNvPr id="4" name="Slide Number Placeholder 3"/>
          <p:cNvSpPr>
            <a:spLocks noGrp="1"/>
          </p:cNvSpPr>
          <p:nvPr>
            <p:ph type="sldNum" sz="quarter" idx="12"/>
          </p:nvPr>
        </p:nvSpPr>
        <p:spPr/>
        <p:txBody>
          <a:bodyPr/>
          <a:lstStyle/>
          <a:p>
            <a:fld id="{A0BEE85F-3233-41D0-94B6-643845D8A408}" type="slidenum">
              <a:rPr lang="en-US" smtClean="0"/>
              <a:t>5</a:t>
            </a:fld>
            <a:endParaRPr lang="en-US"/>
          </a:p>
        </p:txBody>
      </p:sp>
      <p:pic>
        <p:nvPicPr>
          <p:cNvPr id="10" name="chart"/>
          <p:cNvPicPr>
            <a:picLocks noChangeAspect="1"/>
          </p:cNvPicPr>
          <p:nvPr/>
        </p:nvPicPr>
        <p:blipFill>
          <a:blip r:embed="rId3"/>
          <a:stretch>
            <a:fillRect/>
          </a:stretch>
        </p:blipFill>
        <p:spPr>
          <a:xfrm>
            <a:off x="726744" y="5812808"/>
            <a:ext cx="8001000" cy="390476"/>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771349515"/>
              </p:ext>
            </p:extLst>
          </p:nvPr>
        </p:nvGraphicFramePr>
        <p:xfrm>
          <a:off x="-213815" y="1341437"/>
          <a:ext cx="9372600" cy="4525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015484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Strategic Decision Makers Problem:</a:t>
            </a:r>
          </a:p>
          <a:p>
            <a:pPr lvl="1"/>
            <a:r>
              <a:rPr lang="en-US" dirty="0"/>
              <a:t>Determine the flexibility of the network taking into consideration such factors as:</a:t>
            </a:r>
          </a:p>
          <a:p>
            <a:pPr lvl="2"/>
            <a:endParaRPr lang="en-US" dirty="0"/>
          </a:p>
          <a:p>
            <a:pPr lvl="2"/>
            <a:r>
              <a:rPr lang="en-US" dirty="0"/>
              <a:t>Ability to leverage overall supply chain capacities.</a:t>
            </a:r>
          </a:p>
          <a:p>
            <a:pPr lvl="2"/>
            <a:endParaRPr lang="en-US" dirty="0"/>
          </a:p>
          <a:p>
            <a:pPr lvl="2"/>
            <a:r>
              <a:rPr lang="en-US" dirty="0"/>
              <a:t>Develop strategic precedence levels for chokepoints  given expected results provided through modeling the system.</a:t>
            </a:r>
          </a:p>
        </p:txBody>
      </p:sp>
      <p:sp>
        <p:nvSpPr>
          <p:cNvPr id="2" name="Title 1"/>
          <p:cNvSpPr>
            <a:spLocks noGrp="1"/>
          </p:cNvSpPr>
          <p:nvPr>
            <p:ph type="title"/>
          </p:nvPr>
        </p:nvSpPr>
        <p:spPr/>
        <p:txBody>
          <a:bodyPr/>
          <a:lstStyle/>
          <a:p>
            <a:r>
              <a:rPr lang="en-US" dirty="0"/>
              <a:t>Network Model</a:t>
            </a:r>
          </a:p>
        </p:txBody>
      </p:sp>
      <p:sp>
        <p:nvSpPr>
          <p:cNvPr id="4" name="Slide Number Placeholder 3"/>
          <p:cNvSpPr>
            <a:spLocks noGrp="1"/>
          </p:cNvSpPr>
          <p:nvPr>
            <p:ph type="sldNum" sz="quarter" idx="12"/>
          </p:nvPr>
        </p:nvSpPr>
        <p:spPr/>
        <p:txBody>
          <a:bodyPr/>
          <a:lstStyle/>
          <a:p>
            <a:fld id="{A0BEE85F-3233-41D0-94B6-643845D8A408}" type="slidenum">
              <a:rPr lang="en-US" smtClean="0"/>
              <a:t>6</a:t>
            </a:fld>
            <a:endParaRPr lang="en-US"/>
          </a:p>
        </p:txBody>
      </p:sp>
    </p:spTree>
    <p:extLst>
      <p:ext uri="{BB962C8B-B14F-4D97-AF65-F5344CB8AC3E}">
        <p14:creationId xmlns:p14="http://schemas.microsoft.com/office/powerpoint/2010/main" val="77743636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Network Abstraction:</a:t>
            </a:r>
          </a:p>
          <a:p>
            <a:pPr lvl="1"/>
            <a:r>
              <a:rPr lang="en-US" dirty="0"/>
              <a:t>Assumptions:</a:t>
            </a:r>
          </a:p>
          <a:p>
            <a:pPr lvl="2"/>
            <a:r>
              <a:rPr lang="en-US" dirty="0"/>
              <a:t>US demand will remain constant.</a:t>
            </a:r>
          </a:p>
          <a:p>
            <a:pPr lvl="2"/>
            <a:r>
              <a:rPr lang="en-US" dirty="0"/>
              <a:t>Foreign production of oil will have a small margin of growth. We allow for   ~min(10%, amount to meet demand)</a:t>
            </a:r>
          </a:p>
          <a:p>
            <a:pPr lvl="3"/>
            <a:r>
              <a:rPr lang="en-US" dirty="0"/>
              <a:t>Increase only occurs after attacks</a:t>
            </a:r>
          </a:p>
          <a:p>
            <a:pPr lvl="2"/>
            <a:r>
              <a:rPr lang="en-US" dirty="0"/>
              <a:t>Crude and shipping prices will not change as the network is disrupted.</a:t>
            </a:r>
          </a:p>
          <a:p>
            <a:pPr lvl="2"/>
            <a:r>
              <a:rPr lang="en-US" dirty="0"/>
              <a:t>All shipments to the US are to the Gulf Coast. </a:t>
            </a:r>
          </a:p>
          <a:p>
            <a:pPr lvl="2"/>
            <a:r>
              <a:rPr lang="en-US" dirty="0"/>
              <a:t>All ships offload immediately.</a:t>
            </a:r>
          </a:p>
          <a:p>
            <a:pPr lvl="2"/>
            <a:r>
              <a:rPr lang="en-US" dirty="0"/>
              <a:t>An attack on any arc has an equal probability of success.</a:t>
            </a:r>
          </a:p>
        </p:txBody>
      </p:sp>
      <p:sp>
        <p:nvSpPr>
          <p:cNvPr id="2" name="Title 1"/>
          <p:cNvSpPr>
            <a:spLocks noGrp="1"/>
          </p:cNvSpPr>
          <p:nvPr>
            <p:ph type="title"/>
          </p:nvPr>
        </p:nvSpPr>
        <p:spPr/>
        <p:txBody>
          <a:bodyPr/>
          <a:lstStyle/>
          <a:p>
            <a:r>
              <a:rPr lang="en-US" dirty="0"/>
              <a:t>Network Model</a:t>
            </a:r>
          </a:p>
        </p:txBody>
      </p:sp>
      <p:sp>
        <p:nvSpPr>
          <p:cNvPr id="4" name="Slide Number Placeholder 3"/>
          <p:cNvSpPr>
            <a:spLocks noGrp="1"/>
          </p:cNvSpPr>
          <p:nvPr>
            <p:ph type="sldNum" sz="quarter" idx="12"/>
          </p:nvPr>
        </p:nvSpPr>
        <p:spPr/>
        <p:txBody>
          <a:bodyPr/>
          <a:lstStyle/>
          <a:p>
            <a:fld id="{A0BEE85F-3233-41D0-94B6-643845D8A408}" type="slidenum">
              <a:rPr lang="en-US" smtClean="0"/>
              <a:t>7</a:t>
            </a:fld>
            <a:endParaRPr lang="en-US"/>
          </a:p>
        </p:txBody>
      </p:sp>
    </p:spTree>
    <p:extLst>
      <p:ext uri="{BB962C8B-B14F-4D97-AF65-F5344CB8AC3E}">
        <p14:creationId xmlns:p14="http://schemas.microsoft.com/office/powerpoint/2010/main" val="423247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6" y="1660525"/>
            <a:ext cx="9033855"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5" name="Group 64"/>
          <p:cNvGrpSpPr/>
          <p:nvPr/>
        </p:nvGrpSpPr>
        <p:grpSpPr>
          <a:xfrm>
            <a:off x="202653" y="2286000"/>
            <a:ext cx="8899548" cy="2716066"/>
            <a:chOff x="202653" y="2286000"/>
            <a:chExt cx="8899548" cy="2716066"/>
          </a:xfrm>
        </p:grpSpPr>
        <p:cxnSp>
          <p:nvCxnSpPr>
            <p:cNvPr id="66" name="Straight Connector 65"/>
            <p:cNvCxnSpPr/>
            <p:nvPr/>
          </p:nvCxnSpPr>
          <p:spPr>
            <a:xfrm>
              <a:off x="4419600" y="2971800"/>
              <a:ext cx="914400" cy="76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334000" y="3048000"/>
              <a:ext cx="342900"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76" idx="3"/>
            </p:cNvCxnSpPr>
            <p:nvPr/>
          </p:nvCxnSpPr>
          <p:spPr>
            <a:xfrm flipH="1">
              <a:off x="5478509" y="3189241"/>
              <a:ext cx="236491"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86000" y="2895600"/>
              <a:ext cx="0" cy="2667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2133600" y="3162300"/>
              <a:ext cx="15240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326088" y="3217839"/>
              <a:ext cx="531412" cy="4633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065987" y="4724400"/>
              <a:ext cx="439463" cy="277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2286000" y="2971800"/>
              <a:ext cx="2133600" cy="190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467350" y="32766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95900" y="30099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095500" y="32766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819400" y="36576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flipH="1" flipV="1">
              <a:off x="2561314" y="3283265"/>
              <a:ext cx="1020086" cy="8540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857500" y="3409950"/>
              <a:ext cx="2209800" cy="1581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286000" y="3178082"/>
              <a:ext cx="430751" cy="5826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505450" y="3276600"/>
              <a:ext cx="590550" cy="1447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85" idx="4"/>
            </p:cNvCxnSpPr>
            <p:nvPr/>
          </p:nvCxnSpPr>
          <p:spPr>
            <a:xfrm flipH="1" flipV="1">
              <a:off x="2213776" y="2362200"/>
              <a:ext cx="72224" cy="56925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543300" y="4099229"/>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p:nvPr/>
          </p:nvCxnSpPr>
          <p:spPr>
            <a:xfrm flipH="1" flipV="1">
              <a:off x="5867400" y="3208338"/>
              <a:ext cx="228600" cy="68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634854" y="2971800"/>
              <a:ext cx="232546" cy="230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7127384" y="3429000"/>
              <a:ext cx="1974817" cy="451843"/>
            </a:xfrm>
            <a:prstGeom prst="line">
              <a:avLst/>
            </a:prstGeom>
            <a:ln w="38100">
              <a:headEnd type="stealt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5734322" y="3189241"/>
              <a:ext cx="133078" cy="28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286000" y="3162300"/>
              <a:ext cx="2465100" cy="576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682616" y="3283265"/>
              <a:ext cx="413384" cy="2965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2286000" y="3170237"/>
              <a:ext cx="2743200" cy="11731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4713000" y="3700462"/>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5596754" y="2934454"/>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4992745" y="43053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Connector 140"/>
            <p:cNvCxnSpPr/>
            <p:nvPr/>
          </p:nvCxnSpPr>
          <p:spPr>
            <a:xfrm flipH="1" flipV="1">
              <a:off x="6096000" y="3283265"/>
              <a:ext cx="1032646" cy="6029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6096001" y="3283267"/>
              <a:ext cx="1371599" cy="9145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7467600" y="3505200"/>
              <a:ext cx="1295400" cy="6926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051550" y="3246437"/>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092384" y="383228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7429500" y="4156475"/>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213776" y="2817159"/>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traight Connector 160"/>
            <p:cNvCxnSpPr>
              <a:endCxn id="173" idx="5"/>
            </p:cNvCxnSpPr>
            <p:nvPr/>
          </p:nvCxnSpPr>
          <p:spPr>
            <a:xfrm flipH="1" flipV="1">
              <a:off x="4470761" y="2990449"/>
              <a:ext cx="233946" cy="19747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4" idx="7"/>
            </p:cNvCxnSpPr>
            <p:nvPr/>
          </p:nvCxnSpPr>
          <p:spPr>
            <a:xfrm flipH="1" flipV="1">
              <a:off x="2561314" y="3733800"/>
              <a:ext cx="182378" cy="159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2561314" y="3716007"/>
              <a:ext cx="91189" cy="2844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2678651" y="3738562"/>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4674900" y="3151141"/>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2614403" y="39624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7" name="Straight Connector 166"/>
            <p:cNvCxnSpPr/>
            <p:nvPr/>
          </p:nvCxnSpPr>
          <p:spPr>
            <a:xfrm flipH="1" flipV="1">
              <a:off x="2286001" y="3162300"/>
              <a:ext cx="275313" cy="5381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4751100" y="2365768"/>
              <a:ext cx="754350" cy="55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4419600" y="2781301"/>
              <a:ext cx="787973" cy="1882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5208300" y="2362425"/>
              <a:ext cx="286694" cy="418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5456894" y="2327667"/>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5170200" y="27432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4405720" y="2925408"/>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flipH="1">
              <a:off x="2289976" y="2420971"/>
              <a:ext cx="2461124" cy="7569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5" name="Oval 174"/>
            <p:cNvSpPr/>
            <p:nvPr/>
          </p:nvSpPr>
          <p:spPr>
            <a:xfrm>
              <a:off x="4737386" y="239251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p:cNvCxnSpPr/>
            <p:nvPr/>
          </p:nvCxnSpPr>
          <p:spPr>
            <a:xfrm flipH="1">
              <a:off x="5494994" y="3579766"/>
              <a:ext cx="196906" cy="1144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5638800" y="3551488"/>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49888" y="3128169"/>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9" name="Straight Connector 178"/>
            <p:cNvCxnSpPr/>
            <p:nvPr/>
          </p:nvCxnSpPr>
          <p:spPr>
            <a:xfrm>
              <a:off x="5593447" y="3064140"/>
              <a:ext cx="273953" cy="14419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5813108" y="31623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5558654" y="302895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5691899" y="3170237"/>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3" name="Straight Connector 182"/>
            <p:cNvCxnSpPr/>
            <p:nvPr/>
          </p:nvCxnSpPr>
          <p:spPr>
            <a:xfrm>
              <a:off x="202653" y="3227932"/>
              <a:ext cx="2355311" cy="4829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2519864" y="3672198"/>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175676" y="22860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Real World Basis for Model</a:t>
            </a:r>
          </a:p>
        </p:txBody>
      </p:sp>
    </p:spTree>
    <p:extLst>
      <p:ext uri="{BB962C8B-B14F-4D97-AF65-F5344CB8AC3E}">
        <p14:creationId xmlns:p14="http://schemas.microsoft.com/office/powerpoint/2010/main" val="1733871708"/>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124034" y="914400"/>
            <a:ext cx="3590966" cy="5247659"/>
            <a:chOff x="2124034" y="914400"/>
            <a:chExt cx="3590966" cy="5247659"/>
          </a:xfrm>
        </p:grpSpPr>
        <p:cxnSp>
          <p:nvCxnSpPr>
            <p:cNvPr id="75" name="Straight Connector 74"/>
            <p:cNvCxnSpPr/>
            <p:nvPr/>
          </p:nvCxnSpPr>
          <p:spPr>
            <a:xfrm flipH="1" flipV="1">
              <a:off x="2209800" y="2328597"/>
              <a:ext cx="512020" cy="3261962"/>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2124034" y="3302921"/>
              <a:ext cx="512020" cy="2140129"/>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2743692" y="4140829"/>
              <a:ext cx="837708" cy="1436918"/>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2682804" y="3208890"/>
              <a:ext cx="2009077" cy="2375342"/>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721820" y="2335814"/>
              <a:ext cx="2761232" cy="3215802"/>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819400" y="3695700"/>
              <a:ext cx="37875" cy="1855916"/>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2651854" y="3966550"/>
              <a:ext cx="105332" cy="1438477"/>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2717682" y="3782390"/>
              <a:ext cx="39504" cy="1795357"/>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2827403" y="3732895"/>
              <a:ext cx="1916689" cy="1962304"/>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2678651" y="2990158"/>
              <a:ext cx="2947325" cy="2600401"/>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819400" y="3089186"/>
              <a:ext cx="2762998" cy="2488561"/>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857500" y="3227341"/>
              <a:ext cx="2857500" cy="2350406"/>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2932161" y="4349254"/>
              <a:ext cx="2090454" cy="1202362"/>
            </a:xfrm>
            <a:prstGeom prst="line">
              <a:avLst/>
            </a:prstGeom>
            <a:ln w="22225">
              <a:solidFill>
                <a:srgbClr val="009900"/>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180701" y="5019059"/>
              <a:ext cx="1143000" cy="1143000"/>
            </a:xfrm>
            <a:prstGeom prst="ellipse">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cxnSp>
          <p:nvCxnSpPr>
            <p:cNvPr id="97" name="Straight Connector 96"/>
            <p:cNvCxnSpPr/>
            <p:nvPr/>
          </p:nvCxnSpPr>
          <p:spPr>
            <a:xfrm flipV="1">
              <a:off x="2320004" y="1485900"/>
              <a:ext cx="2051804" cy="140970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3800308" y="914400"/>
              <a:ext cx="1143000" cy="1143000"/>
            </a:xfrm>
            <a:prstGeom prst="ellipse">
              <a:avLst/>
            </a:prstGeom>
            <a:solidFill>
              <a:srgbClr val="E44C3C"/>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grpSp>
      <p:grpSp>
        <p:nvGrpSpPr>
          <p:cNvPr id="65" name="Group 64"/>
          <p:cNvGrpSpPr/>
          <p:nvPr/>
        </p:nvGrpSpPr>
        <p:grpSpPr>
          <a:xfrm>
            <a:off x="202653" y="2286000"/>
            <a:ext cx="8899548" cy="2716066"/>
            <a:chOff x="202653" y="2286000"/>
            <a:chExt cx="8899548" cy="2716066"/>
          </a:xfrm>
        </p:grpSpPr>
        <p:cxnSp>
          <p:nvCxnSpPr>
            <p:cNvPr id="66" name="Straight Connector 65"/>
            <p:cNvCxnSpPr/>
            <p:nvPr/>
          </p:nvCxnSpPr>
          <p:spPr>
            <a:xfrm>
              <a:off x="4419600" y="2971800"/>
              <a:ext cx="914400" cy="76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334000" y="3048000"/>
              <a:ext cx="342900"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76" idx="3"/>
            </p:cNvCxnSpPr>
            <p:nvPr/>
          </p:nvCxnSpPr>
          <p:spPr>
            <a:xfrm flipH="1">
              <a:off x="5478509" y="3189241"/>
              <a:ext cx="236491"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86000" y="2895600"/>
              <a:ext cx="0" cy="2667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2133600" y="3162300"/>
              <a:ext cx="15240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326088" y="3217839"/>
              <a:ext cx="531412" cy="4633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065987" y="4724400"/>
              <a:ext cx="439463" cy="277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2286000" y="2971800"/>
              <a:ext cx="2133600" cy="1905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467350" y="32766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95900" y="30099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095500" y="32766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819400" y="36576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flipH="1" flipV="1">
              <a:off x="2561314" y="3283265"/>
              <a:ext cx="1020086" cy="8540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857500" y="3409950"/>
              <a:ext cx="2209800" cy="1581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286000" y="3178082"/>
              <a:ext cx="430751" cy="5826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505450" y="3276600"/>
              <a:ext cx="590550" cy="1447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85" idx="4"/>
            </p:cNvCxnSpPr>
            <p:nvPr/>
          </p:nvCxnSpPr>
          <p:spPr>
            <a:xfrm flipH="1" flipV="1">
              <a:off x="2213776" y="2362200"/>
              <a:ext cx="72224" cy="56925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543300" y="4099229"/>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p:nvPr/>
          </p:nvCxnSpPr>
          <p:spPr>
            <a:xfrm flipH="1" flipV="1">
              <a:off x="5867400" y="3208338"/>
              <a:ext cx="228600" cy="68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634854" y="2971800"/>
              <a:ext cx="232546" cy="230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7127384" y="3429000"/>
              <a:ext cx="1974817" cy="451843"/>
            </a:xfrm>
            <a:prstGeom prst="line">
              <a:avLst/>
            </a:prstGeom>
            <a:ln w="38100">
              <a:headEnd type="stealt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5734322" y="3189241"/>
              <a:ext cx="133078" cy="28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286000" y="3162300"/>
              <a:ext cx="2465100" cy="576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682616" y="3283265"/>
              <a:ext cx="413384" cy="2965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2286000" y="3170237"/>
              <a:ext cx="2743200" cy="11731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4713000" y="3700462"/>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5596754" y="2934454"/>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4992745" y="43053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Connector 140"/>
            <p:cNvCxnSpPr/>
            <p:nvPr/>
          </p:nvCxnSpPr>
          <p:spPr>
            <a:xfrm flipH="1" flipV="1">
              <a:off x="6096000" y="3283265"/>
              <a:ext cx="1032646" cy="6029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6096001" y="3283267"/>
              <a:ext cx="1371599" cy="9145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7467600" y="3505200"/>
              <a:ext cx="1295400" cy="6926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051550" y="3246437"/>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092384" y="383228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7429500" y="4156475"/>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213776" y="2817159"/>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traight Connector 160"/>
            <p:cNvCxnSpPr>
              <a:endCxn id="173" idx="5"/>
            </p:cNvCxnSpPr>
            <p:nvPr/>
          </p:nvCxnSpPr>
          <p:spPr>
            <a:xfrm flipH="1" flipV="1">
              <a:off x="4470761" y="2990449"/>
              <a:ext cx="233946" cy="19747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4" idx="7"/>
            </p:cNvCxnSpPr>
            <p:nvPr/>
          </p:nvCxnSpPr>
          <p:spPr>
            <a:xfrm flipH="1" flipV="1">
              <a:off x="2561314" y="3733800"/>
              <a:ext cx="182378" cy="159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2561314" y="3716007"/>
              <a:ext cx="91189" cy="2844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2678651" y="3738562"/>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4674900" y="3151141"/>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2614403" y="39624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7" name="Straight Connector 166"/>
            <p:cNvCxnSpPr/>
            <p:nvPr/>
          </p:nvCxnSpPr>
          <p:spPr>
            <a:xfrm flipH="1" flipV="1">
              <a:off x="2286001" y="3162300"/>
              <a:ext cx="275313" cy="5381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4751100" y="2365768"/>
              <a:ext cx="754350" cy="55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4419600" y="2781301"/>
              <a:ext cx="787973" cy="1882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5208300" y="2362425"/>
              <a:ext cx="286694" cy="418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5456894" y="2327667"/>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5170200" y="27432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4405720" y="2925408"/>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flipH="1">
              <a:off x="2289976" y="2420971"/>
              <a:ext cx="2461124" cy="7569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5" name="Oval 174"/>
            <p:cNvSpPr/>
            <p:nvPr/>
          </p:nvSpPr>
          <p:spPr>
            <a:xfrm>
              <a:off x="4737386" y="239251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p:cNvCxnSpPr/>
            <p:nvPr/>
          </p:nvCxnSpPr>
          <p:spPr>
            <a:xfrm flipH="1">
              <a:off x="5494994" y="3579766"/>
              <a:ext cx="196906" cy="1144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5638800" y="3551488"/>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49888" y="3128169"/>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9" name="Straight Connector 178"/>
            <p:cNvCxnSpPr/>
            <p:nvPr/>
          </p:nvCxnSpPr>
          <p:spPr>
            <a:xfrm>
              <a:off x="5593447" y="3064140"/>
              <a:ext cx="273953" cy="14419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5813108" y="31623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5558654" y="302895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5691899" y="3170237"/>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3" name="Straight Connector 182"/>
            <p:cNvCxnSpPr/>
            <p:nvPr/>
          </p:nvCxnSpPr>
          <p:spPr>
            <a:xfrm>
              <a:off x="202653" y="3227932"/>
              <a:ext cx="2355311" cy="4829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2519864" y="3672198"/>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175676" y="2286000"/>
              <a:ext cx="76200" cy="76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127000" y="1117600"/>
            <a:ext cx="3669288" cy="4495800"/>
            <a:chOff x="127000" y="1117600"/>
            <a:chExt cx="3669288" cy="4495800"/>
          </a:xfrm>
        </p:grpSpPr>
        <p:grpSp>
          <p:nvGrpSpPr>
            <p:cNvPr id="100" name="Group 99"/>
            <p:cNvGrpSpPr/>
            <p:nvPr/>
          </p:nvGrpSpPr>
          <p:grpSpPr>
            <a:xfrm>
              <a:off x="127000" y="1508741"/>
              <a:ext cx="3669288" cy="4104659"/>
              <a:chOff x="304800" y="1714500"/>
              <a:chExt cx="3669288" cy="4104659"/>
            </a:xfrm>
          </p:grpSpPr>
          <p:cxnSp>
            <p:nvCxnSpPr>
              <p:cNvPr id="101" name="Straight Arrow Connector 100"/>
              <p:cNvCxnSpPr/>
              <p:nvPr/>
            </p:nvCxnSpPr>
            <p:spPr>
              <a:xfrm flipH="1">
                <a:off x="304800" y="1714500"/>
                <a:ext cx="366928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322521" y="1714500"/>
                <a:ext cx="0" cy="409184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22521" y="5819159"/>
                <a:ext cx="20319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838199" y="1117600"/>
              <a:ext cx="1585457" cy="369332"/>
            </a:xfrm>
            <a:prstGeom prst="rect">
              <a:avLst/>
            </a:prstGeom>
            <a:noFill/>
          </p:spPr>
          <p:txBody>
            <a:bodyPr wrap="square" rtlCol="0">
              <a:spAutoFit/>
            </a:bodyPr>
            <a:lstStyle/>
            <a:p>
              <a:r>
                <a:rPr lang="en-US" dirty="0"/>
                <a:t>(0,Demand,∞)</a:t>
              </a:r>
            </a:p>
          </p:txBody>
        </p:sp>
      </p:grpSp>
    </p:spTree>
    <p:extLst>
      <p:ext uri="{BB962C8B-B14F-4D97-AF65-F5344CB8AC3E}">
        <p14:creationId xmlns:p14="http://schemas.microsoft.com/office/powerpoint/2010/main" val="1870522399"/>
      </p:ext>
    </p:extLst>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TotalTime>
  <Words>2726</Words>
  <Application>Microsoft Macintosh PowerPoint</Application>
  <PresentationFormat>On-screen Show (4:3)</PresentationFormat>
  <Paragraphs>286</Paragraphs>
  <Slides>29</Slides>
  <Notes>20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Times Roman</vt:lpstr>
      <vt:lpstr>Office Theme</vt:lpstr>
      <vt:lpstr>PowerPoint Presentation</vt:lpstr>
      <vt:lpstr>BLUF</vt:lpstr>
      <vt:lpstr>Back-story</vt:lpstr>
      <vt:lpstr>Back-story</vt:lpstr>
      <vt:lpstr>Back-story</vt:lpstr>
      <vt:lpstr>Network Model</vt:lpstr>
      <vt:lpstr>Network Model</vt:lpstr>
      <vt:lpstr>PowerPoint Presentation</vt:lpstr>
      <vt:lpstr>PowerPoint Presentation</vt:lpstr>
      <vt:lpstr>Network Model</vt:lpstr>
      <vt:lpstr>Modeling attacks on the network</vt:lpstr>
      <vt:lpstr>Mathematical Model</vt:lpstr>
      <vt:lpstr>Base Equation  (no interdiction)</vt:lpstr>
      <vt:lpstr>Dual Equation  (with interdiction)</vt:lpstr>
      <vt:lpstr>Analysis  Scenario 1 Results</vt:lpstr>
      <vt:lpstr>Analysis  Scenario 1: Operator Resilience Curves</vt:lpstr>
      <vt:lpstr>Analysis  Scenario 2 Results</vt:lpstr>
      <vt:lpstr>Analysis  Scenario 2: Operator Resilience Curves</vt:lpstr>
      <vt:lpstr>Conclusion</vt:lpstr>
      <vt:lpstr>Summary </vt:lpstr>
      <vt:lpstr>Questions?</vt:lpstr>
      <vt:lpstr>THE FUTURE?</vt:lpstr>
      <vt:lpstr>Brazil</vt:lpstr>
      <vt:lpstr>Brazil</vt:lpstr>
      <vt:lpstr>Domestic Natural Gas Production</vt:lpstr>
      <vt:lpstr>Projected US Consumption</vt:lpstr>
      <vt:lpstr>PowerPoint Presentation</vt:lpstr>
      <vt:lpstr>PowerPoint Presentation</vt:lpstr>
      <vt:lpstr>Dynamic Capacities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Javier</dc:creator>
  <cp:lastModifiedBy>Microsoft Office User</cp:lastModifiedBy>
  <cp:revision>113</cp:revision>
  <dcterms:created xsi:type="dcterms:W3CDTF">2012-06-02T21:00:07Z</dcterms:created>
  <dcterms:modified xsi:type="dcterms:W3CDTF">2019-11-08T11:31:54Z</dcterms:modified>
</cp:coreProperties>
</file>