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. Halevi" initials="SH" lastIdx="1" clrIdx="0">
    <p:extLst>
      <p:ext uri="{19B8F6BF-5375-455C-9EA6-DF929625EA0E}">
        <p15:presenceInfo xmlns:p15="http://schemas.microsoft.com/office/powerpoint/2012/main" userId="19976fd218e727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3870"/>
            <a:ext cx="9601200" cy="985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778" y="1512711"/>
            <a:ext cx="10871200" cy="4775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eprint.iacr.org/2020/46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teacher-blogdeaula.blogspot.com/2010/11/classroom-activitiesfile-1lesson-2.html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9.jpg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hyperlink" Target="https://ia.cr/2020/46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9485-D95B-42B4-8C80-CFEF64F1B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a Blockchain Keep a Secret?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504B8-5D58-4A54-8B33-C996C4CEE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7" y="4009442"/>
            <a:ext cx="8361229" cy="1086237"/>
          </a:xfrm>
        </p:spPr>
        <p:txBody>
          <a:bodyPr>
            <a:normAutofit/>
          </a:bodyPr>
          <a:lstStyle/>
          <a:p>
            <a:r>
              <a:rPr lang="en-US" dirty="0"/>
              <a:t>Fabrice </a:t>
            </a:r>
            <a:r>
              <a:rPr lang="en-US" dirty="0" err="1"/>
              <a:t>Benhamouda</a:t>
            </a:r>
            <a:r>
              <a:rPr lang="en-US" dirty="0"/>
              <a:t>, Craig Gentry, Sergey </a:t>
            </a:r>
            <a:r>
              <a:rPr lang="en-US" dirty="0" err="1"/>
              <a:t>Gorbunov</a:t>
            </a:r>
            <a:r>
              <a:rPr lang="en-US" dirty="0"/>
              <a:t>, </a:t>
            </a:r>
            <a:r>
              <a:rPr lang="en-US" u="sng" dirty="0"/>
              <a:t>Shai Halevi</a:t>
            </a:r>
            <a:r>
              <a:rPr lang="en-US" dirty="0"/>
              <a:t>, Hugo Krawczyk, Chengyu Lin, Tal Rabin, Leonid </a:t>
            </a:r>
            <a:r>
              <a:rPr lang="en-US" dirty="0" err="1"/>
              <a:t>Reyzin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8B19B01-916C-4046-9569-659928BAA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6114" y="646403"/>
            <a:ext cx="2349953" cy="5538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CFB0B5A-C691-419C-BE92-45588DF41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976" y="571817"/>
            <a:ext cx="2349954" cy="702978"/>
          </a:xfrm>
          <a:prstGeom prst="rect">
            <a:avLst/>
          </a:prstGeom>
        </p:spPr>
      </p:pic>
      <p:pic>
        <p:nvPicPr>
          <p:cNvPr id="11" name="Picture 10" descr="A picture containing food, shirt&#10;&#10;Description automatically generated">
            <a:extLst>
              <a:ext uri="{FF2B5EF4-FFF2-40B4-BE49-F238E27FC236}">
                <a16:creationId xmlns:a16="http://schemas.microsoft.com/office/drawing/2014/main" id="{F9ABDC48-2850-4180-8D7D-662B4F7C3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6251" y="265945"/>
            <a:ext cx="1314722" cy="13147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2C1CA7-9F30-4C6F-859A-2261A10A9621}"/>
              </a:ext>
            </a:extLst>
          </p:cNvPr>
          <p:cNvSpPr txBox="1"/>
          <p:nvPr/>
        </p:nvSpPr>
        <p:spPr>
          <a:xfrm>
            <a:off x="3341511" y="5655734"/>
            <a:ext cx="343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https://eprint.iacr.org/2020/464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9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EFED-B5E1-4F09-920E-561141A9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a Blockchain be a Trusted Party?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F115-97E4-49BF-9F42-B8CCF225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82" y="3879805"/>
            <a:ext cx="9371258" cy="20106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Meh…</a:t>
            </a:r>
          </a:p>
          <a:p>
            <a:pPr lvl="1"/>
            <a:r>
              <a:rPr lang="en-US" dirty="0"/>
              <a:t>Great for integrity/immutability</a:t>
            </a:r>
          </a:p>
          <a:p>
            <a:pPr lvl="1"/>
            <a:r>
              <a:rPr lang="en-US" dirty="0"/>
              <a:t>Not so much for secrecy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CF6158-9679-40F5-A214-50094E9469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04416" y="1484721"/>
            <a:ext cx="1288895" cy="2010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D54691-ED6E-4BC4-949A-91E8C2315B74}"/>
              </a:ext>
            </a:extLst>
          </p:cNvPr>
          <p:cNvSpPr txBox="1"/>
          <p:nvPr/>
        </p:nvSpPr>
        <p:spPr>
          <a:xfrm rot="5400000">
            <a:off x="-1613989" y="3154979"/>
            <a:ext cx="34588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teacher-blogdeaula.blogspot.com/2010/11/classroom-activitiesfile-1lesson-2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  <p:pic>
        <p:nvPicPr>
          <p:cNvPr id="11" name="Picture 30" descr="Picture 30">
            <a:extLst>
              <a:ext uri="{FF2B5EF4-FFF2-40B4-BE49-F238E27FC236}">
                <a16:creationId xmlns:a16="http://schemas.microsoft.com/office/drawing/2014/main" id="{E4B8A21E-EB31-422B-B025-625316E8C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680" y="2805761"/>
            <a:ext cx="988954" cy="9889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Picture 46" descr="Picture 46">
            <a:extLst>
              <a:ext uri="{FF2B5EF4-FFF2-40B4-BE49-F238E27FC236}">
                <a16:creationId xmlns:a16="http://schemas.microsoft.com/office/drawing/2014/main" id="{70E72C25-1F94-4F30-AF13-C94AA96FD37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5826" y="1553958"/>
            <a:ext cx="593186" cy="64565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0A57B7-EBCD-4D0B-895C-918B981AFF56}"/>
              </a:ext>
            </a:extLst>
          </p:cNvPr>
          <p:cNvCxnSpPr>
            <a:cxnSpLocks/>
          </p:cNvCxnSpPr>
          <p:nvPr/>
        </p:nvCxnSpPr>
        <p:spPr>
          <a:xfrm flipH="1">
            <a:off x="5993311" y="1769347"/>
            <a:ext cx="1481808" cy="27922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6D1C4-DDE0-4983-BC93-D749021D7795}"/>
              </a:ext>
            </a:extLst>
          </p:cNvPr>
          <p:cNvCxnSpPr>
            <a:cxnSpLocks/>
          </p:cNvCxnSpPr>
          <p:nvPr/>
        </p:nvCxnSpPr>
        <p:spPr>
          <a:xfrm flipH="1">
            <a:off x="5993312" y="2380680"/>
            <a:ext cx="14408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4AA054-A164-438E-8272-941645F9B1AB}"/>
              </a:ext>
            </a:extLst>
          </p:cNvPr>
          <p:cNvCxnSpPr>
            <a:cxnSpLocks/>
          </p:cNvCxnSpPr>
          <p:nvPr/>
        </p:nvCxnSpPr>
        <p:spPr>
          <a:xfrm flipH="1" flipV="1">
            <a:off x="6010958" y="2765089"/>
            <a:ext cx="1464161" cy="33985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CC47B-08CF-4952-A7C8-83C22276DD26}"/>
                  </a:ext>
                </a:extLst>
              </p:cNvPr>
              <p:cNvSpPr txBox="1"/>
              <p:nvPr/>
            </p:nvSpPr>
            <p:spPr>
              <a:xfrm>
                <a:off x="7104077" y="1431933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CC47B-08CF-4952-A7C8-83C22276D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077" y="1431933"/>
                <a:ext cx="46557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36B59D-5D33-4AE5-97F5-1D12939B815B}"/>
                  </a:ext>
                </a:extLst>
              </p:cNvPr>
              <p:cNvSpPr txBox="1"/>
              <p:nvPr/>
            </p:nvSpPr>
            <p:spPr>
              <a:xfrm>
                <a:off x="7081307" y="2005653"/>
                <a:ext cx="470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36B59D-5D33-4AE5-97F5-1D12939B8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07" y="2005653"/>
                <a:ext cx="4708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B97DC9-BD05-4632-B13C-16B68B55B98F}"/>
                  </a:ext>
                </a:extLst>
              </p:cNvPr>
              <p:cNvSpPr txBox="1"/>
              <p:nvPr/>
            </p:nvSpPr>
            <p:spPr>
              <a:xfrm>
                <a:off x="7028385" y="2643394"/>
                <a:ext cx="470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B97DC9-BD05-4632-B13C-16B68B55B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85" y="2643394"/>
                <a:ext cx="470898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 descr="A close up of a dog&#10;&#10;Description automatically generated">
            <a:extLst>
              <a:ext uri="{FF2B5EF4-FFF2-40B4-BE49-F238E27FC236}">
                <a16:creationId xmlns:a16="http://schemas.microsoft.com/office/drawing/2014/main" id="{0F5AEA27-0D3A-4B41-B13A-79C47B7F04CA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8452" y="2059123"/>
            <a:ext cx="922004" cy="92200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987929-1170-48B9-889D-256355D873B5}"/>
              </a:ext>
            </a:extLst>
          </p:cNvPr>
          <p:cNvCxnSpPr>
            <a:cxnSpLocks/>
          </p:cNvCxnSpPr>
          <p:nvPr/>
        </p:nvCxnSpPr>
        <p:spPr>
          <a:xfrm flipH="1">
            <a:off x="3263612" y="2374985"/>
            <a:ext cx="14408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8B6FFF-F0D8-497E-84B1-EA367E0C1E8C}"/>
                  </a:ext>
                </a:extLst>
              </p:cNvPr>
              <p:cNvSpPr txBox="1"/>
              <p:nvPr/>
            </p:nvSpPr>
            <p:spPr>
              <a:xfrm>
                <a:off x="3405677" y="2005653"/>
                <a:ext cx="1421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8B6FFF-F0D8-497E-84B1-EA367E0C1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7" y="2005653"/>
                <a:ext cx="1421478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5053B1-E774-4FDE-B484-F0275FF102CF}"/>
              </a:ext>
            </a:extLst>
          </p:cNvPr>
          <p:cNvGrpSpPr/>
          <p:nvPr/>
        </p:nvGrpSpPr>
        <p:grpSpPr>
          <a:xfrm>
            <a:off x="1882284" y="740722"/>
            <a:ext cx="2013411" cy="799245"/>
            <a:chOff x="1884032" y="636595"/>
            <a:chExt cx="2013411" cy="799245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9953013F-70E7-4B2E-AF4A-AAA90365775D}"/>
                </a:ext>
              </a:extLst>
            </p:cNvPr>
            <p:cNvSpPr/>
            <p:nvPr/>
          </p:nvSpPr>
          <p:spPr>
            <a:xfrm rot="5400000">
              <a:off x="2644405" y="-123778"/>
              <a:ext cx="492665" cy="2013411"/>
            </a:xfrm>
            <a:prstGeom prst="leftBrac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FADADA-6B31-47B4-B590-04BBC6E758EC}"/>
                </a:ext>
              </a:extLst>
            </p:cNvPr>
            <p:cNvSpPr txBox="1"/>
            <p:nvPr/>
          </p:nvSpPr>
          <p:spPr>
            <a:xfrm>
              <a:off x="2001038" y="912620"/>
              <a:ext cx="17793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Public </a:t>
              </a:r>
              <a:r>
                <a:rPr lang="en-US" sz="2800" dirty="0" err="1"/>
                <a:t>PoS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206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6D6D-C743-41E1-BF98-DC062BCD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Work: A Basic Secrecy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6B94-8908-4EC7-9E84-D8CF7EB9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client deposits a secret at the blockchain</a:t>
            </a:r>
          </a:p>
          <a:p>
            <a:pPr lvl="1"/>
            <a:r>
              <a:rPr lang="en-US" dirty="0"/>
              <a:t>To be “revealed only when the time is right”</a:t>
            </a:r>
          </a:p>
          <a:p>
            <a:pPr lvl="1"/>
            <a:r>
              <a:rPr lang="en-US" dirty="0"/>
              <a:t>More generally “used only in the prescribed manner”</a:t>
            </a:r>
          </a:p>
          <a:p>
            <a:r>
              <a:rPr lang="en-US" dirty="0"/>
              <a:t>Example: publish a puzzle, deposit a solution</a:t>
            </a:r>
          </a:p>
          <a:p>
            <a:pPr lvl="1"/>
            <a:r>
              <a:rPr lang="en-US" dirty="0"/>
              <a:t>Reveal the solution if not found by next week</a:t>
            </a:r>
          </a:p>
          <a:p>
            <a:r>
              <a:rPr lang="en-US" dirty="0"/>
              <a:t>Can form a basis for many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781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1490-B5E7-4844-94B0-C4AE8F4F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E1BB-C4FD-4C65-A396-372BE5FF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secret must remain a secret</a:t>
            </a:r>
          </a:p>
          <a:p>
            <a:pPr lvl="1"/>
            <a:r>
              <a:rPr lang="en-US" dirty="0"/>
              <a:t>Unknown to the adversary, but still recoverable</a:t>
            </a:r>
          </a:p>
          <a:p>
            <a:pPr lvl="2"/>
            <a:r>
              <a:rPr lang="en-US" dirty="0"/>
              <a:t>As long as we have “honest majority” of stake</a:t>
            </a:r>
          </a:p>
          <a:p>
            <a:pPr lvl="2"/>
            <a:r>
              <a:rPr lang="en-US" dirty="0"/>
              <a:t>Even when the adversary is </a:t>
            </a:r>
            <a:r>
              <a:rPr lang="en-US" dirty="0">
                <a:solidFill>
                  <a:srgbClr val="C00000"/>
                </a:solidFill>
              </a:rPr>
              <a:t>mobile</a:t>
            </a:r>
          </a:p>
          <a:p>
            <a:r>
              <a:rPr lang="en-US" dirty="0"/>
              <a:t>Efficiency: want a </a:t>
            </a:r>
            <a:r>
              <a:rPr lang="en-US" i="1" dirty="0">
                <a:solidFill>
                  <a:srgbClr val="C00000"/>
                </a:solidFill>
              </a:rPr>
              <a:t>scalable</a:t>
            </a:r>
            <a:r>
              <a:rPr lang="en-US" dirty="0"/>
              <a:t> solution</a:t>
            </a:r>
          </a:p>
          <a:p>
            <a:pPr lvl="1"/>
            <a:r>
              <a:rPr lang="en-US" dirty="0"/>
              <a:t>Communication/work does not increase as time go by,</a:t>
            </a:r>
            <a:br>
              <a:rPr lang="en-US" dirty="0"/>
            </a:br>
            <a:r>
              <a:rPr lang="en-US" dirty="0"/>
              <a:t>or as more nodes are joining the network</a:t>
            </a:r>
          </a:p>
          <a:p>
            <a:r>
              <a:rPr lang="en-US" dirty="0"/>
              <a:t>Plausible practicality: No obfuscation/witness-encryption</a:t>
            </a:r>
          </a:p>
          <a:p>
            <a:pPr lvl="1"/>
            <a:r>
              <a:rPr lang="en-US" dirty="0"/>
              <a:t>We seek solutions based on proactive secret-sharing </a:t>
            </a:r>
          </a:p>
        </p:txBody>
      </p:sp>
    </p:spTree>
    <p:extLst>
      <p:ext uri="{BB962C8B-B14F-4D97-AF65-F5344CB8AC3E}">
        <p14:creationId xmlns:p14="http://schemas.microsoft.com/office/powerpoint/2010/main" val="336243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8C22-26FB-4DEC-BD27-A3F38A27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B78E-F91E-455D-8347-BD6F3E82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512710"/>
            <a:ext cx="10871200" cy="5192889"/>
          </a:xfrm>
        </p:spPr>
        <p:txBody>
          <a:bodyPr>
            <a:normAutofit/>
          </a:bodyPr>
          <a:lstStyle/>
          <a:p>
            <a:r>
              <a:rPr lang="en-US" dirty="0"/>
              <a:t>For scalability, communication only by a small committee</a:t>
            </a:r>
          </a:p>
          <a:p>
            <a:pPr lvl="1"/>
            <a:r>
              <a:rPr lang="en-US" dirty="0"/>
              <a:t>But then a mobile adversary can corrupt them all</a:t>
            </a:r>
          </a:p>
          <a:p>
            <a:pPr lvl="2"/>
            <a:r>
              <a:rPr lang="en-US" dirty="0"/>
              <a:t>Previous work </a:t>
            </a:r>
            <a:r>
              <a:rPr lang="en-US" b="1" dirty="0"/>
              <a:t>assumed</a:t>
            </a:r>
            <a:r>
              <a:rPr lang="en-US" dirty="0"/>
              <a:t> that committees have honest majority</a:t>
            </a:r>
          </a:p>
          <a:p>
            <a:pPr lvl="2"/>
            <a:r>
              <a:rPr lang="en-US" dirty="0"/>
              <a:t>We provide a mechanism to ensure it</a:t>
            </a:r>
          </a:p>
          <a:p>
            <a:r>
              <a:rPr lang="en-US" dirty="0"/>
              <a:t>Solution: keep committee members anonymous</a:t>
            </a:r>
          </a:p>
          <a:p>
            <a:pPr lvl="1"/>
            <a:r>
              <a:rPr lang="en-US" dirty="0"/>
              <a:t>So adversary cannot target them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Player replaceability</a:t>
            </a:r>
            <a:r>
              <a:rPr lang="en-US" dirty="0"/>
              <a:t>: player sends a single message,</a:t>
            </a:r>
            <a:br>
              <a:rPr lang="en-US" dirty="0"/>
            </a:br>
            <a:r>
              <a:rPr lang="en-US" dirty="0"/>
              <a:t>	revealing its identity </a:t>
            </a:r>
            <a:r>
              <a:rPr lang="en-US" b="1" dirty="0"/>
              <a:t>only after completing its job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How to (re)share a secret among an unknown committee?</a:t>
            </a:r>
          </a:p>
        </p:txBody>
      </p:sp>
    </p:spTree>
    <p:extLst>
      <p:ext uri="{BB962C8B-B14F-4D97-AF65-F5344CB8AC3E}">
        <p14:creationId xmlns:p14="http://schemas.microsoft.com/office/powerpoint/2010/main" val="134954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3D30-701F-466D-991F-CB986B11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729F-3871-4A78-A7F9-66298744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219200"/>
            <a:ext cx="10871200" cy="5554133"/>
          </a:xfrm>
        </p:spPr>
        <p:txBody>
          <a:bodyPr>
            <a:normAutofit/>
          </a:bodyPr>
          <a:lstStyle/>
          <a:p>
            <a:r>
              <a:rPr lang="en-US" dirty="0"/>
              <a:t>No time to tell you, read the paper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https://ia.cr/2020/464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546732E-F0FD-42F8-81B0-611F7D178FF1}"/>
              </a:ext>
            </a:extLst>
          </p:cNvPr>
          <p:cNvGrpSpPr/>
          <p:nvPr/>
        </p:nvGrpSpPr>
        <p:grpSpPr>
          <a:xfrm>
            <a:off x="2081503" y="2450703"/>
            <a:ext cx="6020030" cy="2454042"/>
            <a:chOff x="1631920" y="2107732"/>
            <a:chExt cx="6404721" cy="24938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9B075D9-8F62-4239-BC00-DF4F9F442147}"/>
                </a:ext>
              </a:extLst>
            </p:cNvPr>
            <p:cNvGrpSpPr/>
            <p:nvPr/>
          </p:nvGrpSpPr>
          <p:grpSpPr>
            <a:xfrm>
              <a:off x="1631920" y="2461963"/>
              <a:ext cx="1029623" cy="925286"/>
              <a:chOff x="2906485" y="740229"/>
              <a:chExt cx="925286" cy="92528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11103D-DE77-43E5-924B-6A12D350BE91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4C7820C-8D10-4395-B230-7527F36D25EF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951EA6F-D402-43B8-B382-8A03C80D7AB3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EFCED2E-1226-4757-879C-FE08447CF025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581199B-64E3-41CF-8F99-C90F5994120D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39711E-FA94-4C73-9129-2BDCC3AB060D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1A564BB-9BAB-41F9-A46E-120A7F71F813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4AB744E-BF06-4231-837D-F603DBFE3952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9AA7769-481F-48BC-AFF4-EAA168FD0110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65977F-3CB9-4A73-9D3F-72F8EC22E0F1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2E6B3F-0639-4934-B697-E990A6C54BEA}"/>
                </a:ext>
              </a:extLst>
            </p:cNvPr>
            <p:cNvGrpSpPr/>
            <p:nvPr/>
          </p:nvGrpSpPr>
          <p:grpSpPr>
            <a:xfrm>
              <a:off x="2938206" y="2461963"/>
              <a:ext cx="1029623" cy="925286"/>
              <a:chOff x="2906485" y="740229"/>
              <a:chExt cx="925286" cy="92528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9543464-5C46-41D8-9861-BF356D3CCFCC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0D18D9A-C4F8-483A-B453-9025A4A7AB0B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C57250E-C84E-40F2-B10C-76912CF9AAD4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99D5955-709C-41EB-8E5B-184830DE8E33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93BA7A8-BB91-4BDC-B517-8EAEEAE3BDDF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6C4E850-B2E1-47E7-B47C-1FA6958CB639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E125989-0D02-4D1B-A68C-A764CFBC99CC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EDC0457-686A-49B3-BF12-2A0C5E374A1A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7BCD248-FA45-4FA2-B848-D02A2F2CC6C5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10A0CB-0C5E-4C6D-8B59-FBF60C9C2891}"/>
                </a:ext>
              </a:extLst>
            </p:cNvPr>
            <p:cNvGrpSpPr/>
            <p:nvPr/>
          </p:nvGrpSpPr>
          <p:grpSpPr>
            <a:xfrm>
              <a:off x="5550777" y="2461963"/>
              <a:ext cx="1029623" cy="925286"/>
              <a:chOff x="2906485" y="740229"/>
              <a:chExt cx="925286" cy="92528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8EAB6B-1169-4741-B10A-E3455C92F63F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AE415AD-1FCE-4C7B-9C74-9D6784738CFC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3BB6E8C-5F25-444D-9A20-3BFC25D5D1FF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78CCE93-F4A9-4262-BA46-4096BE40FA8C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AED8104-34C5-4763-879C-DD09739CC693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3992B3-5CFC-4796-AE04-F630DDA5E740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8C487D0-39CF-4A67-8CAB-89B102BF09B9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E3CC4A6-1957-473C-9E35-17A8D62B175D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4470300-716F-4F5A-B63B-C45587B15940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B1CA6D5-4DBE-4505-BE6E-B851EE4A3D9E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77BF068-3624-44BD-B974-543074C8A48B}"/>
                </a:ext>
              </a:extLst>
            </p:cNvPr>
            <p:cNvGrpSpPr/>
            <p:nvPr/>
          </p:nvGrpSpPr>
          <p:grpSpPr>
            <a:xfrm>
              <a:off x="4244492" y="2461963"/>
              <a:ext cx="1029623" cy="925286"/>
              <a:chOff x="5497287" y="757925"/>
              <a:chExt cx="925286" cy="92528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453DFDA-1B78-4965-90C4-B2F99E6BD945}"/>
                  </a:ext>
                </a:extLst>
              </p:cNvPr>
              <p:cNvSpPr/>
              <p:nvPr/>
            </p:nvSpPr>
            <p:spPr>
              <a:xfrm>
                <a:off x="5497287" y="757925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CB815A-6336-4377-B75B-8101CED64CBF}"/>
                  </a:ext>
                </a:extLst>
              </p:cNvPr>
              <p:cNvSpPr/>
              <p:nvPr/>
            </p:nvSpPr>
            <p:spPr>
              <a:xfrm>
                <a:off x="5715002" y="897402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84DB597-DA17-4E4D-A6F2-47E1FC011546}"/>
                  </a:ext>
                </a:extLst>
              </p:cNvPr>
              <p:cNvSpPr/>
              <p:nvPr/>
            </p:nvSpPr>
            <p:spPr>
              <a:xfrm>
                <a:off x="5856516" y="109334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5A85A59-7576-4DBF-8889-89747A3EBD90}"/>
                  </a:ext>
                </a:extLst>
              </p:cNvPr>
              <p:cNvSpPr/>
              <p:nvPr/>
            </p:nvSpPr>
            <p:spPr>
              <a:xfrm>
                <a:off x="5606145" y="116852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4138D36-9A37-4AAF-BC90-AAA2D989AE3E}"/>
                  </a:ext>
                </a:extLst>
              </p:cNvPr>
              <p:cNvSpPr/>
              <p:nvPr/>
            </p:nvSpPr>
            <p:spPr>
              <a:xfrm>
                <a:off x="5823859" y="13056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B4FE253-761B-4F19-8F23-D93B2EC3D032}"/>
                  </a:ext>
                </a:extLst>
              </p:cNvPr>
              <p:cNvSpPr/>
              <p:nvPr/>
            </p:nvSpPr>
            <p:spPr>
              <a:xfrm>
                <a:off x="5976259" y="14580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8A0ADF7-68A6-47A3-B494-29013CC3D31F}"/>
                  </a:ext>
                </a:extLst>
              </p:cNvPr>
              <p:cNvSpPr/>
              <p:nvPr/>
            </p:nvSpPr>
            <p:spPr>
              <a:xfrm>
                <a:off x="6096001" y="9137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2F04361-FBF6-4BB1-8655-E7385549B5CE}"/>
                  </a:ext>
                </a:extLst>
              </p:cNvPr>
              <p:cNvSpPr/>
              <p:nvPr/>
            </p:nvSpPr>
            <p:spPr>
              <a:xfrm>
                <a:off x="6052456" y="1164103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4C8F3E1-492C-4407-A2E8-8FF2732AF3D5}"/>
                  </a:ext>
                </a:extLst>
              </p:cNvPr>
              <p:cNvSpPr/>
              <p:nvPr/>
            </p:nvSpPr>
            <p:spPr>
              <a:xfrm>
                <a:off x="6237513" y="1207645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185F0C4-5074-4119-B0E4-396A478676B6}"/>
                  </a:ext>
                </a:extLst>
              </p:cNvPr>
              <p:cNvSpPr/>
              <p:nvPr/>
            </p:nvSpPr>
            <p:spPr>
              <a:xfrm>
                <a:off x="5900057" y="89195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767B75D-10F9-4A91-8291-8807AF3ED578}"/>
                  </a:ext>
                </a:extLst>
              </p:cNvPr>
              <p:cNvSpPr/>
              <p:nvPr/>
            </p:nvSpPr>
            <p:spPr>
              <a:xfrm>
                <a:off x="6172201" y="1360045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C7B07C-0DBF-4AD5-9CA4-BF93F528A244}"/>
                </a:ext>
              </a:extLst>
            </p:cNvPr>
            <p:cNvGrpSpPr/>
            <p:nvPr/>
          </p:nvGrpSpPr>
          <p:grpSpPr>
            <a:xfrm>
              <a:off x="2544527" y="3676309"/>
              <a:ext cx="1029623" cy="925286"/>
              <a:chOff x="2906485" y="740229"/>
              <a:chExt cx="925286" cy="925286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09830BC-F1A8-4B99-B6FD-BE44C209B7E3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EFB4448-5EFF-42BD-9B22-DD64A3C4B3BE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5785A9B-3826-4041-885B-8A9C25F85CBF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B1D69F7-E6EF-44CC-B71B-278F9088A776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1CEEB8E-47D6-4438-B3E8-EB28D3119437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A62D4E4-C92F-4510-991D-33D5960C1CE5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58EDEE2-9585-4148-8499-F8FE162B4C8F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1532916-985C-4DA8-9BBE-2AC6F1F64D19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CC7FE00-8813-421F-85EE-CC793962F847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3A0ADF5-6E23-4D5E-BCCE-785445008B92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4072B3F-AACA-4369-AC65-EBE4776CEC75}"/>
                </a:ext>
              </a:extLst>
            </p:cNvPr>
            <p:cNvGrpSpPr/>
            <p:nvPr/>
          </p:nvGrpSpPr>
          <p:grpSpPr>
            <a:xfrm>
              <a:off x="3850813" y="3676309"/>
              <a:ext cx="1029623" cy="925286"/>
              <a:chOff x="2906485" y="740229"/>
              <a:chExt cx="925286" cy="92528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363B97B-E8CF-404F-B6D7-79AF084E43C6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F25AA78-D84C-47FD-BFA4-75F8375630E2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9C7698E-3C65-422B-833A-D3CEDF39DEE9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F5716FE-C56E-496C-8909-8DECB409B151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13C1820-078F-47C8-8565-D08DB87BB234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47E2D9B-D3BF-41F3-8365-91C8BD264CC8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C37EFCC-81B4-4C8A-8AD0-C5FC09467EEE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D46B957-A022-4EA1-BA18-1746CB7E35C8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D7788EB-9602-4807-9436-75E084A0046C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453D001-ADF2-4DDB-B8C1-E828EE202268}"/>
                </a:ext>
              </a:extLst>
            </p:cNvPr>
            <p:cNvGrpSpPr/>
            <p:nvPr/>
          </p:nvGrpSpPr>
          <p:grpSpPr>
            <a:xfrm>
              <a:off x="6463384" y="3676309"/>
              <a:ext cx="1029623" cy="925286"/>
              <a:chOff x="2906485" y="740229"/>
              <a:chExt cx="925286" cy="925286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C6F8420-B7AA-4E4A-9085-C1F1973FDB5E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B55C794-2511-4CC5-9173-71B083B6E7F6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D2A1C10-F345-4441-99EB-7B17FCD42B3A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3DEC8A3-71E1-44FF-BE76-5470380F8FAA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FE4A25-0263-4DDC-B099-119B4D8571AF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7F4DD40-68D9-484B-9714-D97D923EED21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2ADBC67-5E7E-422E-A926-614231F618C1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7460B1A-B685-4A23-890D-1196F6DC899E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247B796-189C-4F60-B985-F53F1772FE02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8EAEBDE-2F0C-4762-B866-FDF6E75A9AE3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6F06BA0-1E9A-4DE0-B495-015770CA482C}"/>
                </a:ext>
              </a:extLst>
            </p:cNvPr>
            <p:cNvGrpSpPr/>
            <p:nvPr/>
          </p:nvGrpSpPr>
          <p:grpSpPr>
            <a:xfrm>
              <a:off x="5157099" y="3676309"/>
              <a:ext cx="1029623" cy="925286"/>
              <a:chOff x="5497287" y="757925"/>
              <a:chExt cx="925286" cy="925286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FEB4CED-AE8D-4485-82B4-5106039FBE85}"/>
                  </a:ext>
                </a:extLst>
              </p:cNvPr>
              <p:cNvSpPr/>
              <p:nvPr/>
            </p:nvSpPr>
            <p:spPr>
              <a:xfrm>
                <a:off x="5497287" y="757925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8A0B7D9-E569-486A-986F-D8CB39951080}"/>
                  </a:ext>
                </a:extLst>
              </p:cNvPr>
              <p:cNvSpPr/>
              <p:nvPr/>
            </p:nvSpPr>
            <p:spPr>
              <a:xfrm>
                <a:off x="5715002" y="897402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79F2991-F133-4099-8591-AB580C6EF82A}"/>
                  </a:ext>
                </a:extLst>
              </p:cNvPr>
              <p:cNvSpPr/>
              <p:nvPr/>
            </p:nvSpPr>
            <p:spPr>
              <a:xfrm>
                <a:off x="5856516" y="109334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6BF077A-8A05-4D79-A29C-78583762AB85}"/>
                  </a:ext>
                </a:extLst>
              </p:cNvPr>
              <p:cNvSpPr/>
              <p:nvPr/>
            </p:nvSpPr>
            <p:spPr>
              <a:xfrm>
                <a:off x="5606145" y="116852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9A0778B-A499-47EC-8776-83E2115DAE44}"/>
                  </a:ext>
                </a:extLst>
              </p:cNvPr>
              <p:cNvSpPr/>
              <p:nvPr/>
            </p:nvSpPr>
            <p:spPr>
              <a:xfrm>
                <a:off x="5823859" y="13056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C3FC500-E46E-4D42-BA6A-9A4902A9770D}"/>
                  </a:ext>
                </a:extLst>
              </p:cNvPr>
              <p:cNvSpPr/>
              <p:nvPr/>
            </p:nvSpPr>
            <p:spPr>
              <a:xfrm>
                <a:off x="5976259" y="14580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E4748B0-0D1E-427A-957B-630868958830}"/>
                  </a:ext>
                </a:extLst>
              </p:cNvPr>
              <p:cNvSpPr/>
              <p:nvPr/>
            </p:nvSpPr>
            <p:spPr>
              <a:xfrm>
                <a:off x="6096001" y="91373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7E9B783-43A8-4AB8-A174-93227271DF12}"/>
                  </a:ext>
                </a:extLst>
              </p:cNvPr>
              <p:cNvSpPr/>
              <p:nvPr/>
            </p:nvSpPr>
            <p:spPr>
              <a:xfrm>
                <a:off x="6052456" y="1164103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E374926-BDAE-41F4-B5D2-18383864A088}"/>
                  </a:ext>
                </a:extLst>
              </p:cNvPr>
              <p:cNvSpPr/>
              <p:nvPr/>
            </p:nvSpPr>
            <p:spPr>
              <a:xfrm>
                <a:off x="6237513" y="1207645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32BC209-EF0F-4CFD-AF6B-29E50A2ED935}"/>
                  </a:ext>
                </a:extLst>
              </p:cNvPr>
              <p:cNvSpPr/>
              <p:nvPr/>
            </p:nvSpPr>
            <p:spPr>
              <a:xfrm>
                <a:off x="5900057" y="89195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CE80DE5-FA60-4948-B6BE-674924B9F953}"/>
                  </a:ext>
                </a:extLst>
              </p:cNvPr>
              <p:cNvSpPr/>
              <p:nvPr/>
            </p:nvSpPr>
            <p:spPr>
              <a:xfrm>
                <a:off x="6172201" y="1360045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EC9FD37-0427-47A6-976B-DE8A4BE9708E}"/>
                </a:ext>
              </a:extLst>
            </p:cNvPr>
            <p:cNvCxnSpPr>
              <a:cxnSpLocks/>
              <a:stCxn id="5" idx="5"/>
              <a:endCxn id="49" idx="0"/>
            </p:cNvCxnSpPr>
            <p:nvPr/>
          </p:nvCxnSpPr>
          <p:spPr>
            <a:xfrm>
              <a:off x="2510758" y="3251744"/>
              <a:ext cx="548581" cy="42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6D060C3-32C1-4F90-A6CE-51B47D3F7A4B}"/>
                </a:ext>
              </a:extLst>
            </p:cNvPr>
            <p:cNvCxnSpPr>
              <a:cxnSpLocks/>
              <a:stCxn id="16" idx="5"/>
              <a:endCxn id="60" idx="0"/>
            </p:cNvCxnSpPr>
            <p:nvPr/>
          </p:nvCxnSpPr>
          <p:spPr>
            <a:xfrm>
              <a:off x="3817044" y="3251744"/>
              <a:ext cx="548581" cy="42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A040CCB-7D4C-488C-B1F2-3592D9C151D7}"/>
                </a:ext>
              </a:extLst>
            </p:cNvPr>
            <p:cNvCxnSpPr>
              <a:cxnSpLocks/>
              <a:stCxn id="37" idx="5"/>
              <a:endCxn id="81" idx="0"/>
            </p:cNvCxnSpPr>
            <p:nvPr/>
          </p:nvCxnSpPr>
          <p:spPr>
            <a:xfrm>
              <a:off x="5123330" y="3251744"/>
              <a:ext cx="548581" cy="42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13ED526-793A-4D12-9BE7-D4F3955099FE}"/>
                </a:ext>
              </a:extLst>
            </p:cNvPr>
            <p:cNvCxnSpPr>
              <a:cxnSpLocks/>
              <a:stCxn id="26" idx="5"/>
              <a:endCxn id="70" idx="0"/>
            </p:cNvCxnSpPr>
            <p:nvPr/>
          </p:nvCxnSpPr>
          <p:spPr>
            <a:xfrm>
              <a:off x="6429615" y="3251744"/>
              <a:ext cx="548581" cy="42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C686BE7-FD0C-469D-8285-2618C7ED23F3}"/>
                    </a:ext>
                  </a:extLst>
                </p:cNvPr>
                <p:cNvSpPr txBox="1"/>
                <p:nvPr/>
              </p:nvSpPr>
              <p:spPr>
                <a:xfrm>
                  <a:off x="1873957" y="2107732"/>
                  <a:ext cx="503160" cy="37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C686BE7-FD0C-469D-8285-2618C7ED2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957" y="2107732"/>
                  <a:ext cx="503160" cy="371167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C6A44DB-B55C-4281-9BF3-B5586D293873}"/>
                </a:ext>
              </a:extLst>
            </p:cNvPr>
            <p:cNvSpPr txBox="1"/>
            <p:nvPr/>
          </p:nvSpPr>
          <p:spPr>
            <a:xfrm>
              <a:off x="6954116" y="2807445"/>
              <a:ext cx="548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2CA56AB-FCBF-45E2-8179-DFE8EB1DBD82}"/>
                </a:ext>
              </a:extLst>
            </p:cNvPr>
            <p:cNvSpPr/>
            <p:nvPr/>
          </p:nvSpPr>
          <p:spPr>
            <a:xfrm>
              <a:off x="3273872" y="3545295"/>
              <a:ext cx="835811" cy="22881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60B5841-8C06-4E16-BA68-BC841F6A1F12}"/>
                </a:ext>
              </a:extLst>
            </p:cNvPr>
            <p:cNvSpPr/>
            <p:nvPr/>
          </p:nvSpPr>
          <p:spPr>
            <a:xfrm>
              <a:off x="4580158" y="3545295"/>
              <a:ext cx="835811" cy="22881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822263E-F53E-4F49-B2BE-3B0E8649FB1F}"/>
                </a:ext>
              </a:extLst>
            </p:cNvPr>
            <p:cNvSpPr/>
            <p:nvPr/>
          </p:nvSpPr>
          <p:spPr>
            <a:xfrm>
              <a:off x="5886444" y="3545295"/>
              <a:ext cx="835811" cy="22881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E7A3B36-C675-468C-AD1C-21AED661D60B}"/>
                </a:ext>
              </a:extLst>
            </p:cNvPr>
            <p:cNvSpPr/>
            <p:nvPr/>
          </p:nvSpPr>
          <p:spPr>
            <a:xfrm>
              <a:off x="7192730" y="3545295"/>
              <a:ext cx="835811" cy="22881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58B7FA-970F-442D-B869-A138EE18FB0C}"/>
                </a:ext>
              </a:extLst>
            </p:cNvPr>
            <p:cNvSpPr txBox="1"/>
            <p:nvPr/>
          </p:nvSpPr>
          <p:spPr>
            <a:xfrm>
              <a:off x="3295639" y="3544313"/>
              <a:ext cx="819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FBBB23-B90E-4BED-94E5-9CE2EA9D226F}"/>
                </a:ext>
              </a:extLst>
            </p:cNvPr>
            <p:cNvSpPr txBox="1"/>
            <p:nvPr/>
          </p:nvSpPr>
          <p:spPr>
            <a:xfrm>
              <a:off x="4608026" y="3544313"/>
              <a:ext cx="819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A1E8DEB-9A9B-4356-8FAB-733223397D1C}"/>
                </a:ext>
              </a:extLst>
            </p:cNvPr>
            <p:cNvSpPr txBox="1"/>
            <p:nvPr/>
          </p:nvSpPr>
          <p:spPr>
            <a:xfrm>
              <a:off x="5931299" y="3544313"/>
              <a:ext cx="819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021675-7D16-488C-B97A-10913DFA95B7}"/>
                </a:ext>
              </a:extLst>
            </p:cNvPr>
            <p:cNvSpPr txBox="1"/>
            <p:nvPr/>
          </p:nvSpPr>
          <p:spPr>
            <a:xfrm>
              <a:off x="7217466" y="3522420"/>
              <a:ext cx="819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C33EF8-B324-463B-B64D-C523F00CCC4C}"/>
                    </a:ext>
                  </a:extLst>
                </p:cNvPr>
                <p:cNvSpPr txBox="1"/>
                <p:nvPr/>
              </p:nvSpPr>
              <p:spPr>
                <a:xfrm>
                  <a:off x="3194450" y="2107732"/>
                  <a:ext cx="503160" cy="37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C33EF8-B324-463B-B64D-C523F00CC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450" y="2107732"/>
                  <a:ext cx="503160" cy="371167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6394448-1C85-4D04-A48E-8F00A1FF8EFB}"/>
                    </a:ext>
                  </a:extLst>
                </p:cNvPr>
                <p:cNvSpPr txBox="1"/>
                <p:nvPr/>
              </p:nvSpPr>
              <p:spPr>
                <a:xfrm>
                  <a:off x="4514943" y="2107732"/>
                  <a:ext cx="503160" cy="37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6394448-1C85-4D04-A48E-8F00A1FF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943" y="2107732"/>
                  <a:ext cx="503160" cy="371167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5ECFB5B-5EDF-4F05-B605-2CC1C82FE4E7}"/>
                    </a:ext>
                  </a:extLst>
                </p:cNvPr>
                <p:cNvSpPr txBox="1"/>
                <p:nvPr/>
              </p:nvSpPr>
              <p:spPr>
                <a:xfrm>
                  <a:off x="5835436" y="2107732"/>
                  <a:ext cx="503160" cy="37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5ECFB5B-5EDF-4F05-B605-2CC1C82FE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436" y="2107732"/>
                  <a:ext cx="503160" cy="371167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D03AC04-904E-48D4-96B7-F4094C8CC1C5}"/>
                  </a:ext>
                </a:extLst>
              </p:cNvPr>
              <p:cNvSpPr txBox="1"/>
              <p:nvPr/>
            </p:nvSpPr>
            <p:spPr>
              <a:xfrm>
                <a:off x="2976068" y="4808206"/>
                <a:ext cx="503160" cy="37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D03AC04-904E-48D4-96B7-F4094C8CC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68" y="4808206"/>
                <a:ext cx="503160" cy="3711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F230D22-8D60-4540-9B2E-C4A26E064775}"/>
                  </a:ext>
                </a:extLst>
              </p:cNvPr>
              <p:cNvSpPr txBox="1"/>
              <p:nvPr/>
            </p:nvSpPr>
            <p:spPr>
              <a:xfrm>
                <a:off x="4282354" y="4808206"/>
                <a:ext cx="503160" cy="37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F230D22-8D60-4540-9B2E-C4A26E064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54" y="4808206"/>
                <a:ext cx="503160" cy="3711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B874172-6709-4CC5-9805-FBCC65E6ACDD}"/>
                  </a:ext>
                </a:extLst>
              </p:cNvPr>
              <p:cNvSpPr txBox="1"/>
              <p:nvPr/>
            </p:nvSpPr>
            <p:spPr>
              <a:xfrm>
                <a:off x="5588640" y="4808206"/>
                <a:ext cx="503160" cy="37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B874172-6709-4CC5-9805-FBCC65E6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40" y="4808206"/>
                <a:ext cx="503160" cy="3711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52D02AE-20BD-4C80-B076-9F22E164C955}"/>
                  </a:ext>
                </a:extLst>
              </p:cNvPr>
              <p:cNvSpPr txBox="1"/>
              <p:nvPr/>
            </p:nvSpPr>
            <p:spPr>
              <a:xfrm>
                <a:off x="6894925" y="4808206"/>
                <a:ext cx="503160" cy="37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52D02AE-20BD-4C80-B076-9F22E164C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25" y="4808206"/>
                <a:ext cx="503160" cy="3711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Speech Bubble: Oval 120">
            <a:extLst>
              <a:ext uri="{FF2B5EF4-FFF2-40B4-BE49-F238E27FC236}">
                <a16:creationId xmlns:a16="http://schemas.microsoft.com/office/drawing/2014/main" id="{2D14524F-BFDD-4C58-8993-346D700AE7AB}"/>
              </a:ext>
            </a:extLst>
          </p:cNvPr>
          <p:cNvSpPr/>
          <p:nvPr/>
        </p:nvSpPr>
        <p:spPr>
          <a:xfrm>
            <a:off x="7874835" y="2643175"/>
            <a:ext cx="2933027" cy="683155"/>
          </a:xfrm>
          <a:prstGeom prst="wedgeEllipseCallout">
            <a:avLst>
              <a:gd name="adj1" fmla="val -99351"/>
              <a:gd name="adj2" fmla="val -449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Nominating committees</a:t>
            </a:r>
          </a:p>
        </p:txBody>
      </p:sp>
      <p:sp>
        <p:nvSpPr>
          <p:cNvPr id="122" name="Speech Bubble: Oval 121">
            <a:extLst>
              <a:ext uri="{FF2B5EF4-FFF2-40B4-BE49-F238E27FC236}">
                <a16:creationId xmlns:a16="http://schemas.microsoft.com/office/drawing/2014/main" id="{8364F495-E7A0-420F-815C-90053DD1F3D0}"/>
              </a:ext>
            </a:extLst>
          </p:cNvPr>
          <p:cNvSpPr/>
          <p:nvPr/>
        </p:nvSpPr>
        <p:spPr>
          <a:xfrm>
            <a:off x="8333990" y="4212824"/>
            <a:ext cx="2933027" cy="683155"/>
          </a:xfrm>
          <a:prstGeom prst="wedgeEllipseCallout">
            <a:avLst>
              <a:gd name="adj1" fmla="val -85880"/>
              <a:gd name="adj2" fmla="val 641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Secret-sharing committees</a:t>
            </a:r>
          </a:p>
        </p:txBody>
      </p:sp>
    </p:spTree>
    <p:extLst>
      <p:ext uri="{BB962C8B-B14F-4D97-AF65-F5344CB8AC3E}">
        <p14:creationId xmlns:p14="http://schemas.microsoft.com/office/powerpoint/2010/main" val="16142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8635-DE90-42F2-8AD5-B04590A1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A74B-E902-47A5-ACE5-13BA11E8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219200"/>
            <a:ext cx="10871200" cy="5391462"/>
          </a:xfrm>
        </p:spPr>
        <p:txBody>
          <a:bodyPr>
            <a:normAutofit/>
          </a:bodyPr>
          <a:lstStyle/>
          <a:p>
            <a:r>
              <a:rPr lang="en-US" dirty="0"/>
              <a:t>A scalable proactive secret-sharing protocol</a:t>
            </a:r>
          </a:p>
          <a:p>
            <a:pPr lvl="1"/>
            <a:r>
              <a:rPr lang="en-US" dirty="0"/>
              <a:t>With “player replaceability”</a:t>
            </a:r>
          </a:p>
          <a:p>
            <a:r>
              <a:rPr lang="en-US" dirty="0"/>
              <a:t>Assuming that the adversary controls &lt; ¼ of the stake</a:t>
            </a:r>
          </a:p>
          <a:p>
            <a:r>
              <a:rPr lang="en-US" dirty="0"/>
              <a:t>Can be implemented under DDH, DCR, LWE, …</a:t>
            </a:r>
          </a:p>
          <a:p>
            <a:pPr lvl="1"/>
            <a:r>
              <a:rPr lang="en-US" dirty="0"/>
              <a:t>Raises an interesting new open problem about anonymous encryption under selective opening attacks</a:t>
            </a:r>
          </a:p>
          <a:p>
            <a:r>
              <a:rPr lang="en-US" dirty="0"/>
              <a:t>Can conceivably be made practical</a:t>
            </a:r>
          </a:p>
          <a:p>
            <a:pPr lvl="1"/>
            <a:r>
              <a:rPr lang="en-US" dirty="0"/>
              <a:t>Involves only proving “short statements” with “short witnesses”, independent of total stake or the blockchain history</a:t>
            </a:r>
          </a:p>
        </p:txBody>
      </p:sp>
    </p:spTree>
    <p:extLst>
      <p:ext uri="{BB962C8B-B14F-4D97-AF65-F5344CB8AC3E}">
        <p14:creationId xmlns:p14="http://schemas.microsoft.com/office/powerpoint/2010/main" val="64798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8635-DE90-42F2-8AD5-B04590A1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A74B-E902-47A5-ACE5-13BA11E8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219200"/>
            <a:ext cx="10871200" cy="5391462"/>
          </a:xfrm>
        </p:spPr>
        <p:txBody>
          <a:bodyPr>
            <a:normAutofit/>
          </a:bodyPr>
          <a:lstStyle/>
          <a:p>
            <a:r>
              <a:rPr lang="en-US" dirty="0"/>
              <a:t>A scalable proactive secret-sharing protocol</a:t>
            </a:r>
          </a:p>
          <a:p>
            <a:pPr lvl="1"/>
            <a:r>
              <a:rPr lang="en-US" dirty="0"/>
              <a:t>With “player replaceability”</a:t>
            </a:r>
          </a:p>
          <a:p>
            <a:r>
              <a:rPr lang="en-US" dirty="0"/>
              <a:t>Assuming that the adversary controls &lt; ¼ of the stake</a:t>
            </a:r>
          </a:p>
          <a:p>
            <a:r>
              <a:rPr lang="en-US" dirty="0"/>
              <a:t>Can be implemented under DDH, DCR, LWE, …</a:t>
            </a:r>
          </a:p>
          <a:p>
            <a:pPr lvl="1"/>
            <a:r>
              <a:rPr lang="en-US" dirty="0"/>
              <a:t>Raises an interesting new open problem about anonymous encryption under selective opening attacks</a:t>
            </a:r>
          </a:p>
          <a:p>
            <a:r>
              <a:rPr lang="en-US" dirty="0"/>
              <a:t>Can conceivably be made practical</a:t>
            </a:r>
          </a:p>
          <a:p>
            <a:pPr lvl="1"/>
            <a:r>
              <a:rPr lang="en-US" dirty="0"/>
              <a:t>Involves only proving “short statements” with “short witnesses”, independent of total stake or the blockchain history</a:t>
            </a:r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744C8FF2-D223-4EBB-8137-1583958E2506}"/>
              </a:ext>
            </a:extLst>
          </p:cNvPr>
          <p:cNvSpPr/>
          <p:nvPr/>
        </p:nvSpPr>
        <p:spPr>
          <a:xfrm>
            <a:off x="2513351" y="1974954"/>
            <a:ext cx="7165298" cy="2908092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49228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1001</TotalTime>
  <Words>480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Can a Blockchain Keep a Secret?</vt:lpstr>
      <vt:lpstr>Can a Blockchain be a Trusted Party?</vt:lpstr>
      <vt:lpstr>This Work: A Basic Secrecy Setting</vt:lpstr>
      <vt:lpstr>Security and Efficiency</vt:lpstr>
      <vt:lpstr>Why is it Hard?</vt:lpstr>
      <vt:lpstr>How is it Done?</vt:lpstr>
      <vt:lpstr>The End Result</vt:lpstr>
      <vt:lpstr>The End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a Blockchain Keep a Secret?</dc:title>
  <dc:creator>S. Halevi</dc:creator>
  <cp:lastModifiedBy>S. Halevi</cp:lastModifiedBy>
  <cp:revision>60</cp:revision>
  <dcterms:created xsi:type="dcterms:W3CDTF">2020-04-28T21:39:06Z</dcterms:created>
  <dcterms:modified xsi:type="dcterms:W3CDTF">2020-05-11T04:24:14Z</dcterms:modified>
</cp:coreProperties>
</file>