
<file path=[Content_Types].xml><?xml version="1.0" encoding="utf-8"?>
<Types xmlns="http://schemas.openxmlformats.org/package/2006/content-types">
  <Default Extension="xml" ContentType="application/xml"/>
  <Default Extension="jpeg" ContentType="image/jpeg"/>
  <Default Extension="tiff" ContentType="image/tiff"/>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8404800" cy="36576000"/>
  <p:notesSz cx="7315200" cy="9601200"/>
  <p:defaultTextStyle>
    <a:defPPr>
      <a:defRPr lang="en-US"/>
    </a:defPPr>
    <a:lvl1pPr marL="0" algn="l" defTabSz="4284604" rtl="0" eaLnBrk="1" latinLnBrk="0" hangingPunct="1">
      <a:defRPr sz="8400" kern="1200">
        <a:solidFill>
          <a:schemeClr val="tx1"/>
        </a:solidFill>
        <a:latin typeface="+mn-lt"/>
        <a:ea typeface="+mn-ea"/>
        <a:cs typeface="+mn-cs"/>
      </a:defRPr>
    </a:lvl1pPr>
    <a:lvl2pPr marL="2142302" algn="l" defTabSz="4284604" rtl="0" eaLnBrk="1" latinLnBrk="0" hangingPunct="1">
      <a:defRPr sz="8400" kern="1200">
        <a:solidFill>
          <a:schemeClr val="tx1"/>
        </a:solidFill>
        <a:latin typeface="+mn-lt"/>
        <a:ea typeface="+mn-ea"/>
        <a:cs typeface="+mn-cs"/>
      </a:defRPr>
    </a:lvl2pPr>
    <a:lvl3pPr marL="4284604" algn="l" defTabSz="4284604" rtl="0" eaLnBrk="1" latinLnBrk="0" hangingPunct="1">
      <a:defRPr sz="8400" kern="1200">
        <a:solidFill>
          <a:schemeClr val="tx1"/>
        </a:solidFill>
        <a:latin typeface="+mn-lt"/>
        <a:ea typeface="+mn-ea"/>
        <a:cs typeface="+mn-cs"/>
      </a:defRPr>
    </a:lvl3pPr>
    <a:lvl4pPr marL="6426906" algn="l" defTabSz="4284604" rtl="0" eaLnBrk="1" latinLnBrk="0" hangingPunct="1">
      <a:defRPr sz="8400" kern="1200">
        <a:solidFill>
          <a:schemeClr val="tx1"/>
        </a:solidFill>
        <a:latin typeface="+mn-lt"/>
        <a:ea typeface="+mn-ea"/>
        <a:cs typeface="+mn-cs"/>
      </a:defRPr>
    </a:lvl4pPr>
    <a:lvl5pPr marL="8569208" algn="l" defTabSz="4284604" rtl="0" eaLnBrk="1" latinLnBrk="0" hangingPunct="1">
      <a:defRPr sz="8400" kern="1200">
        <a:solidFill>
          <a:schemeClr val="tx1"/>
        </a:solidFill>
        <a:latin typeface="+mn-lt"/>
        <a:ea typeface="+mn-ea"/>
        <a:cs typeface="+mn-cs"/>
      </a:defRPr>
    </a:lvl5pPr>
    <a:lvl6pPr marL="10711510" algn="l" defTabSz="4284604" rtl="0" eaLnBrk="1" latinLnBrk="0" hangingPunct="1">
      <a:defRPr sz="8400" kern="1200">
        <a:solidFill>
          <a:schemeClr val="tx1"/>
        </a:solidFill>
        <a:latin typeface="+mn-lt"/>
        <a:ea typeface="+mn-ea"/>
        <a:cs typeface="+mn-cs"/>
      </a:defRPr>
    </a:lvl6pPr>
    <a:lvl7pPr marL="12853812" algn="l" defTabSz="4284604" rtl="0" eaLnBrk="1" latinLnBrk="0" hangingPunct="1">
      <a:defRPr sz="8400" kern="1200">
        <a:solidFill>
          <a:schemeClr val="tx1"/>
        </a:solidFill>
        <a:latin typeface="+mn-lt"/>
        <a:ea typeface="+mn-ea"/>
        <a:cs typeface="+mn-cs"/>
      </a:defRPr>
    </a:lvl7pPr>
    <a:lvl8pPr marL="14996114" algn="l" defTabSz="4284604" rtl="0" eaLnBrk="1" latinLnBrk="0" hangingPunct="1">
      <a:defRPr sz="8400" kern="1200">
        <a:solidFill>
          <a:schemeClr val="tx1"/>
        </a:solidFill>
        <a:latin typeface="+mn-lt"/>
        <a:ea typeface="+mn-ea"/>
        <a:cs typeface="+mn-cs"/>
      </a:defRPr>
    </a:lvl8pPr>
    <a:lvl9pPr marL="17138416" algn="l" defTabSz="4284604" rtl="0" eaLnBrk="1" latinLnBrk="0" hangingPunct="1">
      <a:defRPr sz="8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FF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020" autoAdjust="0"/>
    <p:restoredTop sz="94660"/>
  </p:normalViewPr>
  <p:slideViewPr>
    <p:cSldViewPr>
      <p:cViewPr>
        <p:scale>
          <a:sx n="90" d="100"/>
          <a:sy n="90" d="100"/>
        </p:scale>
        <p:origin x="13160" y="13504"/>
      </p:cViewPr>
      <p:guideLst>
        <p:guide orient="horz" pos="11520"/>
        <p:guide pos="1209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4143375" y="0"/>
            <a:ext cx="3170238" cy="479425"/>
          </a:xfrm>
          <a:prstGeom prst="rect">
            <a:avLst/>
          </a:prstGeom>
        </p:spPr>
        <p:txBody>
          <a:bodyPr vert="horz" lIns="91440" tIns="45720" rIns="91440" bIns="45720" rtlCol="0"/>
          <a:lstStyle>
            <a:lvl1pPr algn="r">
              <a:defRPr sz="1200"/>
            </a:lvl1pPr>
          </a:lstStyle>
          <a:p>
            <a:fld id="{DFED2812-4B94-DD49-A09D-97C3D9BD2280}" type="datetimeFigureOut">
              <a:rPr lang="en-US" smtClean="0"/>
              <a:pPr/>
              <a:t>7/9/14</a:t>
            </a:fld>
            <a:endParaRPr lang="en-US" dirty="0"/>
          </a:p>
        </p:txBody>
      </p:sp>
      <p:sp>
        <p:nvSpPr>
          <p:cNvPr id="4" name="Slide Image Placeholder 3"/>
          <p:cNvSpPr>
            <a:spLocks noGrp="1" noRot="1" noChangeAspect="1"/>
          </p:cNvSpPr>
          <p:nvPr>
            <p:ph type="sldImg" idx="2"/>
          </p:nvPr>
        </p:nvSpPr>
        <p:spPr>
          <a:xfrm>
            <a:off x="1766888" y="720725"/>
            <a:ext cx="3781425" cy="36004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1440" tIns="45720" rIns="91440" bIns="45720" rtlCol="0" anchor="b"/>
          <a:lstStyle>
            <a:lvl1pPr algn="r">
              <a:defRPr sz="1200"/>
            </a:lvl1pPr>
          </a:lstStyle>
          <a:p>
            <a:fld id="{59D2A180-DD38-7748-BC1F-C3C1D6C9C45C}" type="slidenum">
              <a:rPr lang="en-US" smtClean="0"/>
              <a:pPr/>
              <a:t>‹#›</a:t>
            </a:fld>
            <a:endParaRPr lang="en-US" dirty="0"/>
          </a:p>
        </p:txBody>
      </p:sp>
    </p:spTree>
    <p:extLst>
      <p:ext uri="{BB962C8B-B14F-4D97-AF65-F5344CB8AC3E}">
        <p14:creationId xmlns:p14="http://schemas.microsoft.com/office/powerpoint/2010/main" val="120563280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D2A180-DD38-7748-BC1F-C3C1D6C9C45C}"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362270"/>
            <a:ext cx="32644080" cy="7840133"/>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0720" y="20726400"/>
            <a:ext cx="26883360" cy="9347200"/>
          </a:xfrm>
        </p:spPr>
        <p:txBody>
          <a:bodyPr/>
          <a:lstStyle>
            <a:lvl1pPr marL="0" indent="0" algn="ctr">
              <a:buNone/>
              <a:defRPr>
                <a:solidFill>
                  <a:schemeClr val="tx1">
                    <a:tint val="75000"/>
                  </a:schemeClr>
                </a:solidFill>
              </a:defRPr>
            </a:lvl1pPr>
            <a:lvl2pPr marL="2142302" indent="0" algn="ctr">
              <a:buNone/>
              <a:defRPr>
                <a:solidFill>
                  <a:schemeClr val="tx1">
                    <a:tint val="75000"/>
                  </a:schemeClr>
                </a:solidFill>
              </a:defRPr>
            </a:lvl2pPr>
            <a:lvl3pPr marL="4284604" indent="0" algn="ctr">
              <a:buNone/>
              <a:defRPr>
                <a:solidFill>
                  <a:schemeClr val="tx1">
                    <a:tint val="75000"/>
                  </a:schemeClr>
                </a:solidFill>
              </a:defRPr>
            </a:lvl3pPr>
            <a:lvl4pPr marL="6426906" indent="0" algn="ctr">
              <a:buNone/>
              <a:defRPr>
                <a:solidFill>
                  <a:schemeClr val="tx1">
                    <a:tint val="75000"/>
                  </a:schemeClr>
                </a:solidFill>
              </a:defRPr>
            </a:lvl4pPr>
            <a:lvl5pPr marL="8569208" indent="0" algn="ctr">
              <a:buNone/>
              <a:defRPr>
                <a:solidFill>
                  <a:schemeClr val="tx1">
                    <a:tint val="75000"/>
                  </a:schemeClr>
                </a:solidFill>
              </a:defRPr>
            </a:lvl5pPr>
            <a:lvl6pPr marL="10711510" indent="0" algn="ctr">
              <a:buNone/>
              <a:defRPr>
                <a:solidFill>
                  <a:schemeClr val="tx1">
                    <a:tint val="75000"/>
                  </a:schemeClr>
                </a:solidFill>
              </a:defRPr>
            </a:lvl6pPr>
            <a:lvl7pPr marL="12853812" indent="0" algn="ctr">
              <a:buNone/>
              <a:defRPr>
                <a:solidFill>
                  <a:schemeClr val="tx1">
                    <a:tint val="75000"/>
                  </a:schemeClr>
                </a:solidFill>
              </a:defRPr>
            </a:lvl7pPr>
            <a:lvl8pPr marL="14996114" indent="0" algn="ctr">
              <a:buNone/>
              <a:defRPr>
                <a:solidFill>
                  <a:schemeClr val="tx1">
                    <a:tint val="75000"/>
                  </a:schemeClr>
                </a:solidFill>
              </a:defRPr>
            </a:lvl8pPr>
            <a:lvl9pPr marL="17138416"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94F01C5-D5CD-49BC-8406-602CE9C003C9}" type="datetimeFigureOut">
              <a:rPr lang="en-US" smtClean="0"/>
              <a:pPr/>
              <a:t>7/9/14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8CBF50-20F3-4D53-8852-B6CD5E8C46A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4F01C5-D5CD-49BC-8406-602CE9C003C9}" type="datetimeFigureOut">
              <a:rPr lang="en-US" smtClean="0"/>
              <a:pPr/>
              <a:t>7/9/14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8CBF50-20F3-4D53-8852-B6CD5E8C46A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843480" y="1464739"/>
            <a:ext cx="8641080" cy="3120813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920240" y="1464739"/>
            <a:ext cx="25283160" cy="31208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4F01C5-D5CD-49BC-8406-602CE9C003C9}" type="datetimeFigureOut">
              <a:rPr lang="en-US" smtClean="0"/>
              <a:pPr/>
              <a:t>7/9/14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8CBF50-20F3-4D53-8852-B6CD5E8C46A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4F01C5-D5CD-49BC-8406-602CE9C003C9}" type="datetimeFigureOut">
              <a:rPr lang="en-US" smtClean="0"/>
              <a:pPr/>
              <a:t>7/9/14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8CBF50-20F3-4D53-8852-B6CD5E8C46A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5" y="23503469"/>
            <a:ext cx="32644080" cy="7264400"/>
          </a:xfrm>
        </p:spPr>
        <p:txBody>
          <a:bodyPr anchor="t"/>
          <a:lstStyle>
            <a:lvl1pPr algn="l">
              <a:defRPr sz="187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5" y="15502472"/>
            <a:ext cx="32644080" cy="8000997"/>
          </a:xfrm>
        </p:spPr>
        <p:txBody>
          <a:bodyPr anchor="b"/>
          <a:lstStyle>
            <a:lvl1pPr marL="0" indent="0">
              <a:buNone/>
              <a:defRPr sz="9400">
                <a:solidFill>
                  <a:schemeClr val="tx1">
                    <a:tint val="75000"/>
                  </a:schemeClr>
                </a:solidFill>
              </a:defRPr>
            </a:lvl1pPr>
            <a:lvl2pPr marL="2142302" indent="0">
              <a:buNone/>
              <a:defRPr sz="8400">
                <a:solidFill>
                  <a:schemeClr val="tx1">
                    <a:tint val="75000"/>
                  </a:schemeClr>
                </a:solidFill>
              </a:defRPr>
            </a:lvl2pPr>
            <a:lvl3pPr marL="4284604" indent="0">
              <a:buNone/>
              <a:defRPr sz="7500">
                <a:solidFill>
                  <a:schemeClr val="tx1">
                    <a:tint val="75000"/>
                  </a:schemeClr>
                </a:solidFill>
              </a:defRPr>
            </a:lvl3pPr>
            <a:lvl4pPr marL="6426906" indent="0">
              <a:buNone/>
              <a:defRPr sz="6600">
                <a:solidFill>
                  <a:schemeClr val="tx1">
                    <a:tint val="75000"/>
                  </a:schemeClr>
                </a:solidFill>
              </a:defRPr>
            </a:lvl4pPr>
            <a:lvl5pPr marL="8569208" indent="0">
              <a:buNone/>
              <a:defRPr sz="6600">
                <a:solidFill>
                  <a:schemeClr val="tx1">
                    <a:tint val="75000"/>
                  </a:schemeClr>
                </a:solidFill>
              </a:defRPr>
            </a:lvl5pPr>
            <a:lvl6pPr marL="10711510" indent="0">
              <a:buNone/>
              <a:defRPr sz="6600">
                <a:solidFill>
                  <a:schemeClr val="tx1">
                    <a:tint val="75000"/>
                  </a:schemeClr>
                </a:solidFill>
              </a:defRPr>
            </a:lvl6pPr>
            <a:lvl7pPr marL="12853812" indent="0">
              <a:buNone/>
              <a:defRPr sz="6600">
                <a:solidFill>
                  <a:schemeClr val="tx1">
                    <a:tint val="75000"/>
                  </a:schemeClr>
                </a:solidFill>
              </a:defRPr>
            </a:lvl7pPr>
            <a:lvl8pPr marL="14996114" indent="0">
              <a:buNone/>
              <a:defRPr sz="6600">
                <a:solidFill>
                  <a:schemeClr val="tx1">
                    <a:tint val="75000"/>
                  </a:schemeClr>
                </a:solidFill>
              </a:defRPr>
            </a:lvl8pPr>
            <a:lvl9pPr marL="17138416" indent="0">
              <a:buNone/>
              <a:defRPr sz="6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4F01C5-D5CD-49BC-8406-602CE9C003C9}" type="datetimeFigureOut">
              <a:rPr lang="en-US" smtClean="0"/>
              <a:pPr/>
              <a:t>7/9/14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8CBF50-20F3-4D53-8852-B6CD5E8C46A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920240" y="8534403"/>
            <a:ext cx="16962120" cy="24138469"/>
          </a:xfrm>
        </p:spPr>
        <p:txBody>
          <a:bodyPr/>
          <a:lstStyle>
            <a:lvl1pPr>
              <a:defRPr sz="13100"/>
            </a:lvl1pPr>
            <a:lvl2pPr>
              <a:defRPr sz="11200"/>
            </a:lvl2pPr>
            <a:lvl3pPr>
              <a:defRPr sz="9400"/>
            </a:lvl3pPr>
            <a:lvl4pPr>
              <a:defRPr sz="8400"/>
            </a:lvl4pPr>
            <a:lvl5pPr>
              <a:defRPr sz="8400"/>
            </a:lvl5pPr>
            <a:lvl6pPr>
              <a:defRPr sz="8400"/>
            </a:lvl6pPr>
            <a:lvl7pPr>
              <a:defRPr sz="8400"/>
            </a:lvl7pPr>
            <a:lvl8pPr>
              <a:defRPr sz="8400"/>
            </a:lvl8pPr>
            <a:lvl9pPr>
              <a:defRPr sz="8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9522440" y="8534403"/>
            <a:ext cx="16962120" cy="24138469"/>
          </a:xfrm>
        </p:spPr>
        <p:txBody>
          <a:bodyPr/>
          <a:lstStyle>
            <a:lvl1pPr>
              <a:defRPr sz="13100"/>
            </a:lvl1pPr>
            <a:lvl2pPr>
              <a:defRPr sz="11200"/>
            </a:lvl2pPr>
            <a:lvl3pPr>
              <a:defRPr sz="9400"/>
            </a:lvl3pPr>
            <a:lvl4pPr>
              <a:defRPr sz="8400"/>
            </a:lvl4pPr>
            <a:lvl5pPr>
              <a:defRPr sz="8400"/>
            </a:lvl5pPr>
            <a:lvl6pPr>
              <a:defRPr sz="8400"/>
            </a:lvl6pPr>
            <a:lvl7pPr>
              <a:defRPr sz="8400"/>
            </a:lvl7pPr>
            <a:lvl8pPr>
              <a:defRPr sz="8400"/>
            </a:lvl8pPr>
            <a:lvl9pPr>
              <a:defRPr sz="8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94F01C5-D5CD-49BC-8406-602CE9C003C9}" type="datetimeFigureOut">
              <a:rPr lang="en-US" smtClean="0"/>
              <a:pPr/>
              <a:t>7/9/14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E8CBF50-20F3-4D53-8852-B6CD5E8C46A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20240" y="8187269"/>
            <a:ext cx="16968790" cy="3412064"/>
          </a:xfrm>
        </p:spPr>
        <p:txBody>
          <a:bodyPr anchor="b"/>
          <a:lstStyle>
            <a:lvl1pPr marL="0" indent="0">
              <a:buNone/>
              <a:defRPr sz="11200" b="1"/>
            </a:lvl1pPr>
            <a:lvl2pPr marL="2142302" indent="0">
              <a:buNone/>
              <a:defRPr sz="9400" b="1"/>
            </a:lvl2pPr>
            <a:lvl3pPr marL="4284604" indent="0">
              <a:buNone/>
              <a:defRPr sz="8400" b="1"/>
            </a:lvl3pPr>
            <a:lvl4pPr marL="6426906" indent="0">
              <a:buNone/>
              <a:defRPr sz="7500" b="1"/>
            </a:lvl4pPr>
            <a:lvl5pPr marL="8569208" indent="0">
              <a:buNone/>
              <a:defRPr sz="7500" b="1"/>
            </a:lvl5pPr>
            <a:lvl6pPr marL="10711510" indent="0">
              <a:buNone/>
              <a:defRPr sz="7500" b="1"/>
            </a:lvl6pPr>
            <a:lvl7pPr marL="12853812" indent="0">
              <a:buNone/>
              <a:defRPr sz="7500" b="1"/>
            </a:lvl7pPr>
            <a:lvl8pPr marL="14996114" indent="0">
              <a:buNone/>
              <a:defRPr sz="7500" b="1"/>
            </a:lvl8pPr>
            <a:lvl9pPr marL="17138416" indent="0">
              <a:buNone/>
              <a:defRPr sz="7500" b="1"/>
            </a:lvl9pPr>
          </a:lstStyle>
          <a:p>
            <a:pPr lvl="0"/>
            <a:r>
              <a:rPr lang="en-US" smtClean="0"/>
              <a:t>Click to edit Master text styles</a:t>
            </a:r>
          </a:p>
        </p:txBody>
      </p:sp>
      <p:sp>
        <p:nvSpPr>
          <p:cNvPr id="4" name="Content Placeholder 3"/>
          <p:cNvSpPr>
            <a:spLocks noGrp="1"/>
          </p:cNvSpPr>
          <p:nvPr>
            <p:ph sz="half" idx="2"/>
          </p:nvPr>
        </p:nvSpPr>
        <p:spPr>
          <a:xfrm>
            <a:off x="1920240" y="11599333"/>
            <a:ext cx="16968790" cy="21073536"/>
          </a:xfrm>
        </p:spPr>
        <p:txBody>
          <a:bodyPr/>
          <a:lstStyle>
            <a:lvl1pPr>
              <a:defRPr sz="11200"/>
            </a:lvl1pPr>
            <a:lvl2pPr>
              <a:defRPr sz="9400"/>
            </a:lvl2pPr>
            <a:lvl3pPr>
              <a:defRPr sz="8400"/>
            </a:lvl3pPr>
            <a:lvl4pPr>
              <a:defRPr sz="7500"/>
            </a:lvl4pPr>
            <a:lvl5pPr>
              <a:defRPr sz="7500"/>
            </a:lvl5pPr>
            <a:lvl6pPr>
              <a:defRPr sz="7500"/>
            </a:lvl6pPr>
            <a:lvl7pPr>
              <a:defRPr sz="7500"/>
            </a:lvl7pPr>
            <a:lvl8pPr>
              <a:defRPr sz="7500"/>
            </a:lvl8pPr>
            <a:lvl9pPr>
              <a:defRPr sz="7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9107" y="8187269"/>
            <a:ext cx="16975455" cy="3412064"/>
          </a:xfrm>
        </p:spPr>
        <p:txBody>
          <a:bodyPr anchor="b"/>
          <a:lstStyle>
            <a:lvl1pPr marL="0" indent="0">
              <a:buNone/>
              <a:defRPr sz="11200" b="1"/>
            </a:lvl1pPr>
            <a:lvl2pPr marL="2142302" indent="0">
              <a:buNone/>
              <a:defRPr sz="9400" b="1"/>
            </a:lvl2pPr>
            <a:lvl3pPr marL="4284604" indent="0">
              <a:buNone/>
              <a:defRPr sz="8400" b="1"/>
            </a:lvl3pPr>
            <a:lvl4pPr marL="6426906" indent="0">
              <a:buNone/>
              <a:defRPr sz="7500" b="1"/>
            </a:lvl4pPr>
            <a:lvl5pPr marL="8569208" indent="0">
              <a:buNone/>
              <a:defRPr sz="7500" b="1"/>
            </a:lvl5pPr>
            <a:lvl6pPr marL="10711510" indent="0">
              <a:buNone/>
              <a:defRPr sz="7500" b="1"/>
            </a:lvl6pPr>
            <a:lvl7pPr marL="12853812" indent="0">
              <a:buNone/>
              <a:defRPr sz="7500" b="1"/>
            </a:lvl7pPr>
            <a:lvl8pPr marL="14996114" indent="0">
              <a:buNone/>
              <a:defRPr sz="7500" b="1"/>
            </a:lvl8pPr>
            <a:lvl9pPr marL="17138416" indent="0">
              <a:buNone/>
              <a:defRPr sz="7500" b="1"/>
            </a:lvl9pPr>
          </a:lstStyle>
          <a:p>
            <a:pPr lvl="0"/>
            <a:r>
              <a:rPr lang="en-US" smtClean="0"/>
              <a:t>Click to edit Master text styles</a:t>
            </a:r>
          </a:p>
        </p:txBody>
      </p:sp>
      <p:sp>
        <p:nvSpPr>
          <p:cNvPr id="6" name="Content Placeholder 5"/>
          <p:cNvSpPr>
            <a:spLocks noGrp="1"/>
          </p:cNvSpPr>
          <p:nvPr>
            <p:ph sz="quarter" idx="4"/>
          </p:nvPr>
        </p:nvSpPr>
        <p:spPr>
          <a:xfrm>
            <a:off x="19509107" y="11599333"/>
            <a:ext cx="16975455" cy="21073536"/>
          </a:xfrm>
        </p:spPr>
        <p:txBody>
          <a:bodyPr/>
          <a:lstStyle>
            <a:lvl1pPr>
              <a:defRPr sz="11200"/>
            </a:lvl1pPr>
            <a:lvl2pPr>
              <a:defRPr sz="9400"/>
            </a:lvl2pPr>
            <a:lvl3pPr>
              <a:defRPr sz="8400"/>
            </a:lvl3pPr>
            <a:lvl4pPr>
              <a:defRPr sz="7500"/>
            </a:lvl4pPr>
            <a:lvl5pPr>
              <a:defRPr sz="7500"/>
            </a:lvl5pPr>
            <a:lvl6pPr>
              <a:defRPr sz="7500"/>
            </a:lvl6pPr>
            <a:lvl7pPr>
              <a:defRPr sz="7500"/>
            </a:lvl7pPr>
            <a:lvl8pPr>
              <a:defRPr sz="7500"/>
            </a:lvl8pPr>
            <a:lvl9pPr>
              <a:defRPr sz="7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94F01C5-D5CD-49BC-8406-602CE9C003C9}" type="datetimeFigureOut">
              <a:rPr lang="en-US" smtClean="0"/>
              <a:pPr/>
              <a:t>7/9/14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E8CBF50-20F3-4D53-8852-B6CD5E8C46A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94F01C5-D5CD-49BC-8406-602CE9C003C9}" type="datetimeFigureOut">
              <a:rPr lang="en-US" smtClean="0"/>
              <a:pPr/>
              <a:t>7/9/14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E8CBF50-20F3-4D53-8852-B6CD5E8C46A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4F01C5-D5CD-49BC-8406-602CE9C003C9}" type="datetimeFigureOut">
              <a:rPr lang="en-US" smtClean="0"/>
              <a:pPr/>
              <a:t>7/9/14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E8CBF50-20F3-4D53-8852-B6CD5E8C46A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2" y="1456267"/>
            <a:ext cx="12634915" cy="6197600"/>
          </a:xfrm>
        </p:spPr>
        <p:txBody>
          <a:bodyPr anchor="b"/>
          <a:lstStyle>
            <a:lvl1pPr algn="l">
              <a:defRPr sz="9400" b="1"/>
            </a:lvl1pPr>
          </a:lstStyle>
          <a:p>
            <a:r>
              <a:rPr lang="en-US" smtClean="0"/>
              <a:t>Click to edit Master title style</a:t>
            </a:r>
            <a:endParaRPr lang="en-US"/>
          </a:p>
        </p:txBody>
      </p:sp>
      <p:sp>
        <p:nvSpPr>
          <p:cNvPr id="3" name="Content Placeholder 2"/>
          <p:cNvSpPr>
            <a:spLocks noGrp="1"/>
          </p:cNvSpPr>
          <p:nvPr>
            <p:ph idx="1"/>
          </p:nvPr>
        </p:nvSpPr>
        <p:spPr>
          <a:xfrm>
            <a:off x="15015210" y="1456269"/>
            <a:ext cx="21469350" cy="31216603"/>
          </a:xfrm>
        </p:spPr>
        <p:txBody>
          <a:bodyPr/>
          <a:lstStyle>
            <a:lvl1pPr>
              <a:defRPr sz="15000"/>
            </a:lvl1pPr>
            <a:lvl2pPr>
              <a:defRPr sz="13100"/>
            </a:lvl2pPr>
            <a:lvl3pPr>
              <a:defRPr sz="11200"/>
            </a:lvl3pPr>
            <a:lvl4pPr>
              <a:defRPr sz="9400"/>
            </a:lvl4pPr>
            <a:lvl5pPr>
              <a:defRPr sz="9400"/>
            </a:lvl5pPr>
            <a:lvl6pPr>
              <a:defRPr sz="9400"/>
            </a:lvl6pPr>
            <a:lvl7pPr>
              <a:defRPr sz="9400"/>
            </a:lvl7pPr>
            <a:lvl8pPr>
              <a:defRPr sz="9400"/>
            </a:lvl8pPr>
            <a:lvl9pPr>
              <a:defRPr sz="9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20242" y="7653869"/>
            <a:ext cx="12634915" cy="25019003"/>
          </a:xfrm>
        </p:spPr>
        <p:txBody>
          <a:bodyPr/>
          <a:lstStyle>
            <a:lvl1pPr marL="0" indent="0">
              <a:buNone/>
              <a:defRPr sz="6600"/>
            </a:lvl1pPr>
            <a:lvl2pPr marL="2142302" indent="0">
              <a:buNone/>
              <a:defRPr sz="5600"/>
            </a:lvl2pPr>
            <a:lvl3pPr marL="4284604" indent="0">
              <a:buNone/>
              <a:defRPr sz="4700"/>
            </a:lvl3pPr>
            <a:lvl4pPr marL="6426906" indent="0">
              <a:buNone/>
              <a:defRPr sz="4200"/>
            </a:lvl4pPr>
            <a:lvl5pPr marL="8569208" indent="0">
              <a:buNone/>
              <a:defRPr sz="4200"/>
            </a:lvl5pPr>
            <a:lvl6pPr marL="10711510" indent="0">
              <a:buNone/>
              <a:defRPr sz="4200"/>
            </a:lvl6pPr>
            <a:lvl7pPr marL="12853812" indent="0">
              <a:buNone/>
              <a:defRPr sz="4200"/>
            </a:lvl7pPr>
            <a:lvl8pPr marL="14996114" indent="0">
              <a:buNone/>
              <a:defRPr sz="4200"/>
            </a:lvl8pPr>
            <a:lvl9pPr marL="17138416" indent="0">
              <a:buNone/>
              <a:defRPr sz="4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4F01C5-D5CD-49BC-8406-602CE9C003C9}" type="datetimeFigureOut">
              <a:rPr lang="en-US" smtClean="0"/>
              <a:pPr/>
              <a:t>7/9/14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E8CBF50-20F3-4D53-8852-B6CD5E8C46A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610" y="25603200"/>
            <a:ext cx="23042880" cy="3022603"/>
          </a:xfrm>
        </p:spPr>
        <p:txBody>
          <a:bodyPr anchor="b"/>
          <a:lstStyle>
            <a:lvl1pPr algn="l">
              <a:defRPr sz="9400" b="1"/>
            </a:lvl1pPr>
          </a:lstStyle>
          <a:p>
            <a:r>
              <a:rPr lang="en-US" smtClean="0"/>
              <a:t>Click to edit Master title style</a:t>
            </a:r>
            <a:endParaRPr lang="en-US"/>
          </a:p>
        </p:txBody>
      </p:sp>
      <p:sp>
        <p:nvSpPr>
          <p:cNvPr id="3" name="Picture Placeholder 2"/>
          <p:cNvSpPr>
            <a:spLocks noGrp="1"/>
          </p:cNvSpPr>
          <p:nvPr>
            <p:ph type="pic" idx="1"/>
          </p:nvPr>
        </p:nvSpPr>
        <p:spPr>
          <a:xfrm>
            <a:off x="7527610" y="3268133"/>
            <a:ext cx="23042880" cy="21945600"/>
          </a:xfrm>
        </p:spPr>
        <p:txBody>
          <a:bodyPr/>
          <a:lstStyle>
            <a:lvl1pPr marL="0" indent="0">
              <a:buNone/>
              <a:defRPr sz="15000"/>
            </a:lvl1pPr>
            <a:lvl2pPr marL="2142302" indent="0">
              <a:buNone/>
              <a:defRPr sz="13100"/>
            </a:lvl2pPr>
            <a:lvl3pPr marL="4284604" indent="0">
              <a:buNone/>
              <a:defRPr sz="11200"/>
            </a:lvl3pPr>
            <a:lvl4pPr marL="6426906" indent="0">
              <a:buNone/>
              <a:defRPr sz="9400"/>
            </a:lvl4pPr>
            <a:lvl5pPr marL="8569208" indent="0">
              <a:buNone/>
              <a:defRPr sz="9400"/>
            </a:lvl5pPr>
            <a:lvl6pPr marL="10711510" indent="0">
              <a:buNone/>
              <a:defRPr sz="9400"/>
            </a:lvl6pPr>
            <a:lvl7pPr marL="12853812" indent="0">
              <a:buNone/>
              <a:defRPr sz="9400"/>
            </a:lvl7pPr>
            <a:lvl8pPr marL="14996114" indent="0">
              <a:buNone/>
              <a:defRPr sz="9400"/>
            </a:lvl8pPr>
            <a:lvl9pPr marL="17138416" indent="0">
              <a:buNone/>
              <a:defRPr sz="9400"/>
            </a:lvl9pPr>
          </a:lstStyle>
          <a:p>
            <a:endParaRPr lang="en-US" dirty="0"/>
          </a:p>
        </p:txBody>
      </p:sp>
      <p:sp>
        <p:nvSpPr>
          <p:cNvPr id="4" name="Text Placeholder 3"/>
          <p:cNvSpPr>
            <a:spLocks noGrp="1"/>
          </p:cNvSpPr>
          <p:nvPr>
            <p:ph type="body" sz="half" idx="2"/>
          </p:nvPr>
        </p:nvSpPr>
        <p:spPr>
          <a:xfrm>
            <a:off x="7527610" y="28625803"/>
            <a:ext cx="23042880" cy="4292597"/>
          </a:xfrm>
        </p:spPr>
        <p:txBody>
          <a:bodyPr/>
          <a:lstStyle>
            <a:lvl1pPr marL="0" indent="0">
              <a:buNone/>
              <a:defRPr sz="6600"/>
            </a:lvl1pPr>
            <a:lvl2pPr marL="2142302" indent="0">
              <a:buNone/>
              <a:defRPr sz="5600"/>
            </a:lvl2pPr>
            <a:lvl3pPr marL="4284604" indent="0">
              <a:buNone/>
              <a:defRPr sz="4700"/>
            </a:lvl3pPr>
            <a:lvl4pPr marL="6426906" indent="0">
              <a:buNone/>
              <a:defRPr sz="4200"/>
            </a:lvl4pPr>
            <a:lvl5pPr marL="8569208" indent="0">
              <a:buNone/>
              <a:defRPr sz="4200"/>
            </a:lvl5pPr>
            <a:lvl6pPr marL="10711510" indent="0">
              <a:buNone/>
              <a:defRPr sz="4200"/>
            </a:lvl6pPr>
            <a:lvl7pPr marL="12853812" indent="0">
              <a:buNone/>
              <a:defRPr sz="4200"/>
            </a:lvl7pPr>
            <a:lvl8pPr marL="14996114" indent="0">
              <a:buNone/>
              <a:defRPr sz="4200"/>
            </a:lvl8pPr>
            <a:lvl9pPr marL="17138416" indent="0">
              <a:buNone/>
              <a:defRPr sz="4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4F01C5-D5CD-49BC-8406-602CE9C003C9}" type="datetimeFigureOut">
              <a:rPr lang="en-US" smtClean="0"/>
              <a:pPr/>
              <a:t>7/9/14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E8CBF50-20F3-4D53-8852-B6CD5E8C46A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1464736"/>
            <a:ext cx="34564320" cy="6096000"/>
          </a:xfrm>
          <a:prstGeom prst="rect">
            <a:avLst/>
          </a:prstGeom>
        </p:spPr>
        <p:txBody>
          <a:bodyPr vert="horz" lIns="428460" tIns="214230" rIns="428460" bIns="21423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920240" y="8534403"/>
            <a:ext cx="34564320" cy="24138469"/>
          </a:xfrm>
          <a:prstGeom prst="rect">
            <a:avLst/>
          </a:prstGeom>
        </p:spPr>
        <p:txBody>
          <a:bodyPr vert="horz" lIns="428460" tIns="214230" rIns="428460" bIns="21423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920240" y="33900536"/>
            <a:ext cx="8961120" cy="1947333"/>
          </a:xfrm>
          <a:prstGeom prst="rect">
            <a:avLst/>
          </a:prstGeom>
        </p:spPr>
        <p:txBody>
          <a:bodyPr vert="horz" lIns="428460" tIns="214230" rIns="428460" bIns="214230" rtlCol="0" anchor="ctr"/>
          <a:lstStyle>
            <a:lvl1pPr algn="l">
              <a:defRPr sz="5600">
                <a:solidFill>
                  <a:schemeClr val="tx1">
                    <a:tint val="75000"/>
                  </a:schemeClr>
                </a:solidFill>
              </a:defRPr>
            </a:lvl1pPr>
          </a:lstStyle>
          <a:p>
            <a:fld id="{594F01C5-D5CD-49BC-8406-602CE9C003C9}" type="datetimeFigureOut">
              <a:rPr lang="en-US" smtClean="0"/>
              <a:pPr/>
              <a:t>7/9/14</a:t>
            </a:fld>
            <a:endParaRPr lang="en-US" dirty="0"/>
          </a:p>
        </p:txBody>
      </p:sp>
      <p:sp>
        <p:nvSpPr>
          <p:cNvPr id="5" name="Footer Placeholder 4"/>
          <p:cNvSpPr>
            <a:spLocks noGrp="1"/>
          </p:cNvSpPr>
          <p:nvPr>
            <p:ph type="ftr" sz="quarter" idx="3"/>
          </p:nvPr>
        </p:nvSpPr>
        <p:spPr>
          <a:xfrm>
            <a:off x="13121640" y="33900536"/>
            <a:ext cx="12161520" cy="1947333"/>
          </a:xfrm>
          <a:prstGeom prst="rect">
            <a:avLst/>
          </a:prstGeom>
        </p:spPr>
        <p:txBody>
          <a:bodyPr vert="horz" lIns="428460" tIns="214230" rIns="428460" bIns="214230" rtlCol="0" anchor="ctr"/>
          <a:lstStyle>
            <a:lvl1pPr algn="ctr">
              <a:defRPr sz="5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7523440" y="33900536"/>
            <a:ext cx="8961120" cy="1947333"/>
          </a:xfrm>
          <a:prstGeom prst="rect">
            <a:avLst/>
          </a:prstGeom>
        </p:spPr>
        <p:txBody>
          <a:bodyPr vert="horz" lIns="428460" tIns="214230" rIns="428460" bIns="214230" rtlCol="0" anchor="ctr"/>
          <a:lstStyle>
            <a:lvl1pPr algn="r">
              <a:defRPr sz="5600">
                <a:solidFill>
                  <a:schemeClr val="tx1">
                    <a:tint val="75000"/>
                  </a:schemeClr>
                </a:solidFill>
              </a:defRPr>
            </a:lvl1pPr>
          </a:lstStyle>
          <a:p>
            <a:fld id="{CE8CBF50-20F3-4D53-8852-B6CD5E8C46A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284604" rtl="0" eaLnBrk="1" latinLnBrk="0" hangingPunct="1">
        <a:spcBef>
          <a:spcPct val="0"/>
        </a:spcBef>
        <a:buNone/>
        <a:defRPr sz="20600" kern="1200">
          <a:solidFill>
            <a:schemeClr val="tx1"/>
          </a:solidFill>
          <a:latin typeface="+mj-lt"/>
          <a:ea typeface="+mj-ea"/>
          <a:cs typeface="+mj-cs"/>
        </a:defRPr>
      </a:lvl1pPr>
    </p:titleStyle>
    <p:bodyStyle>
      <a:lvl1pPr marL="1606727" indent="-1606727" algn="l" defTabSz="4284604" rtl="0" eaLnBrk="1" latinLnBrk="0" hangingPunct="1">
        <a:spcBef>
          <a:spcPct val="20000"/>
        </a:spcBef>
        <a:buFont typeface="Arial" pitchFamily="34" charset="0"/>
        <a:buChar char="•"/>
        <a:defRPr sz="15000" kern="1200">
          <a:solidFill>
            <a:schemeClr val="tx1"/>
          </a:solidFill>
          <a:latin typeface="+mn-lt"/>
          <a:ea typeface="+mn-ea"/>
          <a:cs typeface="+mn-cs"/>
        </a:defRPr>
      </a:lvl1pPr>
      <a:lvl2pPr marL="3481241" indent="-1338939" algn="l" defTabSz="4284604" rtl="0" eaLnBrk="1" latinLnBrk="0" hangingPunct="1">
        <a:spcBef>
          <a:spcPct val="20000"/>
        </a:spcBef>
        <a:buFont typeface="Arial" pitchFamily="34" charset="0"/>
        <a:buChar char="–"/>
        <a:defRPr sz="13100" kern="1200">
          <a:solidFill>
            <a:schemeClr val="tx1"/>
          </a:solidFill>
          <a:latin typeface="+mn-lt"/>
          <a:ea typeface="+mn-ea"/>
          <a:cs typeface="+mn-cs"/>
        </a:defRPr>
      </a:lvl2pPr>
      <a:lvl3pPr marL="5355755" indent="-1071151" algn="l" defTabSz="4284604" rtl="0" eaLnBrk="1" latinLnBrk="0" hangingPunct="1">
        <a:spcBef>
          <a:spcPct val="20000"/>
        </a:spcBef>
        <a:buFont typeface="Arial" pitchFamily="34" charset="0"/>
        <a:buChar char="•"/>
        <a:defRPr sz="11200" kern="1200">
          <a:solidFill>
            <a:schemeClr val="tx1"/>
          </a:solidFill>
          <a:latin typeface="+mn-lt"/>
          <a:ea typeface="+mn-ea"/>
          <a:cs typeface="+mn-cs"/>
        </a:defRPr>
      </a:lvl3pPr>
      <a:lvl4pPr marL="7498057" indent="-1071151" algn="l" defTabSz="4284604" rtl="0" eaLnBrk="1" latinLnBrk="0" hangingPunct="1">
        <a:spcBef>
          <a:spcPct val="20000"/>
        </a:spcBef>
        <a:buFont typeface="Arial" pitchFamily="34" charset="0"/>
        <a:buChar char="–"/>
        <a:defRPr sz="9400" kern="1200">
          <a:solidFill>
            <a:schemeClr val="tx1"/>
          </a:solidFill>
          <a:latin typeface="+mn-lt"/>
          <a:ea typeface="+mn-ea"/>
          <a:cs typeface="+mn-cs"/>
        </a:defRPr>
      </a:lvl4pPr>
      <a:lvl5pPr marL="9640359" indent="-1071151" algn="l" defTabSz="4284604" rtl="0" eaLnBrk="1" latinLnBrk="0" hangingPunct="1">
        <a:spcBef>
          <a:spcPct val="20000"/>
        </a:spcBef>
        <a:buFont typeface="Arial" pitchFamily="34" charset="0"/>
        <a:buChar char="»"/>
        <a:defRPr sz="9400" kern="1200">
          <a:solidFill>
            <a:schemeClr val="tx1"/>
          </a:solidFill>
          <a:latin typeface="+mn-lt"/>
          <a:ea typeface="+mn-ea"/>
          <a:cs typeface="+mn-cs"/>
        </a:defRPr>
      </a:lvl5pPr>
      <a:lvl6pPr marL="11782661" indent="-1071151" algn="l" defTabSz="4284604" rtl="0" eaLnBrk="1" latinLnBrk="0" hangingPunct="1">
        <a:spcBef>
          <a:spcPct val="20000"/>
        </a:spcBef>
        <a:buFont typeface="Arial" pitchFamily="34" charset="0"/>
        <a:buChar char="•"/>
        <a:defRPr sz="9400" kern="1200">
          <a:solidFill>
            <a:schemeClr val="tx1"/>
          </a:solidFill>
          <a:latin typeface="+mn-lt"/>
          <a:ea typeface="+mn-ea"/>
          <a:cs typeface="+mn-cs"/>
        </a:defRPr>
      </a:lvl6pPr>
      <a:lvl7pPr marL="13924963" indent="-1071151" algn="l" defTabSz="4284604" rtl="0" eaLnBrk="1" latinLnBrk="0" hangingPunct="1">
        <a:spcBef>
          <a:spcPct val="20000"/>
        </a:spcBef>
        <a:buFont typeface="Arial" pitchFamily="34" charset="0"/>
        <a:buChar char="•"/>
        <a:defRPr sz="9400" kern="1200">
          <a:solidFill>
            <a:schemeClr val="tx1"/>
          </a:solidFill>
          <a:latin typeface="+mn-lt"/>
          <a:ea typeface="+mn-ea"/>
          <a:cs typeface="+mn-cs"/>
        </a:defRPr>
      </a:lvl7pPr>
      <a:lvl8pPr marL="16067265" indent="-1071151" algn="l" defTabSz="4284604" rtl="0" eaLnBrk="1" latinLnBrk="0" hangingPunct="1">
        <a:spcBef>
          <a:spcPct val="20000"/>
        </a:spcBef>
        <a:buFont typeface="Arial" pitchFamily="34" charset="0"/>
        <a:buChar char="•"/>
        <a:defRPr sz="9400" kern="1200">
          <a:solidFill>
            <a:schemeClr val="tx1"/>
          </a:solidFill>
          <a:latin typeface="+mn-lt"/>
          <a:ea typeface="+mn-ea"/>
          <a:cs typeface="+mn-cs"/>
        </a:defRPr>
      </a:lvl8pPr>
      <a:lvl9pPr marL="18209567" indent="-1071151" algn="l" defTabSz="4284604" rtl="0" eaLnBrk="1" latinLnBrk="0" hangingPunct="1">
        <a:spcBef>
          <a:spcPct val="20000"/>
        </a:spcBef>
        <a:buFont typeface="Arial" pitchFamily="34" charset="0"/>
        <a:buChar char="•"/>
        <a:defRPr sz="9400" kern="1200">
          <a:solidFill>
            <a:schemeClr val="tx1"/>
          </a:solidFill>
          <a:latin typeface="+mn-lt"/>
          <a:ea typeface="+mn-ea"/>
          <a:cs typeface="+mn-cs"/>
        </a:defRPr>
      </a:lvl9pPr>
    </p:bodyStyle>
    <p:otherStyle>
      <a:defPPr>
        <a:defRPr lang="en-US"/>
      </a:defPPr>
      <a:lvl1pPr marL="0" algn="l" defTabSz="4284604" rtl="0" eaLnBrk="1" latinLnBrk="0" hangingPunct="1">
        <a:defRPr sz="8400" kern="1200">
          <a:solidFill>
            <a:schemeClr val="tx1"/>
          </a:solidFill>
          <a:latin typeface="+mn-lt"/>
          <a:ea typeface="+mn-ea"/>
          <a:cs typeface="+mn-cs"/>
        </a:defRPr>
      </a:lvl1pPr>
      <a:lvl2pPr marL="2142302" algn="l" defTabSz="4284604" rtl="0" eaLnBrk="1" latinLnBrk="0" hangingPunct="1">
        <a:defRPr sz="8400" kern="1200">
          <a:solidFill>
            <a:schemeClr val="tx1"/>
          </a:solidFill>
          <a:latin typeface="+mn-lt"/>
          <a:ea typeface="+mn-ea"/>
          <a:cs typeface="+mn-cs"/>
        </a:defRPr>
      </a:lvl2pPr>
      <a:lvl3pPr marL="4284604" algn="l" defTabSz="4284604" rtl="0" eaLnBrk="1" latinLnBrk="0" hangingPunct="1">
        <a:defRPr sz="8400" kern="1200">
          <a:solidFill>
            <a:schemeClr val="tx1"/>
          </a:solidFill>
          <a:latin typeface="+mn-lt"/>
          <a:ea typeface="+mn-ea"/>
          <a:cs typeface="+mn-cs"/>
        </a:defRPr>
      </a:lvl3pPr>
      <a:lvl4pPr marL="6426906" algn="l" defTabSz="4284604" rtl="0" eaLnBrk="1" latinLnBrk="0" hangingPunct="1">
        <a:defRPr sz="8400" kern="1200">
          <a:solidFill>
            <a:schemeClr val="tx1"/>
          </a:solidFill>
          <a:latin typeface="+mn-lt"/>
          <a:ea typeface="+mn-ea"/>
          <a:cs typeface="+mn-cs"/>
        </a:defRPr>
      </a:lvl4pPr>
      <a:lvl5pPr marL="8569208" algn="l" defTabSz="4284604" rtl="0" eaLnBrk="1" latinLnBrk="0" hangingPunct="1">
        <a:defRPr sz="8400" kern="1200">
          <a:solidFill>
            <a:schemeClr val="tx1"/>
          </a:solidFill>
          <a:latin typeface="+mn-lt"/>
          <a:ea typeface="+mn-ea"/>
          <a:cs typeface="+mn-cs"/>
        </a:defRPr>
      </a:lvl5pPr>
      <a:lvl6pPr marL="10711510" algn="l" defTabSz="4284604" rtl="0" eaLnBrk="1" latinLnBrk="0" hangingPunct="1">
        <a:defRPr sz="8400" kern="1200">
          <a:solidFill>
            <a:schemeClr val="tx1"/>
          </a:solidFill>
          <a:latin typeface="+mn-lt"/>
          <a:ea typeface="+mn-ea"/>
          <a:cs typeface="+mn-cs"/>
        </a:defRPr>
      </a:lvl6pPr>
      <a:lvl7pPr marL="12853812" algn="l" defTabSz="4284604" rtl="0" eaLnBrk="1" latinLnBrk="0" hangingPunct="1">
        <a:defRPr sz="8400" kern="1200">
          <a:solidFill>
            <a:schemeClr val="tx1"/>
          </a:solidFill>
          <a:latin typeface="+mn-lt"/>
          <a:ea typeface="+mn-ea"/>
          <a:cs typeface="+mn-cs"/>
        </a:defRPr>
      </a:lvl7pPr>
      <a:lvl8pPr marL="14996114" algn="l" defTabSz="4284604" rtl="0" eaLnBrk="1" latinLnBrk="0" hangingPunct="1">
        <a:defRPr sz="8400" kern="1200">
          <a:solidFill>
            <a:schemeClr val="tx1"/>
          </a:solidFill>
          <a:latin typeface="+mn-lt"/>
          <a:ea typeface="+mn-ea"/>
          <a:cs typeface="+mn-cs"/>
        </a:defRPr>
      </a:lvl8pPr>
      <a:lvl9pPr marL="17138416" algn="l" defTabSz="4284604" rtl="0" eaLnBrk="1" latinLnBrk="0" hangingPunct="1">
        <a:defRPr sz="8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9.jpeg"/><Relationship Id="rId12" Type="http://schemas.openxmlformats.org/officeDocument/2006/relationships/image" Target="../media/image10.png"/><Relationship Id="rId13" Type="http://schemas.openxmlformats.org/officeDocument/2006/relationships/image" Target="../media/image11.png"/><Relationship Id="rId14" Type="http://schemas.openxmlformats.org/officeDocument/2006/relationships/image" Target="../media/image12.emf"/><Relationship Id="rId15" Type="http://schemas.openxmlformats.org/officeDocument/2006/relationships/image" Target="../media/image13.emf"/><Relationship Id="rId16" Type="http://schemas.openxmlformats.org/officeDocument/2006/relationships/image" Target="../media/image14.emf"/><Relationship Id="rId17" Type="http://schemas.openxmlformats.org/officeDocument/2006/relationships/image" Target="../media/image15.emf"/><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eg"/><Relationship Id="rId4" Type="http://schemas.openxmlformats.org/officeDocument/2006/relationships/image" Target="../media/image2.png"/><Relationship Id="rId5" Type="http://schemas.openxmlformats.org/officeDocument/2006/relationships/image" Target="../media/image3.tiff"/><Relationship Id="rId6" Type="http://schemas.openxmlformats.org/officeDocument/2006/relationships/image" Target="../media/image4.tiff"/><Relationship Id="rId7" Type="http://schemas.openxmlformats.org/officeDocument/2006/relationships/image" Target="../media/image5.jpeg"/><Relationship Id="rId8" Type="http://schemas.openxmlformats.org/officeDocument/2006/relationships/image" Target="../media/image6.jpeg"/><Relationship Id="rId9" Type="http://schemas.openxmlformats.org/officeDocument/2006/relationships/image" Target="../media/image7.jpeg"/><Relationship Id="rId10"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73"/>
          <p:cNvGrpSpPr/>
          <p:nvPr/>
        </p:nvGrpSpPr>
        <p:grpSpPr>
          <a:xfrm>
            <a:off x="25984200" y="24460200"/>
            <a:ext cx="11658600" cy="6096000"/>
            <a:chOff x="762000" y="228598"/>
            <a:chExt cx="3276600" cy="4661535"/>
          </a:xfrm>
          <a:solidFill>
            <a:srgbClr val="FFFFFF"/>
          </a:solidFill>
        </p:grpSpPr>
        <p:sp>
          <p:nvSpPr>
            <p:cNvPr id="11" name="Rectangle 10"/>
            <p:cNvSpPr/>
            <p:nvPr/>
          </p:nvSpPr>
          <p:spPr>
            <a:xfrm>
              <a:off x="762000" y="228598"/>
              <a:ext cx="3276600" cy="4661535"/>
            </a:xfrm>
            <a:prstGeom prst="rect">
              <a:avLst/>
            </a:prstGeom>
            <a:grpFill/>
            <a:ln w="76200" cmpd="sng">
              <a:solidFill>
                <a:srgbClr val="B2FF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839203" y="279960"/>
              <a:ext cx="3125932" cy="4488217"/>
            </a:xfrm>
            <a:prstGeom prst="rect">
              <a:avLst/>
            </a:prstGeom>
            <a:grpFill/>
            <a:ln w="76200" cmpd="sng">
              <a:solidFill>
                <a:srgbClr val="B2FF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 name="Group 73"/>
          <p:cNvGrpSpPr/>
          <p:nvPr/>
        </p:nvGrpSpPr>
        <p:grpSpPr>
          <a:xfrm>
            <a:off x="25908000" y="13868400"/>
            <a:ext cx="11658600" cy="9982200"/>
            <a:chOff x="804831" y="856112"/>
            <a:chExt cx="3276600" cy="4661535"/>
          </a:xfrm>
          <a:solidFill>
            <a:srgbClr val="FFFFFF"/>
          </a:solidFill>
        </p:grpSpPr>
        <p:sp>
          <p:nvSpPr>
            <p:cNvPr id="14" name="Rectangle 13"/>
            <p:cNvSpPr/>
            <p:nvPr/>
          </p:nvSpPr>
          <p:spPr>
            <a:xfrm>
              <a:off x="804831" y="856112"/>
              <a:ext cx="3276600" cy="4661535"/>
            </a:xfrm>
            <a:prstGeom prst="rect">
              <a:avLst/>
            </a:prstGeom>
            <a:grpFill/>
            <a:ln w="76200" cmpd="sng">
              <a:solidFill>
                <a:srgbClr val="B2FF7C"/>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sp>
          <p:nvSpPr>
            <p:cNvPr id="15" name="Rectangle 14"/>
            <p:cNvSpPr/>
            <p:nvPr/>
          </p:nvSpPr>
          <p:spPr>
            <a:xfrm>
              <a:off x="847663" y="945757"/>
              <a:ext cx="3125932" cy="4488217"/>
            </a:xfrm>
            <a:prstGeom prst="rect">
              <a:avLst/>
            </a:prstGeom>
            <a:grpFill/>
            <a:ln w="76200" cmpd="sng">
              <a:solidFill>
                <a:srgbClr val="B2FF7C"/>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grpSp>
      <p:grpSp>
        <p:nvGrpSpPr>
          <p:cNvPr id="16" name="Group 73"/>
          <p:cNvGrpSpPr/>
          <p:nvPr/>
        </p:nvGrpSpPr>
        <p:grpSpPr>
          <a:xfrm>
            <a:off x="14097000" y="22783800"/>
            <a:ext cx="11049000" cy="9220200"/>
            <a:chOff x="762000" y="228598"/>
            <a:chExt cx="3276600" cy="4661535"/>
          </a:xfrm>
        </p:grpSpPr>
        <p:sp>
          <p:nvSpPr>
            <p:cNvPr id="17" name="Rectangle 16"/>
            <p:cNvSpPr/>
            <p:nvPr/>
          </p:nvSpPr>
          <p:spPr>
            <a:xfrm>
              <a:off x="762000" y="228598"/>
              <a:ext cx="3276600" cy="4661535"/>
            </a:xfrm>
            <a:prstGeom prst="rect">
              <a:avLst/>
            </a:prstGeom>
            <a:solidFill>
              <a:srgbClr val="FFFFFF"/>
            </a:solidFill>
            <a:ln w="76200" cmpd="sng">
              <a:solidFill>
                <a:srgbClr val="B2FF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nvSpPr>
          <p:spPr>
            <a:xfrm>
              <a:off x="839203" y="279960"/>
              <a:ext cx="3125932" cy="4488217"/>
            </a:xfrm>
            <a:prstGeom prst="rect">
              <a:avLst/>
            </a:prstGeom>
            <a:solidFill>
              <a:schemeClr val="bg1"/>
            </a:solidFill>
            <a:ln w="76200" cmpd="sng">
              <a:solidFill>
                <a:srgbClr val="B2FF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1" name="Group 180"/>
          <p:cNvGrpSpPr/>
          <p:nvPr/>
        </p:nvGrpSpPr>
        <p:grpSpPr>
          <a:xfrm>
            <a:off x="687701" y="4267200"/>
            <a:ext cx="12571099" cy="10515601"/>
            <a:chOff x="687701" y="4191000"/>
            <a:chExt cx="12571099" cy="13487400"/>
          </a:xfrm>
          <a:noFill/>
        </p:grpSpPr>
        <p:grpSp>
          <p:nvGrpSpPr>
            <p:cNvPr id="22" name="Group 21"/>
            <p:cNvGrpSpPr/>
            <p:nvPr/>
          </p:nvGrpSpPr>
          <p:grpSpPr>
            <a:xfrm>
              <a:off x="687701" y="4191000"/>
              <a:ext cx="12571099" cy="13487400"/>
              <a:chOff x="762000" y="228600"/>
              <a:chExt cx="3276600" cy="4114800"/>
            </a:xfrm>
            <a:grpFill/>
          </p:grpSpPr>
          <p:sp>
            <p:nvSpPr>
              <p:cNvPr id="23" name="Rectangle 22"/>
              <p:cNvSpPr/>
              <p:nvPr/>
            </p:nvSpPr>
            <p:spPr>
              <a:xfrm>
                <a:off x="762000" y="228600"/>
                <a:ext cx="3276600" cy="4114800"/>
              </a:xfrm>
              <a:prstGeom prst="rect">
                <a:avLst/>
              </a:prstGeom>
              <a:grpFill/>
              <a:ln w="76200" cmpd="sng">
                <a:solidFill>
                  <a:srgbClr val="B2FF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p:cNvSpPr/>
              <p:nvPr/>
            </p:nvSpPr>
            <p:spPr>
              <a:xfrm>
                <a:off x="838200" y="365760"/>
                <a:ext cx="3124200" cy="3901439"/>
              </a:xfrm>
              <a:prstGeom prst="rect">
                <a:avLst/>
              </a:prstGeom>
              <a:grpFill/>
              <a:ln w="76200" cmpd="sng">
                <a:solidFill>
                  <a:srgbClr val="B2FF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5" name="TextBox 24"/>
            <p:cNvSpPr txBox="1"/>
            <p:nvPr/>
          </p:nvSpPr>
          <p:spPr>
            <a:xfrm>
              <a:off x="944082" y="5029200"/>
              <a:ext cx="11861053" cy="11337140"/>
            </a:xfrm>
            <a:prstGeom prst="rect">
              <a:avLst/>
            </a:prstGeom>
            <a:grpFill/>
            <a:ln>
              <a:noFill/>
            </a:ln>
          </p:spPr>
          <p:txBody>
            <a:bodyPr wrap="square" lIns="394503" tIns="197251" rIns="394503" bIns="197251" rtlCol="0">
              <a:spAutoFit/>
            </a:bodyPr>
            <a:lstStyle/>
            <a:p>
              <a:pPr algn="ctr"/>
              <a:r>
                <a:rPr lang="en-US" sz="4400" b="1" dirty="0" smtClean="0">
                  <a:solidFill>
                    <a:schemeClr val="tx2">
                      <a:lumMod val="75000"/>
                    </a:schemeClr>
                  </a:solidFill>
                  <a:latin typeface="Arial" pitchFamily="34" charset="0"/>
                  <a:cs typeface="Arial" pitchFamily="34" charset="0"/>
                </a:rPr>
                <a:t>Abstract</a:t>
              </a:r>
            </a:p>
            <a:p>
              <a:pPr algn="ctr"/>
              <a:endParaRPr lang="en-US" sz="1050" b="1" dirty="0" smtClean="0">
                <a:solidFill>
                  <a:schemeClr val="tx2">
                    <a:lumMod val="75000"/>
                  </a:schemeClr>
                </a:solidFill>
                <a:latin typeface="Arial" pitchFamily="34" charset="0"/>
                <a:cs typeface="Arial" pitchFamily="34" charset="0"/>
              </a:endParaRPr>
            </a:p>
            <a:p>
              <a:pPr algn="just"/>
              <a:r>
                <a:rPr lang="en-US" sz="3000" b="1" i="1" dirty="0"/>
                <a:t>Saccharomyces </a:t>
              </a:r>
              <a:r>
                <a:rPr lang="en-US" sz="3000" b="1" i="1" dirty="0" err="1"/>
                <a:t>cerevisiae</a:t>
              </a:r>
              <a:r>
                <a:rPr lang="en-US" sz="3000" b="1" dirty="0"/>
                <a:t>, also known as the budding yeast, can be used to study the cellular aging process as a model for aging of human cells. Past studies have concluded that there is a strong connection between the presence of </a:t>
              </a:r>
              <a:r>
                <a:rPr lang="en-US" sz="3000" b="1" dirty="0" err="1" smtClean="0"/>
                <a:t>superoxides</a:t>
              </a:r>
              <a:r>
                <a:rPr lang="en-US" sz="3000" b="1" dirty="0" smtClean="0"/>
                <a:t> </a:t>
              </a:r>
              <a:r>
                <a:rPr lang="en-US" sz="3000" b="1" dirty="0"/>
                <a:t>and cellular aging. This study investigates how the presence of hydrogen peroxide on the outside of the cell influences the amount of hydrogen peroxide inside of the cell. The hydrogen peroxide </a:t>
              </a:r>
              <a:r>
                <a:rPr lang="en-US" sz="3000" b="1" dirty="0" smtClean="0"/>
                <a:t>represents </a:t>
              </a:r>
              <a:r>
                <a:rPr lang="en-US" sz="3000" b="1" dirty="0" smtClean="0"/>
                <a:t>stress which causes the cell to aim for a balance between intracellular and intercellular levels. </a:t>
              </a:r>
              <a:r>
                <a:rPr lang="en-US" sz="3000" b="1" dirty="0"/>
                <a:t>The intracellular levels </a:t>
              </a:r>
              <a:r>
                <a:rPr lang="en-US" sz="3000" b="1" dirty="0" smtClean="0"/>
                <a:t>of superoxide anions are monitored </a:t>
              </a:r>
              <a:r>
                <a:rPr lang="en-US" sz="3000" b="1" dirty="0"/>
                <a:t>by </a:t>
              </a:r>
              <a:r>
                <a:rPr lang="en-US" sz="3000" b="1" dirty="0" err="1"/>
                <a:t>dihydroethidium</a:t>
              </a:r>
              <a:r>
                <a:rPr lang="en-US" sz="3000" b="1" dirty="0"/>
                <a:t> (DHE; red) and </a:t>
              </a:r>
              <a:r>
                <a:rPr lang="en-US" sz="3000" b="1" dirty="0" smtClean="0"/>
                <a:t>that </a:t>
              </a:r>
              <a:r>
                <a:rPr lang="en-US" sz="3000" b="1" dirty="0" smtClean="0"/>
                <a:t>peroxide levels are monitored </a:t>
              </a:r>
              <a:r>
                <a:rPr lang="en-US" sz="3000" b="1" dirty="0" smtClean="0"/>
                <a:t>by </a:t>
              </a:r>
              <a:r>
                <a:rPr lang="en-US" sz="3000" b="1" dirty="0" err="1"/>
                <a:t>dihydrorhodamine</a:t>
              </a:r>
              <a:r>
                <a:rPr lang="en-US" sz="3000" b="1" dirty="0"/>
                <a:t> (DHR; green). DHR and DHE are florescent probes that can be detected by </a:t>
              </a:r>
              <a:r>
                <a:rPr lang="en-US" sz="3000" b="1" dirty="0" err="1" smtClean="0"/>
                <a:t>flowcytometry</a:t>
              </a:r>
              <a:r>
                <a:rPr lang="en-US" sz="3000" b="1" dirty="0" smtClean="0"/>
                <a:t>. </a:t>
              </a:r>
              <a:r>
                <a:rPr lang="en-US" sz="3000" b="1" dirty="0"/>
                <a:t>The presence of hydrogen peroxide increases the coefficient variation that represents the DHE and </a:t>
              </a:r>
              <a:r>
                <a:rPr lang="en-US" sz="3000" b="1" dirty="0" smtClean="0"/>
                <a:t>DHR. Those increases cause </a:t>
              </a:r>
              <a:r>
                <a:rPr lang="en-US" sz="3000" b="1" dirty="0"/>
                <a:t>a decrease in the robustness of the </a:t>
              </a:r>
              <a:r>
                <a:rPr lang="en-US" sz="3000" b="1" dirty="0" smtClean="0"/>
                <a:t>cells.</a:t>
              </a:r>
              <a:endParaRPr lang="en-US" sz="3000" b="1" dirty="0"/>
            </a:p>
            <a:p>
              <a:pPr algn="just"/>
              <a:endParaRPr lang="en-US" sz="4400" b="1" dirty="0" smtClean="0">
                <a:solidFill>
                  <a:schemeClr val="tx2">
                    <a:lumMod val="75000"/>
                  </a:schemeClr>
                </a:solidFill>
                <a:latin typeface="Arial" pitchFamily="34" charset="0"/>
                <a:cs typeface="Arial" pitchFamily="34" charset="0"/>
              </a:endParaRPr>
            </a:p>
          </p:txBody>
        </p:sp>
      </p:grpSp>
      <p:grpSp>
        <p:nvGrpSpPr>
          <p:cNvPr id="26" name="Group 25"/>
          <p:cNvGrpSpPr/>
          <p:nvPr/>
        </p:nvGrpSpPr>
        <p:grpSpPr>
          <a:xfrm>
            <a:off x="25679400" y="4343400"/>
            <a:ext cx="11506200" cy="8991600"/>
            <a:chOff x="762000" y="228600"/>
            <a:chExt cx="3276600" cy="4114800"/>
          </a:xfrm>
        </p:grpSpPr>
        <p:sp>
          <p:nvSpPr>
            <p:cNvPr id="27" name="Rectangle 26"/>
            <p:cNvSpPr/>
            <p:nvPr/>
          </p:nvSpPr>
          <p:spPr>
            <a:xfrm>
              <a:off x="762000" y="228600"/>
              <a:ext cx="3276600" cy="4114800"/>
            </a:xfrm>
            <a:prstGeom prst="rect">
              <a:avLst/>
            </a:prstGeom>
            <a:solidFill>
              <a:srgbClr val="FFFFFF"/>
            </a:solidFill>
            <a:ln w="76200" cmpd="sng">
              <a:solidFill>
                <a:srgbClr val="B2FF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p:nvPr/>
          </p:nvSpPr>
          <p:spPr>
            <a:xfrm>
              <a:off x="838200" y="304800"/>
              <a:ext cx="3124200" cy="3962400"/>
            </a:xfrm>
            <a:prstGeom prst="rect">
              <a:avLst/>
            </a:prstGeom>
            <a:solidFill>
              <a:srgbClr val="FFFFFF"/>
            </a:solidFill>
            <a:ln w="76200" cmpd="sng">
              <a:solidFill>
                <a:srgbClr val="B2FF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1" name="TextBox 30"/>
          <p:cNvSpPr txBox="1"/>
          <p:nvPr/>
        </p:nvSpPr>
        <p:spPr>
          <a:xfrm>
            <a:off x="27432000" y="4648200"/>
            <a:ext cx="8233245" cy="1743696"/>
          </a:xfrm>
          <a:prstGeom prst="rect">
            <a:avLst/>
          </a:prstGeom>
          <a:noFill/>
        </p:spPr>
        <p:txBody>
          <a:bodyPr wrap="square" lIns="385712" tIns="192856" rIns="385712" bIns="192856" rtlCol="0">
            <a:spAutoFit/>
          </a:bodyPr>
          <a:lstStyle/>
          <a:p>
            <a:pPr algn="ctr"/>
            <a:r>
              <a:rPr lang="en-US" sz="4400" b="1" dirty="0" smtClean="0">
                <a:solidFill>
                  <a:schemeClr val="tx2">
                    <a:lumMod val="75000"/>
                  </a:schemeClr>
                </a:solidFill>
                <a:latin typeface="Arial" pitchFamily="34" charset="0"/>
                <a:cs typeface="Arial" pitchFamily="34" charset="0"/>
              </a:rPr>
              <a:t>Results</a:t>
            </a:r>
          </a:p>
          <a:p>
            <a:pPr algn="ctr"/>
            <a:endParaRPr lang="en-US" sz="4400" b="1" dirty="0">
              <a:solidFill>
                <a:schemeClr val="tx2">
                  <a:lumMod val="75000"/>
                </a:schemeClr>
              </a:solidFill>
              <a:latin typeface="Arial" pitchFamily="34" charset="0"/>
              <a:cs typeface="Arial" pitchFamily="34" charset="0"/>
            </a:endParaRPr>
          </a:p>
        </p:txBody>
      </p:sp>
      <p:grpSp>
        <p:nvGrpSpPr>
          <p:cNvPr id="182" name="Group 181"/>
          <p:cNvGrpSpPr/>
          <p:nvPr/>
        </p:nvGrpSpPr>
        <p:grpSpPr>
          <a:xfrm>
            <a:off x="13868400" y="4419600"/>
            <a:ext cx="11674140" cy="18059400"/>
            <a:chOff x="13730252" y="4800600"/>
            <a:chExt cx="11674140" cy="9829800"/>
          </a:xfrm>
        </p:grpSpPr>
        <p:grpSp>
          <p:nvGrpSpPr>
            <p:cNvPr id="32" name="Group 31"/>
            <p:cNvGrpSpPr/>
            <p:nvPr/>
          </p:nvGrpSpPr>
          <p:grpSpPr>
            <a:xfrm>
              <a:off x="13792200" y="4800600"/>
              <a:ext cx="11201400" cy="9829800"/>
              <a:chOff x="762000" y="246569"/>
              <a:chExt cx="3276600" cy="4578565"/>
            </a:xfrm>
          </p:grpSpPr>
          <p:sp>
            <p:nvSpPr>
              <p:cNvPr id="33" name="Rectangle 32"/>
              <p:cNvSpPr/>
              <p:nvPr/>
            </p:nvSpPr>
            <p:spPr>
              <a:xfrm>
                <a:off x="762000" y="246569"/>
                <a:ext cx="3276600" cy="4578565"/>
              </a:xfrm>
              <a:prstGeom prst="rect">
                <a:avLst/>
              </a:prstGeom>
              <a:solidFill>
                <a:srgbClr val="FFFFFF"/>
              </a:solidFill>
              <a:ln w="76200" cmpd="sng">
                <a:solidFill>
                  <a:srgbClr val="B2FF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p:cNvSpPr/>
              <p:nvPr/>
            </p:nvSpPr>
            <p:spPr>
              <a:xfrm>
                <a:off x="838199" y="265888"/>
                <a:ext cx="3125931" cy="4388737"/>
              </a:xfrm>
              <a:prstGeom prst="rect">
                <a:avLst/>
              </a:prstGeom>
              <a:solidFill>
                <a:srgbClr val="FFFFFF"/>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5" name="TextBox 34"/>
            <p:cNvSpPr txBox="1"/>
            <p:nvPr/>
          </p:nvSpPr>
          <p:spPr>
            <a:xfrm>
              <a:off x="13730252" y="4832236"/>
              <a:ext cx="11674140" cy="1801267"/>
            </a:xfrm>
            <a:prstGeom prst="rect">
              <a:avLst/>
            </a:prstGeom>
            <a:noFill/>
            <a:ln w="76200" cmpd="sng">
              <a:solidFill>
                <a:srgbClr val="FFFFFF"/>
              </a:solidFill>
            </a:ln>
          </p:spPr>
          <p:txBody>
            <a:bodyPr wrap="square" lIns="385712" tIns="192856" rIns="385712" bIns="192856" rtlCol="0">
              <a:spAutoFit/>
            </a:bodyPr>
            <a:lstStyle/>
            <a:p>
              <a:pPr algn="ctr"/>
              <a:r>
                <a:rPr lang="en-US" sz="4400" b="1" dirty="0" smtClean="0">
                  <a:solidFill>
                    <a:schemeClr val="tx2">
                      <a:lumMod val="75000"/>
                    </a:schemeClr>
                  </a:solidFill>
                  <a:latin typeface="Arial" pitchFamily="34" charset="0"/>
                  <a:cs typeface="Arial" pitchFamily="34" charset="0"/>
                </a:rPr>
                <a:t>Methods</a:t>
              </a:r>
            </a:p>
            <a:p>
              <a:endParaRPr lang="en-US" sz="5500" b="1" dirty="0" smtClean="0">
                <a:solidFill>
                  <a:schemeClr val="tx2">
                    <a:lumMod val="75000"/>
                  </a:schemeClr>
                </a:solidFill>
                <a:latin typeface="Arial" pitchFamily="34" charset="0"/>
                <a:cs typeface="Arial" pitchFamily="34" charset="0"/>
              </a:endParaRPr>
            </a:p>
          </p:txBody>
        </p:sp>
        <p:sp>
          <p:nvSpPr>
            <p:cNvPr id="36" name="Rectangle 15"/>
            <p:cNvSpPr>
              <a:spLocks noChangeArrowheads="1"/>
            </p:cNvSpPr>
            <p:nvPr/>
          </p:nvSpPr>
          <p:spPr bwMode="auto">
            <a:xfrm>
              <a:off x="14263652" y="5630119"/>
              <a:ext cx="10134600" cy="758811"/>
            </a:xfrm>
            <a:prstGeom prst="rect">
              <a:avLst/>
            </a:prstGeom>
            <a:noFill/>
            <a:ln w="76200" cmpd="sng">
              <a:solidFill>
                <a:srgbClr val="FFFFFF"/>
              </a:solidFill>
              <a:miter lim="800000"/>
              <a:headEnd/>
              <a:tailEnd/>
            </a:ln>
            <a:effectLst/>
          </p:spPr>
          <p:txBody>
            <a:bodyPr vert="horz" wrap="square" lIns="385712" tIns="192856" rIns="385712" bIns="192856" numCol="1" anchor="ctr" anchorCtr="0" compatLnSpc="1">
              <a:prstTxWarp prst="textNoShape">
                <a:avLst/>
              </a:prstTxWarp>
              <a:spAutoFit/>
            </a:bodyPr>
            <a:lstStyle/>
            <a:p>
              <a:pPr defTabSz="3857122" fontAlgn="base">
                <a:spcBef>
                  <a:spcPct val="0"/>
                </a:spcBef>
                <a:spcAft>
                  <a:spcPct val="0"/>
                </a:spcAft>
              </a:pPr>
              <a:r>
                <a:rPr lang="en-US" sz="2400" b="1" dirty="0" smtClean="0">
                  <a:latin typeface="Arial" pitchFamily="34" charset="0"/>
                  <a:ea typeface="Calibri" pitchFamily="34" charset="0"/>
                  <a:cs typeface="Arial" pitchFamily="34" charset="0"/>
                </a:rPr>
                <a:t>Ectopic hydrogen peroxide treatment </a:t>
              </a:r>
              <a:endParaRPr lang="en-US" sz="2400" dirty="0" smtClean="0">
                <a:latin typeface="Arial" pitchFamily="34" charset="0"/>
                <a:ea typeface="Calibri" pitchFamily="34" charset="0"/>
                <a:cs typeface="Arial" pitchFamily="34" charset="0"/>
              </a:endParaRPr>
            </a:p>
          </p:txBody>
        </p:sp>
      </p:grpSp>
      <p:grpSp>
        <p:nvGrpSpPr>
          <p:cNvPr id="38" name="Group 37"/>
          <p:cNvGrpSpPr/>
          <p:nvPr/>
        </p:nvGrpSpPr>
        <p:grpSpPr>
          <a:xfrm>
            <a:off x="609600" y="381000"/>
            <a:ext cx="37795200" cy="3505200"/>
            <a:chOff x="1066800" y="457200"/>
            <a:chExt cx="39526473" cy="3312966"/>
          </a:xfrm>
        </p:grpSpPr>
        <p:sp>
          <p:nvSpPr>
            <p:cNvPr id="39" name="Rectangle 38"/>
            <p:cNvSpPr/>
            <p:nvPr/>
          </p:nvSpPr>
          <p:spPr>
            <a:xfrm>
              <a:off x="1066800" y="457200"/>
              <a:ext cx="39210952" cy="3312966"/>
            </a:xfrm>
            <a:prstGeom prst="rect">
              <a:avLst/>
            </a:prstGeom>
            <a:solidFill>
              <a:srgbClr val="B2FF7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385712" tIns="192856" rIns="385712" bIns="192856" rtlCol="0" anchor="ctr"/>
            <a:lstStyle/>
            <a:p>
              <a:pPr algn="ctr"/>
              <a:endParaRPr lang="en-US" dirty="0"/>
            </a:p>
          </p:txBody>
        </p:sp>
        <p:sp>
          <p:nvSpPr>
            <p:cNvPr id="40" name="Text Box 16"/>
            <p:cNvSpPr txBox="1">
              <a:spLocks noChangeArrowheads="1"/>
            </p:cNvSpPr>
            <p:nvPr/>
          </p:nvSpPr>
          <p:spPr bwMode="auto">
            <a:xfrm>
              <a:off x="1066800" y="457200"/>
              <a:ext cx="39526473" cy="3015151"/>
            </a:xfrm>
            <a:prstGeom prst="rect">
              <a:avLst/>
            </a:prstGeom>
            <a:solidFill>
              <a:srgbClr val="B2FF7C"/>
            </a:solidFill>
            <a:ln w="9525">
              <a:solidFill>
                <a:schemeClr val="bg1"/>
              </a:solidFill>
              <a:miter lim="800000"/>
              <a:headEnd/>
              <a:tailEnd/>
            </a:ln>
          </p:spPr>
          <p:txBody>
            <a:bodyPr wrap="square" lIns="0" tIns="0" rIns="0" bIns="0">
              <a:spAutoFit/>
            </a:bodyPr>
            <a:lstStyle/>
            <a:p>
              <a:pPr algn="ctr">
                <a:lnSpc>
                  <a:spcPct val="95000"/>
                </a:lnSpc>
              </a:pPr>
              <a:r>
                <a:rPr lang="en-US" sz="6700" b="1" dirty="0" smtClean="0">
                  <a:solidFill>
                    <a:srgbClr val="000000"/>
                  </a:solidFill>
                  <a:latin typeface="Arial" pitchFamily="34" charset="0"/>
                  <a:cs typeface="Arial" pitchFamily="34" charset="0"/>
                </a:rPr>
                <a:t>Hydrogen Peroxide Increases </a:t>
              </a:r>
              <a:r>
                <a:rPr lang="en-US" sz="6700" b="1" dirty="0">
                  <a:solidFill>
                    <a:srgbClr val="000000"/>
                  </a:solidFill>
                  <a:latin typeface="Arial" pitchFamily="34" charset="0"/>
                  <a:cs typeface="Arial" pitchFamily="34" charset="0"/>
                </a:rPr>
                <a:t>t</a:t>
              </a:r>
              <a:r>
                <a:rPr lang="en-US" sz="6700" b="1" dirty="0" smtClean="0">
                  <a:solidFill>
                    <a:srgbClr val="000000"/>
                  </a:solidFill>
                  <a:latin typeface="Arial" pitchFamily="34" charset="0"/>
                  <a:cs typeface="Arial" pitchFamily="34" charset="0"/>
                </a:rPr>
                <a:t>he Amount of Intracellular Reactive Species and Decreases Cellular Robustness in Saccharomyces </a:t>
              </a:r>
              <a:r>
                <a:rPr lang="en-US" sz="6700" b="1" dirty="0" err="1" smtClean="0">
                  <a:solidFill>
                    <a:srgbClr val="000000"/>
                  </a:solidFill>
                  <a:latin typeface="Arial" pitchFamily="34" charset="0"/>
                  <a:cs typeface="Arial" pitchFamily="34" charset="0"/>
                </a:rPr>
                <a:t>Cerevisiae</a:t>
              </a:r>
              <a:r>
                <a:rPr lang="en-US" sz="6700" b="1" dirty="0" smtClean="0">
                  <a:solidFill>
                    <a:srgbClr val="000000"/>
                  </a:solidFill>
                  <a:latin typeface="Arial" pitchFamily="34" charset="0"/>
                  <a:cs typeface="Arial" pitchFamily="34" charset="0"/>
                </a:rPr>
                <a:t>.</a:t>
              </a:r>
            </a:p>
            <a:p>
              <a:pPr algn="ctr"/>
              <a:r>
                <a:rPr lang="en-US" sz="4000" dirty="0" smtClean="0"/>
                <a:t>Kayla Moore; Hong Qin</a:t>
              </a:r>
            </a:p>
            <a:p>
              <a:pPr marL="742950" indent="-742950" algn="ctr"/>
              <a:r>
                <a:rPr lang="en-US" sz="4000" dirty="0" smtClean="0"/>
                <a:t>Department of Biology, Spelman College, Atlanta, GA 30314 </a:t>
              </a:r>
            </a:p>
          </p:txBody>
        </p:sp>
        <p:pic>
          <p:nvPicPr>
            <p:cNvPr id="41" name="Picture 2"/>
            <p:cNvPicPr>
              <a:picLocks noChangeAspect="1" noChangeArrowheads="1"/>
            </p:cNvPicPr>
            <p:nvPr/>
          </p:nvPicPr>
          <p:blipFill>
            <a:blip r:embed="rId3" cstate="print"/>
            <a:srcRect/>
            <a:stretch>
              <a:fillRect/>
            </a:stretch>
          </p:blipFill>
          <p:spPr bwMode="auto">
            <a:xfrm>
              <a:off x="38213620" y="1537515"/>
              <a:ext cx="1981200" cy="1981200"/>
            </a:xfrm>
            <a:prstGeom prst="rect">
              <a:avLst/>
            </a:prstGeom>
            <a:noFill/>
            <a:ln w="9525">
              <a:solidFill>
                <a:schemeClr val="bg1"/>
              </a:solidFill>
              <a:miter lim="800000"/>
              <a:headEnd/>
              <a:tailEnd/>
            </a:ln>
          </p:spPr>
        </p:pic>
        <p:pic>
          <p:nvPicPr>
            <p:cNvPr id="42" name="Picture 3"/>
            <p:cNvPicPr>
              <a:picLocks noChangeAspect="1" noChangeArrowheads="1"/>
            </p:cNvPicPr>
            <p:nvPr/>
          </p:nvPicPr>
          <p:blipFill>
            <a:blip r:embed="rId4" cstate="print"/>
            <a:srcRect/>
            <a:stretch>
              <a:fillRect/>
            </a:stretch>
          </p:blipFill>
          <p:spPr bwMode="auto">
            <a:xfrm>
              <a:off x="1385562" y="2169739"/>
              <a:ext cx="3668176" cy="1528406"/>
            </a:xfrm>
            <a:prstGeom prst="rect">
              <a:avLst/>
            </a:prstGeom>
            <a:noFill/>
            <a:ln w="9525">
              <a:solidFill>
                <a:schemeClr val="bg1"/>
              </a:solidFill>
              <a:miter lim="800000"/>
              <a:headEnd/>
              <a:tailEnd/>
            </a:ln>
          </p:spPr>
        </p:pic>
      </p:grpSp>
      <p:sp>
        <p:nvSpPr>
          <p:cNvPr id="628" name="Rectangle 627"/>
          <p:cNvSpPr/>
          <p:nvPr/>
        </p:nvSpPr>
        <p:spPr>
          <a:xfrm>
            <a:off x="26365200" y="12801600"/>
            <a:ext cx="10058400" cy="584776"/>
          </a:xfrm>
          <a:prstGeom prst="rect">
            <a:avLst/>
          </a:prstGeom>
        </p:spPr>
        <p:txBody>
          <a:bodyPr wrap="square">
            <a:spAutoFit/>
          </a:bodyPr>
          <a:lstStyle/>
          <a:p>
            <a:endParaRPr lang="en-US" sz="3200" b="1" dirty="0">
              <a:latin typeface="Arial" pitchFamily="34" charset="0"/>
              <a:cs typeface="Arial" pitchFamily="34" charset="0"/>
            </a:endParaRPr>
          </a:p>
        </p:txBody>
      </p:sp>
      <p:sp>
        <p:nvSpPr>
          <p:cNvPr id="637" name="TextBox 636"/>
          <p:cNvSpPr txBox="1"/>
          <p:nvPr/>
        </p:nvSpPr>
        <p:spPr>
          <a:xfrm>
            <a:off x="26517600" y="24765000"/>
            <a:ext cx="10668000" cy="5063211"/>
          </a:xfrm>
          <a:prstGeom prst="rect">
            <a:avLst/>
          </a:prstGeom>
          <a:solidFill>
            <a:srgbClr val="FFFFFF"/>
          </a:solidFill>
          <a:ln>
            <a:solidFill>
              <a:srgbClr val="FFFFFF"/>
            </a:solidFill>
          </a:ln>
        </p:spPr>
        <p:txBody>
          <a:bodyPr wrap="square" lIns="76489" tIns="38242" rIns="76489" bIns="38242" rtlCol="0">
            <a:spAutoFit/>
          </a:bodyPr>
          <a:lstStyle/>
          <a:p>
            <a:pPr algn="ctr"/>
            <a:r>
              <a:rPr lang="en-US" sz="4400" b="1" dirty="0" smtClean="0">
                <a:solidFill>
                  <a:schemeClr val="tx2">
                    <a:lumMod val="75000"/>
                  </a:schemeClr>
                </a:solidFill>
                <a:latin typeface="Arial" pitchFamily="34" charset="0"/>
                <a:cs typeface="Arial" pitchFamily="34" charset="0"/>
              </a:rPr>
              <a:t>Conclusion</a:t>
            </a:r>
          </a:p>
          <a:p>
            <a:pPr algn="ctr"/>
            <a:endParaRPr lang="en-US" sz="4400" b="1" dirty="0" smtClean="0">
              <a:solidFill>
                <a:schemeClr val="tx2">
                  <a:lumMod val="75000"/>
                </a:schemeClr>
              </a:solidFill>
              <a:latin typeface="Arial" pitchFamily="34" charset="0"/>
              <a:cs typeface="Arial" pitchFamily="34" charset="0"/>
            </a:endParaRPr>
          </a:p>
          <a:p>
            <a:pPr algn="ctr"/>
            <a:r>
              <a:rPr lang="en-US" sz="3200" b="1" dirty="0">
                <a:latin typeface="Arial"/>
                <a:cs typeface="Arial"/>
              </a:rPr>
              <a:t>In conclusion, </a:t>
            </a:r>
            <a:r>
              <a:rPr lang="en-US" sz="3200" b="1" dirty="0" smtClean="0">
                <a:latin typeface="Arial"/>
                <a:cs typeface="Arial"/>
              </a:rPr>
              <a:t>extracellular </a:t>
            </a:r>
            <a:r>
              <a:rPr lang="en-US" sz="3200" b="1" dirty="0">
                <a:latin typeface="Arial"/>
                <a:cs typeface="Arial"/>
              </a:rPr>
              <a:t>hydrogen peroxide influences the balance of intracellular hydrogen peroxide and superoxide </a:t>
            </a:r>
            <a:r>
              <a:rPr lang="en-US" sz="3200" b="1" dirty="0" smtClean="0">
                <a:latin typeface="Arial"/>
                <a:cs typeface="Arial"/>
              </a:rPr>
              <a:t>levels </a:t>
            </a:r>
            <a:r>
              <a:rPr lang="en-US" sz="3200" b="1" dirty="0" smtClean="0">
                <a:latin typeface="Arial"/>
                <a:cs typeface="Arial"/>
              </a:rPr>
              <a:t>of </a:t>
            </a:r>
            <a:r>
              <a:rPr lang="en-US" sz="3200" b="1" dirty="0" smtClean="0">
                <a:latin typeface="Arial"/>
                <a:cs typeface="Arial"/>
              </a:rPr>
              <a:t>the </a:t>
            </a:r>
            <a:r>
              <a:rPr lang="en-US" sz="3200" b="1" dirty="0" smtClean="0">
                <a:latin typeface="Arial"/>
                <a:cs typeface="Arial"/>
              </a:rPr>
              <a:t>yeast cells. The treatment acts as a stress </a:t>
            </a:r>
            <a:r>
              <a:rPr lang="en-US" sz="3200" b="1" dirty="0" smtClean="0">
                <a:latin typeface="Arial"/>
                <a:cs typeface="Arial"/>
              </a:rPr>
              <a:t>and </a:t>
            </a:r>
            <a:r>
              <a:rPr lang="en-US" sz="3200" b="1" dirty="0" smtClean="0">
                <a:latin typeface="Arial"/>
                <a:cs typeface="Arial"/>
              </a:rPr>
              <a:t>causes </a:t>
            </a:r>
            <a:r>
              <a:rPr lang="en-US" sz="3200" b="1" dirty="0" smtClean="0">
                <a:latin typeface="Arial"/>
                <a:cs typeface="Arial"/>
              </a:rPr>
              <a:t>the </a:t>
            </a:r>
            <a:r>
              <a:rPr lang="en-US" sz="3200" b="1" dirty="0" smtClean="0">
                <a:latin typeface="Arial"/>
                <a:cs typeface="Arial"/>
              </a:rPr>
              <a:t>CV </a:t>
            </a:r>
            <a:r>
              <a:rPr lang="en-US" sz="3200" b="1" smtClean="0">
                <a:latin typeface="Arial"/>
                <a:cs typeface="Arial"/>
              </a:rPr>
              <a:t>to increase which </a:t>
            </a:r>
            <a:r>
              <a:rPr lang="en-US" sz="3200" b="1" dirty="0" smtClean="0">
                <a:latin typeface="Arial"/>
                <a:cs typeface="Arial"/>
              </a:rPr>
              <a:t>means the cell is losing its </a:t>
            </a:r>
            <a:r>
              <a:rPr lang="en-US" sz="3200" b="1" dirty="0" smtClean="0">
                <a:latin typeface="Arial"/>
                <a:cs typeface="Arial"/>
              </a:rPr>
              <a:t>robustness.</a:t>
            </a:r>
            <a:endParaRPr lang="en-US" sz="3200" b="1" dirty="0">
              <a:solidFill>
                <a:schemeClr val="tx2">
                  <a:lumMod val="75000"/>
                </a:schemeClr>
              </a:solidFill>
              <a:latin typeface="Arial"/>
              <a:cs typeface="Arial"/>
            </a:endParaRPr>
          </a:p>
          <a:p>
            <a:endParaRPr lang="en-US" sz="4400" b="1" dirty="0" smtClean="0">
              <a:solidFill>
                <a:schemeClr val="tx2">
                  <a:lumMod val="75000"/>
                </a:schemeClr>
              </a:solidFill>
              <a:latin typeface="Arial"/>
              <a:cs typeface="Arial"/>
            </a:endParaRPr>
          </a:p>
        </p:txBody>
      </p:sp>
      <p:grpSp>
        <p:nvGrpSpPr>
          <p:cNvPr id="183" name="Group 182"/>
          <p:cNvGrpSpPr/>
          <p:nvPr/>
        </p:nvGrpSpPr>
        <p:grpSpPr>
          <a:xfrm>
            <a:off x="685800" y="15240000"/>
            <a:ext cx="12792247" cy="8294801"/>
            <a:chOff x="13730252" y="4800600"/>
            <a:chExt cx="11263348" cy="10000275"/>
          </a:xfrm>
        </p:grpSpPr>
        <p:grpSp>
          <p:nvGrpSpPr>
            <p:cNvPr id="184" name="Group 31"/>
            <p:cNvGrpSpPr/>
            <p:nvPr/>
          </p:nvGrpSpPr>
          <p:grpSpPr>
            <a:xfrm>
              <a:off x="13792200" y="4800600"/>
              <a:ext cx="11201400" cy="9829800"/>
              <a:chOff x="762000" y="246569"/>
              <a:chExt cx="3276600" cy="4578565"/>
            </a:xfrm>
          </p:grpSpPr>
          <p:sp>
            <p:nvSpPr>
              <p:cNvPr id="187" name="Rectangle 186"/>
              <p:cNvSpPr/>
              <p:nvPr/>
            </p:nvSpPr>
            <p:spPr>
              <a:xfrm>
                <a:off x="762000" y="246569"/>
                <a:ext cx="3276600" cy="4578565"/>
              </a:xfrm>
              <a:prstGeom prst="rect">
                <a:avLst/>
              </a:prstGeom>
              <a:solidFill>
                <a:srgbClr val="FFFFFF"/>
              </a:solidFill>
              <a:ln w="76200" cmpd="sng">
                <a:solidFill>
                  <a:srgbClr val="B2FF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8" name="Rectangle 187"/>
              <p:cNvSpPr/>
              <p:nvPr/>
            </p:nvSpPr>
            <p:spPr>
              <a:xfrm>
                <a:off x="838199" y="360088"/>
                <a:ext cx="3125931" cy="43887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5" name="TextBox 184"/>
            <p:cNvSpPr txBox="1"/>
            <p:nvPr/>
          </p:nvSpPr>
          <p:spPr>
            <a:xfrm>
              <a:off x="13730252" y="4832238"/>
              <a:ext cx="11070305" cy="9968637"/>
            </a:xfrm>
            <a:prstGeom prst="rect">
              <a:avLst/>
            </a:prstGeom>
            <a:noFill/>
          </p:spPr>
          <p:txBody>
            <a:bodyPr wrap="square" lIns="385712" tIns="192856" rIns="385712" bIns="192856" rtlCol="0">
              <a:spAutoFit/>
            </a:bodyPr>
            <a:lstStyle/>
            <a:p>
              <a:pPr algn="ctr"/>
              <a:r>
                <a:rPr lang="en-US" sz="4400" b="1" dirty="0" smtClean="0">
                  <a:solidFill>
                    <a:schemeClr val="tx2">
                      <a:lumMod val="75000"/>
                    </a:schemeClr>
                  </a:solidFill>
                  <a:latin typeface="Arial" pitchFamily="34" charset="0"/>
                  <a:cs typeface="Arial" pitchFamily="34" charset="0"/>
                </a:rPr>
                <a:t>Introduction</a:t>
              </a:r>
            </a:p>
            <a:p>
              <a:pPr algn="ctr"/>
              <a:endParaRPr lang="en-US" sz="2000" b="1" dirty="0" smtClean="0">
                <a:solidFill>
                  <a:schemeClr val="tx2">
                    <a:lumMod val="75000"/>
                  </a:schemeClr>
                </a:solidFill>
                <a:latin typeface="Arial" pitchFamily="34" charset="0"/>
                <a:cs typeface="Arial" pitchFamily="34" charset="0"/>
              </a:endParaRPr>
            </a:p>
            <a:p>
              <a:pPr algn="ctr"/>
              <a:r>
                <a:rPr lang="en-US" sz="3200" b="1" dirty="0"/>
                <a:t>One of the main causes for cellular and physiological aging is the introduction of reactive oxygen </a:t>
              </a:r>
              <a:r>
                <a:rPr lang="en-US" sz="3200" b="1" dirty="0" smtClean="0"/>
                <a:t>species </a:t>
              </a:r>
              <a:r>
                <a:rPr lang="en-US" sz="3200" b="1" dirty="0"/>
                <a:t>like H</a:t>
              </a:r>
              <a:r>
                <a:rPr lang="en-US" sz="3200" b="1" baseline="-25000" dirty="0"/>
                <a:t>2</a:t>
              </a:r>
              <a:r>
                <a:rPr lang="en-US" sz="3200" b="1" dirty="0"/>
                <a:t>O</a:t>
              </a:r>
              <a:r>
                <a:rPr lang="en-US" sz="3200" b="1" baseline="-25000" dirty="0"/>
                <a:t>2</a:t>
              </a:r>
              <a:r>
                <a:rPr lang="en-US" sz="3200" b="1" dirty="0" smtClean="0"/>
                <a:t>. H</a:t>
              </a:r>
              <a:r>
                <a:rPr lang="en-US" sz="3200" b="1" baseline="-25000" dirty="0" smtClean="0"/>
                <a:t>2</a:t>
              </a:r>
              <a:r>
                <a:rPr lang="en-US" sz="3200" b="1" dirty="0" smtClean="0"/>
                <a:t>O</a:t>
              </a:r>
              <a:r>
                <a:rPr lang="en-US" sz="3200" b="1" baseline="-25000" dirty="0" smtClean="0"/>
                <a:t>2</a:t>
              </a:r>
              <a:r>
                <a:rPr lang="en-US" sz="3200" b="1" baseline="-25000" dirty="0"/>
                <a:t>,</a:t>
              </a:r>
              <a:r>
                <a:rPr lang="en-US" sz="3200" b="1" dirty="0"/>
                <a:t> hydrogen peroxide,</a:t>
              </a:r>
              <a:r>
                <a:rPr lang="en-US" sz="3200" b="1" baseline="-25000" dirty="0"/>
                <a:t> </a:t>
              </a:r>
              <a:r>
                <a:rPr lang="en-US" sz="3200" b="1" dirty="0"/>
                <a:t>induces the production of reactive ions. Once the yeast cells have been placed in hydrogen peroxide, the cells begin to rapidly produce superoxide </a:t>
              </a:r>
              <a:r>
                <a:rPr lang="en-US" sz="3200" b="1" dirty="0" err="1"/>
                <a:t>hydroxy</a:t>
              </a:r>
              <a:r>
                <a:rPr lang="en-US" sz="3200" b="1" dirty="0"/>
                <a:t> radicals because they recognize the peroxide as a threat. The overproduction of the radicals creates damage in </a:t>
              </a:r>
              <a:r>
                <a:rPr lang="en-US" sz="3200" b="1" dirty="0" smtClean="0"/>
                <a:t>the macromolecules </a:t>
              </a:r>
              <a:r>
                <a:rPr lang="en-US" sz="3200" b="1" dirty="0"/>
                <a:t>such as proteins, DNA and RNA. DNA and RNA function as the instructions for the production of specific proteins that keep the cell healthy and </a:t>
              </a:r>
              <a:r>
                <a:rPr lang="en-US" sz="3200" b="1" dirty="0" smtClean="0"/>
                <a:t>functioning </a:t>
              </a:r>
              <a:r>
                <a:rPr lang="en-US" sz="3200" b="1" dirty="0"/>
                <a:t>properly, but as the </a:t>
              </a:r>
              <a:r>
                <a:rPr lang="en-US" sz="3200" b="1" dirty="0" smtClean="0"/>
                <a:t>instructions </a:t>
              </a:r>
              <a:r>
                <a:rPr lang="en-US" sz="3200" b="1" dirty="0"/>
                <a:t>are destroyed, the cell begins </a:t>
              </a:r>
              <a:r>
                <a:rPr lang="en-US" sz="3200" b="1" dirty="0" smtClean="0"/>
                <a:t>aging due </a:t>
              </a:r>
              <a:r>
                <a:rPr lang="en-US" sz="3200" b="1" dirty="0"/>
                <a:t>to its lack of stability. As the cell ages, the probability of developing diseases, such as cancer and Alzheimer’s, increases.</a:t>
              </a:r>
            </a:p>
            <a:p>
              <a:pPr algn="ctr"/>
              <a:r>
                <a:rPr lang="en-US" sz="3200" b="1" dirty="0"/>
                <a:t> </a:t>
              </a:r>
            </a:p>
            <a:p>
              <a:pPr algn="ctr"/>
              <a:endParaRPr lang="en-US" sz="3200" b="1" dirty="0" smtClean="0">
                <a:solidFill>
                  <a:schemeClr val="tx2">
                    <a:lumMod val="75000"/>
                  </a:schemeClr>
                </a:solidFill>
                <a:latin typeface="Arial" pitchFamily="34" charset="0"/>
                <a:cs typeface="Arial" pitchFamily="34" charset="0"/>
              </a:endParaRPr>
            </a:p>
          </p:txBody>
        </p:sp>
        <p:sp>
          <p:nvSpPr>
            <p:cNvPr id="186" name="Rectangle 15"/>
            <p:cNvSpPr>
              <a:spLocks noChangeArrowheads="1"/>
            </p:cNvSpPr>
            <p:nvPr/>
          </p:nvSpPr>
          <p:spPr bwMode="auto">
            <a:xfrm>
              <a:off x="14187452" y="5821657"/>
              <a:ext cx="10134600" cy="914828"/>
            </a:xfrm>
            <a:prstGeom prst="rect">
              <a:avLst/>
            </a:prstGeom>
            <a:noFill/>
            <a:ln w="9525">
              <a:noFill/>
              <a:miter lim="800000"/>
              <a:headEnd/>
              <a:tailEnd/>
            </a:ln>
            <a:effectLst/>
          </p:spPr>
          <p:txBody>
            <a:bodyPr vert="horz" wrap="square" lIns="385712" tIns="192856" rIns="385712" bIns="192856" numCol="1" anchor="ctr" anchorCtr="0" compatLnSpc="1">
              <a:prstTxWarp prst="textNoShape">
                <a:avLst/>
              </a:prstTxWarp>
              <a:spAutoFit/>
            </a:bodyPr>
            <a:lstStyle/>
            <a:p>
              <a:pPr defTabSz="3857122" fontAlgn="base">
                <a:spcBef>
                  <a:spcPct val="0"/>
                </a:spcBef>
                <a:spcAft>
                  <a:spcPct val="0"/>
                </a:spcAft>
              </a:pPr>
              <a:endParaRPr lang="en-US" sz="2400" dirty="0" smtClean="0">
                <a:latin typeface="Arial" pitchFamily="34" charset="0"/>
                <a:ea typeface="Calibri" pitchFamily="34" charset="0"/>
                <a:cs typeface="Arial" pitchFamily="34" charset="0"/>
              </a:endParaRPr>
            </a:p>
          </p:txBody>
        </p:sp>
      </p:grpSp>
      <p:sp>
        <p:nvSpPr>
          <p:cNvPr id="191" name="TextBox 9"/>
          <p:cNvSpPr txBox="1"/>
          <p:nvPr/>
        </p:nvSpPr>
        <p:spPr>
          <a:xfrm>
            <a:off x="1905000" y="17599866"/>
            <a:ext cx="2875247" cy="43742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spcBef>
                <a:spcPts val="0"/>
              </a:spcBef>
              <a:spcAft>
                <a:spcPts val="0"/>
              </a:spcAft>
            </a:pPr>
            <a:endParaRPr lang="en-US" sz="2400" b="1" dirty="0">
              <a:solidFill>
                <a:prstClr val="black"/>
              </a:solidFill>
              <a:latin typeface="Arial" pitchFamily="34" charset="0"/>
              <a:cs typeface="Arial" pitchFamily="34" charset="0"/>
            </a:endParaRPr>
          </a:p>
        </p:txBody>
      </p:sp>
      <p:grpSp>
        <p:nvGrpSpPr>
          <p:cNvPr id="211" name="Group 210"/>
          <p:cNvGrpSpPr/>
          <p:nvPr/>
        </p:nvGrpSpPr>
        <p:grpSpPr>
          <a:xfrm>
            <a:off x="762000" y="23850600"/>
            <a:ext cx="12658032" cy="8534400"/>
            <a:chOff x="13792200" y="4800600"/>
            <a:chExt cx="11201400" cy="9829800"/>
          </a:xfrm>
        </p:grpSpPr>
        <p:grpSp>
          <p:nvGrpSpPr>
            <p:cNvPr id="212" name="Group 31"/>
            <p:cNvGrpSpPr/>
            <p:nvPr/>
          </p:nvGrpSpPr>
          <p:grpSpPr>
            <a:xfrm>
              <a:off x="13792200" y="4800600"/>
              <a:ext cx="11201400" cy="9829800"/>
              <a:chOff x="762000" y="246569"/>
              <a:chExt cx="3276600" cy="4578565"/>
            </a:xfrm>
          </p:grpSpPr>
          <p:sp>
            <p:nvSpPr>
              <p:cNvPr id="215" name="Rectangle 214"/>
              <p:cNvSpPr/>
              <p:nvPr/>
            </p:nvSpPr>
            <p:spPr>
              <a:xfrm>
                <a:off x="762000" y="246569"/>
                <a:ext cx="3276600" cy="4578565"/>
              </a:xfrm>
              <a:prstGeom prst="rect">
                <a:avLst/>
              </a:prstGeom>
              <a:solidFill>
                <a:srgbClr val="FFFFFF"/>
              </a:solidFill>
              <a:ln w="76200" cmpd="sng">
                <a:solidFill>
                  <a:srgbClr val="B2FF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6" name="Rectangle 215"/>
              <p:cNvSpPr/>
              <p:nvPr/>
            </p:nvSpPr>
            <p:spPr>
              <a:xfrm>
                <a:off x="838199" y="360088"/>
                <a:ext cx="3125931" cy="4388737"/>
              </a:xfrm>
              <a:prstGeom prst="rect">
                <a:avLst/>
              </a:prstGeom>
              <a:solidFill>
                <a:srgbClr val="FFFFFF"/>
              </a:solidFill>
              <a:ln w="76200" cmpd="sng">
                <a:solidFill>
                  <a:srgbClr val="B2FF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13" name="TextBox 212"/>
            <p:cNvSpPr txBox="1"/>
            <p:nvPr/>
          </p:nvSpPr>
          <p:spPr>
            <a:xfrm>
              <a:off x="13798925" y="4939906"/>
              <a:ext cx="10987426" cy="1137105"/>
            </a:xfrm>
            <a:prstGeom prst="rect">
              <a:avLst/>
            </a:prstGeom>
            <a:noFill/>
            <a:ln w="76200" cmpd="sng">
              <a:solidFill>
                <a:srgbClr val="FFFFFF"/>
              </a:solidFill>
            </a:ln>
          </p:spPr>
          <p:txBody>
            <a:bodyPr wrap="square" lIns="385712" tIns="192856" rIns="385712" bIns="192856" rtlCol="0">
              <a:spAutoFit/>
            </a:bodyPr>
            <a:lstStyle/>
            <a:p>
              <a:pPr algn="ctr"/>
              <a:r>
                <a:rPr lang="en-US" sz="4400" b="1" dirty="0" smtClean="0">
                  <a:solidFill>
                    <a:schemeClr val="tx2">
                      <a:lumMod val="75000"/>
                    </a:schemeClr>
                  </a:solidFill>
                  <a:latin typeface="Arial" pitchFamily="34" charset="0"/>
                  <a:cs typeface="Arial" pitchFamily="34" charset="0"/>
                </a:rPr>
                <a:t>Concept of Robustness</a:t>
              </a:r>
              <a:endParaRPr lang="en-US" sz="5500" b="1" dirty="0" smtClean="0">
                <a:solidFill>
                  <a:schemeClr val="tx2">
                    <a:lumMod val="75000"/>
                  </a:schemeClr>
                </a:solidFill>
                <a:latin typeface="Arial" pitchFamily="34" charset="0"/>
                <a:cs typeface="Arial" pitchFamily="34" charset="0"/>
              </a:endParaRPr>
            </a:p>
          </p:txBody>
        </p:sp>
        <p:sp>
          <p:nvSpPr>
            <p:cNvPr id="214" name="Rectangle 15"/>
            <p:cNvSpPr>
              <a:spLocks noChangeArrowheads="1"/>
            </p:cNvSpPr>
            <p:nvPr/>
          </p:nvSpPr>
          <p:spPr bwMode="auto">
            <a:xfrm>
              <a:off x="14348295" y="5854844"/>
              <a:ext cx="10134600" cy="2150160"/>
            </a:xfrm>
            <a:prstGeom prst="rect">
              <a:avLst/>
            </a:prstGeom>
            <a:noFill/>
            <a:ln w="76200" cmpd="sng">
              <a:noFill/>
              <a:miter lim="800000"/>
              <a:headEnd/>
              <a:tailEnd/>
            </a:ln>
            <a:effectLst/>
          </p:spPr>
          <p:txBody>
            <a:bodyPr vert="horz" wrap="square" lIns="385712" tIns="192856" rIns="385712" bIns="192856" numCol="1" anchor="ctr" anchorCtr="0" compatLnSpc="1">
              <a:prstTxWarp prst="textNoShape">
                <a:avLst/>
              </a:prstTxWarp>
              <a:spAutoFit/>
            </a:bodyPr>
            <a:lstStyle/>
            <a:p>
              <a:pPr defTabSz="3857122" fontAlgn="base">
                <a:spcBef>
                  <a:spcPct val="0"/>
                </a:spcBef>
                <a:spcAft>
                  <a:spcPct val="0"/>
                </a:spcAft>
              </a:pPr>
              <a:r>
                <a:rPr lang="en-US" sz="2400" b="1" dirty="0" smtClean="0">
                  <a:ea typeface="Calibri" pitchFamily="34" charset="0"/>
                  <a:cs typeface="Arial" pitchFamily="34" charset="0"/>
                </a:rPr>
                <a:t>Robustness = Ability of cells to maintain homeostasis in the presence of genetic, environmental, and stochastic variations. In this case it</a:t>
              </a:r>
              <a:r>
                <a:rPr lang="fr-FR" sz="2400" b="1" dirty="0" smtClean="0">
                  <a:ea typeface="Calibri" pitchFamily="34" charset="0"/>
                  <a:cs typeface="Arial" pitchFamily="34" charset="0"/>
                </a:rPr>
                <a:t>’</a:t>
              </a:r>
              <a:r>
                <a:rPr lang="en-US" sz="2400" b="1" dirty="0" smtClean="0">
                  <a:ea typeface="Calibri" pitchFamily="34" charset="0"/>
                  <a:cs typeface="Arial" pitchFamily="34" charset="0"/>
                </a:rPr>
                <a:t>s the presence of H</a:t>
              </a:r>
              <a:r>
                <a:rPr lang="en-US" sz="2400" b="1" baseline="-25000" dirty="0" smtClean="0">
                  <a:ea typeface="Calibri" pitchFamily="34" charset="0"/>
                  <a:cs typeface="Arial" pitchFamily="34" charset="0"/>
                </a:rPr>
                <a:t>2</a:t>
              </a:r>
              <a:r>
                <a:rPr lang="en-US" sz="2400" b="1" dirty="0" smtClean="0">
                  <a:ea typeface="Calibri" pitchFamily="34" charset="0"/>
                  <a:cs typeface="Arial" pitchFamily="34" charset="0"/>
                </a:rPr>
                <a:t>O</a:t>
              </a:r>
              <a:r>
                <a:rPr lang="en-US" sz="2400" b="1" baseline="-25000" dirty="0" smtClean="0">
                  <a:ea typeface="Calibri" pitchFamily="34" charset="0"/>
                  <a:cs typeface="Arial" pitchFamily="34" charset="0"/>
                </a:rPr>
                <a:t>2</a:t>
              </a:r>
              <a:r>
                <a:rPr lang="en-US" sz="2400" b="1" dirty="0" smtClean="0">
                  <a:ea typeface="Calibri" pitchFamily="34" charset="0"/>
                  <a:cs typeface="Arial" pitchFamily="34" charset="0"/>
                </a:rPr>
                <a:t> </a:t>
              </a:r>
            </a:p>
            <a:p>
              <a:pPr defTabSz="3857122" fontAlgn="base">
                <a:spcBef>
                  <a:spcPct val="0"/>
                </a:spcBef>
                <a:spcAft>
                  <a:spcPct val="0"/>
                </a:spcAft>
              </a:pPr>
              <a:endParaRPr lang="en-US" sz="2400" b="1" dirty="0" smtClean="0">
                <a:ea typeface="Calibri" pitchFamily="34" charset="0"/>
                <a:cs typeface="Arial" pitchFamily="34" charset="0"/>
              </a:endParaRPr>
            </a:p>
            <a:p>
              <a:pPr defTabSz="3857122" fontAlgn="base">
                <a:spcBef>
                  <a:spcPct val="0"/>
                </a:spcBef>
                <a:spcAft>
                  <a:spcPct val="0"/>
                </a:spcAft>
              </a:pPr>
              <a:r>
                <a:rPr lang="en-US" sz="2400" b="1" dirty="0" smtClean="0">
                  <a:ea typeface="Calibri" pitchFamily="34" charset="0"/>
                  <a:cs typeface="Arial" pitchFamily="34" charset="0"/>
                </a:rPr>
                <a:t>Robustness can be measured by coefficient  of variation (CV).</a:t>
              </a:r>
            </a:p>
          </p:txBody>
        </p:sp>
      </p:grpSp>
      <p:sp>
        <p:nvSpPr>
          <p:cNvPr id="218" name="Rectangle 15"/>
          <p:cNvSpPr>
            <a:spLocks noChangeArrowheads="1"/>
          </p:cNvSpPr>
          <p:nvPr/>
        </p:nvSpPr>
        <p:spPr bwMode="auto">
          <a:xfrm>
            <a:off x="3200400" y="26365200"/>
            <a:ext cx="7391400" cy="758811"/>
          </a:xfrm>
          <a:prstGeom prst="rect">
            <a:avLst/>
          </a:prstGeom>
          <a:noFill/>
          <a:ln w="9525">
            <a:noFill/>
            <a:miter lim="800000"/>
            <a:headEnd/>
            <a:tailEnd/>
          </a:ln>
          <a:effectLst/>
        </p:spPr>
        <p:txBody>
          <a:bodyPr vert="horz" wrap="square" lIns="385712" tIns="192856" rIns="385712" bIns="192856" numCol="1" anchor="ctr" anchorCtr="0" compatLnSpc="1">
            <a:prstTxWarp prst="textNoShape">
              <a:avLst/>
            </a:prstTxWarp>
            <a:spAutoFit/>
          </a:bodyPr>
          <a:lstStyle/>
          <a:p>
            <a:pPr defTabSz="3857122" fontAlgn="base">
              <a:spcBef>
                <a:spcPct val="0"/>
              </a:spcBef>
              <a:spcAft>
                <a:spcPct val="0"/>
              </a:spcAft>
            </a:pPr>
            <a:r>
              <a:rPr lang="en-US" sz="2400" b="1" dirty="0" smtClean="0">
                <a:latin typeface="Arial" pitchFamily="34" charset="0"/>
                <a:ea typeface="Calibri" pitchFamily="34" charset="0"/>
                <a:cs typeface="Arial" pitchFamily="34" charset="0"/>
              </a:rPr>
              <a:t>CV =  Standard deviation / Mean</a:t>
            </a:r>
          </a:p>
        </p:txBody>
      </p:sp>
      <p:pic>
        <p:nvPicPr>
          <p:cNvPr id="2" name="Picture 2" descr="C:\Users\hqin\Downloads\sharpbell.tiff"/>
          <p:cNvPicPr>
            <a:picLocks noChangeAspect="1" noChangeArrowheads="1"/>
          </p:cNvPicPr>
          <p:nvPr/>
        </p:nvPicPr>
        <p:blipFill>
          <a:blip r:embed="rId5" cstate="print"/>
          <a:srcRect l="4364" t="12444" b="11111"/>
          <a:stretch>
            <a:fillRect/>
          </a:stretch>
        </p:blipFill>
        <p:spPr bwMode="auto">
          <a:xfrm>
            <a:off x="1752600" y="27051000"/>
            <a:ext cx="5010150" cy="3276600"/>
          </a:xfrm>
          <a:prstGeom prst="rect">
            <a:avLst/>
          </a:prstGeom>
          <a:noFill/>
        </p:spPr>
      </p:pic>
      <p:pic>
        <p:nvPicPr>
          <p:cNvPr id="1027" name="Picture 3" descr="C:\Users\hqin\Downloads\broadbell.tiff"/>
          <p:cNvPicPr>
            <a:picLocks noChangeAspect="1" noChangeArrowheads="1"/>
          </p:cNvPicPr>
          <p:nvPr/>
        </p:nvPicPr>
        <p:blipFill>
          <a:blip r:embed="rId6" cstate="print"/>
          <a:srcRect l="4364" t="12444" b="12889"/>
          <a:stretch>
            <a:fillRect/>
          </a:stretch>
        </p:blipFill>
        <p:spPr bwMode="auto">
          <a:xfrm>
            <a:off x="7391400" y="27051000"/>
            <a:ext cx="5010150" cy="3200400"/>
          </a:xfrm>
          <a:prstGeom prst="rect">
            <a:avLst/>
          </a:prstGeom>
          <a:noFill/>
        </p:spPr>
      </p:pic>
      <p:sp>
        <p:nvSpPr>
          <p:cNvPr id="221" name="TextBox 33"/>
          <p:cNvSpPr txBox="1"/>
          <p:nvPr/>
        </p:nvSpPr>
        <p:spPr>
          <a:xfrm>
            <a:off x="2971800" y="31089600"/>
            <a:ext cx="2875245"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spcBef>
                <a:spcPts val="0"/>
              </a:spcBef>
              <a:spcAft>
                <a:spcPts val="0"/>
              </a:spcAft>
            </a:pPr>
            <a:r>
              <a:rPr lang="en-US" sz="2400" b="1" dirty="0" smtClean="0">
                <a:solidFill>
                  <a:srgbClr val="00B050"/>
                </a:solidFill>
                <a:latin typeface="Arial" pitchFamily="34" charset="0"/>
                <a:cs typeface="Arial" pitchFamily="34" charset="0"/>
              </a:rPr>
              <a:t>More robust</a:t>
            </a:r>
            <a:endParaRPr lang="en-US" sz="2400" b="1" dirty="0">
              <a:solidFill>
                <a:srgbClr val="00B050"/>
              </a:solidFill>
              <a:latin typeface="Arial" pitchFamily="34" charset="0"/>
              <a:cs typeface="Arial" pitchFamily="34" charset="0"/>
            </a:endParaRPr>
          </a:p>
        </p:txBody>
      </p:sp>
      <p:sp>
        <p:nvSpPr>
          <p:cNvPr id="222" name="TextBox 33"/>
          <p:cNvSpPr txBox="1"/>
          <p:nvPr/>
        </p:nvSpPr>
        <p:spPr>
          <a:xfrm>
            <a:off x="8534400" y="31089600"/>
            <a:ext cx="2875245"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spcBef>
                <a:spcPts val="0"/>
              </a:spcBef>
              <a:spcAft>
                <a:spcPts val="0"/>
              </a:spcAft>
            </a:pPr>
            <a:r>
              <a:rPr lang="en-US" sz="2400" b="1" dirty="0" smtClean="0">
                <a:solidFill>
                  <a:srgbClr val="00B050"/>
                </a:solidFill>
                <a:latin typeface="Arial" pitchFamily="34" charset="0"/>
                <a:cs typeface="Arial" pitchFamily="34" charset="0"/>
              </a:rPr>
              <a:t>Less robust</a:t>
            </a:r>
            <a:endParaRPr lang="en-US" sz="2400" b="1" dirty="0">
              <a:solidFill>
                <a:srgbClr val="00B050"/>
              </a:solidFill>
              <a:latin typeface="Arial" pitchFamily="34" charset="0"/>
              <a:cs typeface="Arial" pitchFamily="34" charset="0"/>
            </a:endParaRPr>
          </a:p>
        </p:txBody>
      </p:sp>
      <p:sp>
        <p:nvSpPr>
          <p:cNvPr id="223" name="TextBox 3"/>
          <p:cNvSpPr txBox="1"/>
          <p:nvPr/>
        </p:nvSpPr>
        <p:spPr>
          <a:xfrm>
            <a:off x="2971800" y="30403800"/>
            <a:ext cx="2875247"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spcBef>
                <a:spcPts val="0"/>
              </a:spcBef>
              <a:spcAft>
                <a:spcPts val="0"/>
              </a:spcAft>
            </a:pPr>
            <a:r>
              <a:rPr lang="en-US" sz="2400" b="1" dirty="0" smtClean="0">
                <a:solidFill>
                  <a:srgbClr val="FF0000"/>
                </a:solidFill>
                <a:latin typeface="Arial" pitchFamily="34" charset="0"/>
                <a:cs typeface="Arial" pitchFamily="34" charset="0"/>
              </a:rPr>
              <a:t>Smaller CV</a:t>
            </a:r>
            <a:endParaRPr lang="en-US" sz="2400" b="1" dirty="0">
              <a:solidFill>
                <a:srgbClr val="FF0000"/>
              </a:solidFill>
              <a:latin typeface="Arial" pitchFamily="34" charset="0"/>
              <a:cs typeface="Arial" pitchFamily="34" charset="0"/>
            </a:endParaRPr>
          </a:p>
        </p:txBody>
      </p:sp>
      <p:sp>
        <p:nvSpPr>
          <p:cNvPr id="224" name="TextBox 3"/>
          <p:cNvSpPr txBox="1"/>
          <p:nvPr/>
        </p:nvSpPr>
        <p:spPr>
          <a:xfrm>
            <a:off x="8686800" y="30403800"/>
            <a:ext cx="2875247"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spcBef>
                <a:spcPts val="0"/>
              </a:spcBef>
              <a:spcAft>
                <a:spcPts val="0"/>
              </a:spcAft>
            </a:pPr>
            <a:r>
              <a:rPr lang="en-US" sz="2400" b="1" dirty="0" smtClean="0">
                <a:solidFill>
                  <a:srgbClr val="FF0000"/>
                </a:solidFill>
                <a:latin typeface="Arial" pitchFamily="34" charset="0"/>
                <a:cs typeface="Arial" pitchFamily="34" charset="0"/>
              </a:rPr>
              <a:t>Larger CV</a:t>
            </a:r>
            <a:endParaRPr lang="en-US" sz="2400" b="1" dirty="0">
              <a:solidFill>
                <a:srgbClr val="FF0000"/>
              </a:solidFill>
              <a:latin typeface="Arial" pitchFamily="34" charset="0"/>
              <a:cs typeface="Arial" pitchFamily="34" charset="0"/>
            </a:endParaRPr>
          </a:p>
        </p:txBody>
      </p:sp>
      <p:grpSp>
        <p:nvGrpSpPr>
          <p:cNvPr id="225" name="Group 224"/>
          <p:cNvGrpSpPr/>
          <p:nvPr/>
        </p:nvGrpSpPr>
        <p:grpSpPr>
          <a:xfrm>
            <a:off x="762000" y="32842197"/>
            <a:ext cx="12573000" cy="3284276"/>
            <a:chOff x="838200" y="31699200"/>
            <a:chExt cx="12420600" cy="4191000"/>
          </a:xfrm>
          <a:solidFill>
            <a:srgbClr val="FFFFFF"/>
          </a:solidFill>
        </p:grpSpPr>
        <p:grpSp>
          <p:nvGrpSpPr>
            <p:cNvPr id="226" name="Group 6"/>
            <p:cNvGrpSpPr/>
            <p:nvPr/>
          </p:nvGrpSpPr>
          <p:grpSpPr>
            <a:xfrm>
              <a:off x="838200" y="31699200"/>
              <a:ext cx="12420600" cy="4191000"/>
              <a:chOff x="756456" y="228600"/>
              <a:chExt cx="3282144" cy="4114800"/>
            </a:xfrm>
            <a:grpFill/>
          </p:grpSpPr>
          <p:sp>
            <p:nvSpPr>
              <p:cNvPr id="228" name="Rectangle 227"/>
              <p:cNvSpPr/>
              <p:nvPr/>
            </p:nvSpPr>
            <p:spPr>
              <a:xfrm>
                <a:off x="756456" y="228600"/>
                <a:ext cx="3282144" cy="4114800"/>
              </a:xfrm>
              <a:prstGeom prst="rect">
                <a:avLst/>
              </a:prstGeom>
              <a:grpFill/>
              <a:ln w="76200" cmpd="sng">
                <a:solidFill>
                  <a:srgbClr val="B2FF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9" name="Rectangle 228"/>
              <p:cNvSpPr/>
              <p:nvPr/>
            </p:nvSpPr>
            <p:spPr>
              <a:xfrm>
                <a:off x="822986" y="463728"/>
                <a:ext cx="3149084" cy="3683725"/>
              </a:xfrm>
              <a:prstGeom prst="rect">
                <a:avLst/>
              </a:prstGeom>
              <a:grpFill/>
              <a:ln w="76200" cmpd="sng">
                <a:solidFill>
                  <a:srgbClr val="B2FF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27" name="TextBox 226"/>
            <p:cNvSpPr txBox="1"/>
            <p:nvPr/>
          </p:nvSpPr>
          <p:spPr>
            <a:xfrm>
              <a:off x="1295400" y="32080199"/>
              <a:ext cx="11277600" cy="2847786"/>
            </a:xfrm>
            <a:prstGeom prst="rect">
              <a:avLst/>
            </a:prstGeom>
            <a:noFill/>
            <a:ln>
              <a:noFill/>
            </a:ln>
          </p:spPr>
          <p:txBody>
            <a:bodyPr wrap="square" lIns="76489" tIns="38242" rIns="76489" bIns="38242" rtlCol="0">
              <a:spAutoFit/>
            </a:bodyPr>
            <a:lstStyle/>
            <a:p>
              <a:pPr algn="ctr"/>
              <a:r>
                <a:rPr lang="en-US" sz="4400" b="1" dirty="0" smtClean="0">
                  <a:solidFill>
                    <a:schemeClr val="tx2">
                      <a:lumMod val="75000"/>
                    </a:schemeClr>
                  </a:solidFill>
                  <a:latin typeface="Arial" pitchFamily="34" charset="0"/>
                  <a:cs typeface="Arial" pitchFamily="34" charset="0"/>
                </a:rPr>
                <a:t>Hypothesis</a:t>
              </a:r>
              <a:endParaRPr lang="en-US" sz="3200" dirty="0" smtClean="0">
                <a:latin typeface="Arial" pitchFamily="34" charset="0"/>
                <a:cs typeface="Arial" pitchFamily="34" charset="0"/>
              </a:endParaRPr>
            </a:p>
            <a:p>
              <a:pPr algn="just"/>
              <a:r>
                <a:rPr lang="en-US" sz="3200" b="1" dirty="0" smtClean="0"/>
                <a:t>We hypothesize that the use of ectopic hydrogen peroxide treatments </a:t>
              </a:r>
              <a:r>
                <a:rPr lang="en-US" sz="3200" b="1" dirty="0"/>
                <a:t>in a dose-dependent </a:t>
              </a:r>
              <a:r>
                <a:rPr lang="en-US" sz="3200" b="1" dirty="0" smtClean="0"/>
                <a:t>way can influence the robustness of cells.</a:t>
              </a:r>
              <a:endParaRPr lang="en-US" sz="3200" b="1" dirty="0" smtClean="0">
                <a:solidFill>
                  <a:srgbClr val="FF0000"/>
                </a:solidFill>
              </a:endParaRPr>
            </a:p>
          </p:txBody>
        </p:sp>
      </p:grpSp>
      <p:sp>
        <p:nvSpPr>
          <p:cNvPr id="231" name="TextBox 230"/>
          <p:cNvSpPr txBox="1"/>
          <p:nvPr/>
        </p:nvSpPr>
        <p:spPr>
          <a:xfrm>
            <a:off x="14816936" y="6858000"/>
            <a:ext cx="1739605" cy="57545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smtClean="0">
                <a:ln>
                  <a:noFill/>
                </a:ln>
                <a:solidFill>
                  <a:sysClr val="windowText" lastClr="000000"/>
                </a:solidFill>
                <a:effectLst/>
                <a:uLnTx/>
                <a:uFillTx/>
                <a:latin typeface="Century Schoolbook"/>
                <a:cs typeface="Arial" pitchFamily="34" charset="0"/>
              </a:rPr>
              <a:t>H</a:t>
            </a:r>
            <a:r>
              <a:rPr kumimoji="0" lang="en-US" sz="2800" b="1" i="0" u="none" strike="noStrike" kern="0" cap="none" spc="0" normalizeH="0" baseline="-25000" noProof="0" dirty="0" smtClean="0">
                <a:ln>
                  <a:noFill/>
                </a:ln>
                <a:solidFill>
                  <a:sysClr val="windowText" lastClr="000000"/>
                </a:solidFill>
                <a:effectLst/>
                <a:uLnTx/>
                <a:uFillTx/>
                <a:latin typeface="Century Schoolbook"/>
                <a:cs typeface="Arial" pitchFamily="34" charset="0"/>
              </a:rPr>
              <a:t>2</a:t>
            </a:r>
            <a:r>
              <a:rPr kumimoji="0" lang="en-US" sz="2800" b="1" i="0" u="none" strike="noStrike" kern="0" cap="none" spc="0" normalizeH="0" baseline="0" noProof="0" dirty="0" smtClean="0">
                <a:ln>
                  <a:noFill/>
                </a:ln>
                <a:solidFill>
                  <a:sysClr val="windowText" lastClr="000000"/>
                </a:solidFill>
                <a:effectLst/>
                <a:uLnTx/>
                <a:uFillTx/>
                <a:latin typeface="Century Schoolbook"/>
                <a:cs typeface="Arial" pitchFamily="34" charset="0"/>
              </a:rPr>
              <a:t>O</a:t>
            </a:r>
            <a:r>
              <a:rPr kumimoji="0" lang="en-US" sz="2800" b="1" i="0" u="none" strike="noStrike" kern="0" cap="none" spc="0" normalizeH="0" baseline="-25000" noProof="0" dirty="0" smtClean="0">
                <a:ln>
                  <a:noFill/>
                </a:ln>
                <a:solidFill>
                  <a:sysClr val="windowText" lastClr="000000"/>
                </a:solidFill>
                <a:effectLst/>
                <a:uLnTx/>
                <a:uFillTx/>
                <a:latin typeface="Century Schoolbook"/>
                <a:cs typeface="Arial" pitchFamily="34" charset="0"/>
              </a:rPr>
              <a:t>2</a:t>
            </a:r>
            <a:endParaRPr kumimoji="0" lang="en-US" sz="2800" b="1" i="0" u="none" strike="noStrike" kern="0" cap="none" spc="0" normalizeH="0" baseline="-25000" noProof="0" dirty="0">
              <a:ln>
                <a:noFill/>
              </a:ln>
              <a:solidFill>
                <a:sysClr val="windowText" lastClr="000000"/>
              </a:solidFill>
              <a:effectLst/>
              <a:uLnTx/>
              <a:uFillTx/>
              <a:latin typeface="Century Schoolbook"/>
            </a:endParaRPr>
          </a:p>
        </p:txBody>
      </p:sp>
      <p:sp>
        <p:nvSpPr>
          <p:cNvPr id="232" name="Right Triangle 231"/>
          <p:cNvSpPr/>
          <p:nvPr/>
        </p:nvSpPr>
        <p:spPr>
          <a:xfrm flipH="1">
            <a:off x="15153202" y="7238149"/>
            <a:ext cx="7682379" cy="234237"/>
          </a:xfrm>
          <a:prstGeom prst="rtTriangle">
            <a:avLst/>
          </a:prstGeom>
          <a:solidFill>
            <a:srgbClr val="6EA0B0">
              <a:lumMod val="40000"/>
              <a:lumOff val="60000"/>
            </a:srgbClr>
          </a:solidFill>
          <a:ln w="25400" cap="flat" cmpd="sng" algn="ctr">
            <a:solidFill>
              <a:srgbClr val="6EA0B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grpSp>
        <p:nvGrpSpPr>
          <p:cNvPr id="233" name="Group 61"/>
          <p:cNvGrpSpPr/>
          <p:nvPr/>
        </p:nvGrpSpPr>
        <p:grpSpPr>
          <a:xfrm>
            <a:off x="15425948" y="8040687"/>
            <a:ext cx="7409635" cy="1081437"/>
            <a:chOff x="1038740" y="1181100"/>
            <a:chExt cx="7038460" cy="1963815"/>
          </a:xfrm>
        </p:grpSpPr>
        <p:grpSp>
          <p:nvGrpSpPr>
            <p:cNvPr id="246" name="Group 136"/>
            <p:cNvGrpSpPr/>
            <p:nvPr/>
          </p:nvGrpSpPr>
          <p:grpSpPr>
            <a:xfrm>
              <a:off x="1038740" y="1239915"/>
              <a:ext cx="1066800" cy="1905000"/>
              <a:chOff x="0" y="2971800"/>
              <a:chExt cx="1066800" cy="1905000"/>
            </a:xfrm>
          </p:grpSpPr>
          <p:pic>
            <p:nvPicPr>
              <p:cNvPr id="287" name="Picture 2" descr="https://encrypted-tbn0.gstatic.com/images?q=tbn:ANd9GcQOOln8j_fwLgZZ2L8O1d-Nr3QHcE0VS_TlCZqaB8uBqmWK1DvW"/>
              <p:cNvPicPr>
                <a:picLocks noChangeAspect="1" noChangeArrowheads="1"/>
              </p:cNvPicPr>
              <p:nvPr/>
            </p:nvPicPr>
            <p:blipFill>
              <a:blip r:embed="rId7" cstate="print"/>
              <a:srcRect r="15152" b="5660"/>
              <a:stretch>
                <a:fillRect/>
              </a:stretch>
            </p:blipFill>
            <p:spPr bwMode="auto">
              <a:xfrm>
                <a:off x="0" y="2971800"/>
                <a:ext cx="1066800" cy="1905000"/>
              </a:xfrm>
              <a:prstGeom prst="rect">
                <a:avLst/>
              </a:prstGeom>
              <a:noFill/>
            </p:spPr>
          </p:pic>
          <p:sp>
            <p:nvSpPr>
              <p:cNvPr id="288" name="Oval 11"/>
              <p:cNvSpPr/>
              <p:nvPr/>
            </p:nvSpPr>
            <p:spPr>
              <a:xfrm>
                <a:off x="457200" y="4266611"/>
                <a:ext cx="97311"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89" name="Oval 17"/>
              <p:cNvSpPr/>
              <p:nvPr/>
            </p:nvSpPr>
            <p:spPr>
              <a:xfrm>
                <a:off x="538293" y="4154154"/>
                <a:ext cx="81093"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90" name="Oval 19"/>
              <p:cNvSpPr/>
              <p:nvPr/>
            </p:nvSpPr>
            <p:spPr>
              <a:xfrm>
                <a:off x="538293" y="4491526"/>
                <a:ext cx="81093"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91" name="Oval 20"/>
              <p:cNvSpPr/>
              <p:nvPr/>
            </p:nvSpPr>
            <p:spPr>
              <a:xfrm>
                <a:off x="457200" y="4491526"/>
                <a:ext cx="81093"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92" name="Oval 16"/>
              <p:cNvSpPr/>
              <p:nvPr/>
            </p:nvSpPr>
            <p:spPr>
              <a:xfrm>
                <a:off x="538293" y="4379069"/>
                <a:ext cx="81093"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93" name="Oval 9"/>
              <p:cNvSpPr/>
              <p:nvPr/>
            </p:nvSpPr>
            <p:spPr>
              <a:xfrm>
                <a:off x="493613" y="4573843"/>
                <a:ext cx="97311"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grpSp>
        <p:grpSp>
          <p:nvGrpSpPr>
            <p:cNvPr id="247" name="Group 137"/>
            <p:cNvGrpSpPr/>
            <p:nvPr/>
          </p:nvGrpSpPr>
          <p:grpSpPr>
            <a:xfrm>
              <a:off x="2225040" y="1219200"/>
              <a:ext cx="1066800" cy="1905000"/>
              <a:chOff x="0" y="2971800"/>
              <a:chExt cx="1066800" cy="1905000"/>
            </a:xfrm>
          </p:grpSpPr>
          <p:pic>
            <p:nvPicPr>
              <p:cNvPr id="280" name="Picture 2" descr="https://encrypted-tbn0.gstatic.com/images?q=tbn:ANd9GcQOOln8j_fwLgZZ2L8O1d-Nr3QHcE0VS_TlCZqaB8uBqmWK1DvW"/>
              <p:cNvPicPr>
                <a:picLocks noChangeAspect="1" noChangeArrowheads="1"/>
              </p:cNvPicPr>
              <p:nvPr/>
            </p:nvPicPr>
            <p:blipFill>
              <a:blip r:embed="rId7" cstate="print"/>
              <a:srcRect r="15152" b="5660"/>
              <a:stretch>
                <a:fillRect/>
              </a:stretch>
            </p:blipFill>
            <p:spPr bwMode="auto">
              <a:xfrm>
                <a:off x="0" y="2971800"/>
                <a:ext cx="1066800" cy="1905000"/>
              </a:xfrm>
              <a:prstGeom prst="rect">
                <a:avLst/>
              </a:prstGeom>
              <a:noFill/>
            </p:spPr>
          </p:pic>
          <p:sp>
            <p:nvSpPr>
              <p:cNvPr id="281" name="Oval 11"/>
              <p:cNvSpPr/>
              <p:nvPr/>
            </p:nvSpPr>
            <p:spPr>
              <a:xfrm>
                <a:off x="457200" y="4266611"/>
                <a:ext cx="97311"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82" name="Oval 17"/>
              <p:cNvSpPr/>
              <p:nvPr/>
            </p:nvSpPr>
            <p:spPr>
              <a:xfrm>
                <a:off x="538293" y="4154154"/>
                <a:ext cx="81093"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83" name="Oval 19"/>
              <p:cNvSpPr/>
              <p:nvPr/>
            </p:nvSpPr>
            <p:spPr>
              <a:xfrm>
                <a:off x="538293" y="4491526"/>
                <a:ext cx="81093"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84" name="Oval 20"/>
              <p:cNvSpPr/>
              <p:nvPr/>
            </p:nvSpPr>
            <p:spPr>
              <a:xfrm>
                <a:off x="457200" y="4491526"/>
                <a:ext cx="81093"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85" name="Oval 16"/>
              <p:cNvSpPr/>
              <p:nvPr/>
            </p:nvSpPr>
            <p:spPr>
              <a:xfrm>
                <a:off x="538293" y="4379069"/>
                <a:ext cx="81093"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86" name="Oval 9"/>
              <p:cNvSpPr/>
              <p:nvPr/>
            </p:nvSpPr>
            <p:spPr>
              <a:xfrm>
                <a:off x="493613" y="4573843"/>
                <a:ext cx="97311"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grpSp>
        <p:grpSp>
          <p:nvGrpSpPr>
            <p:cNvPr id="248" name="Group 145"/>
            <p:cNvGrpSpPr/>
            <p:nvPr/>
          </p:nvGrpSpPr>
          <p:grpSpPr>
            <a:xfrm>
              <a:off x="3421380" y="1219200"/>
              <a:ext cx="1066800" cy="1905000"/>
              <a:chOff x="0" y="2971800"/>
              <a:chExt cx="1066800" cy="1905000"/>
            </a:xfrm>
          </p:grpSpPr>
          <p:pic>
            <p:nvPicPr>
              <p:cNvPr id="273" name="Picture 2" descr="https://encrypted-tbn0.gstatic.com/images?q=tbn:ANd9GcQOOln8j_fwLgZZ2L8O1d-Nr3QHcE0VS_TlCZqaB8uBqmWK1DvW"/>
              <p:cNvPicPr>
                <a:picLocks noChangeAspect="1" noChangeArrowheads="1"/>
              </p:cNvPicPr>
              <p:nvPr/>
            </p:nvPicPr>
            <p:blipFill>
              <a:blip r:embed="rId7" cstate="print"/>
              <a:srcRect r="15152" b="5660"/>
              <a:stretch>
                <a:fillRect/>
              </a:stretch>
            </p:blipFill>
            <p:spPr bwMode="auto">
              <a:xfrm>
                <a:off x="0" y="2971800"/>
                <a:ext cx="1066800" cy="1905000"/>
              </a:xfrm>
              <a:prstGeom prst="rect">
                <a:avLst/>
              </a:prstGeom>
              <a:noFill/>
            </p:spPr>
          </p:pic>
          <p:sp>
            <p:nvSpPr>
              <p:cNvPr id="274" name="Oval 11"/>
              <p:cNvSpPr/>
              <p:nvPr/>
            </p:nvSpPr>
            <p:spPr>
              <a:xfrm>
                <a:off x="457200" y="4266611"/>
                <a:ext cx="97311"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75" name="Oval 17"/>
              <p:cNvSpPr/>
              <p:nvPr/>
            </p:nvSpPr>
            <p:spPr>
              <a:xfrm>
                <a:off x="538293" y="4154154"/>
                <a:ext cx="81093"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76" name="Oval 19"/>
              <p:cNvSpPr/>
              <p:nvPr/>
            </p:nvSpPr>
            <p:spPr>
              <a:xfrm>
                <a:off x="538293" y="4491526"/>
                <a:ext cx="81093"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77" name="Oval 20"/>
              <p:cNvSpPr/>
              <p:nvPr/>
            </p:nvSpPr>
            <p:spPr>
              <a:xfrm>
                <a:off x="457200" y="4491526"/>
                <a:ext cx="81093"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78" name="Oval 16"/>
              <p:cNvSpPr/>
              <p:nvPr/>
            </p:nvSpPr>
            <p:spPr>
              <a:xfrm>
                <a:off x="538293" y="4379069"/>
                <a:ext cx="81093"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79" name="Oval 9"/>
              <p:cNvSpPr/>
              <p:nvPr/>
            </p:nvSpPr>
            <p:spPr>
              <a:xfrm>
                <a:off x="493613" y="4573843"/>
                <a:ext cx="97311"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grpSp>
        <p:grpSp>
          <p:nvGrpSpPr>
            <p:cNvPr id="249" name="Group 153"/>
            <p:cNvGrpSpPr/>
            <p:nvPr/>
          </p:nvGrpSpPr>
          <p:grpSpPr>
            <a:xfrm>
              <a:off x="4617720" y="1181100"/>
              <a:ext cx="1066800" cy="1905000"/>
              <a:chOff x="0" y="2971800"/>
              <a:chExt cx="1066800" cy="1905000"/>
            </a:xfrm>
          </p:grpSpPr>
          <p:pic>
            <p:nvPicPr>
              <p:cNvPr id="266" name="Picture 2" descr="https://encrypted-tbn0.gstatic.com/images?q=tbn:ANd9GcQOOln8j_fwLgZZ2L8O1d-Nr3QHcE0VS_TlCZqaB8uBqmWK1DvW"/>
              <p:cNvPicPr>
                <a:picLocks noChangeAspect="1" noChangeArrowheads="1"/>
              </p:cNvPicPr>
              <p:nvPr/>
            </p:nvPicPr>
            <p:blipFill>
              <a:blip r:embed="rId7" cstate="print"/>
              <a:srcRect r="15152" b="5660"/>
              <a:stretch>
                <a:fillRect/>
              </a:stretch>
            </p:blipFill>
            <p:spPr bwMode="auto">
              <a:xfrm>
                <a:off x="0" y="2971800"/>
                <a:ext cx="1066800" cy="1905000"/>
              </a:xfrm>
              <a:prstGeom prst="rect">
                <a:avLst/>
              </a:prstGeom>
              <a:noFill/>
            </p:spPr>
          </p:pic>
          <p:sp>
            <p:nvSpPr>
              <p:cNvPr id="267" name="Oval 11"/>
              <p:cNvSpPr/>
              <p:nvPr/>
            </p:nvSpPr>
            <p:spPr>
              <a:xfrm>
                <a:off x="457200" y="4266611"/>
                <a:ext cx="97311"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68" name="Oval 17"/>
              <p:cNvSpPr/>
              <p:nvPr/>
            </p:nvSpPr>
            <p:spPr>
              <a:xfrm>
                <a:off x="538293" y="4154154"/>
                <a:ext cx="81093"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69" name="Oval 19"/>
              <p:cNvSpPr/>
              <p:nvPr/>
            </p:nvSpPr>
            <p:spPr>
              <a:xfrm>
                <a:off x="538293" y="4491526"/>
                <a:ext cx="81093"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70" name="Oval 20"/>
              <p:cNvSpPr/>
              <p:nvPr/>
            </p:nvSpPr>
            <p:spPr>
              <a:xfrm>
                <a:off x="457200" y="4491526"/>
                <a:ext cx="81093"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71" name="Oval 16"/>
              <p:cNvSpPr/>
              <p:nvPr/>
            </p:nvSpPr>
            <p:spPr>
              <a:xfrm>
                <a:off x="538293" y="4379069"/>
                <a:ext cx="81093"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72" name="Oval 9"/>
              <p:cNvSpPr/>
              <p:nvPr/>
            </p:nvSpPr>
            <p:spPr>
              <a:xfrm>
                <a:off x="493613" y="4573843"/>
                <a:ext cx="97311"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grpSp>
        <p:grpSp>
          <p:nvGrpSpPr>
            <p:cNvPr id="250" name="Group 161"/>
            <p:cNvGrpSpPr/>
            <p:nvPr/>
          </p:nvGrpSpPr>
          <p:grpSpPr>
            <a:xfrm>
              <a:off x="5814060" y="1181100"/>
              <a:ext cx="1066800" cy="1905000"/>
              <a:chOff x="0" y="2971800"/>
              <a:chExt cx="1066800" cy="1905000"/>
            </a:xfrm>
          </p:grpSpPr>
          <p:pic>
            <p:nvPicPr>
              <p:cNvPr id="259" name="Picture 2" descr="https://encrypted-tbn0.gstatic.com/images?q=tbn:ANd9GcQOOln8j_fwLgZZ2L8O1d-Nr3QHcE0VS_TlCZqaB8uBqmWK1DvW"/>
              <p:cNvPicPr>
                <a:picLocks noChangeAspect="1" noChangeArrowheads="1"/>
              </p:cNvPicPr>
              <p:nvPr/>
            </p:nvPicPr>
            <p:blipFill>
              <a:blip r:embed="rId7" cstate="print"/>
              <a:srcRect r="15152" b="5660"/>
              <a:stretch>
                <a:fillRect/>
              </a:stretch>
            </p:blipFill>
            <p:spPr bwMode="auto">
              <a:xfrm>
                <a:off x="0" y="2971800"/>
                <a:ext cx="1066800" cy="1905000"/>
              </a:xfrm>
              <a:prstGeom prst="rect">
                <a:avLst/>
              </a:prstGeom>
              <a:noFill/>
            </p:spPr>
          </p:pic>
          <p:sp>
            <p:nvSpPr>
              <p:cNvPr id="260" name="Oval 11"/>
              <p:cNvSpPr/>
              <p:nvPr/>
            </p:nvSpPr>
            <p:spPr>
              <a:xfrm>
                <a:off x="457200" y="4266611"/>
                <a:ext cx="97311"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61" name="Oval 17"/>
              <p:cNvSpPr/>
              <p:nvPr/>
            </p:nvSpPr>
            <p:spPr>
              <a:xfrm>
                <a:off x="538293" y="4154154"/>
                <a:ext cx="81093"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62" name="Oval 19"/>
              <p:cNvSpPr/>
              <p:nvPr/>
            </p:nvSpPr>
            <p:spPr>
              <a:xfrm>
                <a:off x="538293" y="4491526"/>
                <a:ext cx="81093"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63" name="Oval 20"/>
              <p:cNvSpPr/>
              <p:nvPr/>
            </p:nvSpPr>
            <p:spPr>
              <a:xfrm>
                <a:off x="457200" y="4491526"/>
                <a:ext cx="81093"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64" name="Oval 16"/>
              <p:cNvSpPr/>
              <p:nvPr/>
            </p:nvSpPr>
            <p:spPr>
              <a:xfrm>
                <a:off x="538293" y="4379069"/>
                <a:ext cx="81093"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65" name="Oval 9"/>
              <p:cNvSpPr/>
              <p:nvPr/>
            </p:nvSpPr>
            <p:spPr>
              <a:xfrm>
                <a:off x="493613" y="4573843"/>
                <a:ext cx="97311"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grpSp>
        <p:grpSp>
          <p:nvGrpSpPr>
            <p:cNvPr id="251" name="Group 169"/>
            <p:cNvGrpSpPr/>
            <p:nvPr/>
          </p:nvGrpSpPr>
          <p:grpSpPr>
            <a:xfrm>
              <a:off x="7010400" y="1181100"/>
              <a:ext cx="1066800" cy="1905000"/>
              <a:chOff x="0" y="2971800"/>
              <a:chExt cx="1066800" cy="1905000"/>
            </a:xfrm>
          </p:grpSpPr>
          <p:pic>
            <p:nvPicPr>
              <p:cNvPr id="252" name="Picture 2" descr="https://encrypted-tbn0.gstatic.com/images?q=tbn:ANd9GcQOOln8j_fwLgZZ2L8O1d-Nr3QHcE0VS_TlCZqaB8uBqmWK1DvW"/>
              <p:cNvPicPr>
                <a:picLocks noChangeAspect="1" noChangeArrowheads="1"/>
              </p:cNvPicPr>
              <p:nvPr/>
            </p:nvPicPr>
            <p:blipFill>
              <a:blip r:embed="rId7" cstate="print"/>
              <a:srcRect r="15152" b="5660"/>
              <a:stretch>
                <a:fillRect/>
              </a:stretch>
            </p:blipFill>
            <p:spPr bwMode="auto">
              <a:xfrm>
                <a:off x="0" y="2971800"/>
                <a:ext cx="1066800" cy="1905000"/>
              </a:xfrm>
              <a:prstGeom prst="rect">
                <a:avLst/>
              </a:prstGeom>
              <a:noFill/>
            </p:spPr>
          </p:pic>
          <p:sp>
            <p:nvSpPr>
              <p:cNvPr id="253" name="Oval 11"/>
              <p:cNvSpPr/>
              <p:nvPr/>
            </p:nvSpPr>
            <p:spPr>
              <a:xfrm>
                <a:off x="457200" y="4266611"/>
                <a:ext cx="97311"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54" name="Oval 17"/>
              <p:cNvSpPr/>
              <p:nvPr/>
            </p:nvSpPr>
            <p:spPr>
              <a:xfrm>
                <a:off x="538293" y="4154154"/>
                <a:ext cx="81093"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55" name="Oval 19"/>
              <p:cNvSpPr/>
              <p:nvPr/>
            </p:nvSpPr>
            <p:spPr>
              <a:xfrm>
                <a:off x="538293" y="4491526"/>
                <a:ext cx="81093"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56" name="Oval 20"/>
              <p:cNvSpPr/>
              <p:nvPr/>
            </p:nvSpPr>
            <p:spPr>
              <a:xfrm>
                <a:off x="457200" y="4491526"/>
                <a:ext cx="81093"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57" name="Oval 16"/>
              <p:cNvSpPr/>
              <p:nvPr/>
            </p:nvSpPr>
            <p:spPr>
              <a:xfrm>
                <a:off x="538293" y="4379069"/>
                <a:ext cx="81093"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58" name="Oval 9"/>
              <p:cNvSpPr/>
              <p:nvPr/>
            </p:nvSpPr>
            <p:spPr>
              <a:xfrm>
                <a:off x="493613" y="4573843"/>
                <a:ext cx="97311"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grpSp>
      </p:grpSp>
      <p:sp>
        <p:nvSpPr>
          <p:cNvPr id="234" name="TextBox 233"/>
          <p:cNvSpPr txBox="1"/>
          <p:nvPr/>
        </p:nvSpPr>
        <p:spPr>
          <a:xfrm>
            <a:off x="15544800" y="7467600"/>
            <a:ext cx="1050935" cy="57545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smtClean="0">
                <a:ln>
                  <a:noFill/>
                </a:ln>
                <a:solidFill>
                  <a:sysClr val="windowText" lastClr="000000"/>
                </a:solidFill>
                <a:effectLst/>
                <a:uLnTx/>
                <a:uFillTx/>
              </a:rPr>
              <a:t>0%</a:t>
            </a:r>
            <a:endParaRPr kumimoji="0" lang="en-US" sz="2800" b="1" i="0" u="none" strike="noStrike" kern="0" cap="none" spc="0" normalizeH="0" baseline="0" noProof="0" dirty="0">
              <a:ln>
                <a:noFill/>
              </a:ln>
              <a:solidFill>
                <a:sysClr val="windowText" lastClr="000000"/>
              </a:solidFill>
              <a:effectLst/>
              <a:uLnTx/>
              <a:uFillTx/>
            </a:endParaRPr>
          </a:p>
        </p:txBody>
      </p:sp>
      <p:sp>
        <p:nvSpPr>
          <p:cNvPr id="235" name="TextBox 234"/>
          <p:cNvSpPr txBox="1"/>
          <p:nvPr/>
        </p:nvSpPr>
        <p:spPr>
          <a:xfrm>
            <a:off x="16565844" y="7471483"/>
            <a:ext cx="1341156"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smtClean="0">
                <a:ln>
                  <a:noFill/>
                </a:ln>
                <a:solidFill>
                  <a:sysClr val="windowText" lastClr="000000"/>
                </a:solidFill>
                <a:effectLst/>
                <a:uLnTx/>
                <a:uFillTx/>
              </a:rPr>
              <a:t>0.025%</a:t>
            </a:r>
            <a:endParaRPr kumimoji="0" lang="en-US" sz="2800" b="1" i="0" u="none" strike="noStrike" kern="0" cap="none" spc="0" normalizeH="0" baseline="0" noProof="0" dirty="0">
              <a:ln>
                <a:noFill/>
              </a:ln>
              <a:solidFill>
                <a:sysClr val="windowText" lastClr="000000"/>
              </a:solidFill>
              <a:effectLst/>
              <a:uLnTx/>
              <a:uFillTx/>
            </a:endParaRPr>
          </a:p>
        </p:txBody>
      </p:sp>
      <p:sp>
        <p:nvSpPr>
          <p:cNvPr id="236" name="TextBox 235"/>
          <p:cNvSpPr txBox="1"/>
          <p:nvPr/>
        </p:nvSpPr>
        <p:spPr>
          <a:xfrm>
            <a:off x="17963493" y="7491582"/>
            <a:ext cx="1467507"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smtClean="0">
                <a:ln>
                  <a:noFill/>
                </a:ln>
                <a:solidFill>
                  <a:sysClr val="windowText" lastClr="000000"/>
                </a:solidFill>
                <a:effectLst/>
                <a:uLnTx/>
                <a:uFillTx/>
              </a:rPr>
              <a:t>0.05%</a:t>
            </a:r>
            <a:endParaRPr kumimoji="0" lang="en-US" sz="2800" b="1" i="0" u="none" strike="noStrike" kern="0" cap="none" spc="0" normalizeH="0" baseline="0" noProof="0" dirty="0">
              <a:ln>
                <a:noFill/>
              </a:ln>
              <a:solidFill>
                <a:sysClr val="windowText" lastClr="000000"/>
              </a:solidFill>
              <a:effectLst/>
              <a:uLnTx/>
              <a:uFillTx/>
            </a:endParaRPr>
          </a:p>
        </p:txBody>
      </p:sp>
      <p:sp>
        <p:nvSpPr>
          <p:cNvPr id="237" name="TextBox 236"/>
          <p:cNvSpPr txBox="1"/>
          <p:nvPr/>
        </p:nvSpPr>
        <p:spPr>
          <a:xfrm>
            <a:off x="19435270" y="7533821"/>
            <a:ext cx="1093266"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smtClean="0">
                <a:ln>
                  <a:noFill/>
                </a:ln>
                <a:solidFill>
                  <a:sysClr val="windowText" lastClr="000000"/>
                </a:solidFill>
                <a:effectLst/>
                <a:uLnTx/>
                <a:uFillTx/>
              </a:rPr>
              <a:t>0.75%</a:t>
            </a:r>
            <a:endParaRPr kumimoji="0" lang="en-US" sz="2800" b="1" i="0" u="none" strike="noStrike" kern="0" cap="none" spc="0" normalizeH="0" baseline="0" noProof="0" dirty="0">
              <a:ln>
                <a:noFill/>
              </a:ln>
              <a:solidFill>
                <a:sysClr val="windowText" lastClr="000000"/>
              </a:solidFill>
              <a:effectLst/>
              <a:uLnTx/>
              <a:uFillTx/>
            </a:endParaRPr>
          </a:p>
        </p:txBody>
      </p:sp>
      <p:sp>
        <p:nvSpPr>
          <p:cNvPr id="238" name="TextBox 237"/>
          <p:cNvSpPr txBox="1"/>
          <p:nvPr/>
        </p:nvSpPr>
        <p:spPr>
          <a:xfrm>
            <a:off x="20602541" y="7533821"/>
            <a:ext cx="956610" cy="104935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smtClean="0">
                <a:ln>
                  <a:noFill/>
                </a:ln>
                <a:solidFill>
                  <a:sysClr val="windowText" lastClr="000000"/>
                </a:solidFill>
                <a:effectLst/>
                <a:uLnTx/>
                <a:uFillTx/>
              </a:rPr>
              <a:t>0.1%</a:t>
            </a:r>
            <a:endParaRPr kumimoji="0" lang="en-US" sz="2800" b="1" i="0" u="none" strike="noStrike" kern="0" cap="none" spc="0" normalizeH="0" baseline="0" noProof="0" dirty="0">
              <a:ln>
                <a:noFill/>
              </a:ln>
              <a:solidFill>
                <a:sysClr val="windowText" lastClr="000000"/>
              </a:solidFill>
              <a:effectLst/>
              <a:uLnTx/>
              <a:uFillTx/>
            </a:endParaRPr>
          </a:p>
        </p:txBody>
      </p:sp>
      <p:sp>
        <p:nvSpPr>
          <p:cNvPr id="239" name="TextBox 238"/>
          <p:cNvSpPr txBox="1"/>
          <p:nvPr/>
        </p:nvSpPr>
        <p:spPr>
          <a:xfrm>
            <a:off x="21717000" y="7467600"/>
            <a:ext cx="1093266"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smtClean="0">
                <a:ln>
                  <a:noFill/>
                </a:ln>
                <a:solidFill>
                  <a:sysClr val="windowText" lastClr="000000"/>
                </a:solidFill>
                <a:effectLst/>
                <a:uLnTx/>
                <a:uFillTx/>
              </a:rPr>
              <a:t>0.2%</a:t>
            </a:r>
            <a:endParaRPr kumimoji="0" lang="en-US" sz="2800" b="1" i="0" u="none" strike="noStrike" kern="0" cap="none" spc="0" normalizeH="0" baseline="0" noProof="0" dirty="0">
              <a:ln>
                <a:noFill/>
              </a:ln>
              <a:solidFill>
                <a:sysClr val="windowText" lastClr="000000"/>
              </a:solidFill>
              <a:effectLst/>
              <a:uLnTx/>
              <a:uFillTx/>
            </a:endParaRPr>
          </a:p>
        </p:txBody>
      </p:sp>
      <p:sp>
        <p:nvSpPr>
          <p:cNvPr id="240" name="TextBox 239"/>
          <p:cNvSpPr txBox="1"/>
          <p:nvPr/>
        </p:nvSpPr>
        <p:spPr>
          <a:xfrm>
            <a:off x="14249400" y="10287000"/>
            <a:ext cx="4648200" cy="954107"/>
          </a:xfrm>
          <a:prstGeom prst="rect">
            <a:avLst/>
          </a:prstGeom>
          <a:noFill/>
        </p:spPr>
        <p:txBody>
          <a:bodyPr wrap="square" rtlCol="0">
            <a:spAutoFit/>
          </a:bodyPr>
          <a:lstStyle/>
          <a:p>
            <a:pPr algn="ctr"/>
            <a:r>
              <a:rPr lang="en-US" sz="2800" b="1" dirty="0" smtClean="0">
                <a:solidFill>
                  <a:srgbClr val="00B050"/>
                </a:solidFill>
              </a:rPr>
              <a:t>Dihydrorhodamine 123 </a:t>
            </a:r>
          </a:p>
          <a:p>
            <a:pPr algn="ctr"/>
            <a:r>
              <a:rPr lang="en-US" sz="2800" b="1" dirty="0" smtClean="0">
                <a:solidFill>
                  <a:srgbClr val="00B050"/>
                </a:solidFill>
              </a:rPr>
              <a:t>(DHR)</a:t>
            </a:r>
            <a:endParaRPr lang="en-US" sz="2800" b="1" dirty="0">
              <a:solidFill>
                <a:srgbClr val="00B050"/>
              </a:solidFill>
            </a:endParaRPr>
          </a:p>
        </p:txBody>
      </p:sp>
      <p:pic>
        <p:nvPicPr>
          <p:cNvPr id="242" name="Picture 6" descr="http://probes.invitrogen.com/media/structure/844.jpg"/>
          <p:cNvPicPr>
            <a:picLocks noChangeAspect="1" noChangeArrowheads="1"/>
          </p:cNvPicPr>
          <p:nvPr/>
        </p:nvPicPr>
        <p:blipFill>
          <a:blip r:embed="rId8" cstate="print"/>
          <a:srcRect/>
          <a:stretch>
            <a:fillRect/>
          </a:stretch>
        </p:blipFill>
        <p:spPr bwMode="auto">
          <a:xfrm>
            <a:off x="21259800" y="9372600"/>
            <a:ext cx="2030037" cy="1061040"/>
          </a:xfrm>
          <a:prstGeom prst="rect">
            <a:avLst/>
          </a:prstGeom>
          <a:noFill/>
        </p:spPr>
      </p:pic>
      <p:pic>
        <p:nvPicPr>
          <p:cNvPr id="243" name="Picture 8" descr="http://probes.invitrogen.com/media/structure/572.jpg"/>
          <p:cNvPicPr>
            <a:picLocks noChangeAspect="1" noChangeArrowheads="1"/>
          </p:cNvPicPr>
          <p:nvPr/>
        </p:nvPicPr>
        <p:blipFill>
          <a:blip r:embed="rId9" cstate="print"/>
          <a:srcRect/>
          <a:stretch>
            <a:fillRect/>
          </a:stretch>
        </p:blipFill>
        <p:spPr bwMode="auto">
          <a:xfrm>
            <a:off x="15697200" y="9296400"/>
            <a:ext cx="1952613" cy="1058055"/>
          </a:xfrm>
          <a:prstGeom prst="rect">
            <a:avLst/>
          </a:prstGeom>
          <a:noFill/>
        </p:spPr>
      </p:pic>
      <p:sp>
        <p:nvSpPr>
          <p:cNvPr id="244" name="Down Arrow 243"/>
          <p:cNvSpPr/>
          <p:nvPr/>
        </p:nvSpPr>
        <p:spPr>
          <a:xfrm>
            <a:off x="19126200" y="9677400"/>
            <a:ext cx="533400" cy="5105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p>
        </p:txBody>
      </p:sp>
      <p:sp>
        <p:nvSpPr>
          <p:cNvPr id="241" name="TextBox 240"/>
          <p:cNvSpPr txBox="1"/>
          <p:nvPr/>
        </p:nvSpPr>
        <p:spPr>
          <a:xfrm>
            <a:off x="20421600" y="10287000"/>
            <a:ext cx="3810000" cy="954107"/>
          </a:xfrm>
          <a:prstGeom prst="rect">
            <a:avLst/>
          </a:prstGeom>
          <a:noFill/>
        </p:spPr>
        <p:txBody>
          <a:bodyPr wrap="square" rtlCol="0">
            <a:spAutoFit/>
          </a:bodyPr>
          <a:lstStyle/>
          <a:p>
            <a:pPr algn="ctr"/>
            <a:r>
              <a:rPr lang="en-US" sz="2800" b="1" dirty="0" smtClean="0">
                <a:solidFill>
                  <a:srgbClr val="FF0000"/>
                </a:solidFill>
              </a:rPr>
              <a:t>Dihydroethidium </a:t>
            </a:r>
          </a:p>
          <a:p>
            <a:pPr algn="ctr"/>
            <a:r>
              <a:rPr lang="en-US" sz="2800" b="1" dirty="0" smtClean="0">
                <a:solidFill>
                  <a:srgbClr val="FF0000"/>
                </a:solidFill>
              </a:rPr>
              <a:t>(DHE)</a:t>
            </a:r>
            <a:endParaRPr lang="en-US" sz="2800" b="1" dirty="0">
              <a:solidFill>
                <a:srgbClr val="FF0000"/>
              </a:solidFill>
            </a:endParaRPr>
          </a:p>
        </p:txBody>
      </p:sp>
      <p:sp>
        <p:nvSpPr>
          <p:cNvPr id="294" name="TextBox 293"/>
          <p:cNvSpPr txBox="1"/>
          <p:nvPr/>
        </p:nvSpPr>
        <p:spPr>
          <a:xfrm>
            <a:off x="15773400" y="23164800"/>
            <a:ext cx="7772400" cy="1066587"/>
          </a:xfrm>
          <a:prstGeom prst="rect">
            <a:avLst/>
          </a:prstGeom>
          <a:noFill/>
        </p:spPr>
        <p:txBody>
          <a:bodyPr wrap="square" lIns="385712" tIns="192856" rIns="385712" bIns="192856" rtlCol="0">
            <a:spAutoFit/>
          </a:bodyPr>
          <a:lstStyle/>
          <a:p>
            <a:pPr algn="ctr"/>
            <a:r>
              <a:rPr lang="en-US" sz="4400" b="1" dirty="0" smtClean="0">
                <a:solidFill>
                  <a:schemeClr val="tx2">
                    <a:lumMod val="75000"/>
                  </a:schemeClr>
                </a:solidFill>
                <a:latin typeface="Arial" pitchFamily="34" charset="0"/>
                <a:cs typeface="Arial" pitchFamily="34" charset="0"/>
              </a:rPr>
              <a:t>Materials</a:t>
            </a:r>
            <a:endParaRPr lang="en-US" sz="4400" b="1" dirty="0">
              <a:solidFill>
                <a:schemeClr val="tx2">
                  <a:lumMod val="75000"/>
                </a:schemeClr>
              </a:solidFill>
              <a:latin typeface="Arial" pitchFamily="34" charset="0"/>
              <a:cs typeface="Arial" pitchFamily="34" charset="0"/>
            </a:endParaRPr>
          </a:p>
        </p:txBody>
      </p:sp>
      <p:sp>
        <p:nvSpPr>
          <p:cNvPr id="295" name="Rectangle 15"/>
          <p:cNvSpPr>
            <a:spLocks noChangeArrowheads="1"/>
          </p:cNvSpPr>
          <p:nvPr/>
        </p:nvSpPr>
        <p:spPr bwMode="auto">
          <a:xfrm>
            <a:off x="14630400" y="22860000"/>
            <a:ext cx="9905999" cy="5744790"/>
          </a:xfrm>
          <a:prstGeom prst="rect">
            <a:avLst/>
          </a:prstGeom>
          <a:noFill/>
          <a:ln w="9525">
            <a:noFill/>
            <a:miter lim="800000"/>
            <a:headEnd/>
            <a:tailEnd/>
          </a:ln>
          <a:effectLst/>
        </p:spPr>
        <p:txBody>
          <a:bodyPr vert="horz" wrap="square" lIns="385712" tIns="192856" rIns="385712" bIns="192856" numCol="1" anchor="ctr" anchorCtr="0" compatLnSpc="1">
            <a:prstTxWarp prst="textNoShape">
              <a:avLst/>
            </a:prstTxWarp>
            <a:spAutoFit/>
          </a:bodyPr>
          <a:lstStyle/>
          <a:p>
            <a:pPr defTabSz="3857122" fontAlgn="base">
              <a:spcBef>
                <a:spcPct val="0"/>
              </a:spcBef>
              <a:spcAft>
                <a:spcPct val="0"/>
              </a:spcAft>
            </a:pPr>
            <a:endParaRPr lang="en-US" sz="4400" b="1" dirty="0" smtClean="0">
              <a:cs typeface="Arial" pitchFamily="34" charset="0"/>
            </a:endParaRPr>
          </a:p>
          <a:p>
            <a:pPr defTabSz="3857122" fontAlgn="base">
              <a:spcBef>
                <a:spcPct val="0"/>
              </a:spcBef>
              <a:spcAft>
                <a:spcPct val="0"/>
              </a:spcAft>
            </a:pPr>
            <a:endParaRPr lang="en-US" sz="2400" b="1" dirty="0">
              <a:cs typeface="Arial" pitchFamily="34" charset="0"/>
            </a:endParaRPr>
          </a:p>
          <a:p>
            <a:pPr algn="just" defTabSz="3857122" fontAlgn="base">
              <a:spcBef>
                <a:spcPct val="0"/>
              </a:spcBef>
              <a:spcAft>
                <a:spcPct val="0"/>
              </a:spcAft>
            </a:pPr>
            <a:r>
              <a:rPr lang="en-US" sz="3200" b="1" dirty="0" smtClean="0">
                <a:cs typeface="Times New Roman" pitchFamily="18" charset="0"/>
              </a:rPr>
              <a:t>The strain BY4743 was grown, the cells were restaged</a:t>
            </a:r>
            <a:r>
              <a:rPr lang="en-US" sz="3200" b="1" dirty="0" smtClean="0">
                <a:cs typeface="Times New Roman" pitchFamily="18" charset="0"/>
              </a:rPr>
              <a:t>, hydrogen </a:t>
            </a:r>
            <a:r>
              <a:rPr lang="en-US" sz="3200" b="1" dirty="0">
                <a:cs typeface="Times New Roman" pitchFamily="18" charset="0"/>
              </a:rPr>
              <a:t>peroxide </a:t>
            </a:r>
            <a:r>
              <a:rPr lang="en-US" sz="3200" b="1" dirty="0" smtClean="0">
                <a:cs typeface="Times New Roman" pitchFamily="18" charset="0"/>
              </a:rPr>
              <a:t>treatments were </a:t>
            </a:r>
            <a:r>
              <a:rPr lang="en-US" sz="3200" b="1" dirty="0" smtClean="0">
                <a:cs typeface="Times New Roman" pitchFamily="18" charset="0"/>
              </a:rPr>
              <a:t>performed, </a:t>
            </a:r>
            <a:r>
              <a:rPr lang="en-US" sz="3200" b="1" dirty="0" smtClean="0">
                <a:cs typeface="Times New Roman" pitchFamily="18" charset="0"/>
              </a:rPr>
              <a:t>DHR </a:t>
            </a:r>
            <a:r>
              <a:rPr lang="en-US" sz="3200" b="1" dirty="0">
                <a:cs typeface="Times New Roman" pitchFamily="18" charset="0"/>
              </a:rPr>
              <a:t>and DHE </a:t>
            </a:r>
            <a:r>
              <a:rPr lang="en-US" sz="3200" b="1" dirty="0" smtClean="0">
                <a:cs typeface="Times New Roman" pitchFamily="18" charset="0"/>
              </a:rPr>
              <a:t>labeling was performed, </a:t>
            </a:r>
            <a:r>
              <a:rPr lang="en-US" sz="3200" b="1" dirty="0">
                <a:cs typeface="Times New Roman" pitchFamily="18" charset="0"/>
              </a:rPr>
              <a:t>then </a:t>
            </a:r>
            <a:r>
              <a:rPr lang="en-US" sz="3200" b="1" dirty="0" smtClean="0">
                <a:cs typeface="Times New Roman" pitchFamily="18" charset="0"/>
              </a:rPr>
              <a:t>DHR </a:t>
            </a:r>
            <a:r>
              <a:rPr lang="en-US" sz="3200" b="1" dirty="0">
                <a:cs typeface="Times New Roman" pitchFamily="18" charset="0"/>
              </a:rPr>
              <a:t>and DHE </a:t>
            </a:r>
            <a:r>
              <a:rPr lang="en-US" sz="3200" b="1" dirty="0" smtClean="0">
                <a:cs typeface="Times New Roman" pitchFamily="18" charset="0"/>
              </a:rPr>
              <a:t>were both </a:t>
            </a:r>
            <a:r>
              <a:rPr lang="en-US" sz="3200" b="1" dirty="0" smtClean="0">
                <a:cs typeface="Times New Roman" pitchFamily="18" charset="0"/>
              </a:rPr>
              <a:t>monitored </a:t>
            </a:r>
            <a:r>
              <a:rPr lang="en-US" sz="3200" b="1" dirty="0" smtClean="0">
                <a:cs typeface="Times New Roman" pitchFamily="18" charset="0"/>
              </a:rPr>
              <a:t>in </a:t>
            </a:r>
            <a:r>
              <a:rPr lang="en-US" sz="3200" b="1" dirty="0" err="1">
                <a:cs typeface="Times New Roman" pitchFamily="18" charset="0"/>
              </a:rPr>
              <a:t>C</a:t>
            </a:r>
            <a:r>
              <a:rPr lang="en-US" sz="3200" b="1" dirty="0" err="1" smtClean="0">
                <a:cs typeface="Times New Roman" pitchFamily="18" charset="0"/>
              </a:rPr>
              <a:t>alibur</a:t>
            </a:r>
            <a:r>
              <a:rPr lang="en-US" sz="3200" b="1" dirty="0" smtClean="0">
                <a:cs typeface="Times New Roman" pitchFamily="18" charset="0"/>
              </a:rPr>
              <a:t>.</a:t>
            </a:r>
            <a:r>
              <a:rPr lang="en-US" sz="3200" b="1" dirty="0">
                <a:cs typeface="Times New Roman" pitchFamily="18" charset="0"/>
              </a:rPr>
              <a:t> </a:t>
            </a:r>
            <a:r>
              <a:rPr lang="en-US" sz="3200" b="1" dirty="0" smtClean="0">
                <a:cs typeface="Times New Roman" pitchFamily="18" charset="0"/>
              </a:rPr>
              <a:t>Also, DHR was left overnight to see if the results would </a:t>
            </a:r>
            <a:r>
              <a:rPr lang="en-US" sz="3200" b="1" dirty="0" smtClean="0">
                <a:cs typeface="Times New Roman" pitchFamily="18" charset="0"/>
              </a:rPr>
              <a:t>change</a:t>
            </a:r>
            <a:r>
              <a:rPr lang="en-US" sz="3200" b="1" dirty="0" smtClean="0">
                <a:cs typeface="Times New Roman" pitchFamily="18" charset="0"/>
              </a:rPr>
              <a:t>. </a:t>
            </a:r>
            <a:r>
              <a:rPr lang="en-US" sz="3200" b="1" dirty="0" smtClean="0">
                <a:cs typeface="Times New Roman" pitchFamily="18" charset="0"/>
              </a:rPr>
              <a:t>A </a:t>
            </a:r>
            <a:r>
              <a:rPr lang="en-US" sz="3200" b="1" dirty="0" smtClean="0">
                <a:ea typeface="Calibri" pitchFamily="34" charset="0"/>
                <a:cs typeface="Times New Roman" pitchFamily="18" charset="0"/>
              </a:rPr>
              <a:t>FACS </a:t>
            </a:r>
            <a:r>
              <a:rPr lang="en-US" sz="3200" b="1" dirty="0" err="1">
                <a:ea typeface="Calibri" pitchFamily="34" charset="0"/>
                <a:cs typeface="Times New Roman" pitchFamily="18" charset="0"/>
              </a:rPr>
              <a:t>C</a:t>
            </a:r>
            <a:r>
              <a:rPr lang="en-US" sz="3200" b="1" dirty="0" err="1" smtClean="0">
                <a:ea typeface="Calibri" pitchFamily="34" charset="0"/>
                <a:cs typeface="Times New Roman" pitchFamily="18" charset="0"/>
              </a:rPr>
              <a:t>alibur</a:t>
            </a:r>
            <a:r>
              <a:rPr lang="en-US" sz="3200" b="1" dirty="0" smtClean="0">
                <a:ea typeface="Calibri" pitchFamily="34" charset="0"/>
                <a:cs typeface="Times New Roman" pitchFamily="18" charset="0"/>
              </a:rPr>
              <a:t> </a:t>
            </a:r>
            <a:r>
              <a:rPr lang="en-US" sz="3200" b="1" dirty="0" smtClean="0">
                <a:ea typeface="Calibri" pitchFamily="34" charset="0"/>
                <a:cs typeface="Times New Roman" pitchFamily="18" charset="0"/>
              </a:rPr>
              <a:t>was used to collect data that was later analyzed using R studio and </a:t>
            </a:r>
            <a:r>
              <a:rPr lang="en-US" sz="3200" b="1" dirty="0" smtClean="0">
                <a:ea typeface="Calibri" pitchFamily="34" charset="0"/>
                <a:cs typeface="Times New Roman" pitchFamily="18" charset="0"/>
              </a:rPr>
              <a:t>other </a:t>
            </a:r>
            <a:r>
              <a:rPr lang="en-US" sz="3200" b="1" dirty="0" smtClean="0">
                <a:ea typeface="Calibri" pitchFamily="34" charset="0"/>
                <a:cs typeface="Times New Roman" pitchFamily="18" charset="0"/>
              </a:rPr>
              <a:t>packages provided by </a:t>
            </a:r>
            <a:r>
              <a:rPr lang="en-US" sz="3200" b="1" dirty="0" err="1" smtClean="0">
                <a:ea typeface="Calibri" pitchFamily="34" charset="0"/>
                <a:cs typeface="Times New Roman" pitchFamily="18" charset="0"/>
              </a:rPr>
              <a:t>bioconductor.com</a:t>
            </a:r>
            <a:endParaRPr lang="en-US" sz="3200" b="1" dirty="0" smtClean="0">
              <a:ea typeface="Calibri" pitchFamily="34" charset="0"/>
              <a:cs typeface="Times New Roman" pitchFamily="18" charset="0"/>
            </a:endParaRPr>
          </a:p>
          <a:p>
            <a:pPr defTabSz="3857122" fontAlgn="base">
              <a:spcBef>
                <a:spcPct val="0"/>
              </a:spcBef>
              <a:spcAft>
                <a:spcPct val="0"/>
              </a:spcAft>
            </a:pPr>
            <a:endParaRPr lang="en-US" sz="2400" b="1" dirty="0" smtClean="0">
              <a:ea typeface="Calibri" pitchFamily="34" charset="0"/>
              <a:cs typeface="Arial" pitchFamily="34" charset="0"/>
            </a:endParaRPr>
          </a:p>
        </p:txBody>
      </p:sp>
      <p:pic>
        <p:nvPicPr>
          <p:cNvPr id="3" name="Picture 2" descr="http://www.bdbiosciences.com/wcmimages/facscalibur_features_opticalpath.jpg"/>
          <p:cNvPicPr>
            <a:picLocks noChangeAspect="1" noChangeArrowheads="1"/>
          </p:cNvPicPr>
          <p:nvPr/>
        </p:nvPicPr>
        <p:blipFill>
          <a:blip r:embed="rId10" cstate="print"/>
          <a:srcRect/>
          <a:stretch>
            <a:fillRect/>
          </a:stretch>
        </p:blipFill>
        <p:spPr bwMode="auto">
          <a:xfrm>
            <a:off x="15697200" y="15011400"/>
            <a:ext cx="8098972" cy="7086600"/>
          </a:xfrm>
          <a:prstGeom prst="rect">
            <a:avLst/>
          </a:prstGeom>
          <a:noFill/>
        </p:spPr>
      </p:pic>
      <p:sp>
        <p:nvSpPr>
          <p:cNvPr id="173" name="Content Placeholder 2"/>
          <p:cNvSpPr>
            <a:spLocks noGrp="1"/>
          </p:cNvSpPr>
          <p:nvPr/>
        </p:nvSpPr>
        <p:spPr bwMode="auto">
          <a:xfrm>
            <a:off x="28041600" y="15163800"/>
            <a:ext cx="6448425" cy="39528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bg2"/>
                </a:solidFill>
                <a:latin typeface="+mn-lt"/>
                <a:ea typeface="ＭＳ Ｐゴシック" charset="-128"/>
                <a:cs typeface="+mn-cs"/>
              </a:defRPr>
            </a:lvl1pPr>
            <a:lvl2pPr marL="742950" indent="-285750" algn="l" rtl="0" eaLnBrk="0" fontAlgn="base" hangingPunct="0">
              <a:spcBef>
                <a:spcPct val="20000"/>
              </a:spcBef>
              <a:spcAft>
                <a:spcPct val="0"/>
              </a:spcAft>
              <a:buChar char="–"/>
              <a:defRPr sz="2800">
                <a:solidFill>
                  <a:schemeClr val="bg2"/>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bg2"/>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bg2"/>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bg2"/>
                </a:solidFill>
                <a:latin typeface="+mn-lt"/>
                <a:ea typeface="ＭＳ Ｐゴシック" charset="-128"/>
              </a:defRPr>
            </a:lvl5pPr>
            <a:lvl6pPr marL="2514600" indent="-228600" algn="l" rtl="0" fontAlgn="base">
              <a:spcBef>
                <a:spcPct val="20000"/>
              </a:spcBef>
              <a:spcAft>
                <a:spcPct val="0"/>
              </a:spcAft>
              <a:buChar char="»"/>
              <a:defRPr sz="2000">
                <a:solidFill>
                  <a:schemeClr val="bg2"/>
                </a:solidFill>
                <a:latin typeface="+mn-lt"/>
              </a:defRPr>
            </a:lvl6pPr>
            <a:lvl7pPr marL="2971800" indent="-228600" algn="l" rtl="0" fontAlgn="base">
              <a:spcBef>
                <a:spcPct val="20000"/>
              </a:spcBef>
              <a:spcAft>
                <a:spcPct val="0"/>
              </a:spcAft>
              <a:buChar char="»"/>
              <a:defRPr sz="2000">
                <a:solidFill>
                  <a:schemeClr val="bg2"/>
                </a:solidFill>
                <a:latin typeface="+mn-lt"/>
              </a:defRPr>
            </a:lvl7pPr>
            <a:lvl8pPr marL="3429000" indent="-228600" algn="l" rtl="0" fontAlgn="base">
              <a:spcBef>
                <a:spcPct val="20000"/>
              </a:spcBef>
              <a:spcAft>
                <a:spcPct val="0"/>
              </a:spcAft>
              <a:buChar char="»"/>
              <a:defRPr sz="2000">
                <a:solidFill>
                  <a:schemeClr val="bg2"/>
                </a:solidFill>
                <a:latin typeface="+mn-lt"/>
              </a:defRPr>
            </a:lvl8pPr>
            <a:lvl9pPr marL="3886200" indent="-228600" algn="l" rtl="0" fontAlgn="base">
              <a:spcBef>
                <a:spcPct val="20000"/>
              </a:spcBef>
              <a:spcAft>
                <a:spcPct val="0"/>
              </a:spcAft>
              <a:buChar char="»"/>
              <a:defRPr sz="2000">
                <a:solidFill>
                  <a:schemeClr val="bg2"/>
                </a:solidFill>
                <a:latin typeface="+mn-lt"/>
              </a:defRPr>
            </a:lvl9pPr>
          </a:lstStyle>
          <a:p>
            <a:endParaRPr lang="en-US" dirty="0" smtClean="0"/>
          </a:p>
          <a:p>
            <a:endParaRPr lang="en-US" dirty="0" smtClean="0"/>
          </a:p>
          <a:p>
            <a:endParaRPr lang="en-US" dirty="0"/>
          </a:p>
        </p:txBody>
      </p:sp>
      <p:pic>
        <p:nvPicPr>
          <p:cNvPr id="324" name="Picture 323" descr="C:\Users\hqin\Downloads\sharpbell.tiff"/>
          <p:cNvPicPr>
            <a:picLocks noChangeAspect="1" noChangeArrowheads="1"/>
          </p:cNvPicPr>
          <p:nvPr/>
        </p:nvPicPr>
        <p:blipFill>
          <a:blip r:embed="rId5" cstate="print"/>
          <a:srcRect l="4364" t="12444" b="11111"/>
          <a:stretch>
            <a:fillRect/>
          </a:stretch>
        </p:blipFill>
        <p:spPr bwMode="auto">
          <a:xfrm>
            <a:off x="27355800" y="15925800"/>
            <a:ext cx="3818923" cy="2920353"/>
          </a:xfrm>
          <a:prstGeom prst="rect">
            <a:avLst/>
          </a:prstGeom>
          <a:noFill/>
        </p:spPr>
      </p:pic>
      <p:pic>
        <p:nvPicPr>
          <p:cNvPr id="325" name="Picture 324" descr="C:\Users\hqin\Downloads\broadbell.tiff"/>
          <p:cNvPicPr>
            <a:picLocks noChangeAspect="1" noChangeArrowheads="1"/>
          </p:cNvPicPr>
          <p:nvPr/>
        </p:nvPicPr>
        <p:blipFill>
          <a:blip r:embed="rId6" cstate="print"/>
          <a:srcRect l="4364" t="12444" b="12889"/>
          <a:stretch>
            <a:fillRect/>
          </a:stretch>
        </p:blipFill>
        <p:spPr bwMode="auto">
          <a:xfrm>
            <a:off x="32156400" y="15925800"/>
            <a:ext cx="3679697" cy="2920353"/>
          </a:xfrm>
          <a:prstGeom prst="rect">
            <a:avLst/>
          </a:prstGeom>
          <a:noFill/>
        </p:spPr>
      </p:pic>
      <p:cxnSp>
        <p:nvCxnSpPr>
          <p:cNvPr id="326" name="Straight Arrow Connector 325"/>
          <p:cNvCxnSpPr/>
          <p:nvPr/>
        </p:nvCxnSpPr>
        <p:spPr>
          <a:xfrm rot="10800000">
            <a:off x="31013400" y="17297400"/>
            <a:ext cx="914398" cy="1588"/>
          </a:xfrm>
          <a:prstGeom prst="straightConnector1">
            <a:avLst/>
          </a:prstGeom>
          <a:noFill/>
          <a:ln w="38100" cap="flat" cmpd="sng" algn="ctr">
            <a:solidFill>
              <a:srgbClr val="000000"/>
            </a:solidFill>
            <a:prstDash val="solid"/>
            <a:headEnd type="triangle"/>
            <a:tailEnd type="none"/>
          </a:ln>
          <a:effectLst/>
        </p:spPr>
      </p:cxnSp>
      <p:sp>
        <p:nvSpPr>
          <p:cNvPr id="327" name="Oval Callout 326"/>
          <p:cNvSpPr/>
          <p:nvPr/>
        </p:nvSpPr>
        <p:spPr bwMode="auto">
          <a:xfrm>
            <a:off x="29867744" y="14020800"/>
            <a:ext cx="914400" cy="612648"/>
          </a:xfrm>
          <a:prstGeom prst="wedgeEllipseCallou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800" b="1" i="0" u="none" strike="noStrike" kern="0" cap="none" spc="0" normalizeH="0" baseline="0" noProof="0" dirty="0" smtClean="0">
              <a:ln>
                <a:noFill/>
              </a:ln>
              <a:solidFill>
                <a:srgbClr val="00FFFF"/>
              </a:solidFill>
              <a:effectLst/>
              <a:uLnTx/>
              <a:uFillTx/>
              <a:latin typeface="Times New Roman" pitchFamily="18" charset="0"/>
            </a:endParaRPr>
          </a:p>
        </p:txBody>
      </p:sp>
      <p:sp>
        <p:nvSpPr>
          <p:cNvPr id="328" name="Oval Callout 327"/>
          <p:cNvSpPr/>
          <p:nvPr/>
        </p:nvSpPr>
        <p:spPr bwMode="auto">
          <a:xfrm>
            <a:off x="33601544" y="14020800"/>
            <a:ext cx="914400" cy="612648"/>
          </a:xfrm>
          <a:prstGeom prst="wedgeEllipseCallou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800" b="1" i="0" u="none" strike="noStrike" kern="0" cap="none" spc="0" normalizeH="0" baseline="0" noProof="0" dirty="0" smtClean="0">
              <a:ln>
                <a:noFill/>
              </a:ln>
              <a:solidFill>
                <a:srgbClr val="00FFFF"/>
              </a:solidFill>
              <a:effectLst/>
              <a:uLnTx/>
              <a:uFillTx/>
              <a:latin typeface="Times New Roman" pitchFamily="18" charset="0"/>
            </a:endParaRPr>
          </a:p>
        </p:txBody>
      </p:sp>
      <p:sp>
        <p:nvSpPr>
          <p:cNvPr id="330" name="TextBox 329"/>
          <p:cNvSpPr txBox="1"/>
          <p:nvPr/>
        </p:nvSpPr>
        <p:spPr>
          <a:xfrm>
            <a:off x="31013400" y="16459200"/>
            <a:ext cx="637314"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0000"/>
                </a:solidFill>
                <a:effectLst/>
                <a:uLnTx/>
                <a:uFillTx/>
              </a:rPr>
              <a:t>H</a:t>
            </a:r>
            <a:r>
              <a:rPr kumimoji="0" lang="en-US" sz="1800" b="0" i="0" u="none" strike="noStrike" kern="0" cap="none" spc="0" normalizeH="0" baseline="-25000" noProof="0" dirty="0" smtClean="0">
                <a:ln>
                  <a:noFill/>
                </a:ln>
                <a:solidFill>
                  <a:srgbClr val="000000"/>
                </a:solidFill>
                <a:effectLst/>
                <a:uLnTx/>
                <a:uFillTx/>
              </a:rPr>
              <a:t>2</a:t>
            </a:r>
            <a:r>
              <a:rPr kumimoji="0" lang="en-US" sz="1800" b="0" i="0" u="none" strike="noStrike" kern="0" cap="none" spc="0" normalizeH="0" baseline="0" noProof="0" dirty="0" smtClean="0">
                <a:ln>
                  <a:noFill/>
                </a:ln>
                <a:solidFill>
                  <a:srgbClr val="000000"/>
                </a:solidFill>
                <a:effectLst/>
                <a:uLnTx/>
                <a:uFillTx/>
              </a:rPr>
              <a:t>O</a:t>
            </a:r>
            <a:r>
              <a:rPr kumimoji="0" lang="en-US" sz="1800" b="0" i="0" u="none" strike="noStrike" kern="0" cap="none" spc="0" normalizeH="0" baseline="-25000" noProof="0" dirty="0" smtClean="0">
                <a:ln>
                  <a:noFill/>
                </a:ln>
                <a:solidFill>
                  <a:srgbClr val="000000"/>
                </a:solidFill>
                <a:effectLst/>
                <a:uLnTx/>
                <a:uFillTx/>
              </a:rPr>
              <a:t>2</a:t>
            </a:r>
          </a:p>
        </p:txBody>
      </p:sp>
      <p:sp>
        <p:nvSpPr>
          <p:cNvPr id="331" name="TextBox 330"/>
          <p:cNvSpPr txBox="1"/>
          <p:nvPr/>
        </p:nvSpPr>
        <p:spPr>
          <a:xfrm>
            <a:off x="28346400" y="17177586"/>
            <a:ext cx="184666" cy="5232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ysClr val="windowText" lastClr="000000"/>
              </a:solidFill>
              <a:effectLst/>
              <a:uLnTx/>
              <a:uFillTx/>
            </a:endParaRPr>
          </a:p>
        </p:txBody>
      </p:sp>
      <p:sp>
        <p:nvSpPr>
          <p:cNvPr id="29" name="Rectangle 28"/>
          <p:cNvSpPr/>
          <p:nvPr/>
        </p:nvSpPr>
        <p:spPr>
          <a:xfrm>
            <a:off x="26212801" y="15087600"/>
            <a:ext cx="10972800" cy="7494359"/>
          </a:xfrm>
          <a:prstGeom prst="rect">
            <a:avLst/>
          </a:prstGeom>
        </p:spPr>
        <p:txBody>
          <a:bodyPr wrap="square">
            <a:spAutoFit/>
          </a:bodyPr>
          <a:lstStyle/>
          <a:p>
            <a:pPr algn="ctr"/>
            <a:r>
              <a:rPr lang="en-US" sz="4400" b="1" dirty="0" smtClean="0">
                <a:solidFill>
                  <a:schemeClr val="tx2">
                    <a:lumMod val="75000"/>
                  </a:schemeClr>
                </a:solidFill>
                <a:latin typeface="Arial" pitchFamily="34" charset="0"/>
                <a:cs typeface="Arial" pitchFamily="34" charset="0"/>
              </a:rPr>
              <a:t>Summary</a:t>
            </a:r>
          </a:p>
          <a:p>
            <a:pPr algn="ctr"/>
            <a:endParaRPr lang="en-US" sz="4400" b="1" dirty="0">
              <a:solidFill>
                <a:schemeClr val="tx2">
                  <a:lumMod val="75000"/>
                </a:schemeClr>
              </a:solidFill>
              <a:latin typeface="Arial" pitchFamily="34" charset="0"/>
              <a:cs typeface="Arial" pitchFamily="34" charset="0"/>
            </a:endParaRPr>
          </a:p>
          <a:p>
            <a:pPr algn="ctr"/>
            <a:endParaRPr lang="en-US" sz="4400" b="1" dirty="0" smtClean="0">
              <a:solidFill>
                <a:schemeClr val="tx2">
                  <a:lumMod val="75000"/>
                </a:schemeClr>
              </a:solidFill>
              <a:latin typeface="Arial" pitchFamily="34" charset="0"/>
              <a:cs typeface="Arial" pitchFamily="34" charset="0"/>
            </a:endParaRPr>
          </a:p>
          <a:p>
            <a:pPr algn="ctr"/>
            <a:endParaRPr lang="en-US" sz="4400" b="1" dirty="0">
              <a:solidFill>
                <a:schemeClr val="tx2">
                  <a:lumMod val="75000"/>
                </a:schemeClr>
              </a:solidFill>
              <a:latin typeface="Arial" pitchFamily="34" charset="0"/>
              <a:cs typeface="Arial" pitchFamily="34" charset="0"/>
            </a:endParaRPr>
          </a:p>
          <a:p>
            <a:pPr algn="ctr"/>
            <a:endParaRPr lang="en-US" sz="4400" b="1" dirty="0" smtClean="0">
              <a:latin typeface="Arial" pitchFamily="34" charset="0"/>
              <a:cs typeface="Arial" pitchFamily="34" charset="0"/>
            </a:endParaRPr>
          </a:p>
          <a:p>
            <a:pPr algn="ctr"/>
            <a:endParaRPr lang="en-US" sz="4400" b="1" dirty="0">
              <a:latin typeface="Arial" pitchFamily="34" charset="0"/>
              <a:cs typeface="Arial" pitchFamily="34" charset="0"/>
            </a:endParaRPr>
          </a:p>
          <a:p>
            <a:pPr algn="ctr"/>
            <a:endParaRPr lang="en-US" sz="4400" b="1" dirty="0" smtClean="0">
              <a:latin typeface="Arial" pitchFamily="34" charset="0"/>
              <a:cs typeface="Arial" pitchFamily="34" charset="0"/>
            </a:endParaRPr>
          </a:p>
          <a:p>
            <a:pPr algn="ctr"/>
            <a:r>
              <a:rPr lang="en-US" sz="4300" b="1" dirty="0" smtClean="0">
                <a:latin typeface="Arial" pitchFamily="34" charset="0"/>
                <a:cs typeface="Arial" pitchFamily="34" charset="0"/>
              </a:rPr>
              <a:t>The </a:t>
            </a:r>
            <a:r>
              <a:rPr lang="en-US" sz="4300" b="1" dirty="0" smtClean="0">
                <a:latin typeface="Arial" pitchFamily="34" charset="0"/>
                <a:cs typeface="Arial" pitchFamily="34" charset="0"/>
              </a:rPr>
              <a:t>introduction of hydrogen peroxide decreases the overall coefficient variation </a:t>
            </a:r>
            <a:r>
              <a:rPr lang="en-US" sz="4300" b="1" dirty="0" smtClean="0">
                <a:latin typeface="Arial" pitchFamily="34" charset="0"/>
                <a:cs typeface="Arial" pitchFamily="34" charset="0"/>
                <a:sym typeface="Wingdings"/>
              </a:rPr>
              <a:t> </a:t>
            </a:r>
            <a:r>
              <a:rPr lang="en-US" sz="4300" b="1" dirty="0" smtClean="0">
                <a:latin typeface="Arial" pitchFamily="34" charset="0"/>
                <a:cs typeface="Arial" pitchFamily="34" charset="0"/>
              </a:rPr>
              <a:t>.</a:t>
            </a:r>
          </a:p>
          <a:p>
            <a:endParaRPr lang="en-US" sz="4400" b="1" dirty="0">
              <a:solidFill>
                <a:schemeClr val="tx2">
                  <a:lumMod val="75000"/>
                </a:schemeClr>
              </a:solidFill>
              <a:latin typeface="Arial" pitchFamily="34" charset="0"/>
              <a:cs typeface="Arial" pitchFamily="34" charset="0"/>
            </a:endParaRPr>
          </a:p>
        </p:txBody>
      </p:sp>
      <p:pic>
        <p:nvPicPr>
          <p:cNvPr id="245" name="Picture 2" descr="https://encrypted-tbn3.gstatic.com/images?q=tbn:ANd9GcRa7alljsFCINEQe5WEn9WCemasTASzqOSEsi5YuQpPqZaTzi5ydg"/>
          <p:cNvPicPr>
            <a:picLocks noChangeAspect="1" noChangeArrowheads="1"/>
          </p:cNvPicPr>
          <p:nvPr/>
        </p:nvPicPr>
        <p:blipFill>
          <a:blip r:embed="rId11" cstate="print"/>
          <a:srcRect/>
          <a:stretch>
            <a:fillRect/>
          </a:stretch>
        </p:blipFill>
        <p:spPr bwMode="auto">
          <a:xfrm>
            <a:off x="16078200" y="28194000"/>
            <a:ext cx="6718171" cy="3108723"/>
          </a:xfrm>
          <a:prstGeom prst="rect">
            <a:avLst/>
          </a:prstGeom>
          <a:noFill/>
        </p:spPr>
      </p:pic>
      <p:pic>
        <p:nvPicPr>
          <p:cNvPr id="30" name="Picture 29"/>
          <p:cNvPicPr>
            <a:picLocks noChangeAspect="1"/>
          </p:cNvPicPr>
          <p:nvPr/>
        </p:nvPicPr>
        <p:blipFill>
          <a:blip r:embed="rId12"/>
          <a:stretch>
            <a:fillRect/>
          </a:stretch>
        </p:blipFill>
        <p:spPr>
          <a:xfrm>
            <a:off x="19812000" y="11582400"/>
            <a:ext cx="4502489" cy="1836284"/>
          </a:xfrm>
          <a:prstGeom prst="rect">
            <a:avLst/>
          </a:prstGeom>
        </p:spPr>
      </p:pic>
      <p:pic>
        <p:nvPicPr>
          <p:cNvPr id="230" name="Picture 229"/>
          <p:cNvPicPr>
            <a:picLocks noChangeAspect="1"/>
          </p:cNvPicPr>
          <p:nvPr/>
        </p:nvPicPr>
        <p:blipFill>
          <a:blip r:embed="rId13"/>
          <a:stretch>
            <a:fillRect/>
          </a:stretch>
        </p:blipFill>
        <p:spPr>
          <a:xfrm>
            <a:off x="14097000" y="11430000"/>
            <a:ext cx="4920095" cy="2006599"/>
          </a:xfrm>
          <a:prstGeom prst="rect">
            <a:avLst/>
          </a:prstGeom>
        </p:spPr>
      </p:pic>
      <p:pic>
        <p:nvPicPr>
          <p:cNvPr id="6" name="Picture 5" descr="fcs.DHE.By4743.20120821.FL1-3marginal.pdf"/>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5984200" y="5486400"/>
            <a:ext cx="5486400" cy="3657600"/>
          </a:xfrm>
          <a:prstGeom prst="rect">
            <a:avLst/>
          </a:prstGeom>
        </p:spPr>
      </p:pic>
      <p:pic>
        <p:nvPicPr>
          <p:cNvPr id="7" name="Picture 6" descr="fcs.DHR.By4743.20120821.FL1-3marginal.pdf"/>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1470600" y="5486400"/>
            <a:ext cx="5486400" cy="3657600"/>
          </a:xfrm>
          <a:prstGeom prst="rect">
            <a:avLst/>
          </a:prstGeom>
        </p:spPr>
      </p:pic>
      <p:pic>
        <p:nvPicPr>
          <p:cNvPr id="8" name="Picture 7" descr="fcs.DHRDHE.BY4743.20120821.FL1-3marginal.pdf"/>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1394400" y="9144000"/>
            <a:ext cx="5486400" cy="3657600"/>
          </a:xfrm>
          <a:prstGeom prst="rect">
            <a:avLst/>
          </a:prstGeom>
        </p:spPr>
      </p:pic>
      <p:pic>
        <p:nvPicPr>
          <p:cNvPr id="9" name="Picture 8" descr="fcs.ONDHR.By4743.20120821.FL1-3marginal.pdf"/>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5908000" y="9220200"/>
            <a:ext cx="5486400" cy="3657600"/>
          </a:xfrm>
          <a:prstGeom prst="rect">
            <a:avLst/>
          </a:prstGeom>
        </p:spPr>
      </p:pic>
      <p:grpSp>
        <p:nvGrpSpPr>
          <p:cNvPr id="149" name="Group 148"/>
          <p:cNvGrpSpPr/>
          <p:nvPr/>
        </p:nvGrpSpPr>
        <p:grpSpPr>
          <a:xfrm>
            <a:off x="25450800" y="30937202"/>
            <a:ext cx="12573000" cy="5191852"/>
            <a:chOff x="838200" y="31699200"/>
            <a:chExt cx="12420600" cy="4532569"/>
          </a:xfrm>
          <a:solidFill>
            <a:srgbClr val="FFFFFF"/>
          </a:solidFill>
        </p:grpSpPr>
        <p:grpSp>
          <p:nvGrpSpPr>
            <p:cNvPr id="150" name="Group 6"/>
            <p:cNvGrpSpPr/>
            <p:nvPr/>
          </p:nvGrpSpPr>
          <p:grpSpPr>
            <a:xfrm>
              <a:off x="838200" y="31699200"/>
              <a:ext cx="12420600" cy="4191000"/>
              <a:chOff x="756456" y="228600"/>
              <a:chExt cx="3282144" cy="4114800"/>
            </a:xfrm>
            <a:grpFill/>
          </p:grpSpPr>
          <p:sp>
            <p:nvSpPr>
              <p:cNvPr id="152" name="Rectangle 151"/>
              <p:cNvSpPr/>
              <p:nvPr/>
            </p:nvSpPr>
            <p:spPr>
              <a:xfrm>
                <a:off x="756456" y="228600"/>
                <a:ext cx="3282144" cy="4114800"/>
              </a:xfrm>
              <a:prstGeom prst="rect">
                <a:avLst/>
              </a:prstGeom>
              <a:grpFill/>
              <a:ln w="76200" cmpd="sng">
                <a:solidFill>
                  <a:srgbClr val="B2FF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3" name="Rectangle 152"/>
              <p:cNvSpPr/>
              <p:nvPr/>
            </p:nvSpPr>
            <p:spPr>
              <a:xfrm>
                <a:off x="822986" y="463728"/>
                <a:ext cx="3149084" cy="3683725"/>
              </a:xfrm>
              <a:prstGeom prst="rect">
                <a:avLst/>
              </a:prstGeom>
              <a:grpFill/>
              <a:ln w="76200" cmpd="sng">
                <a:solidFill>
                  <a:srgbClr val="B2FF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1" name="TextBox 150"/>
            <p:cNvSpPr txBox="1"/>
            <p:nvPr/>
          </p:nvSpPr>
          <p:spPr>
            <a:xfrm>
              <a:off x="1295400" y="32080199"/>
              <a:ext cx="11277600" cy="4151570"/>
            </a:xfrm>
            <a:prstGeom prst="rect">
              <a:avLst/>
            </a:prstGeom>
            <a:noFill/>
            <a:ln>
              <a:noFill/>
            </a:ln>
          </p:spPr>
          <p:txBody>
            <a:bodyPr wrap="square" lIns="76489" tIns="38242" rIns="76489" bIns="38242" rtlCol="0">
              <a:spAutoFit/>
            </a:bodyPr>
            <a:lstStyle/>
            <a:p>
              <a:pPr algn="ctr"/>
              <a:r>
                <a:rPr lang="en-US" sz="4400" b="1" dirty="0" smtClean="0">
                  <a:solidFill>
                    <a:schemeClr val="tx2">
                      <a:lumMod val="75000"/>
                    </a:schemeClr>
                  </a:solidFill>
                  <a:latin typeface="Arial" pitchFamily="34" charset="0"/>
                  <a:cs typeface="Arial" pitchFamily="34" charset="0"/>
                </a:rPr>
                <a:t>References</a:t>
              </a:r>
            </a:p>
            <a:p>
              <a:r>
                <a:rPr lang="en-US" sz="2800" b="1" dirty="0">
                  <a:latin typeface="Arial"/>
                  <a:cs typeface="Arial"/>
                </a:rPr>
                <a:t>1. Martin Weinberger. “Growth signaling promotes Chronological aging in budding yeast by inducing superoxide anions that inhibit </a:t>
              </a:r>
              <a:r>
                <a:rPr lang="en-US" sz="2800" b="1" dirty="0" err="1">
                  <a:latin typeface="Arial"/>
                  <a:cs typeface="Arial"/>
                </a:rPr>
                <a:t>quienscence</a:t>
              </a:r>
              <a:r>
                <a:rPr lang="en-US" sz="2800" b="1" dirty="0">
                  <a:latin typeface="Arial"/>
                  <a:cs typeface="Arial"/>
                </a:rPr>
                <a:t>.” </a:t>
              </a:r>
              <a:r>
                <a:rPr lang="en-US" sz="2800" b="1" u="sng" dirty="0">
                  <a:latin typeface="Arial"/>
                  <a:cs typeface="Arial"/>
                </a:rPr>
                <a:t>AGING</a:t>
              </a:r>
              <a:r>
                <a:rPr lang="en-US" sz="2800" b="1" dirty="0">
                  <a:latin typeface="Arial"/>
                  <a:cs typeface="Arial"/>
                </a:rPr>
                <a:t> 2 (2010): 709-726</a:t>
              </a:r>
            </a:p>
            <a:p>
              <a:endParaRPr lang="en-US" sz="2800" b="1" dirty="0">
                <a:solidFill>
                  <a:schemeClr val="tx2">
                    <a:lumMod val="75000"/>
                  </a:schemeClr>
                </a:solidFill>
                <a:latin typeface="Arial"/>
                <a:cs typeface="Arial"/>
              </a:endParaRPr>
            </a:p>
            <a:p>
              <a:r>
                <a:rPr lang="en-US" sz="2800" b="1" dirty="0">
                  <a:latin typeface="Arial"/>
                  <a:cs typeface="Arial"/>
                </a:rPr>
                <a:t>2. Qin H, Lu M, Goldfarb DS, 2008 Genomic Instability Is Associated with Natural Life Span Variation in </a:t>
              </a:r>
              <a:r>
                <a:rPr lang="en-US" sz="2800" b="1" i="1" dirty="0" err="1">
                  <a:latin typeface="Arial"/>
                  <a:cs typeface="Arial"/>
                </a:rPr>
                <a:t>Saccharomycescerevisiae</a:t>
              </a:r>
              <a:r>
                <a:rPr lang="en-US" sz="2800" b="1" dirty="0">
                  <a:latin typeface="Arial"/>
                  <a:cs typeface="Arial"/>
                </a:rPr>
                <a:t>. </a:t>
              </a:r>
              <a:r>
                <a:rPr lang="en-US" sz="2800" b="1" dirty="0" err="1">
                  <a:latin typeface="Arial"/>
                  <a:cs typeface="Arial"/>
                </a:rPr>
                <a:t>PLoS</a:t>
              </a:r>
              <a:r>
                <a:rPr lang="en-US" sz="2800" b="1" dirty="0">
                  <a:latin typeface="Arial"/>
                  <a:cs typeface="Arial"/>
                </a:rPr>
                <a:t> ONE 3(7): </a:t>
              </a:r>
            </a:p>
            <a:p>
              <a:pPr algn="ctr"/>
              <a:endParaRPr lang="en-US" sz="3200" dirty="0" smtClean="0">
                <a:latin typeface="Arial" pitchFamily="34" charset="0"/>
                <a:cs typeface="Arial" pitchFamily="34" charset="0"/>
              </a:endParaRPr>
            </a:p>
            <a:p>
              <a:pPr algn="just"/>
              <a:endParaRPr lang="en-US" sz="3200" b="1" dirty="0" smtClean="0">
                <a:solidFill>
                  <a:schemeClr val="tx2">
                    <a:lumMod val="75000"/>
                  </a:schemeClr>
                </a:solidFill>
                <a:latin typeface="Arial" pitchFamily="34" charset="0"/>
                <a:cs typeface="Arial" pitchFamily="34" charset="0"/>
              </a:endParaRPr>
            </a:p>
          </p:txBody>
        </p:sp>
      </p:grpSp>
      <p:grpSp>
        <p:nvGrpSpPr>
          <p:cNvPr id="154" name="Group 153"/>
          <p:cNvGrpSpPr/>
          <p:nvPr/>
        </p:nvGrpSpPr>
        <p:grpSpPr>
          <a:xfrm>
            <a:off x="13868400" y="32385000"/>
            <a:ext cx="11277600" cy="3740653"/>
            <a:chOff x="838200" y="31699200"/>
            <a:chExt cx="12420600" cy="4198692"/>
          </a:xfrm>
          <a:solidFill>
            <a:srgbClr val="FFFFFF"/>
          </a:solidFill>
        </p:grpSpPr>
        <p:grpSp>
          <p:nvGrpSpPr>
            <p:cNvPr id="155" name="Group 6"/>
            <p:cNvGrpSpPr/>
            <p:nvPr/>
          </p:nvGrpSpPr>
          <p:grpSpPr>
            <a:xfrm>
              <a:off x="838200" y="31699200"/>
              <a:ext cx="12420600" cy="4191000"/>
              <a:chOff x="756456" y="228600"/>
              <a:chExt cx="3282144" cy="4114800"/>
            </a:xfrm>
            <a:grpFill/>
          </p:grpSpPr>
          <p:sp>
            <p:nvSpPr>
              <p:cNvPr id="157" name="Rectangle 156"/>
              <p:cNvSpPr/>
              <p:nvPr/>
            </p:nvSpPr>
            <p:spPr>
              <a:xfrm>
                <a:off x="756456" y="228600"/>
                <a:ext cx="3282144" cy="4114800"/>
              </a:xfrm>
              <a:prstGeom prst="rect">
                <a:avLst/>
              </a:prstGeom>
              <a:grpFill/>
              <a:ln w="76200" cmpd="sng">
                <a:solidFill>
                  <a:srgbClr val="B2FF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8" name="Rectangle 157"/>
              <p:cNvSpPr/>
              <p:nvPr/>
            </p:nvSpPr>
            <p:spPr>
              <a:xfrm>
                <a:off x="822986" y="463728"/>
                <a:ext cx="3149084" cy="3683725"/>
              </a:xfrm>
              <a:prstGeom prst="rect">
                <a:avLst/>
              </a:prstGeom>
              <a:grpFill/>
              <a:ln w="76200" cmpd="sng">
                <a:solidFill>
                  <a:srgbClr val="B2FF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6" name="TextBox 155"/>
            <p:cNvSpPr txBox="1"/>
            <p:nvPr/>
          </p:nvSpPr>
          <p:spPr>
            <a:xfrm>
              <a:off x="1295400" y="32080198"/>
              <a:ext cx="11277600" cy="3817694"/>
            </a:xfrm>
            <a:prstGeom prst="rect">
              <a:avLst/>
            </a:prstGeom>
            <a:noFill/>
            <a:ln>
              <a:noFill/>
            </a:ln>
          </p:spPr>
          <p:txBody>
            <a:bodyPr wrap="square" lIns="76489" tIns="38242" rIns="76489" bIns="38242" rtlCol="0">
              <a:spAutoFit/>
            </a:bodyPr>
            <a:lstStyle/>
            <a:p>
              <a:pPr algn="ctr"/>
              <a:r>
                <a:rPr lang="en-US" sz="4400" b="1" dirty="0" smtClean="0">
                  <a:solidFill>
                    <a:schemeClr val="tx2">
                      <a:lumMod val="75000"/>
                    </a:schemeClr>
                  </a:solidFill>
                  <a:latin typeface="Arial" pitchFamily="34" charset="0"/>
                  <a:cs typeface="Arial" pitchFamily="34" charset="0"/>
                </a:rPr>
                <a:t>Acknowledgements</a:t>
              </a:r>
            </a:p>
            <a:p>
              <a:pPr algn="just"/>
              <a:r>
                <a:rPr lang="en-US" sz="2800" b="1" dirty="0">
                  <a:solidFill>
                    <a:srgbClr val="000000"/>
                  </a:solidFill>
                  <a:latin typeface="Arial"/>
                  <a:cs typeface="Arial"/>
                </a:rPr>
                <a:t>This research was partially supported by Spelman College Research Initiative for Scientific Enhancement (RISE; Grant #2R5GM06566-13)</a:t>
              </a:r>
              <a:r>
                <a:rPr lang="en-US" sz="2800" b="1" dirty="0" smtClean="0">
                  <a:solidFill>
                    <a:srgbClr val="000000"/>
                  </a:solidFill>
                  <a:latin typeface="Arial"/>
                  <a:cs typeface="Arial"/>
                </a:rPr>
                <a:t>,</a:t>
              </a:r>
              <a:r>
                <a:rPr lang="en-US" sz="2800" b="1" dirty="0">
                  <a:solidFill>
                    <a:srgbClr val="000000"/>
                  </a:solidFill>
                  <a:latin typeface="Arial"/>
                  <a:cs typeface="Arial"/>
                </a:rPr>
                <a:t> </a:t>
              </a:r>
              <a:r>
                <a:rPr lang="en-US" sz="2800" b="1" smtClean="0">
                  <a:solidFill>
                    <a:srgbClr val="000000"/>
                  </a:solidFill>
                  <a:latin typeface="Arial"/>
                  <a:cs typeface="Arial"/>
                </a:rPr>
                <a:t>and the Atlanta </a:t>
              </a:r>
              <a:r>
                <a:rPr lang="en-US" sz="2800" b="1" dirty="0">
                  <a:solidFill>
                    <a:srgbClr val="000000"/>
                  </a:solidFill>
                  <a:latin typeface="Arial"/>
                  <a:cs typeface="Arial"/>
                </a:rPr>
                <a:t>University Center Career Opportunities in Research Education and Training (NIMH, Grant # MH16573-23).  </a:t>
              </a:r>
              <a:endParaRPr lang="en-US" sz="2800" b="1" dirty="0" smtClean="0">
                <a:solidFill>
                  <a:srgbClr val="000000"/>
                </a:solidFill>
                <a:latin typeface="Arial"/>
                <a:cs typeface="Arial"/>
              </a:endParaRPr>
            </a:p>
            <a:p>
              <a:pPr algn="just"/>
              <a:endParaRPr lang="en-US" sz="3200" b="1" dirty="0" smtClean="0">
                <a:solidFill>
                  <a:schemeClr val="tx2">
                    <a:lumMod val="75000"/>
                  </a:schemeClr>
                </a:solidFill>
                <a:latin typeface="Arial" pitchFamily="34" charset="0"/>
                <a:cs typeface="Arial" pitchFamily="34" charset="0"/>
              </a:endParaRPr>
            </a:p>
          </p:txBody>
        </p:sp>
      </p:gr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7775</TotalTime>
  <Words>683</Words>
  <Application>Microsoft Macintosh PowerPoint</Application>
  <PresentationFormat>Custom</PresentationFormat>
  <Paragraphs>59</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hqin</dc:creator>
  <cp:lastModifiedBy>Kayla Moore</cp:lastModifiedBy>
  <cp:revision>93</cp:revision>
  <dcterms:created xsi:type="dcterms:W3CDTF">2012-10-19T18:16:10Z</dcterms:created>
  <dcterms:modified xsi:type="dcterms:W3CDTF">2014-07-09T17:58:23Z</dcterms:modified>
</cp:coreProperties>
</file>