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7315200" cy="9601200"/>
  <p:defaultText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FF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0" autoAdjust="0"/>
    <p:restoredTop sz="94660"/>
  </p:normalViewPr>
  <p:slideViewPr>
    <p:cSldViewPr>
      <p:cViewPr>
        <p:scale>
          <a:sx n="10" d="100"/>
          <a:sy n="10" d="100"/>
        </p:scale>
        <p:origin x="-3056" y="-944"/>
      </p:cViewPr>
      <p:guideLst>
        <p:guide orient="horz" pos="11520"/>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DFED2812-4B94-DD49-A09D-97C3D9BD2280}" type="datetimeFigureOut">
              <a:rPr lang="en-US" smtClean="0"/>
              <a:pPr/>
              <a:t>7/9/14</a:t>
            </a:fld>
            <a:endParaRPr lang="en-US" dirty="0"/>
          </a:p>
        </p:txBody>
      </p:sp>
      <p:sp>
        <p:nvSpPr>
          <p:cNvPr id="4" name="Slide Image Placeholder 3"/>
          <p:cNvSpPr>
            <a:spLocks noGrp="1" noRot="1" noChangeAspect="1"/>
          </p:cNvSpPr>
          <p:nvPr>
            <p:ph type="sldImg" idx="2"/>
          </p:nvPr>
        </p:nvSpPr>
        <p:spPr>
          <a:xfrm>
            <a:off x="1766888" y="720725"/>
            <a:ext cx="3781425" cy="36004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59D2A180-DD38-7748-BC1F-C3C1D6C9C45C}" type="slidenum">
              <a:rPr lang="en-US" smtClean="0"/>
              <a:pPr/>
              <a:t>‹#›</a:t>
            </a:fld>
            <a:endParaRPr lang="en-US" dirty="0"/>
          </a:p>
        </p:txBody>
      </p:sp>
    </p:spTree>
    <p:extLst>
      <p:ext uri="{BB962C8B-B14F-4D97-AF65-F5344CB8AC3E}">
        <p14:creationId xmlns:p14="http://schemas.microsoft.com/office/powerpoint/2010/main" val="12056328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D2A180-DD38-7748-BC1F-C3C1D6C9C45C}"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70"/>
            <a:ext cx="326440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7"/>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69"/>
            <a:ext cx="16968790"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3"/>
            <a:ext cx="16968790"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69"/>
            <a:ext cx="16975455"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3"/>
            <a:ext cx="16975455"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456267"/>
            <a:ext cx="12634915" cy="619760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5015210" y="1456269"/>
            <a:ext cx="21469350" cy="3121660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7653869"/>
            <a:ext cx="12634915" cy="25019003"/>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3"/>
            <a:ext cx="23042880" cy="21945600"/>
          </a:xfrm>
        </p:spPr>
        <p:txBody>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endParaRPr lang="en-US" dirty="0"/>
          </a:p>
        </p:txBody>
      </p:sp>
      <p:sp>
        <p:nvSpPr>
          <p:cNvPr id="4" name="Text Placeholder 3"/>
          <p:cNvSpPr>
            <a:spLocks noGrp="1"/>
          </p:cNvSpPr>
          <p:nvPr>
            <p:ph type="body" sz="half" idx="2"/>
          </p:nvPr>
        </p:nvSpPr>
        <p:spPr>
          <a:xfrm>
            <a:off x="7527610" y="28625803"/>
            <a:ext cx="23042880" cy="4292597"/>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464736"/>
            <a:ext cx="34564320" cy="6096000"/>
          </a:xfrm>
          <a:prstGeom prst="rect">
            <a:avLst/>
          </a:prstGeom>
        </p:spPr>
        <p:txBody>
          <a:bodyPr vert="horz" lIns="428460" tIns="214230" rIns="428460" bIns="2142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8534403"/>
            <a:ext cx="34564320" cy="24138469"/>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3900536"/>
            <a:ext cx="8961120" cy="1947333"/>
          </a:xfrm>
          <a:prstGeom prst="rect">
            <a:avLst/>
          </a:prstGeom>
        </p:spPr>
        <p:txBody>
          <a:bodyPr vert="horz" lIns="428460" tIns="214230" rIns="428460" bIns="214230" rtlCol="0" anchor="ctr"/>
          <a:lstStyle>
            <a:lvl1pPr algn="l">
              <a:defRPr sz="5600">
                <a:solidFill>
                  <a:schemeClr val="tx1">
                    <a:tint val="75000"/>
                  </a:schemeClr>
                </a:solidFill>
              </a:defRPr>
            </a:lvl1pPr>
          </a:lstStyle>
          <a:p>
            <a:fld id="{594F01C5-D5CD-49BC-8406-602CE9C003C9}" type="datetimeFigureOut">
              <a:rPr lang="en-US" smtClean="0"/>
              <a:pPr/>
              <a:t>7/9/14</a:t>
            </a:fld>
            <a:endParaRPr lang="en-US" dirty="0"/>
          </a:p>
        </p:txBody>
      </p:sp>
      <p:sp>
        <p:nvSpPr>
          <p:cNvPr id="5" name="Footer Placeholder 4"/>
          <p:cNvSpPr>
            <a:spLocks noGrp="1"/>
          </p:cNvSpPr>
          <p:nvPr>
            <p:ph type="ftr" sz="quarter" idx="3"/>
          </p:nvPr>
        </p:nvSpPr>
        <p:spPr>
          <a:xfrm>
            <a:off x="13121640" y="33900536"/>
            <a:ext cx="12161520" cy="1947333"/>
          </a:xfrm>
          <a:prstGeom prst="rect">
            <a:avLst/>
          </a:prstGeom>
        </p:spPr>
        <p:txBody>
          <a:bodyPr vert="horz" lIns="428460" tIns="214230" rIns="428460" bIns="214230" rtlCol="0" anchor="ctr"/>
          <a:lstStyle>
            <a:lvl1pPr algn="ctr">
              <a:defRPr sz="5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523440" y="33900536"/>
            <a:ext cx="8961120" cy="1947333"/>
          </a:xfrm>
          <a:prstGeom prst="rect">
            <a:avLst/>
          </a:prstGeom>
        </p:spPr>
        <p:txBody>
          <a:bodyPr vert="horz" lIns="428460" tIns="214230" rIns="428460" bIns="214230" rtlCol="0" anchor="ctr"/>
          <a:lstStyle>
            <a:lvl1pPr algn="r">
              <a:defRPr sz="5600">
                <a:solidFill>
                  <a:schemeClr val="tx1">
                    <a:tint val="75000"/>
                  </a:schemeClr>
                </a:solidFill>
              </a:defRPr>
            </a:lvl1pPr>
          </a:lstStyle>
          <a:p>
            <a:fld id="{CE8CBF50-20F3-4D53-8852-B6CD5E8C46A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04" rtl="0" eaLnBrk="1" latinLnBrk="0" hangingPunct="1">
        <a:spcBef>
          <a:spcPct val="0"/>
        </a:spcBef>
        <a:buNone/>
        <a:defRPr sz="20600" kern="1200">
          <a:solidFill>
            <a:schemeClr val="tx1"/>
          </a:solidFill>
          <a:latin typeface="+mj-lt"/>
          <a:ea typeface="+mj-ea"/>
          <a:cs typeface="+mj-cs"/>
        </a:defRPr>
      </a:lvl1pPr>
    </p:titleStyle>
    <p:bodyStyle>
      <a:lvl1pPr marL="1606727" indent="-1606727" algn="l" defTabSz="4284604" rtl="0" eaLnBrk="1" latinLnBrk="0" hangingPunct="1">
        <a:spcBef>
          <a:spcPct val="20000"/>
        </a:spcBef>
        <a:buFont typeface="Arial" pitchFamily="34" charset="0"/>
        <a:buChar char="•"/>
        <a:defRPr sz="15000" kern="1200">
          <a:solidFill>
            <a:schemeClr val="tx1"/>
          </a:solidFill>
          <a:latin typeface="+mn-lt"/>
          <a:ea typeface="+mn-ea"/>
          <a:cs typeface="+mn-cs"/>
        </a:defRPr>
      </a:lvl1pPr>
      <a:lvl2pPr marL="3481241" indent="-1338939" algn="l" defTabSz="4284604" rtl="0" eaLnBrk="1" latinLnBrk="0" hangingPunct="1">
        <a:spcBef>
          <a:spcPct val="20000"/>
        </a:spcBef>
        <a:buFont typeface="Arial" pitchFamily="34" charset="0"/>
        <a:buChar char="–"/>
        <a:defRPr sz="13100" kern="1200">
          <a:solidFill>
            <a:schemeClr val="tx1"/>
          </a:solidFill>
          <a:latin typeface="+mn-lt"/>
          <a:ea typeface="+mn-ea"/>
          <a:cs typeface="+mn-cs"/>
        </a:defRPr>
      </a:lvl2pPr>
      <a:lvl3pPr marL="5355755" indent="-1071151" algn="l" defTabSz="4284604" rtl="0" eaLnBrk="1" latinLnBrk="0" hangingPunct="1">
        <a:spcBef>
          <a:spcPct val="20000"/>
        </a:spcBef>
        <a:buFont typeface="Arial" pitchFamily="34" charset="0"/>
        <a:buChar char="•"/>
        <a:defRPr sz="11200" kern="1200">
          <a:solidFill>
            <a:schemeClr val="tx1"/>
          </a:solidFill>
          <a:latin typeface="+mn-lt"/>
          <a:ea typeface="+mn-ea"/>
          <a:cs typeface="+mn-cs"/>
        </a:defRPr>
      </a:lvl3pPr>
      <a:lvl4pPr marL="749805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640359"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782661"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4963"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7265"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956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10.jpe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emf"/><Relationship Id="rId16" Type="http://schemas.openxmlformats.org/officeDocument/2006/relationships/image" Target="../media/image14.emf"/><Relationship Id="rId17" Type="http://schemas.openxmlformats.org/officeDocument/2006/relationships/image" Target="../media/image15.emf"/><Relationship Id="rId18" Type="http://schemas.openxmlformats.org/officeDocument/2006/relationships/image" Target="../media/image16.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image" Target="../media/image4.tiff"/><Relationship Id="rId7" Type="http://schemas.openxmlformats.org/officeDocument/2006/relationships/image" Target="../media/image5.tiff"/><Relationship Id="rId8" Type="http://schemas.openxmlformats.org/officeDocument/2006/relationships/image" Target="../media/image6.jpeg"/><Relationship Id="rId9" Type="http://schemas.openxmlformats.org/officeDocument/2006/relationships/image" Target="../media/image7.jpeg"/><Relationship Id="rId10"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73"/>
          <p:cNvGrpSpPr/>
          <p:nvPr/>
        </p:nvGrpSpPr>
        <p:grpSpPr>
          <a:xfrm>
            <a:off x="25984200" y="24460200"/>
            <a:ext cx="11658600" cy="6096000"/>
            <a:chOff x="762000" y="228598"/>
            <a:chExt cx="3276600" cy="4661535"/>
          </a:xfrm>
          <a:solidFill>
            <a:srgbClr val="FFFFFF"/>
          </a:solidFill>
        </p:grpSpPr>
        <p:sp>
          <p:nvSpPr>
            <p:cNvPr id="11" name="Rectangle 10"/>
            <p:cNvSpPr/>
            <p:nvPr/>
          </p:nvSpPr>
          <p:spPr>
            <a:xfrm>
              <a:off x="762000" y="228598"/>
              <a:ext cx="3276600" cy="4661535"/>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39203" y="279960"/>
              <a:ext cx="3125932" cy="4488217"/>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73"/>
          <p:cNvGrpSpPr/>
          <p:nvPr/>
        </p:nvGrpSpPr>
        <p:grpSpPr>
          <a:xfrm>
            <a:off x="25908000" y="13868400"/>
            <a:ext cx="11658600" cy="9982200"/>
            <a:chOff x="804831" y="856112"/>
            <a:chExt cx="3276600" cy="4661535"/>
          </a:xfrm>
          <a:solidFill>
            <a:srgbClr val="FFFFFF"/>
          </a:solidFill>
        </p:grpSpPr>
        <p:sp>
          <p:nvSpPr>
            <p:cNvPr id="14" name="Rectangle 13"/>
            <p:cNvSpPr/>
            <p:nvPr/>
          </p:nvSpPr>
          <p:spPr>
            <a:xfrm>
              <a:off x="804831" y="856112"/>
              <a:ext cx="3276600" cy="4661535"/>
            </a:xfrm>
            <a:prstGeom prst="rect">
              <a:avLst/>
            </a:prstGeom>
            <a:grpFill/>
            <a:ln w="76200" cmpd="sng">
              <a:solidFill>
                <a:srgbClr val="B2FF7C"/>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15" name="Rectangle 14"/>
            <p:cNvSpPr/>
            <p:nvPr/>
          </p:nvSpPr>
          <p:spPr>
            <a:xfrm>
              <a:off x="847663" y="945757"/>
              <a:ext cx="3125932" cy="4488217"/>
            </a:xfrm>
            <a:prstGeom prst="rect">
              <a:avLst/>
            </a:prstGeom>
            <a:grpFill/>
            <a:ln w="76200" cmpd="sng">
              <a:solidFill>
                <a:srgbClr val="B2FF7C"/>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grpSp>
        <p:nvGrpSpPr>
          <p:cNvPr id="16" name="Group 73"/>
          <p:cNvGrpSpPr/>
          <p:nvPr/>
        </p:nvGrpSpPr>
        <p:grpSpPr>
          <a:xfrm>
            <a:off x="14097000" y="22783800"/>
            <a:ext cx="11049000" cy="9220200"/>
            <a:chOff x="762000" y="228598"/>
            <a:chExt cx="3276600" cy="4661535"/>
          </a:xfrm>
        </p:grpSpPr>
        <p:sp>
          <p:nvSpPr>
            <p:cNvPr id="17" name="Rectangle 16"/>
            <p:cNvSpPr/>
            <p:nvPr/>
          </p:nvSpPr>
          <p:spPr>
            <a:xfrm>
              <a:off x="762000" y="228598"/>
              <a:ext cx="3276600" cy="4661535"/>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839203" y="279960"/>
              <a:ext cx="3125932" cy="4488217"/>
            </a:xfrm>
            <a:prstGeom prst="rect">
              <a:avLst/>
            </a:prstGeom>
            <a:solidFill>
              <a:schemeClr val="bg1"/>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1" name="Group 180"/>
          <p:cNvGrpSpPr/>
          <p:nvPr/>
        </p:nvGrpSpPr>
        <p:grpSpPr>
          <a:xfrm>
            <a:off x="687701" y="4267200"/>
            <a:ext cx="12571099" cy="10515601"/>
            <a:chOff x="687701" y="4191000"/>
            <a:chExt cx="12571099" cy="13487400"/>
          </a:xfrm>
          <a:noFill/>
        </p:grpSpPr>
        <p:grpSp>
          <p:nvGrpSpPr>
            <p:cNvPr id="22" name="Group 21"/>
            <p:cNvGrpSpPr/>
            <p:nvPr/>
          </p:nvGrpSpPr>
          <p:grpSpPr>
            <a:xfrm>
              <a:off x="687701" y="4191000"/>
              <a:ext cx="12571099" cy="13487400"/>
              <a:chOff x="762000" y="228600"/>
              <a:chExt cx="3276600" cy="4114800"/>
            </a:xfrm>
            <a:grpFill/>
          </p:grpSpPr>
          <p:sp>
            <p:nvSpPr>
              <p:cNvPr id="23" name="Rectangle 22"/>
              <p:cNvSpPr/>
              <p:nvPr/>
            </p:nvSpPr>
            <p:spPr>
              <a:xfrm>
                <a:off x="762000" y="228600"/>
                <a:ext cx="3276600" cy="4114800"/>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38200" y="365760"/>
                <a:ext cx="3124200" cy="3901439"/>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p:cNvSpPr txBox="1"/>
            <p:nvPr/>
          </p:nvSpPr>
          <p:spPr>
            <a:xfrm>
              <a:off x="944082" y="5029200"/>
              <a:ext cx="11861053" cy="12521409"/>
            </a:xfrm>
            <a:prstGeom prst="rect">
              <a:avLst/>
            </a:prstGeom>
            <a:grpFill/>
            <a:ln>
              <a:noFill/>
            </a:ln>
          </p:spPr>
          <p:txBody>
            <a:bodyPr wrap="square" lIns="394503" tIns="197251" rIns="394503" bIns="197251" rtlCol="0">
              <a:spAutoFit/>
            </a:bodyPr>
            <a:lstStyle/>
            <a:p>
              <a:pPr algn="ctr"/>
              <a:r>
                <a:rPr lang="en-US" sz="4400" b="1" dirty="0" smtClean="0">
                  <a:solidFill>
                    <a:schemeClr val="tx2">
                      <a:lumMod val="75000"/>
                    </a:schemeClr>
                  </a:solidFill>
                  <a:latin typeface="Arial" pitchFamily="34" charset="0"/>
                  <a:cs typeface="Arial" pitchFamily="34" charset="0"/>
                </a:rPr>
                <a:t>Abstract</a:t>
              </a:r>
            </a:p>
            <a:p>
              <a:pPr algn="ctr"/>
              <a:endParaRPr lang="en-US" sz="1050" b="1" dirty="0" smtClean="0">
                <a:solidFill>
                  <a:schemeClr val="tx2">
                    <a:lumMod val="75000"/>
                  </a:schemeClr>
                </a:solidFill>
                <a:latin typeface="Arial" pitchFamily="34" charset="0"/>
                <a:cs typeface="Arial" pitchFamily="34" charset="0"/>
              </a:endParaRPr>
            </a:p>
            <a:p>
              <a:pPr algn="ctr"/>
              <a:r>
                <a:rPr lang="en-US" sz="3000" b="1" i="1" dirty="0"/>
                <a:t>Saccharomyces </a:t>
              </a:r>
              <a:r>
                <a:rPr lang="en-US" sz="3000" b="1" i="1" dirty="0" err="1"/>
                <a:t>cerevisiae</a:t>
              </a:r>
              <a:r>
                <a:rPr lang="en-US" sz="3000" b="1" dirty="0"/>
                <a:t>, also known as the budding yeast, can be used to study the cellular aging process as a model for aging of human cells. Past studies have concluded that there is a strong connection between the presence of </a:t>
              </a:r>
              <a:r>
                <a:rPr lang="en-US" sz="3000" b="1" dirty="0" err="1"/>
                <a:t>superoxides</a:t>
              </a:r>
              <a:r>
                <a:rPr lang="en-US" sz="3000" b="1" dirty="0"/>
                <a:t>, and cellular aging. This study investigates how the presence of hydrogen peroxide on the outside of the cell influences the amount of hydrogen peroxide inside of the cell. The hydrogen peroxide acts as a stress inhibitor and the cell wants to the keep a balance of between the levels of intercellular and intracellular peroxide by trying to maintain homeostasis. The intracellular levels are detected by </a:t>
              </a:r>
              <a:r>
                <a:rPr lang="en-US" sz="3000" b="1" dirty="0" err="1"/>
                <a:t>dihydroethidium</a:t>
              </a:r>
              <a:r>
                <a:rPr lang="en-US" sz="3000" b="1" dirty="0"/>
                <a:t> (DHE; red) and </a:t>
              </a:r>
              <a:r>
                <a:rPr lang="en-US" sz="3000" b="1" dirty="0" smtClean="0"/>
                <a:t>d </a:t>
              </a:r>
              <a:r>
                <a:rPr lang="en-US" sz="3000" b="1" dirty="0"/>
                <a:t>by </a:t>
              </a:r>
              <a:r>
                <a:rPr lang="en-US" sz="3000" b="1" dirty="0" err="1"/>
                <a:t>dihydrorhodamine</a:t>
              </a:r>
              <a:r>
                <a:rPr lang="en-US" sz="3000" b="1" dirty="0"/>
                <a:t> (DHR; green). DHR and DHE are florescent probes that can be detected by </a:t>
              </a:r>
              <a:r>
                <a:rPr lang="en-US" sz="3000" b="1" dirty="0" err="1"/>
                <a:t>flowcytometry</a:t>
              </a:r>
              <a:r>
                <a:rPr lang="en-US" sz="3000" b="1" dirty="0"/>
                <a:t> —the use of lasers to detect different aspects between cells. The presence of hydrogen peroxide increases the coefficient variation that represents the DHE and DHR. Those increases represent a growing population of cells due to the induction of heterogeneity. Those increases by caused a decrease in the robustness of the cells</a:t>
              </a:r>
            </a:p>
            <a:p>
              <a:pPr algn="ctr"/>
              <a:endParaRPr lang="en-US" sz="4400" b="1" dirty="0" smtClean="0">
                <a:solidFill>
                  <a:schemeClr val="tx2">
                    <a:lumMod val="75000"/>
                  </a:schemeClr>
                </a:solidFill>
                <a:latin typeface="Arial" pitchFamily="34" charset="0"/>
                <a:cs typeface="Arial" pitchFamily="34" charset="0"/>
              </a:endParaRPr>
            </a:p>
          </p:txBody>
        </p:sp>
      </p:grpSp>
      <p:grpSp>
        <p:nvGrpSpPr>
          <p:cNvPr id="26" name="Group 25"/>
          <p:cNvGrpSpPr/>
          <p:nvPr/>
        </p:nvGrpSpPr>
        <p:grpSpPr>
          <a:xfrm>
            <a:off x="25679400" y="4343400"/>
            <a:ext cx="11506200" cy="8991600"/>
            <a:chOff x="762000" y="228600"/>
            <a:chExt cx="3276600" cy="4114800"/>
          </a:xfrm>
        </p:grpSpPr>
        <p:sp>
          <p:nvSpPr>
            <p:cNvPr id="27" name="Rectangle 26"/>
            <p:cNvSpPr/>
            <p:nvPr/>
          </p:nvSpPr>
          <p:spPr>
            <a:xfrm>
              <a:off x="762000" y="228600"/>
              <a:ext cx="3276600" cy="4114800"/>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838200" y="304800"/>
              <a:ext cx="3124200" cy="3962400"/>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p:cNvSpPr txBox="1"/>
          <p:nvPr/>
        </p:nvSpPr>
        <p:spPr>
          <a:xfrm>
            <a:off x="27432000" y="4648200"/>
            <a:ext cx="8233245" cy="1743696"/>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Results</a:t>
            </a:r>
          </a:p>
          <a:p>
            <a:pPr algn="ctr"/>
            <a:endParaRPr lang="en-US" sz="4400" b="1" dirty="0">
              <a:solidFill>
                <a:schemeClr val="tx2">
                  <a:lumMod val="75000"/>
                </a:schemeClr>
              </a:solidFill>
              <a:latin typeface="Arial" pitchFamily="34" charset="0"/>
              <a:cs typeface="Arial" pitchFamily="34" charset="0"/>
            </a:endParaRPr>
          </a:p>
        </p:txBody>
      </p:sp>
      <p:grpSp>
        <p:nvGrpSpPr>
          <p:cNvPr id="182" name="Group 181"/>
          <p:cNvGrpSpPr/>
          <p:nvPr/>
        </p:nvGrpSpPr>
        <p:grpSpPr>
          <a:xfrm>
            <a:off x="13868400" y="4419600"/>
            <a:ext cx="11674140" cy="18059400"/>
            <a:chOff x="13730252" y="4800600"/>
            <a:chExt cx="11674140" cy="9829800"/>
          </a:xfrm>
        </p:grpSpPr>
        <p:grpSp>
          <p:nvGrpSpPr>
            <p:cNvPr id="32" name="Group 31"/>
            <p:cNvGrpSpPr/>
            <p:nvPr/>
          </p:nvGrpSpPr>
          <p:grpSpPr>
            <a:xfrm>
              <a:off x="13792200" y="4800600"/>
              <a:ext cx="11201400" cy="9829800"/>
              <a:chOff x="762000" y="246569"/>
              <a:chExt cx="3276600" cy="4578565"/>
            </a:xfrm>
          </p:grpSpPr>
          <p:sp>
            <p:nvSpPr>
              <p:cNvPr id="33" name="Rectangle 32"/>
              <p:cNvSpPr/>
              <p:nvPr/>
            </p:nvSpPr>
            <p:spPr>
              <a:xfrm>
                <a:off x="762000" y="246569"/>
                <a:ext cx="3276600" cy="4578565"/>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38199" y="265888"/>
                <a:ext cx="3125931" cy="4388737"/>
              </a:xfrm>
              <a:prstGeom prst="rect">
                <a:avLst/>
              </a:prstGeom>
              <a:solidFill>
                <a:srgbClr val="FFFFFF"/>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p:cNvSpPr txBox="1"/>
            <p:nvPr/>
          </p:nvSpPr>
          <p:spPr>
            <a:xfrm>
              <a:off x="13730252" y="4832236"/>
              <a:ext cx="11674140" cy="1801267"/>
            </a:xfrm>
            <a:prstGeom prst="rect">
              <a:avLst/>
            </a:prstGeom>
            <a:noFill/>
            <a:ln w="76200" cmpd="sng">
              <a:solidFill>
                <a:srgbClr val="FFFFFF"/>
              </a:solidFill>
            </a:ln>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Methods</a:t>
              </a:r>
            </a:p>
            <a:p>
              <a:endParaRPr lang="en-US" sz="5500" b="1" dirty="0" smtClean="0">
                <a:solidFill>
                  <a:schemeClr val="tx2">
                    <a:lumMod val="75000"/>
                  </a:schemeClr>
                </a:solidFill>
                <a:latin typeface="Arial" pitchFamily="34" charset="0"/>
                <a:cs typeface="Arial" pitchFamily="34" charset="0"/>
              </a:endParaRPr>
            </a:p>
          </p:txBody>
        </p:sp>
        <p:sp>
          <p:nvSpPr>
            <p:cNvPr id="36" name="Rectangle 15"/>
            <p:cNvSpPr>
              <a:spLocks noChangeArrowheads="1"/>
            </p:cNvSpPr>
            <p:nvPr/>
          </p:nvSpPr>
          <p:spPr bwMode="auto">
            <a:xfrm>
              <a:off x="14263652" y="5630119"/>
              <a:ext cx="10134600" cy="758811"/>
            </a:xfrm>
            <a:prstGeom prst="rect">
              <a:avLst/>
            </a:prstGeom>
            <a:noFill/>
            <a:ln w="76200" cmpd="sng">
              <a:solidFill>
                <a:srgbClr val="FFFFFF"/>
              </a:solid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Ectopic hydrogen peroxide treatment </a:t>
              </a:r>
              <a:endParaRPr lang="en-US" sz="2400" dirty="0" smtClean="0">
                <a:latin typeface="Arial" pitchFamily="34" charset="0"/>
                <a:ea typeface="Calibri" pitchFamily="34" charset="0"/>
                <a:cs typeface="Arial" pitchFamily="34" charset="0"/>
              </a:endParaRPr>
            </a:p>
          </p:txBody>
        </p:sp>
      </p:grpSp>
      <p:grpSp>
        <p:nvGrpSpPr>
          <p:cNvPr id="38" name="Group 37"/>
          <p:cNvGrpSpPr/>
          <p:nvPr/>
        </p:nvGrpSpPr>
        <p:grpSpPr>
          <a:xfrm>
            <a:off x="609600" y="381000"/>
            <a:ext cx="37795200" cy="3505200"/>
            <a:chOff x="1066800" y="457200"/>
            <a:chExt cx="39526473" cy="3312966"/>
          </a:xfrm>
        </p:grpSpPr>
        <p:sp>
          <p:nvSpPr>
            <p:cNvPr id="39" name="Rectangle 38"/>
            <p:cNvSpPr/>
            <p:nvPr/>
          </p:nvSpPr>
          <p:spPr>
            <a:xfrm>
              <a:off x="1066800" y="457200"/>
              <a:ext cx="39210952" cy="3312966"/>
            </a:xfrm>
            <a:prstGeom prst="rect">
              <a:avLst/>
            </a:prstGeom>
            <a:solidFill>
              <a:srgbClr val="B2FF7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85712" tIns="192856" rIns="385712" bIns="192856" rtlCol="0" anchor="ctr"/>
            <a:lstStyle/>
            <a:p>
              <a:pPr algn="ctr"/>
              <a:endParaRPr lang="en-US" dirty="0"/>
            </a:p>
          </p:txBody>
        </p:sp>
        <p:sp>
          <p:nvSpPr>
            <p:cNvPr id="40" name="Text Box 16"/>
            <p:cNvSpPr txBox="1">
              <a:spLocks noChangeArrowheads="1"/>
            </p:cNvSpPr>
            <p:nvPr/>
          </p:nvSpPr>
          <p:spPr bwMode="auto">
            <a:xfrm>
              <a:off x="1066800" y="457200"/>
              <a:ext cx="39526473" cy="3015151"/>
            </a:xfrm>
            <a:prstGeom prst="rect">
              <a:avLst/>
            </a:prstGeom>
            <a:solidFill>
              <a:srgbClr val="B2FF7C"/>
            </a:solidFill>
            <a:ln w="9525">
              <a:solidFill>
                <a:schemeClr val="bg1"/>
              </a:solidFill>
              <a:miter lim="800000"/>
              <a:headEnd/>
              <a:tailEnd/>
            </a:ln>
          </p:spPr>
          <p:txBody>
            <a:bodyPr wrap="square" lIns="0" tIns="0" rIns="0" bIns="0">
              <a:spAutoFit/>
            </a:bodyPr>
            <a:lstStyle/>
            <a:p>
              <a:pPr algn="ctr">
                <a:lnSpc>
                  <a:spcPct val="95000"/>
                </a:lnSpc>
              </a:pPr>
              <a:r>
                <a:rPr lang="en-US" sz="6700" b="1" dirty="0" smtClean="0">
                  <a:solidFill>
                    <a:srgbClr val="000000"/>
                  </a:solidFill>
                  <a:latin typeface="Arial" pitchFamily="34" charset="0"/>
                  <a:cs typeface="Arial" pitchFamily="34" charset="0"/>
                </a:rPr>
                <a:t>Hydrogen Peroxide Increases </a:t>
              </a:r>
              <a:r>
                <a:rPr lang="en-US" sz="6700" b="1" dirty="0">
                  <a:solidFill>
                    <a:srgbClr val="000000"/>
                  </a:solidFill>
                  <a:latin typeface="Arial" pitchFamily="34" charset="0"/>
                  <a:cs typeface="Arial" pitchFamily="34" charset="0"/>
                </a:rPr>
                <a:t>t</a:t>
              </a:r>
              <a:r>
                <a:rPr lang="en-US" sz="6700" b="1" dirty="0" smtClean="0">
                  <a:solidFill>
                    <a:srgbClr val="000000"/>
                  </a:solidFill>
                  <a:latin typeface="Arial" pitchFamily="34" charset="0"/>
                  <a:cs typeface="Arial" pitchFamily="34" charset="0"/>
                </a:rPr>
                <a:t>he Amount of Intracellular Reactive Species and Decreases Cellular Robustness in Saccharomyces </a:t>
              </a:r>
              <a:r>
                <a:rPr lang="en-US" sz="6700" b="1" dirty="0" err="1" smtClean="0">
                  <a:solidFill>
                    <a:srgbClr val="000000"/>
                  </a:solidFill>
                  <a:latin typeface="Arial" pitchFamily="34" charset="0"/>
                  <a:cs typeface="Arial" pitchFamily="34" charset="0"/>
                </a:rPr>
                <a:t>Cerevisiae</a:t>
              </a:r>
              <a:r>
                <a:rPr lang="en-US" sz="6700" b="1" dirty="0" smtClean="0">
                  <a:solidFill>
                    <a:srgbClr val="000000"/>
                  </a:solidFill>
                  <a:latin typeface="Arial" pitchFamily="34" charset="0"/>
                  <a:cs typeface="Arial" pitchFamily="34" charset="0"/>
                </a:rPr>
                <a:t>.</a:t>
              </a:r>
            </a:p>
            <a:p>
              <a:pPr algn="ctr"/>
              <a:r>
                <a:rPr lang="en-US" sz="4000" dirty="0" smtClean="0"/>
                <a:t>Kayla Moore; Hong Qin</a:t>
              </a:r>
            </a:p>
            <a:p>
              <a:pPr marL="742950" indent="-742950" algn="ctr"/>
              <a:r>
                <a:rPr lang="en-US" sz="4000" dirty="0" smtClean="0"/>
                <a:t>Department of Biology, Spelman College, Atlanta, GA 30314 </a:t>
              </a:r>
            </a:p>
          </p:txBody>
        </p:sp>
        <p:pic>
          <p:nvPicPr>
            <p:cNvPr id="41" name="Picture 2"/>
            <p:cNvPicPr>
              <a:picLocks noChangeAspect="1" noChangeArrowheads="1"/>
            </p:cNvPicPr>
            <p:nvPr/>
          </p:nvPicPr>
          <p:blipFill>
            <a:blip r:embed="rId3" cstate="print"/>
            <a:srcRect/>
            <a:stretch>
              <a:fillRect/>
            </a:stretch>
          </p:blipFill>
          <p:spPr bwMode="auto">
            <a:xfrm>
              <a:off x="38213620" y="1537515"/>
              <a:ext cx="1981200" cy="1981200"/>
            </a:xfrm>
            <a:prstGeom prst="rect">
              <a:avLst/>
            </a:prstGeom>
            <a:noFill/>
            <a:ln w="9525">
              <a:solidFill>
                <a:schemeClr val="bg1"/>
              </a:solidFill>
              <a:miter lim="800000"/>
              <a:headEnd/>
              <a:tailEnd/>
            </a:ln>
          </p:spPr>
        </p:pic>
        <p:pic>
          <p:nvPicPr>
            <p:cNvPr id="42" name="Picture 3"/>
            <p:cNvPicPr>
              <a:picLocks noChangeAspect="1" noChangeArrowheads="1"/>
            </p:cNvPicPr>
            <p:nvPr/>
          </p:nvPicPr>
          <p:blipFill>
            <a:blip r:embed="rId4" cstate="print"/>
            <a:srcRect/>
            <a:stretch>
              <a:fillRect/>
            </a:stretch>
          </p:blipFill>
          <p:spPr bwMode="auto">
            <a:xfrm>
              <a:off x="1385562" y="2169739"/>
              <a:ext cx="3668176" cy="1528406"/>
            </a:xfrm>
            <a:prstGeom prst="rect">
              <a:avLst/>
            </a:prstGeom>
            <a:noFill/>
            <a:ln w="9525">
              <a:solidFill>
                <a:schemeClr val="bg1"/>
              </a:solidFill>
              <a:miter lim="800000"/>
              <a:headEnd/>
              <a:tailEnd/>
            </a:ln>
          </p:spPr>
        </p:pic>
      </p:grpSp>
      <p:sp>
        <p:nvSpPr>
          <p:cNvPr id="628" name="Rectangle 627"/>
          <p:cNvSpPr/>
          <p:nvPr/>
        </p:nvSpPr>
        <p:spPr>
          <a:xfrm>
            <a:off x="26365200" y="12801600"/>
            <a:ext cx="10058400" cy="584776"/>
          </a:xfrm>
          <a:prstGeom prst="rect">
            <a:avLst/>
          </a:prstGeom>
        </p:spPr>
        <p:txBody>
          <a:bodyPr wrap="square">
            <a:spAutoFit/>
          </a:bodyPr>
          <a:lstStyle/>
          <a:p>
            <a:endParaRPr lang="en-US" sz="3200" b="1" dirty="0">
              <a:latin typeface="Arial" pitchFamily="34" charset="0"/>
              <a:cs typeface="Arial" pitchFamily="34" charset="0"/>
            </a:endParaRPr>
          </a:p>
        </p:txBody>
      </p:sp>
      <p:sp>
        <p:nvSpPr>
          <p:cNvPr id="637" name="TextBox 636"/>
          <p:cNvSpPr txBox="1"/>
          <p:nvPr/>
        </p:nvSpPr>
        <p:spPr>
          <a:xfrm>
            <a:off x="26517600" y="24765000"/>
            <a:ext cx="10668000" cy="5555653"/>
          </a:xfrm>
          <a:prstGeom prst="rect">
            <a:avLst/>
          </a:prstGeom>
          <a:solidFill>
            <a:srgbClr val="FFFFFF"/>
          </a:solidFill>
          <a:ln>
            <a:solidFill>
              <a:srgbClr val="FFFFFF"/>
            </a:solidFill>
          </a:ln>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Conclusion</a:t>
            </a:r>
          </a:p>
          <a:p>
            <a:pPr algn="ctr"/>
            <a:endParaRPr lang="en-US" sz="4400" b="1" dirty="0" smtClean="0">
              <a:solidFill>
                <a:schemeClr val="tx2">
                  <a:lumMod val="75000"/>
                </a:schemeClr>
              </a:solidFill>
              <a:latin typeface="Arial" pitchFamily="34" charset="0"/>
              <a:cs typeface="Arial" pitchFamily="34" charset="0"/>
            </a:endParaRPr>
          </a:p>
          <a:p>
            <a:pPr algn="ctr"/>
            <a:r>
              <a:rPr lang="en-US" sz="3200" b="1" dirty="0">
                <a:latin typeface="Arial"/>
                <a:cs typeface="Arial"/>
              </a:rPr>
              <a:t>In conclusion, </a:t>
            </a:r>
            <a:r>
              <a:rPr lang="en-US" sz="3200" b="1" dirty="0" smtClean="0">
                <a:latin typeface="Arial"/>
                <a:cs typeface="Arial"/>
              </a:rPr>
              <a:t>extracellular </a:t>
            </a:r>
            <a:r>
              <a:rPr lang="en-US" sz="3200" b="1" dirty="0">
                <a:latin typeface="Arial"/>
                <a:cs typeface="Arial"/>
              </a:rPr>
              <a:t>hydrogen peroxide influences the balance of intracellular hydrogen peroxide and superoxide </a:t>
            </a:r>
            <a:r>
              <a:rPr lang="en-US" sz="3200" b="1" dirty="0" smtClean="0">
                <a:latin typeface="Arial"/>
                <a:cs typeface="Arial"/>
              </a:rPr>
              <a:t>levels inside the yeast cells. The treatment acts as a stress inhibitor and as the cell goes through more stress the CV increases which means the cell is losing its robustness therefore the cells are aging.</a:t>
            </a:r>
            <a:endParaRPr lang="en-US" sz="3200" b="1" dirty="0">
              <a:solidFill>
                <a:schemeClr val="tx2">
                  <a:lumMod val="75000"/>
                </a:schemeClr>
              </a:solidFill>
              <a:latin typeface="Arial"/>
              <a:cs typeface="Arial"/>
            </a:endParaRPr>
          </a:p>
          <a:p>
            <a:endParaRPr lang="en-US" sz="4400" b="1" dirty="0" smtClean="0">
              <a:solidFill>
                <a:schemeClr val="tx2">
                  <a:lumMod val="75000"/>
                </a:schemeClr>
              </a:solidFill>
              <a:latin typeface="Arial"/>
              <a:cs typeface="Arial"/>
            </a:endParaRPr>
          </a:p>
        </p:txBody>
      </p:sp>
      <p:pic>
        <p:nvPicPr>
          <p:cNvPr id="1026" name="Picture 2" descr="https://encrypted-tbn1.gstatic.com/images?q=tbn:ANd9GcRvhms-DDr8QgQRXSKqOlNt2QeXRfHQeZn-zN_BcRqvp284GasE"/>
          <p:cNvPicPr>
            <a:picLocks noChangeAspect="1" noChangeArrowheads="1"/>
          </p:cNvPicPr>
          <p:nvPr/>
        </p:nvPicPr>
        <p:blipFill>
          <a:blip r:embed="rId5" cstate="print"/>
          <a:srcRect/>
          <a:stretch>
            <a:fillRect/>
          </a:stretch>
        </p:blipFill>
        <p:spPr bwMode="auto">
          <a:xfrm>
            <a:off x="31775400" y="2438400"/>
            <a:ext cx="3892054" cy="1219200"/>
          </a:xfrm>
          <a:prstGeom prst="rect">
            <a:avLst/>
          </a:prstGeom>
          <a:noFill/>
        </p:spPr>
      </p:pic>
      <p:grpSp>
        <p:nvGrpSpPr>
          <p:cNvPr id="183" name="Group 182"/>
          <p:cNvGrpSpPr/>
          <p:nvPr/>
        </p:nvGrpSpPr>
        <p:grpSpPr>
          <a:xfrm>
            <a:off x="685800" y="15240000"/>
            <a:ext cx="12792247" cy="8787245"/>
            <a:chOff x="13730252" y="4800600"/>
            <a:chExt cx="11263348" cy="10593969"/>
          </a:xfrm>
        </p:grpSpPr>
        <p:grpSp>
          <p:nvGrpSpPr>
            <p:cNvPr id="184" name="Group 31"/>
            <p:cNvGrpSpPr/>
            <p:nvPr/>
          </p:nvGrpSpPr>
          <p:grpSpPr>
            <a:xfrm>
              <a:off x="13792200" y="4800600"/>
              <a:ext cx="11201400" cy="9829800"/>
              <a:chOff x="762000" y="246569"/>
              <a:chExt cx="3276600" cy="4578565"/>
            </a:xfrm>
          </p:grpSpPr>
          <p:sp>
            <p:nvSpPr>
              <p:cNvPr id="187" name="Rectangle 186"/>
              <p:cNvSpPr/>
              <p:nvPr/>
            </p:nvSpPr>
            <p:spPr>
              <a:xfrm>
                <a:off x="762000" y="246569"/>
                <a:ext cx="3276600" cy="4578565"/>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a:off x="838199" y="360088"/>
                <a:ext cx="3125931" cy="438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5" name="TextBox 184"/>
            <p:cNvSpPr txBox="1"/>
            <p:nvPr/>
          </p:nvSpPr>
          <p:spPr>
            <a:xfrm>
              <a:off x="13730252" y="4832238"/>
              <a:ext cx="11070305" cy="10562331"/>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Introduction</a:t>
              </a:r>
            </a:p>
            <a:p>
              <a:pPr algn="ctr"/>
              <a:endParaRPr lang="en-US" sz="2000" b="1" dirty="0" smtClean="0">
                <a:solidFill>
                  <a:schemeClr val="tx2">
                    <a:lumMod val="75000"/>
                  </a:schemeClr>
                </a:solidFill>
                <a:latin typeface="Arial" pitchFamily="34" charset="0"/>
                <a:cs typeface="Arial" pitchFamily="34" charset="0"/>
              </a:endParaRPr>
            </a:p>
            <a:p>
              <a:pPr algn="ctr"/>
              <a:r>
                <a:rPr lang="en-US" sz="3200" b="1" dirty="0"/>
                <a:t>One of the main causes for cellular and physiological aging is the introduction of reactive oxygen species. They are chemical reactive ions that contain oxygen, and in this case H</a:t>
              </a:r>
              <a:r>
                <a:rPr lang="en-US" sz="3200" b="1" baseline="-25000" dirty="0"/>
                <a:t>2</a:t>
              </a:r>
              <a:r>
                <a:rPr lang="en-US" sz="3200" b="1" dirty="0"/>
                <a:t>O</a:t>
              </a:r>
              <a:r>
                <a:rPr lang="en-US" sz="3200" b="1" baseline="-25000" dirty="0"/>
                <a:t>2,</a:t>
              </a:r>
              <a:r>
                <a:rPr lang="en-US" sz="3200" b="1" dirty="0"/>
                <a:t> hydrogen peroxide,</a:t>
              </a:r>
              <a:r>
                <a:rPr lang="en-US" sz="3200" b="1" baseline="-25000" dirty="0"/>
                <a:t> </a:t>
              </a:r>
              <a:r>
                <a:rPr lang="en-US" sz="3200" b="1" dirty="0"/>
                <a:t>induces the production of reactive ions. Once the yeast cells have been placed in hydrogen peroxide, the cells begin to rapidly produce superoxide </a:t>
              </a:r>
              <a:r>
                <a:rPr lang="en-US" sz="3200" b="1" dirty="0" err="1"/>
                <a:t>hydroxy</a:t>
              </a:r>
              <a:r>
                <a:rPr lang="en-US" sz="3200" b="1" dirty="0"/>
                <a:t> radicals because they recognize the peroxide as a threat. The overproduction of the radicals creates damage in macromolecules such as proteins, DNA and RNA. DNA and RNA function as the instructions for the production of specific proteins that keep the cell healthy and function properly, but as the instructions are destroyed, the cell begins the age due to its lack of stability. As the cell ages, the probability of developing diseases, such as cancer and Alzheimer’s, increases.</a:t>
              </a:r>
            </a:p>
            <a:p>
              <a:pPr algn="ctr"/>
              <a:r>
                <a:rPr lang="en-US" sz="3200" b="1" dirty="0"/>
                <a:t> </a:t>
              </a:r>
            </a:p>
            <a:p>
              <a:pPr algn="ctr"/>
              <a:endParaRPr lang="en-US" sz="3200" b="1" dirty="0" smtClean="0">
                <a:solidFill>
                  <a:schemeClr val="tx2">
                    <a:lumMod val="75000"/>
                  </a:schemeClr>
                </a:solidFill>
                <a:latin typeface="Arial" pitchFamily="34" charset="0"/>
                <a:cs typeface="Arial" pitchFamily="34" charset="0"/>
              </a:endParaRPr>
            </a:p>
          </p:txBody>
        </p:sp>
        <p:sp>
          <p:nvSpPr>
            <p:cNvPr id="186" name="Rectangle 15"/>
            <p:cNvSpPr>
              <a:spLocks noChangeArrowheads="1"/>
            </p:cNvSpPr>
            <p:nvPr/>
          </p:nvSpPr>
          <p:spPr bwMode="auto">
            <a:xfrm>
              <a:off x="14187452" y="5821657"/>
              <a:ext cx="10134600" cy="914828"/>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endParaRPr lang="en-US" sz="2400" dirty="0" smtClean="0">
                <a:latin typeface="Arial" pitchFamily="34" charset="0"/>
                <a:ea typeface="Calibri" pitchFamily="34" charset="0"/>
                <a:cs typeface="Arial" pitchFamily="34" charset="0"/>
              </a:endParaRPr>
            </a:p>
          </p:txBody>
        </p:sp>
      </p:grpSp>
      <p:sp>
        <p:nvSpPr>
          <p:cNvPr id="191" name="TextBox 9"/>
          <p:cNvSpPr txBox="1"/>
          <p:nvPr/>
        </p:nvSpPr>
        <p:spPr>
          <a:xfrm>
            <a:off x="1905000" y="17599866"/>
            <a:ext cx="2875247" cy="437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endParaRPr lang="en-US" sz="2400" b="1" dirty="0">
              <a:solidFill>
                <a:prstClr val="black"/>
              </a:solidFill>
              <a:latin typeface="Arial" pitchFamily="34" charset="0"/>
              <a:cs typeface="Arial" pitchFamily="34" charset="0"/>
            </a:endParaRPr>
          </a:p>
        </p:txBody>
      </p:sp>
      <p:grpSp>
        <p:nvGrpSpPr>
          <p:cNvPr id="211" name="Group 210"/>
          <p:cNvGrpSpPr/>
          <p:nvPr/>
        </p:nvGrpSpPr>
        <p:grpSpPr>
          <a:xfrm>
            <a:off x="762000" y="23850600"/>
            <a:ext cx="12658032" cy="8534400"/>
            <a:chOff x="13792200" y="4800600"/>
            <a:chExt cx="11201400" cy="9829800"/>
          </a:xfrm>
        </p:grpSpPr>
        <p:grpSp>
          <p:nvGrpSpPr>
            <p:cNvPr id="212" name="Group 31"/>
            <p:cNvGrpSpPr/>
            <p:nvPr/>
          </p:nvGrpSpPr>
          <p:grpSpPr>
            <a:xfrm>
              <a:off x="13792200" y="4800600"/>
              <a:ext cx="11201400" cy="9829800"/>
              <a:chOff x="762000" y="246569"/>
              <a:chExt cx="3276600" cy="4578565"/>
            </a:xfrm>
          </p:grpSpPr>
          <p:sp>
            <p:nvSpPr>
              <p:cNvPr id="215" name="Rectangle 214"/>
              <p:cNvSpPr/>
              <p:nvPr/>
            </p:nvSpPr>
            <p:spPr>
              <a:xfrm>
                <a:off x="762000" y="246569"/>
                <a:ext cx="3276600" cy="4578565"/>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p:cNvSpPr/>
              <p:nvPr/>
            </p:nvSpPr>
            <p:spPr>
              <a:xfrm>
                <a:off x="838199" y="360088"/>
                <a:ext cx="3125931" cy="4388737"/>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3" name="TextBox 212"/>
            <p:cNvSpPr txBox="1"/>
            <p:nvPr/>
          </p:nvSpPr>
          <p:spPr>
            <a:xfrm>
              <a:off x="13798925" y="4939906"/>
              <a:ext cx="10987426" cy="1137105"/>
            </a:xfrm>
            <a:prstGeom prst="rect">
              <a:avLst/>
            </a:prstGeom>
            <a:noFill/>
            <a:ln w="76200" cmpd="sng">
              <a:solidFill>
                <a:srgbClr val="FFFFFF"/>
              </a:solidFill>
            </a:ln>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Concept of Robustness</a:t>
              </a:r>
              <a:endParaRPr lang="en-US" sz="5500" b="1" dirty="0" smtClean="0">
                <a:solidFill>
                  <a:schemeClr val="tx2">
                    <a:lumMod val="75000"/>
                  </a:schemeClr>
                </a:solidFill>
                <a:latin typeface="Arial" pitchFamily="34" charset="0"/>
                <a:cs typeface="Arial" pitchFamily="34" charset="0"/>
              </a:endParaRPr>
            </a:p>
          </p:txBody>
        </p:sp>
        <p:sp>
          <p:nvSpPr>
            <p:cNvPr id="214" name="Rectangle 15"/>
            <p:cNvSpPr>
              <a:spLocks noChangeArrowheads="1"/>
            </p:cNvSpPr>
            <p:nvPr/>
          </p:nvSpPr>
          <p:spPr bwMode="auto">
            <a:xfrm>
              <a:off x="14348295" y="5854844"/>
              <a:ext cx="10134600" cy="2150160"/>
            </a:xfrm>
            <a:prstGeom prst="rect">
              <a:avLst/>
            </a:prstGeom>
            <a:noFill/>
            <a:ln w="76200" cmpd="sng">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ea typeface="Calibri" pitchFamily="34" charset="0"/>
                  <a:cs typeface="Arial" pitchFamily="34" charset="0"/>
                </a:rPr>
                <a:t>Robustness = Ability of cells to maintain homeostasis in the presence of genetic, environmental, and stochastic variations. In this case it</a:t>
              </a:r>
              <a:r>
                <a:rPr lang="fr-FR" sz="2400" b="1" dirty="0" smtClean="0">
                  <a:ea typeface="Calibri" pitchFamily="34" charset="0"/>
                  <a:cs typeface="Arial" pitchFamily="34" charset="0"/>
                </a:rPr>
                <a:t>’</a:t>
              </a:r>
              <a:r>
                <a:rPr lang="en-US" sz="2400" b="1" dirty="0" smtClean="0">
                  <a:ea typeface="Calibri" pitchFamily="34" charset="0"/>
                  <a:cs typeface="Arial" pitchFamily="34" charset="0"/>
                </a:rPr>
                <a:t>s the presence of H</a:t>
              </a:r>
              <a:r>
                <a:rPr lang="en-US" sz="2400" b="1" baseline="-25000" dirty="0" smtClean="0">
                  <a:ea typeface="Calibri" pitchFamily="34" charset="0"/>
                  <a:cs typeface="Arial" pitchFamily="34" charset="0"/>
                </a:rPr>
                <a:t>2</a:t>
              </a:r>
              <a:r>
                <a:rPr lang="en-US" sz="2400" b="1" dirty="0" smtClean="0">
                  <a:ea typeface="Calibri" pitchFamily="34" charset="0"/>
                  <a:cs typeface="Arial" pitchFamily="34" charset="0"/>
                </a:rPr>
                <a:t>O</a:t>
              </a:r>
              <a:r>
                <a:rPr lang="en-US" sz="2400" b="1" baseline="-25000" dirty="0" smtClean="0">
                  <a:ea typeface="Calibri" pitchFamily="34" charset="0"/>
                  <a:cs typeface="Arial" pitchFamily="34" charset="0"/>
                </a:rPr>
                <a:t>2</a:t>
              </a:r>
              <a:r>
                <a:rPr lang="en-US" sz="2400" b="1" dirty="0" smtClean="0">
                  <a:ea typeface="Calibri" pitchFamily="34" charset="0"/>
                  <a:cs typeface="Arial" pitchFamily="34" charset="0"/>
                </a:rPr>
                <a:t> </a:t>
              </a:r>
            </a:p>
            <a:p>
              <a:pPr defTabSz="3857122" fontAlgn="base">
                <a:spcBef>
                  <a:spcPct val="0"/>
                </a:spcBef>
                <a:spcAft>
                  <a:spcPct val="0"/>
                </a:spcAft>
              </a:pPr>
              <a:endParaRPr lang="en-US" sz="2400" b="1" dirty="0" smtClean="0">
                <a:ea typeface="Calibri" pitchFamily="34" charset="0"/>
                <a:cs typeface="Arial" pitchFamily="34" charset="0"/>
              </a:endParaRPr>
            </a:p>
            <a:p>
              <a:pPr defTabSz="3857122" fontAlgn="base">
                <a:spcBef>
                  <a:spcPct val="0"/>
                </a:spcBef>
                <a:spcAft>
                  <a:spcPct val="0"/>
                </a:spcAft>
              </a:pPr>
              <a:r>
                <a:rPr lang="en-US" sz="2400" b="1" dirty="0" smtClean="0">
                  <a:ea typeface="Calibri" pitchFamily="34" charset="0"/>
                  <a:cs typeface="Arial" pitchFamily="34" charset="0"/>
                </a:rPr>
                <a:t>Robustness can be measured by coefficient  of variation (CV).</a:t>
              </a:r>
            </a:p>
          </p:txBody>
        </p:sp>
      </p:grpSp>
      <p:sp>
        <p:nvSpPr>
          <p:cNvPr id="218" name="Rectangle 15"/>
          <p:cNvSpPr>
            <a:spLocks noChangeArrowheads="1"/>
          </p:cNvSpPr>
          <p:nvPr/>
        </p:nvSpPr>
        <p:spPr bwMode="auto">
          <a:xfrm>
            <a:off x="3200400" y="26365200"/>
            <a:ext cx="7391400" cy="758811"/>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CV =  Standard deviation / Mean</a:t>
            </a:r>
          </a:p>
        </p:txBody>
      </p:sp>
      <p:pic>
        <p:nvPicPr>
          <p:cNvPr id="2" name="Picture 2" descr="C:\Users\hqin\Downloads\sharpbell.tiff"/>
          <p:cNvPicPr>
            <a:picLocks noChangeAspect="1" noChangeArrowheads="1"/>
          </p:cNvPicPr>
          <p:nvPr/>
        </p:nvPicPr>
        <p:blipFill>
          <a:blip r:embed="rId6" cstate="print"/>
          <a:srcRect l="4364" t="12444" b="11111"/>
          <a:stretch>
            <a:fillRect/>
          </a:stretch>
        </p:blipFill>
        <p:spPr bwMode="auto">
          <a:xfrm>
            <a:off x="1752600" y="27051000"/>
            <a:ext cx="5010150" cy="3276600"/>
          </a:xfrm>
          <a:prstGeom prst="rect">
            <a:avLst/>
          </a:prstGeom>
          <a:noFill/>
        </p:spPr>
      </p:pic>
      <p:pic>
        <p:nvPicPr>
          <p:cNvPr id="1027" name="Picture 3" descr="C:\Users\hqin\Downloads\broadbell.tiff"/>
          <p:cNvPicPr>
            <a:picLocks noChangeAspect="1" noChangeArrowheads="1"/>
          </p:cNvPicPr>
          <p:nvPr/>
        </p:nvPicPr>
        <p:blipFill>
          <a:blip r:embed="rId7" cstate="print"/>
          <a:srcRect l="4364" t="12444" b="12889"/>
          <a:stretch>
            <a:fillRect/>
          </a:stretch>
        </p:blipFill>
        <p:spPr bwMode="auto">
          <a:xfrm>
            <a:off x="7391400" y="27051000"/>
            <a:ext cx="5010150" cy="3200400"/>
          </a:xfrm>
          <a:prstGeom prst="rect">
            <a:avLst/>
          </a:prstGeom>
          <a:noFill/>
        </p:spPr>
      </p:pic>
      <p:sp>
        <p:nvSpPr>
          <p:cNvPr id="221" name="TextBox 33"/>
          <p:cNvSpPr txBox="1"/>
          <p:nvPr/>
        </p:nvSpPr>
        <p:spPr>
          <a:xfrm>
            <a:off x="2971800" y="31089600"/>
            <a:ext cx="287524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More robust</a:t>
            </a:r>
            <a:endParaRPr lang="en-US" sz="2400" b="1" dirty="0">
              <a:solidFill>
                <a:srgbClr val="00B050"/>
              </a:solidFill>
              <a:latin typeface="Arial" pitchFamily="34" charset="0"/>
              <a:cs typeface="Arial" pitchFamily="34" charset="0"/>
            </a:endParaRPr>
          </a:p>
        </p:txBody>
      </p:sp>
      <p:sp>
        <p:nvSpPr>
          <p:cNvPr id="222" name="TextBox 33"/>
          <p:cNvSpPr txBox="1"/>
          <p:nvPr/>
        </p:nvSpPr>
        <p:spPr>
          <a:xfrm>
            <a:off x="8534400" y="31089600"/>
            <a:ext cx="287524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Less robust</a:t>
            </a:r>
            <a:endParaRPr lang="en-US" sz="2400" b="1" dirty="0">
              <a:solidFill>
                <a:srgbClr val="00B050"/>
              </a:solidFill>
              <a:latin typeface="Arial" pitchFamily="34" charset="0"/>
              <a:cs typeface="Arial" pitchFamily="34" charset="0"/>
            </a:endParaRPr>
          </a:p>
        </p:txBody>
      </p:sp>
      <p:sp>
        <p:nvSpPr>
          <p:cNvPr id="223" name="TextBox 3"/>
          <p:cNvSpPr txBox="1"/>
          <p:nvPr/>
        </p:nvSpPr>
        <p:spPr>
          <a:xfrm>
            <a:off x="2971800" y="30403800"/>
            <a:ext cx="287524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Smaller CV</a:t>
            </a:r>
            <a:endParaRPr lang="en-US" sz="2400" b="1" dirty="0">
              <a:solidFill>
                <a:srgbClr val="FF0000"/>
              </a:solidFill>
              <a:latin typeface="Arial" pitchFamily="34" charset="0"/>
              <a:cs typeface="Arial" pitchFamily="34" charset="0"/>
            </a:endParaRPr>
          </a:p>
        </p:txBody>
      </p:sp>
      <p:sp>
        <p:nvSpPr>
          <p:cNvPr id="224" name="TextBox 3"/>
          <p:cNvSpPr txBox="1"/>
          <p:nvPr/>
        </p:nvSpPr>
        <p:spPr>
          <a:xfrm>
            <a:off x="8686800" y="30403800"/>
            <a:ext cx="287524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Larger CV</a:t>
            </a:r>
            <a:endParaRPr lang="en-US" sz="2400" b="1" dirty="0">
              <a:solidFill>
                <a:srgbClr val="FF0000"/>
              </a:solidFill>
              <a:latin typeface="Arial" pitchFamily="34" charset="0"/>
              <a:cs typeface="Arial" pitchFamily="34" charset="0"/>
            </a:endParaRPr>
          </a:p>
        </p:txBody>
      </p:sp>
      <p:grpSp>
        <p:nvGrpSpPr>
          <p:cNvPr id="225" name="Group 224"/>
          <p:cNvGrpSpPr/>
          <p:nvPr/>
        </p:nvGrpSpPr>
        <p:grpSpPr>
          <a:xfrm>
            <a:off x="762000" y="32842198"/>
            <a:ext cx="12573000" cy="3733802"/>
            <a:chOff x="838200" y="31699200"/>
            <a:chExt cx="12420600" cy="4764631"/>
          </a:xfrm>
          <a:solidFill>
            <a:srgbClr val="FFFFFF"/>
          </a:solidFill>
        </p:grpSpPr>
        <p:grpSp>
          <p:nvGrpSpPr>
            <p:cNvPr id="226" name="Group 6"/>
            <p:cNvGrpSpPr/>
            <p:nvPr/>
          </p:nvGrpSpPr>
          <p:grpSpPr>
            <a:xfrm>
              <a:off x="838200" y="31699200"/>
              <a:ext cx="12420600" cy="4191000"/>
              <a:chOff x="756456" y="228600"/>
              <a:chExt cx="3282144" cy="4114800"/>
            </a:xfrm>
            <a:grpFill/>
          </p:grpSpPr>
          <p:sp>
            <p:nvSpPr>
              <p:cNvPr id="228" name="Rectangle 227"/>
              <p:cNvSpPr/>
              <p:nvPr/>
            </p:nvSpPr>
            <p:spPr>
              <a:xfrm>
                <a:off x="756456" y="228600"/>
                <a:ext cx="3282144" cy="4114800"/>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ctangle 228"/>
              <p:cNvSpPr/>
              <p:nvPr/>
            </p:nvSpPr>
            <p:spPr>
              <a:xfrm>
                <a:off x="822986" y="463728"/>
                <a:ext cx="3149084" cy="3683725"/>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7" name="TextBox 226"/>
            <p:cNvSpPr txBox="1"/>
            <p:nvPr/>
          </p:nvSpPr>
          <p:spPr>
            <a:xfrm>
              <a:off x="1295400" y="32080199"/>
              <a:ext cx="11277600" cy="4383632"/>
            </a:xfrm>
            <a:prstGeom prst="rect">
              <a:avLst/>
            </a:prstGeom>
            <a:noFill/>
            <a:ln>
              <a:noFill/>
            </a:ln>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Hypothesis</a:t>
              </a:r>
              <a:endParaRPr lang="en-US" sz="3200" dirty="0" smtClean="0">
                <a:latin typeface="Arial" pitchFamily="34" charset="0"/>
                <a:cs typeface="Arial" pitchFamily="34" charset="0"/>
              </a:endParaRPr>
            </a:p>
            <a:p>
              <a:pPr algn="just"/>
              <a:r>
                <a:rPr lang="en-US" sz="3200" b="1" dirty="0"/>
                <a:t>If the yeast cells come in contact with different doses of hydrogen peroxide their oxidative stress will be induced then the cells will age faster. </a:t>
              </a:r>
              <a:endParaRPr lang="en-US" sz="3200" b="1" dirty="0" smtClean="0">
                <a:solidFill>
                  <a:schemeClr val="tx2">
                    <a:lumMod val="75000"/>
                  </a:schemeClr>
                </a:solidFill>
                <a:latin typeface="Arial" pitchFamily="34" charset="0"/>
                <a:cs typeface="Arial" pitchFamily="34" charset="0"/>
              </a:endParaRPr>
            </a:p>
          </p:txBody>
        </p:sp>
      </p:grpSp>
      <p:sp>
        <p:nvSpPr>
          <p:cNvPr id="231" name="TextBox 230"/>
          <p:cNvSpPr txBox="1"/>
          <p:nvPr/>
        </p:nvSpPr>
        <p:spPr>
          <a:xfrm>
            <a:off x="14816936" y="6858000"/>
            <a:ext cx="1739605" cy="5754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Century Schoolbook"/>
                <a:cs typeface="Arial" pitchFamily="34" charset="0"/>
              </a:rPr>
              <a:t>H</a:t>
            </a:r>
            <a:r>
              <a:rPr kumimoji="0" lang="en-US" sz="2800" b="1" i="0" u="none" strike="noStrike" kern="0" cap="none" spc="0" normalizeH="0" baseline="-25000" noProof="0" dirty="0" smtClean="0">
                <a:ln>
                  <a:noFill/>
                </a:ln>
                <a:solidFill>
                  <a:sysClr val="windowText" lastClr="000000"/>
                </a:solidFill>
                <a:effectLst/>
                <a:uLnTx/>
                <a:uFillTx/>
                <a:latin typeface="Century Schoolbook"/>
                <a:cs typeface="Arial" pitchFamily="34" charset="0"/>
              </a:rPr>
              <a:t>2</a:t>
            </a:r>
            <a:r>
              <a:rPr kumimoji="0" lang="en-US" sz="2800" b="1" i="0" u="none" strike="noStrike" kern="0" cap="none" spc="0" normalizeH="0" baseline="0" noProof="0" dirty="0" smtClean="0">
                <a:ln>
                  <a:noFill/>
                </a:ln>
                <a:solidFill>
                  <a:sysClr val="windowText" lastClr="000000"/>
                </a:solidFill>
                <a:effectLst/>
                <a:uLnTx/>
                <a:uFillTx/>
                <a:latin typeface="Century Schoolbook"/>
                <a:cs typeface="Arial" pitchFamily="34" charset="0"/>
              </a:rPr>
              <a:t>O</a:t>
            </a:r>
            <a:r>
              <a:rPr kumimoji="0" lang="en-US" sz="2800" b="1" i="0" u="none" strike="noStrike" kern="0" cap="none" spc="0" normalizeH="0" baseline="-25000" noProof="0" dirty="0" smtClean="0">
                <a:ln>
                  <a:noFill/>
                </a:ln>
                <a:solidFill>
                  <a:sysClr val="windowText" lastClr="000000"/>
                </a:solidFill>
                <a:effectLst/>
                <a:uLnTx/>
                <a:uFillTx/>
                <a:latin typeface="Century Schoolbook"/>
                <a:cs typeface="Arial" pitchFamily="34" charset="0"/>
              </a:rPr>
              <a:t>2</a:t>
            </a:r>
            <a:endParaRPr kumimoji="0" lang="en-US" sz="2800" b="1" i="0" u="none" strike="noStrike" kern="0" cap="none" spc="0" normalizeH="0" baseline="-25000" noProof="0" dirty="0">
              <a:ln>
                <a:noFill/>
              </a:ln>
              <a:solidFill>
                <a:sysClr val="windowText" lastClr="000000"/>
              </a:solidFill>
              <a:effectLst/>
              <a:uLnTx/>
              <a:uFillTx/>
              <a:latin typeface="Century Schoolbook"/>
            </a:endParaRPr>
          </a:p>
        </p:txBody>
      </p:sp>
      <p:sp>
        <p:nvSpPr>
          <p:cNvPr id="232" name="Right Triangle 231"/>
          <p:cNvSpPr/>
          <p:nvPr/>
        </p:nvSpPr>
        <p:spPr>
          <a:xfrm flipH="1">
            <a:off x="15153202" y="7238149"/>
            <a:ext cx="7682379" cy="234237"/>
          </a:xfrm>
          <a:prstGeom prst="rtTriangle">
            <a:avLst/>
          </a:prstGeom>
          <a:solidFill>
            <a:srgbClr val="6EA0B0">
              <a:lumMod val="40000"/>
              <a:lumOff val="60000"/>
            </a:srgbClr>
          </a:solidFill>
          <a:ln w="25400" cap="flat" cmpd="sng" algn="ctr">
            <a:solidFill>
              <a:srgbClr val="6EA0B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nvGrpSpPr>
          <p:cNvPr id="233" name="Group 61"/>
          <p:cNvGrpSpPr/>
          <p:nvPr/>
        </p:nvGrpSpPr>
        <p:grpSpPr>
          <a:xfrm>
            <a:off x="15425948" y="8040687"/>
            <a:ext cx="7409635" cy="1081437"/>
            <a:chOff x="1038740" y="1181100"/>
            <a:chExt cx="7038460" cy="1963815"/>
          </a:xfrm>
        </p:grpSpPr>
        <p:grpSp>
          <p:nvGrpSpPr>
            <p:cNvPr id="246" name="Group 136"/>
            <p:cNvGrpSpPr/>
            <p:nvPr/>
          </p:nvGrpSpPr>
          <p:grpSpPr>
            <a:xfrm>
              <a:off x="1038740" y="1239915"/>
              <a:ext cx="1066800" cy="1905000"/>
              <a:chOff x="0" y="2971800"/>
              <a:chExt cx="1066800" cy="1905000"/>
            </a:xfrm>
          </p:grpSpPr>
          <p:pic>
            <p:nvPicPr>
              <p:cNvPr id="287"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88"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9"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0"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1"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2"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3"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47" name="Group 137"/>
            <p:cNvGrpSpPr/>
            <p:nvPr/>
          </p:nvGrpSpPr>
          <p:grpSpPr>
            <a:xfrm>
              <a:off x="2225040" y="1219200"/>
              <a:ext cx="1066800" cy="1905000"/>
              <a:chOff x="0" y="2971800"/>
              <a:chExt cx="1066800" cy="1905000"/>
            </a:xfrm>
          </p:grpSpPr>
          <p:pic>
            <p:nvPicPr>
              <p:cNvPr id="280"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81"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2"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3"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4"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5"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6"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48" name="Group 145"/>
            <p:cNvGrpSpPr/>
            <p:nvPr/>
          </p:nvGrpSpPr>
          <p:grpSpPr>
            <a:xfrm>
              <a:off x="3421380" y="1219200"/>
              <a:ext cx="1066800" cy="1905000"/>
              <a:chOff x="0" y="2971800"/>
              <a:chExt cx="1066800" cy="1905000"/>
            </a:xfrm>
          </p:grpSpPr>
          <p:pic>
            <p:nvPicPr>
              <p:cNvPr id="273"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74"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5"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6"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7"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8"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9"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49" name="Group 153"/>
            <p:cNvGrpSpPr/>
            <p:nvPr/>
          </p:nvGrpSpPr>
          <p:grpSpPr>
            <a:xfrm>
              <a:off x="4617720" y="1181100"/>
              <a:ext cx="1066800" cy="1905000"/>
              <a:chOff x="0" y="2971800"/>
              <a:chExt cx="1066800" cy="1905000"/>
            </a:xfrm>
          </p:grpSpPr>
          <p:pic>
            <p:nvPicPr>
              <p:cNvPr id="266"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67"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8"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9"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0"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1"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2"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50" name="Group 161"/>
            <p:cNvGrpSpPr/>
            <p:nvPr/>
          </p:nvGrpSpPr>
          <p:grpSpPr>
            <a:xfrm>
              <a:off x="5814060" y="1181100"/>
              <a:ext cx="1066800" cy="1905000"/>
              <a:chOff x="0" y="2971800"/>
              <a:chExt cx="1066800" cy="1905000"/>
            </a:xfrm>
          </p:grpSpPr>
          <p:pic>
            <p:nvPicPr>
              <p:cNvPr id="259"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60"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1"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2"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3"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4"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5"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51" name="Group 169"/>
            <p:cNvGrpSpPr/>
            <p:nvPr/>
          </p:nvGrpSpPr>
          <p:grpSpPr>
            <a:xfrm>
              <a:off x="7010400" y="1181100"/>
              <a:ext cx="1066800" cy="1905000"/>
              <a:chOff x="0" y="2971800"/>
              <a:chExt cx="1066800" cy="1905000"/>
            </a:xfrm>
          </p:grpSpPr>
          <p:pic>
            <p:nvPicPr>
              <p:cNvPr id="252"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53"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4"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5"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6"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7"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8"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sp>
        <p:nvSpPr>
          <p:cNvPr id="234" name="TextBox 233"/>
          <p:cNvSpPr txBox="1"/>
          <p:nvPr/>
        </p:nvSpPr>
        <p:spPr>
          <a:xfrm>
            <a:off x="15544800" y="7467600"/>
            <a:ext cx="1050935" cy="5754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a:t>
            </a:r>
            <a:endParaRPr kumimoji="0" lang="en-US" sz="2800" b="1" i="0" u="none" strike="noStrike" kern="0" cap="none" spc="0" normalizeH="0" baseline="0" noProof="0" dirty="0">
              <a:ln>
                <a:noFill/>
              </a:ln>
              <a:solidFill>
                <a:sysClr val="windowText" lastClr="000000"/>
              </a:solidFill>
              <a:effectLst/>
              <a:uLnTx/>
              <a:uFillTx/>
            </a:endParaRPr>
          </a:p>
        </p:txBody>
      </p:sp>
      <p:sp>
        <p:nvSpPr>
          <p:cNvPr id="235" name="TextBox 234"/>
          <p:cNvSpPr txBox="1"/>
          <p:nvPr/>
        </p:nvSpPr>
        <p:spPr>
          <a:xfrm>
            <a:off x="16565844" y="7471483"/>
            <a:ext cx="134115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0.025%</a:t>
            </a:r>
            <a:endParaRPr kumimoji="0" lang="en-US" sz="2800" b="1" i="0" u="none" strike="noStrike" kern="0" cap="none" spc="0" normalizeH="0" baseline="0" noProof="0" dirty="0">
              <a:ln>
                <a:noFill/>
              </a:ln>
              <a:solidFill>
                <a:sysClr val="windowText" lastClr="000000"/>
              </a:solidFill>
              <a:effectLst/>
              <a:uLnTx/>
              <a:uFillTx/>
            </a:endParaRPr>
          </a:p>
        </p:txBody>
      </p:sp>
      <p:sp>
        <p:nvSpPr>
          <p:cNvPr id="236" name="TextBox 235"/>
          <p:cNvSpPr txBox="1"/>
          <p:nvPr/>
        </p:nvSpPr>
        <p:spPr>
          <a:xfrm>
            <a:off x="17963493" y="7491582"/>
            <a:ext cx="146750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0.05%</a:t>
            </a:r>
            <a:endParaRPr kumimoji="0" lang="en-US" sz="2800" b="1" i="0" u="none" strike="noStrike" kern="0" cap="none" spc="0" normalizeH="0" baseline="0" noProof="0" dirty="0">
              <a:ln>
                <a:noFill/>
              </a:ln>
              <a:solidFill>
                <a:sysClr val="windowText" lastClr="000000"/>
              </a:solidFill>
              <a:effectLst/>
              <a:uLnTx/>
              <a:uFillTx/>
            </a:endParaRPr>
          </a:p>
        </p:txBody>
      </p:sp>
      <p:sp>
        <p:nvSpPr>
          <p:cNvPr id="237" name="TextBox 236"/>
          <p:cNvSpPr txBox="1"/>
          <p:nvPr/>
        </p:nvSpPr>
        <p:spPr>
          <a:xfrm>
            <a:off x="19435270" y="7533821"/>
            <a:ext cx="109326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0.75%</a:t>
            </a:r>
            <a:endParaRPr kumimoji="0" lang="en-US" sz="2800" b="1" i="0" u="none" strike="noStrike" kern="0" cap="none" spc="0" normalizeH="0" baseline="0" noProof="0" dirty="0">
              <a:ln>
                <a:noFill/>
              </a:ln>
              <a:solidFill>
                <a:sysClr val="windowText" lastClr="000000"/>
              </a:solidFill>
              <a:effectLst/>
              <a:uLnTx/>
              <a:uFillTx/>
            </a:endParaRPr>
          </a:p>
        </p:txBody>
      </p:sp>
      <p:sp>
        <p:nvSpPr>
          <p:cNvPr id="238" name="TextBox 237"/>
          <p:cNvSpPr txBox="1"/>
          <p:nvPr/>
        </p:nvSpPr>
        <p:spPr>
          <a:xfrm>
            <a:off x="20602541" y="7533821"/>
            <a:ext cx="956610" cy="10493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0.1%</a:t>
            </a:r>
            <a:endParaRPr kumimoji="0" lang="en-US" sz="2800" b="1" i="0" u="none" strike="noStrike" kern="0" cap="none" spc="0" normalizeH="0" baseline="0" noProof="0" dirty="0">
              <a:ln>
                <a:noFill/>
              </a:ln>
              <a:solidFill>
                <a:sysClr val="windowText" lastClr="000000"/>
              </a:solidFill>
              <a:effectLst/>
              <a:uLnTx/>
              <a:uFillTx/>
            </a:endParaRPr>
          </a:p>
        </p:txBody>
      </p:sp>
      <p:sp>
        <p:nvSpPr>
          <p:cNvPr id="239" name="TextBox 238"/>
          <p:cNvSpPr txBox="1"/>
          <p:nvPr/>
        </p:nvSpPr>
        <p:spPr>
          <a:xfrm>
            <a:off x="21717000" y="7467600"/>
            <a:ext cx="109326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0.2%</a:t>
            </a:r>
            <a:endParaRPr kumimoji="0" lang="en-US" sz="2800" b="1" i="0" u="none" strike="noStrike" kern="0" cap="none" spc="0" normalizeH="0" baseline="0" noProof="0" dirty="0">
              <a:ln>
                <a:noFill/>
              </a:ln>
              <a:solidFill>
                <a:sysClr val="windowText" lastClr="000000"/>
              </a:solidFill>
              <a:effectLst/>
              <a:uLnTx/>
              <a:uFillTx/>
            </a:endParaRPr>
          </a:p>
        </p:txBody>
      </p:sp>
      <p:sp>
        <p:nvSpPr>
          <p:cNvPr id="240" name="TextBox 239"/>
          <p:cNvSpPr txBox="1"/>
          <p:nvPr/>
        </p:nvSpPr>
        <p:spPr>
          <a:xfrm>
            <a:off x="14249400" y="10395327"/>
            <a:ext cx="4648200" cy="954107"/>
          </a:xfrm>
          <a:prstGeom prst="rect">
            <a:avLst/>
          </a:prstGeom>
          <a:noFill/>
        </p:spPr>
        <p:txBody>
          <a:bodyPr wrap="square" rtlCol="0">
            <a:spAutoFit/>
          </a:bodyPr>
          <a:lstStyle/>
          <a:p>
            <a:pPr algn="ctr"/>
            <a:r>
              <a:rPr lang="en-US" sz="2800" b="1" dirty="0" smtClean="0">
                <a:solidFill>
                  <a:srgbClr val="00B050"/>
                </a:solidFill>
              </a:rPr>
              <a:t>Dihydrorhodamine 123 </a:t>
            </a:r>
          </a:p>
          <a:p>
            <a:pPr algn="ctr"/>
            <a:r>
              <a:rPr lang="en-US" sz="2800" b="1" dirty="0" smtClean="0">
                <a:solidFill>
                  <a:srgbClr val="00B050"/>
                </a:solidFill>
              </a:rPr>
              <a:t>(DHR)</a:t>
            </a:r>
            <a:endParaRPr lang="en-US" sz="2800" b="1" dirty="0">
              <a:solidFill>
                <a:srgbClr val="00B050"/>
              </a:solidFill>
            </a:endParaRPr>
          </a:p>
        </p:txBody>
      </p:sp>
      <p:pic>
        <p:nvPicPr>
          <p:cNvPr id="242" name="Picture 6" descr="http://probes.invitrogen.com/media/structure/844.jpg"/>
          <p:cNvPicPr>
            <a:picLocks noChangeAspect="1" noChangeArrowheads="1"/>
          </p:cNvPicPr>
          <p:nvPr/>
        </p:nvPicPr>
        <p:blipFill>
          <a:blip r:embed="rId9" cstate="print"/>
          <a:srcRect/>
          <a:stretch>
            <a:fillRect/>
          </a:stretch>
        </p:blipFill>
        <p:spPr bwMode="auto">
          <a:xfrm>
            <a:off x="21259800" y="9372600"/>
            <a:ext cx="2030037" cy="1061040"/>
          </a:xfrm>
          <a:prstGeom prst="rect">
            <a:avLst/>
          </a:prstGeom>
          <a:noFill/>
        </p:spPr>
      </p:pic>
      <p:pic>
        <p:nvPicPr>
          <p:cNvPr id="243" name="Picture 8" descr="http://probes.invitrogen.com/media/structure/572.jpg"/>
          <p:cNvPicPr>
            <a:picLocks noChangeAspect="1" noChangeArrowheads="1"/>
          </p:cNvPicPr>
          <p:nvPr/>
        </p:nvPicPr>
        <p:blipFill>
          <a:blip r:embed="rId10" cstate="print"/>
          <a:srcRect/>
          <a:stretch>
            <a:fillRect/>
          </a:stretch>
        </p:blipFill>
        <p:spPr bwMode="auto">
          <a:xfrm>
            <a:off x="15697200" y="9372600"/>
            <a:ext cx="1952613" cy="1058055"/>
          </a:xfrm>
          <a:prstGeom prst="rect">
            <a:avLst/>
          </a:prstGeom>
          <a:noFill/>
        </p:spPr>
      </p:pic>
      <p:sp>
        <p:nvSpPr>
          <p:cNvPr id="244" name="Down Arrow 243"/>
          <p:cNvSpPr/>
          <p:nvPr/>
        </p:nvSpPr>
        <p:spPr>
          <a:xfrm>
            <a:off x="19126200" y="9677400"/>
            <a:ext cx="533400" cy="510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p>
        </p:txBody>
      </p:sp>
      <p:sp>
        <p:nvSpPr>
          <p:cNvPr id="241" name="TextBox 240"/>
          <p:cNvSpPr txBox="1"/>
          <p:nvPr/>
        </p:nvSpPr>
        <p:spPr>
          <a:xfrm>
            <a:off x="20421600" y="10287000"/>
            <a:ext cx="3810000" cy="954107"/>
          </a:xfrm>
          <a:prstGeom prst="rect">
            <a:avLst/>
          </a:prstGeom>
          <a:noFill/>
        </p:spPr>
        <p:txBody>
          <a:bodyPr wrap="square" rtlCol="0">
            <a:spAutoFit/>
          </a:bodyPr>
          <a:lstStyle/>
          <a:p>
            <a:pPr algn="ctr"/>
            <a:r>
              <a:rPr lang="en-US" sz="2800" b="1" dirty="0" smtClean="0">
                <a:solidFill>
                  <a:srgbClr val="FF0000"/>
                </a:solidFill>
              </a:rPr>
              <a:t>Dihydroethidium </a:t>
            </a:r>
          </a:p>
          <a:p>
            <a:pPr algn="ctr"/>
            <a:r>
              <a:rPr lang="en-US" sz="2800" b="1" dirty="0" smtClean="0">
                <a:solidFill>
                  <a:srgbClr val="FF0000"/>
                </a:solidFill>
              </a:rPr>
              <a:t>(DHE)</a:t>
            </a:r>
            <a:endParaRPr lang="en-US" sz="2800" b="1" dirty="0">
              <a:solidFill>
                <a:srgbClr val="FF0000"/>
              </a:solidFill>
            </a:endParaRPr>
          </a:p>
        </p:txBody>
      </p:sp>
      <p:sp>
        <p:nvSpPr>
          <p:cNvPr id="294" name="TextBox 293"/>
          <p:cNvSpPr txBox="1"/>
          <p:nvPr/>
        </p:nvSpPr>
        <p:spPr>
          <a:xfrm>
            <a:off x="15773400" y="23164800"/>
            <a:ext cx="7772400" cy="106658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Materials</a:t>
            </a:r>
            <a:endParaRPr lang="en-US" sz="4400" b="1" dirty="0">
              <a:solidFill>
                <a:schemeClr val="tx2">
                  <a:lumMod val="75000"/>
                </a:schemeClr>
              </a:solidFill>
              <a:latin typeface="Arial" pitchFamily="34" charset="0"/>
              <a:cs typeface="Arial" pitchFamily="34" charset="0"/>
            </a:endParaRPr>
          </a:p>
        </p:txBody>
      </p:sp>
      <p:sp>
        <p:nvSpPr>
          <p:cNvPr id="295" name="Rectangle 15"/>
          <p:cNvSpPr>
            <a:spLocks noChangeArrowheads="1"/>
          </p:cNvSpPr>
          <p:nvPr/>
        </p:nvSpPr>
        <p:spPr bwMode="auto">
          <a:xfrm>
            <a:off x="14630400" y="22860000"/>
            <a:ext cx="9905999" cy="5744790"/>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endParaRPr lang="en-US" sz="4400" b="1" dirty="0" smtClean="0">
              <a:cs typeface="Arial" pitchFamily="34" charset="0"/>
            </a:endParaRPr>
          </a:p>
          <a:p>
            <a:pPr defTabSz="3857122" fontAlgn="base">
              <a:spcBef>
                <a:spcPct val="0"/>
              </a:spcBef>
              <a:spcAft>
                <a:spcPct val="0"/>
              </a:spcAft>
            </a:pPr>
            <a:endParaRPr lang="en-US" sz="2400" b="1" dirty="0">
              <a:cs typeface="Arial" pitchFamily="34" charset="0"/>
            </a:endParaRPr>
          </a:p>
          <a:p>
            <a:pPr algn="just" defTabSz="3857122" fontAlgn="base">
              <a:spcBef>
                <a:spcPct val="0"/>
              </a:spcBef>
              <a:spcAft>
                <a:spcPct val="0"/>
              </a:spcAft>
            </a:pPr>
            <a:r>
              <a:rPr lang="en-US" sz="3200" b="1" dirty="0" smtClean="0">
                <a:cs typeface="Times New Roman" pitchFamily="18" charset="0"/>
              </a:rPr>
              <a:t>The strain BY4743 was grown, the cells were restaged, a </a:t>
            </a:r>
            <a:r>
              <a:rPr lang="en-US" sz="3200" b="1" dirty="0">
                <a:cs typeface="Times New Roman" pitchFamily="18" charset="0"/>
              </a:rPr>
              <a:t>hydrogen peroxide </a:t>
            </a:r>
            <a:r>
              <a:rPr lang="en-US" sz="3200" b="1" dirty="0" smtClean="0">
                <a:cs typeface="Times New Roman" pitchFamily="18" charset="0"/>
              </a:rPr>
              <a:t>treatment was performed, a </a:t>
            </a:r>
            <a:r>
              <a:rPr lang="en-US" sz="3200" b="1" dirty="0">
                <a:cs typeface="Times New Roman" pitchFamily="18" charset="0"/>
              </a:rPr>
              <a:t>D</a:t>
            </a:r>
            <a:r>
              <a:rPr lang="en-US" sz="3200" b="1" dirty="0" smtClean="0">
                <a:cs typeface="Times New Roman" pitchFamily="18" charset="0"/>
              </a:rPr>
              <a:t>HR </a:t>
            </a:r>
            <a:r>
              <a:rPr lang="en-US" sz="3200" b="1" dirty="0">
                <a:cs typeface="Times New Roman" pitchFamily="18" charset="0"/>
              </a:rPr>
              <a:t>and DHE </a:t>
            </a:r>
            <a:r>
              <a:rPr lang="en-US" sz="3200" b="1" dirty="0" smtClean="0">
                <a:cs typeface="Times New Roman" pitchFamily="18" charset="0"/>
              </a:rPr>
              <a:t>labeling was performed, </a:t>
            </a:r>
            <a:r>
              <a:rPr lang="en-US" sz="3200" b="1" dirty="0">
                <a:cs typeface="Times New Roman" pitchFamily="18" charset="0"/>
              </a:rPr>
              <a:t>then </a:t>
            </a:r>
            <a:r>
              <a:rPr lang="en-US" sz="3200" b="1" dirty="0" smtClean="0">
                <a:cs typeface="Times New Roman" pitchFamily="18" charset="0"/>
              </a:rPr>
              <a:t>DHR </a:t>
            </a:r>
            <a:r>
              <a:rPr lang="en-US" sz="3200" b="1" dirty="0">
                <a:cs typeface="Times New Roman" pitchFamily="18" charset="0"/>
              </a:rPr>
              <a:t>and DHE </a:t>
            </a:r>
            <a:r>
              <a:rPr lang="en-US" sz="3200" b="1" dirty="0" smtClean="0">
                <a:cs typeface="Times New Roman" pitchFamily="18" charset="0"/>
              </a:rPr>
              <a:t>were both labeled in </a:t>
            </a:r>
            <a:r>
              <a:rPr lang="en-US" sz="3200" b="1" dirty="0" err="1" smtClean="0">
                <a:cs typeface="Times New Roman" pitchFamily="18" charset="0"/>
              </a:rPr>
              <a:t>calibur</a:t>
            </a:r>
            <a:r>
              <a:rPr lang="en-US" sz="3200" b="1" dirty="0" smtClean="0">
                <a:cs typeface="Times New Roman" pitchFamily="18" charset="0"/>
              </a:rPr>
              <a:t>.</a:t>
            </a:r>
            <a:r>
              <a:rPr lang="en-US" sz="3200" b="1" dirty="0">
                <a:cs typeface="Times New Roman" pitchFamily="18" charset="0"/>
              </a:rPr>
              <a:t> </a:t>
            </a:r>
            <a:r>
              <a:rPr lang="en-US" sz="3200" b="1" dirty="0" smtClean="0">
                <a:cs typeface="Times New Roman" pitchFamily="18" charset="0"/>
              </a:rPr>
              <a:t>Also, DHR was left overnight to see if the results would change, </a:t>
            </a:r>
            <a:r>
              <a:rPr lang="en-US" sz="3200" b="1" dirty="0">
                <a:cs typeface="Times New Roman" pitchFamily="18" charset="0"/>
              </a:rPr>
              <a:t>A</a:t>
            </a:r>
            <a:r>
              <a:rPr lang="en-US" sz="3200" b="1" dirty="0" smtClean="0">
                <a:cs typeface="Times New Roman" pitchFamily="18" charset="0"/>
              </a:rPr>
              <a:t> </a:t>
            </a:r>
            <a:r>
              <a:rPr lang="en-US" sz="3200" b="1" dirty="0" smtClean="0">
                <a:ea typeface="Calibri" pitchFamily="34" charset="0"/>
                <a:cs typeface="Times New Roman" pitchFamily="18" charset="0"/>
              </a:rPr>
              <a:t>FACS </a:t>
            </a:r>
            <a:r>
              <a:rPr lang="en-US" sz="3200" b="1" dirty="0" err="1" smtClean="0">
                <a:ea typeface="Calibri" pitchFamily="34" charset="0"/>
                <a:cs typeface="Times New Roman" pitchFamily="18" charset="0"/>
              </a:rPr>
              <a:t>calibur</a:t>
            </a:r>
            <a:r>
              <a:rPr lang="en-US" sz="3200" b="1" dirty="0" smtClean="0">
                <a:ea typeface="Calibri" pitchFamily="34" charset="0"/>
                <a:cs typeface="Times New Roman" pitchFamily="18" charset="0"/>
              </a:rPr>
              <a:t> was used to collect data that was later analyzed using R studio and different other packages provided by </a:t>
            </a:r>
            <a:r>
              <a:rPr lang="en-US" sz="3200" b="1" dirty="0" err="1" smtClean="0">
                <a:ea typeface="Calibri" pitchFamily="34" charset="0"/>
                <a:cs typeface="Times New Roman" pitchFamily="18" charset="0"/>
              </a:rPr>
              <a:t>bioconductor.com</a:t>
            </a:r>
            <a:endParaRPr lang="en-US" sz="3200" b="1" dirty="0" smtClean="0">
              <a:ea typeface="Calibri" pitchFamily="34" charset="0"/>
              <a:cs typeface="Times New Roman" pitchFamily="18" charset="0"/>
            </a:endParaRPr>
          </a:p>
          <a:p>
            <a:pPr defTabSz="3857122" fontAlgn="base">
              <a:spcBef>
                <a:spcPct val="0"/>
              </a:spcBef>
              <a:spcAft>
                <a:spcPct val="0"/>
              </a:spcAft>
            </a:pPr>
            <a:endParaRPr lang="en-US" sz="2400" b="1" dirty="0" smtClean="0">
              <a:ea typeface="Calibri" pitchFamily="34" charset="0"/>
              <a:cs typeface="Arial" pitchFamily="34" charset="0"/>
            </a:endParaRPr>
          </a:p>
        </p:txBody>
      </p:sp>
      <p:pic>
        <p:nvPicPr>
          <p:cNvPr id="3" name="Picture 2" descr="http://www.bdbiosciences.com/wcmimages/facscalibur_features_opticalpath.jpg"/>
          <p:cNvPicPr>
            <a:picLocks noChangeAspect="1" noChangeArrowheads="1"/>
          </p:cNvPicPr>
          <p:nvPr/>
        </p:nvPicPr>
        <p:blipFill>
          <a:blip r:embed="rId11" cstate="print"/>
          <a:srcRect/>
          <a:stretch>
            <a:fillRect/>
          </a:stretch>
        </p:blipFill>
        <p:spPr bwMode="auto">
          <a:xfrm>
            <a:off x="15697200" y="15011400"/>
            <a:ext cx="8098972" cy="7086600"/>
          </a:xfrm>
          <a:prstGeom prst="rect">
            <a:avLst/>
          </a:prstGeom>
          <a:noFill/>
        </p:spPr>
      </p:pic>
      <p:sp>
        <p:nvSpPr>
          <p:cNvPr id="173" name="Content Placeholder 2"/>
          <p:cNvSpPr>
            <a:spLocks noGrp="1"/>
          </p:cNvSpPr>
          <p:nvPr/>
        </p:nvSpPr>
        <p:spPr bwMode="auto">
          <a:xfrm>
            <a:off x="28041600" y="15163800"/>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bg2"/>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bg2"/>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bg2"/>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bg2"/>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bg2"/>
                </a:solidFill>
                <a:latin typeface="+mn-lt"/>
                <a:ea typeface="ＭＳ Ｐゴシック" charset="-128"/>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a:lstStyle>
          <a:p>
            <a:endParaRPr lang="en-US" dirty="0" smtClean="0"/>
          </a:p>
          <a:p>
            <a:endParaRPr lang="en-US" dirty="0" smtClean="0"/>
          </a:p>
          <a:p>
            <a:endParaRPr lang="en-US" dirty="0"/>
          </a:p>
        </p:txBody>
      </p:sp>
      <p:pic>
        <p:nvPicPr>
          <p:cNvPr id="324" name="Picture 323" descr="C:\Users\hqin\Downloads\sharpbell.tiff"/>
          <p:cNvPicPr>
            <a:picLocks noChangeAspect="1" noChangeArrowheads="1"/>
          </p:cNvPicPr>
          <p:nvPr/>
        </p:nvPicPr>
        <p:blipFill>
          <a:blip r:embed="rId6" cstate="print"/>
          <a:srcRect l="4364" t="12444" b="11111"/>
          <a:stretch>
            <a:fillRect/>
          </a:stretch>
        </p:blipFill>
        <p:spPr bwMode="auto">
          <a:xfrm>
            <a:off x="27355800" y="15925800"/>
            <a:ext cx="3818923" cy="2920353"/>
          </a:xfrm>
          <a:prstGeom prst="rect">
            <a:avLst/>
          </a:prstGeom>
          <a:noFill/>
        </p:spPr>
      </p:pic>
      <p:pic>
        <p:nvPicPr>
          <p:cNvPr id="325" name="Picture 324" descr="C:\Users\hqin\Downloads\broadbell.tiff"/>
          <p:cNvPicPr>
            <a:picLocks noChangeAspect="1" noChangeArrowheads="1"/>
          </p:cNvPicPr>
          <p:nvPr/>
        </p:nvPicPr>
        <p:blipFill>
          <a:blip r:embed="rId7" cstate="print"/>
          <a:srcRect l="4364" t="12444" b="12889"/>
          <a:stretch>
            <a:fillRect/>
          </a:stretch>
        </p:blipFill>
        <p:spPr bwMode="auto">
          <a:xfrm>
            <a:off x="32156400" y="15925800"/>
            <a:ext cx="3679697" cy="2920353"/>
          </a:xfrm>
          <a:prstGeom prst="rect">
            <a:avLst/>
          </a:prstGeom>
          <a:noFill/>
        </p:spPr>
      </p:pic>
      <p:cxnSp>
        <p:nvCxnSpPr>
          <p:cNvPr id="326" name="Straight Arrow Connector 325"/>
          <p:cNvCxnSpPr/>
          <p:nvPr/>
        </p:nvCxnSpPr>
        <p:spPr>
          <a:xfrm rot="10800000">
            <a:off x="31013400" y="17297400"/>
            <a:ext cx="914398" cy="1588"/>
          </a:xfrm>
          <a:prstGeom prst="straightConnector1">
            <a:avLst/>
          </a:prstGeom>
          <a:noFill/>
          <a:ln w="38100" cap="flat" cmpd="sng" algn="ctr">
            <a:solidFill>
              <a:srgbClr val="000000"/>
            </a:solidFill>
            <a:prstDash val="solid"/>
            <a:headEnd type="triangle"/>
            <a:tailEnd type="none"/>
          </a:ln>
          <a:effectLst/>
        </p:spPr>
      </p:cxnSp>
      <p:sp>
        <p:nvSpPr>
          <p:cNvPr id="327" name="Oval Callout 326"/>
          <p:cNvSpPr/>
          <p:nvPr/>
        </p:nvSpPr>
        <p:spPr bwMode="auto">
          <a:xfrm>
            <a:off x="29867744" y="14020800"/>
            <a:ext cx="914400" cy="612648"/>
          </a:xfrm>
          <a:prstGeom prst="wedgeEllipse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smtClean="0">
              <a:ln>
                <a:noFill/>
              </a:ln>
              <a:solidFill>
                <a:srgbClr val="00FFFF"/>
              </a:solidFill>
              <a:effectLst/>
              <a:uLnTx/>
              <a:uFillTx/>
              <a:latin typeface="Times New Roman" pitchFamily="18" charset="0"/>
            </a:endParaRPr>
          </a:p>
        </p:txBody>
      </p:sp>
      <p:sp>
        <p:nvSpPr>
          <p:cNvPr id="328" name="Oval Callout 327"/>
          <p:cNvSpPr/>
          <p:nvPr/>
        </p:nvSpPr>
        <p:spPr bwMode="auto">
          <a:xfrm>
            <a:off x="33601544" y="14020800"/>
            <a:ext cx="914400" cy="612648"/>
          </a:xfrm>
          <a:prstGeom prst="wedgeEllipse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smtClean="0">
              <a:ln>
                <a:noFill/>
              </a:ln>
              <a:solidFill>
                <a:srgbClr val="00FFFF"/>
              </a:solidFill>
              <a:effectLst/>
              <a:uLnTx/>
              <a:uFillTx/>
              <a:latin typeface="Times New Roman" pitchFamily="18" charset="0"/>
            </a:endParaRPr>
          </a:p>
        </p:txBody>
      </p:sp>
      <p:sp>
        <p:nvSpPr>
          <p:cNvPr id="330" name="TextBox 329"/>
          <p:cNvSpPr txBox="1"/>
          <p:nvPr/>
        </p:nvSpPr>
        <p:spPr>
          <a:xfrm>
            <a:off x="31013400" y="16459200"/>
            <a:ext cx="63731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H</a:t>
            </a:r>
            <a:r>
              <a:rPr kumimoji="0" lang="en-US" sz="1800" b="0" i="0" u="none" strike="noStrike" kern="0" cap="none" spc="0" normalizeH="0" baseline="-25000" noProof="0" dirty="0" smtClean="0">
                <a:ln>
                  <a:noFill/>
                </a:ln>
                <a:solidFill>
                  <a:srgbClr val="000000"/>
                </a:solidFill>
                <a:effectLst/>
                <a:uLnTx/>
                <a:uFillTx/>
              </a:rPr>
              <a:t>2</a:t>
            </a:r>
            <a:r>
              <a:rPr kumimoji="0" lang="en-US" sz="1800" b="0" i="0" u="none" strike="noStrike" kern="0" cap="none" spc="0" normalizeH="0" baseline="0" noProof="0" dirty="0" smtClean="0">
                <a:ln>
                  <a:noFill/>
                </a:ln>
                <a:solidFill>
                  <a:srgbClr val="000000"/>
                </a:solidFill>
                <a:effectLst/>
                <a:uLnTx/>
                <a:uFillTx/>
              </a:rPr>
              <a:t>O</a:t>
            </a:r>
            <a:r>
              <a:rPr kumimoji="0" lang="en-US" sz="1800" b="0" i="0" u="none" strike="noStrike" kern="0" cap="none" spc="0" normalizeH="0" baseline="-25000" noProof="0" dirty="0" smtClean="0">
                <a:ln>
                  <a:noFill/>
                </a:ln>
                <a:solidFill>
                  <a:srgbClr val="000000"/>
                </a:solidFill>
                <a:effectLst/>
                <a:uLnTx/>
                <a:uFillTx/>
              </a:rPr>
              <a:t>2</a:t>
            </a:r>
          </a:p>
        </p:txBody>
      </p:sp>
      <p:sp>
        <p:nvSpPr>
          <p:cNvPr id="331" name="TextBox 330"/>
          <p:cNvSpPr txBox="1"/>
          <p:nvPr/>
        </p:nvSpPr>
        <p:spPr>
          <a:xfrm>
            <a:off x="28346400" y="17177586"/>
            <a:ext cx="184666"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29" name="Rectangle 28"/>
          <p:cNvSpPr/>
          <p:nvPr/>
        </p:nvSpPr>
        <p:spPr>
          <a:xfrm>
            <a:off x="26212801" y="15087600"/>
            <a:ext cx="10972800" cy="8817798"/>
          </a:xfrm>
          <a:prstGeom prst="rect">
            <a:avLst/>
          </a:prstGeom>
        </p:spPr>
        <p:txBody>
          <a:bodyPr wrap="square">
            <a:spAutoFit/>
          </a:bodyPr>
          <a:lstStyle/>
          <a:p>
            <a:pPr algn="ctr"/>
            <a:r>
              <a:rPr lang="en-US" sz="4400" b="1" dirty="0" smtClean="0">
                <a:solidFill>
                  <a:schemeClr val="tx2">
                    <a:lumMod val="75000"/>
                  </a:schemeClr>
                </a:solidFill>
                <a:latin typeface="Arial" pitchFamily="34" charset="0"/>
                <a:cs typeface="Arial" pitchFamily="34" charset="0"/>
              </a:rPr>
              <a:t>Summary</a:t>
            </a:r>
          </a:p>
          <a:p>
            <a:pPr algn="ctr"/>
            <a:endParaRPr lang="en-US" sz="4400" b="1" dirty="0">
              <a:solidFill>
                <a:schemeClr val="tx2">
                  <a:lumMod val="75000"/>
                </a:schemeClr>
              </a:solidFill>
              <a:latin typeface="Arial" pitchFamily="34" charset="0"/>
              <a:cs typeface="Arial" pitchFamily="34" charset="0"/>
            </a:endParaRPr>
          </a:p>
          <a:p>
            <a:pPr algn="ctr"/>
            <a:endParaRPr lang="en-US" sz="4400" b="1" dirty="0" smtClean="0">
              <a:solidFill>
                <a:schemeClr val="tx2">
                  <a:lumMod val="75000"/>
                </a:schemeClr>
              </a:solidFill>
              <a:latin typeface="Arial" pitchFamily="34" charset="0"/>
              <a:cs typeface="Arial" pitchFamily="34" charset="0"/>
            </a:endParaRPr>
          </a:p>
          <a:p>
            <a:pPr algn="ctr"/>
            <a:endParaRPr lang="en-US" sz="4400" b="1" dirty="0">
              <a:solidFill>
                <a:schemeClr val="tx2">
                  <a:lumMod val="75000"/>
                </a:schemeClr>
              </a:solidFill>
              <a:latin typeface="Arial" pitchFamily="34" charset="0"/>
              <a:cs typeface="Arial" pitchFamily="34" charset="0"/>
            </a:endParaRPr>
          </a:p>
          <a:p>
            <a:pPr algn="ctr"/>
            <a:endParaRPr lang="en-US" sz="4400" b="1" dirty="0" smtClean="0">
              <a:latin typeface="Arial" pitchFamily="34" charset="0"/>
              <a:cs typeface="Arial" pitchFamily="34" charset="0"/>
            </a:endParaRPr>
          </a:p>
          <a:p>
            <a:pPr algn="ctr"/>
            <a:endParaRPr lang="en-US" sz="4400" b="1" dirty="0">
              <a:latin typeface="Arial" pitchFamily="34" charset="0"/>
              <a:cs typeface="Arial" pitchFamily="34" charset="0"/>
            </a:endParaRPr>
          </a:p>
          <a:p>
            <a:pPr algn="ctr"/>
            <a:endParaRPr lang="en-US" sz="4400" b="1" dirty="0" smtClean="0">
              <a:latin typeface="Arial" pitchFamily="34" charset="0"/>
              <a:cs typeface="Arial" pitchFamily="34" charset="0"/>
            </a:endParaRPr>
          </a:p>
          <a:p>
            <a:pPr algn="ctr"/>
            <a:r>
              <a:rPr lang="en-US" sz="4300" b="1" dirty="0" smtClean="0">
                <a:latin typeface="Arial" pitchFamily="34" charset="0"/>
                <a:cs typeface="Arial" pitchFamily="34" charset="0"/>
              </a:rPr>
              <a:t>A scale conversion was used so that the data is shaped in more of bell curve. The introduction of hydrogen peroxide decreases the overall coefficient variation </a:t>
            </a:r>
            <a:r>
              <a:rPr lang="en-US" sz="4300" b="1" dirty="0" smtClean="0">
                <a:latin typeface="Arial" pitchFamily="34" charset="0"/>
                <a:cs typeface="Arial" pitchFamily="34" charset="0"/>
                <a:sym typeface="Wingdings"/>
              </a:rPr>
              <a:t> </a:t>
            </a:r>
            <a:r>
              <a:rPr lang="en-US" sz="4300" b="1" dirty="0" smtClean="0">
                <a:latin typeface="Arial" pitchFamily="34" charset="0"/>
                <a:cs typeface="Arial" pitchFamily="34" charset="0"/>
              </a:rPr>
              <a:t>.</a:t>
            </a:r>
          </a:p>
          <a:p>
            <a:endParaRPr lang="en-US" sz="4400" b="1" dirty="0">
              <a:solidFill>
                <a:schemeClr val="tx2">
                  <a:lumMod val="75000"/>
                </a:schemeClr>
              </a:solidFill>
              <a:latin typeface="Arial" pitchFamily="34" charset="0"/>
              <a:cs typeface="Arial" pitchFamily="34" charset="0"/>
            </a:endParaRPr>
          </a:p>
        </p:txBody>
      </p:sp>
      <p:pic>
        <p:nvPicPr>
          <p:cNvPr id="245" name="Picture 2" descr="https://encrypted-tbn3.gstatic.com/images?q=tbn:ANd9GcRa7alljsFCINEQe5WEn9WCemasTASzqOSEsi5YuQpPqZaTzi5ydg"/>
          <p:cNvPicPr>
            <a:picLocks noChangeAspect="1" noChangeArrowheads="1"/>
          </p:cNvPicPr>
          <p:nvPr/>
        </p:nvPicPr>
        <p:blipFill>
          <a:blip r:embed="rId12" cstate="print"/>
          <a:srcRect/>
          <a:stretch>
            <a:fillRect/>
          </a:stretch>
        </p:blipFill>
        <p:spPr bwMode="auto">
          <a:xfrm>
            <a:off x="16078200" y="28194000"/>
            <a:ext cx="6718171" cy="3108723"/>
          </a:xfrm>
          <a:prstGeom prst="rect">
            <a:avLst/>
          </a:prstGeom>
          <a:noFill/>
        </p:spPr>
      </p:pic>
      <p:pic>
        <p:nvPicPr>
          <p:cNvPr id="30" name="Picture 29"/>
          <p:cNvPicPr>
            <a:picLocks noChangeAspect="1"/>
          </p:cNvPicPr>
          <p:nvPr/>
        </p:nvPicPr>
        <p:blipFill>
          <a:blip r:embed="rId13"/>
          <a:stretch>
            <a:fillRect/>
          </a:stretch>
        </p:blipFill>
        <p:spPr>
          <a:xfrm>
            <a:off x="19812000" y="11582400"/>
            <a:ext cx="4502489" cy="1836284"/>
          </a:xfrm>
          <a:prstGeom prst="rect">
            <a:avLst/>
          </a:prstGeom>
        </p:spPr>
      </p:pic>
      <p:pic>
        <p:nvPicPr>
          <p:cNvPr id="230" name="Picture 229"/>
          <p:cNvPicPr>
            <a:picLocks noChangeAspect="1"/>
          </p:cNvPicPr>
          <p:nvPr/>
        </p:nvPicPr>
        <p:blipFill>
          <a:blip r:embed="rId14"/>
          <a:stretch>
            <a:fillRect/>
          </a:stretch>
        </p:blipFill>
        <p:spPr>
          <a:xfrm>
            <a:off x="14097000" y="11430000"/>
            <a:ext cx="4920095" cy="2006599"/>
          </a:xfrm>
          <a:prstGeom prst="rect">
            <a:avLst/>
          </a:prstGeom>
        </p:spPr>
      </p:pic>
      <p:pic>
        <p:nvPicPr>
          <p:cNvPr id="6" name="Picture 5" descr="fcs.DHE.By4743.20120821.FL1-3marginal.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984200" y="5486400"/>
            <a:ext cx="5486400" cy="3657600"/>
          </a:xfrm>
          <a:prstGeom prst="rect">
            <a:avLst/>
          </a:prstGeom>
        </p:spPr>
      </p:pic>
      <p:pic>
        <p:nvPicPr>
          <p:cNvPr id="7" name="Picture 6" descr="fcs.DHR.By4743.20120821.FL1-3marginal.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470600" y="5486400"/>
            <a:ext cx="5486400" cy="3657600"/>
          </a:xfrm>
          <a:prstGeom prst="rect">
            <a:avLst/>
          </a:prstGeom>
        </p:spPr>
      </p:pic>
      <p:pic>
        <p:nvPicPr>
          <p:cNvPr id="8" name="Picture 7" descr="fcs.DHRDHE.BY4743.20120821.FL1-3marginal.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1394400" y="9144000"/>
            <a:ext cx="5486400" cy="3657600"/>
          </a:xfrm>
          <a:prstGeom prst="rect">
            <a:avLst/>
          </a:prstGeom>
        </p:spPr>
      </p:pic>
      <p:pic>
        <p:nvPicPr>
          <p:cNvPr id="9" name="Picture 8" descr="fcs.ONDHR.By4743.20120821.FL1-3marginal.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908000" y="9220200"/>
            <a:ext cx="5486400" cy="3657600"/>
          </a:xfrm>
          <a:prstGeom prst="rect">
            <a:avLst/>
          </a:prstGeom>
        </p:spPr>
      </p:pic>
      <p:grpSp>
        <p:nvGrpSpPr>
          <p:cNvPr id="149" name="Group 148"/>
          <p:cNvGrpSpPr/>
          <p:nvPr/>
        </p:nvGrpSpPr>
        <p:grpSpPr>
          <a:xfrm>
            <a:off x="25450800" y="30937202"/>
            <a:ext cx="12573000" cy="5191852"/>
            <a:chOff x="838200" y="31699200"/>
            <a:chExt cx="12420600" cy="4532569"/>
          </a:xfrm>
          <a:solidFill>
            <a:srgbClr val="FFFFFF"/>
          </a:solidFill>
        </p:grpSpPr>
        <p:grpSp>
          <p:nvGrpSpPr>
            <p:cNvPr id="150" name="Group 6"/>
            <p:cNvGrpSpPr/>
            <p:nvPr/>
          </p:nvGrpSpPr>
          <p:grpSpPr>
            <a:xfrm>
              <a:off x="838200" y="31699200"/>
              <a:ext cx="12420600" cy="4191000"/>
              <a:chOff x="756456" y="228600"/>
              <a:chExt cx="3282144" cy="4114800"/>
            </a:xfrm>
            <a:grpFill/>
          </p:grpSpPr>
          <p:sp>
            <p:nvSpPr>
              <p:cNvPr id="152" name="Rectangle 151"/>
              <p:cNvSpPr/>
              <p:nvPr/>
            </p:nvSpPr>
            <p:spPr>
              <a:xfrm>
                <a:off x="756456" y="228600"/>
                <a:ext cx="3282144" cy="4114800"/>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Rectangle 152"/>
              <p:cNvSpPr/>
              <p:nvPr/>
            </p:nvSpPr>
            <p:spPr>
              <a:xfrm>
                <a:off x="822986" y="463728"/>
                <a:ext cx="3149084" cy="3683725"/>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1" name="TextBox 150"/>
            <p:cNvSpPr txBox="1"/>
            <p:nvPr/>
          </p:nvSpPr>
          <p:spPr>
            <a:xfrm>
              <a:off x="1295400" y="32080199"/>
              <a:ext cx="11277600" cy="4151570"/>
            </a:xfrm>
            <a:prstGeom prst="rect">
              <a:avLst/>
            </a:prstGeom>
            <a:noFill/>
            <a:ln>
              <a:noFill/>
            </a:ln>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References</a:t>
              </a:r>
            </a:p>
            <a:p>
              <a:r>
                <a:rPr lang="en-US" sz="2800" b="1" dirty="0">
                  <a:latin typeface="Arial"/>
                  <a:cs typeface="Arial"/>
                </a:rPr>
                <a:t>1. Martin Weinberger. “Growth signaling promotes Chronological aging in budding yeast by inducing superoxide anions that inhibit </a:t>
              </a:r>
              <a:r>
                <a:rPr lang="en-US" sz="2800" b="1" dirty="0" err="1">
                  <a:latin typeface="Arial"/>
                  <a:cs typeface="Arial"/>
                </a:rPr>
                <a:t>quienscence</a:t>
              </a:r>
              <a:r>
                <a:rPr lang="en-US" sz="2800" b="1" dirty="0">
                  <a:latin typeface="Arial"/>
                  <a:cs typeface="Arial"/>
                </a:rPr>
                <a:t>.” </a:t>
              </a:r>
              <a:r>
                <a:rPr lang="en-US" sz="2800" b="1" u="sng" dirty="0">
                  <a:latin typeface="Arial"/>
                  <a:cs typeface="Arial"/>
                </a:rPr>
                <a:t>AGING</a:t>
              </a:r>
              <a:r>
                <a:rPr lang="en-US" sz="2800" b="1" dirty="0">
                  <a:latin typeface="Arial"/>
                  <a:cs typeface="Arial"/>
                </a:rPr>
                <a:t> 2 (2010): 709-726</a:t>
              </a:r>
            </a:p>
            <a:p>
              <a:endParaRPr lang="en-US" sz="2800" b="1" dirty="0">
                <a:solidFill>
                  <a:schemeClr val="tx2">
                    <a:lumMod val="75000"/>
                  </a:schemeClr>
                </a:solidFill>
                <a:latin typeface="Arial"/>
                <a:cs typeface="Arial"/>
              </a:endParaRPr>
            </a:p>
            <a:p>
              <a:r>
                <a:rPr lang="en-US" sz="2800" b="1" dirty="0">
                  <a:latin typeface="Arial"/>
                  <a:cs typeface="Arial"/>
                </a:rPr>
                <a:t>2. Qin H, Lu M, Goldfarb DS, 2008 Genomic Instability Is Associated with Natural Life Span Variation in </a:t>
              </a:r>
              <a:r>
                <a:rPr lang="en-US" sz="2800" b="1" i="1" dirty="0" err="1">
                  <a:latin typeface="Arial"/>
                  <a:cs typeface="Arial"/>
                </a:rPr>
                <a:t>Saccharomycescerevisiae</a:t>
              </a:r>
              <a:r>
                <a:rPr lang="en-US" sz="2800" b="1" dirty="0">
                  <a:latin typeface="Arial"/>
                  <a:cs typeface="Arial"/>
                </a:rPr>
                <a:t>. </a:t>
              </a:r>
              <a:r>
                <a:rPr lang="en-US" sz="2800" b="1" dirty="0" err="1">
                  <a:latin typeface="Arial"/>
                  <a:cs typeface="Arial"/>
                </a:rPr>
                <a:t>PLoS</a:t>
              </a:r>
              <a:r>
                <a:rPr lang="en-US" sz="2800" b="1" dirty="0">
                  <a:latin typeface="Arial"/>
                  <a:cs typeface="Arial"/>
                </a:rPr>
                <a:t> ONE 3(7): </a:t>
              </a:r>
            </a:p>
            <a:p>
              <a:pPr algn="ctr"/>
              <a:endParaRPr lang="en-US" sz="3200" dirty="0" smtClean="0">
                <a:latin typeface="Arial" pitchFamily="34" charset="0"/>
                <a:cs typeface="Arial" pitchFamily="34" charset="0"/>
              </a:endParaRPr>
            </a:p>
            <a:p>
              <a:pPr algn="just"/>
              <a:endParaRPr lang="en-US" sz="3200" b="1" dirty="0" smtClean="0">
                <a:solidFill>
                  <a:schemeClr val="tx2">
                    <a:lumMod val="75000"/>
                  </a:schemeClr>
                </a:solidFill>
                <a:latin typeface="Arial" pitchFamily="34" charset="0"/>
                <a:cs typeface="Arial" pitchFamily="34" charset="0"/>
              </a:endParaRPr>
            </a:p>
          </p:txBody>
        </p:sp>
      </p:grpSp>
      <p:grpSp>
        <p:nvGrpSpPr>
          <p:cNvPr id="154" name="Group 153"/>
          <p:cNvGrpSpPr/>
          <p:nvPr/>
        </p:nvGrpSpPr>
        <p:grpSpPr>
          <a:xfrm>
            <a:off x="13868400" y="32385000"/>
            <a:ext cx="11277600" cy="3740653"/>
            <a:chOff x="838200" y="31699200"/>
            <a:chExt cx="12420600" cy="4198692"/>
          </a:xfrm>
          <a:solidFill>
            <a:srgbClr val="FFFFFF"/>
          </a:solidFill>
        </p:grpSpPr>
        <p:grpSp>
          <p:nvGrpSpPr>
            <p:cNvPr id="155" name="Group 6"/>
            <p:cNvGrpSpPr/>
            <p:nvPr/>
          </p:nvGrpSpPr>
          <p:grpSpPr>
            <a:xfrm>
              <a:off x="838200" y="31699200"/>
              <a:ext cx="12420600" cy="4191000"/>
              <a:chOff x="756456" y="228600"/>
              <a:chExt cx="3282144" cy="4114800"/>
            </a:xfrm>
            <a:grpFill/>
          </p:grpSpPr>
          <p:sp>
            <p:nvSpPr>
              <p:cNvPr id="157" name="Rectangle 156"/>
              <p:cNvSpPr/>
              <p:nvPr/>
            </p:nvSpPr>
            <p:spPr>
              <a:xfrm>
                <a:off x="756456" y="228600"/>
                <a:ext cx="3282144" cy="4114800"/>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Rectangle 157"/>
              <p:cNvSpPr/>
              <p:nvPr/>
            </p:nvSpPr>
            <p:spPr>
              <a:xfrm>
                <a:off x="822986" y="463728"/>
                <a:ext cx="3149084" cy="3683725"/>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6" name="TextBox 155"/>
            <p:cNvSpPr txBox="1"/>
            <p:nvPr/>
          </p:nvSpPr>
          <p:spPr>
            <a:xfrm>
              <a:off x="1295400" y="32080198"/>
              <a:ext cx="11277600" cy="3817694"/>
            </a:xfrm>
            <a:prstGeom prst="rect">
              <a:avLst/>
            </a:prstGeom>
            <a:noFill/>
            <a:ln>
              <a:noFill/>
            </a:ln>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Acknowledgements</a:t>
              </a:r>
            </a:p>
            <a:p>
              <a:pPr algn="just"/>
              <a:r>
                <a:rPr lang="en-US" sz="2800" b="1" dirty="0">
                  <a:solidFill>
                    <a:srgbClr val="000000"/>
                  </a:solidFill>
                  <a:latin typeface="Arial"/>
                  <a:cs typeface="Arial"/>
                </a:rPr>
                <a:t>This research was partially supported by Spelman College Research Initiative for Scientific Enhancement (RISE; Grant #2R5GM06566-13)</a:t>
              </a:r>
              <a:r>
                <a:rPr lang="en-US" sz="2800" b="1" dirty="0" smtClean="0">
                  <a:solidFill>
                    <a:srgbClr val="000000"/>
                  </a:solidFill>
                  <a:latin typeface="Arial"/>
                  <a:cs typeface="Arial"/>
                </a:rPr>
                <a:t>,</a:t>
              </a:r>
              <a:r>
                <a:rPr lang="en-US" sz="2800" b="1" dirty="0">
                  <a:solidFill>
                    <a:srgbClr val="000000"/>
                  </a:solidFill>
                  <a:latin typeface="Arial"/>
                  <a:cs typeface="Arial"/>
                </a:rPr>
                <a:t> </a:t>
              </a:r>
              <a:r>
                <a:rPr lang="en-US" sz="2800" b="1" smtClean="0">
                  <a:solidFill>
                    <a:srgbClr val="000000"/>
                  </a:solidFill>
                  <a:latin typeface="Arial"/>
                  <a:cs typeface="Arial"/>
                </a:rPr>
                <a:t>and the Atlanta </a:t>
              </a:r>
              <a:r>
                <a:rPr lang="en-US" sz="2800" b="1" dirty="0">
                  <a:solidFill>
                    <a:srgbClr val="000000"/>
                  </a:solidFill>
                  <a:latin typeface="Arial"/>
                  <a:cs typeface="Arial"/>
                </a:rPr>
                <a:t>University Center Career Opportunities in Research Education and Training (NIMH, Grant # MH16573-23).  </a:t>
              </a:r>
              <a:endParaRPr lang="en-US" sz="2800" b="1" dirty="0" smtClean="0">
                <a:solidFill>
                  <a:srgbClr val="000000"/>
                </a:solidFill>
                <a:latin typeface="Arial"/>
                <a:cs typeface="Arial"/>
              </a:endParaRPr>
            </a:p>
            <a:p>
              <a:pPr algn="just"/>
              <a:endParaRPr lang="en-US" sz="3200" b="1" dirty="0" smtClean="0">
                <a:solidFill>
                  <a:schemeClr val="tx2">
                    <a:lumMod val="75000"/>
                  </a:schemeClr>
                </a:solidFill>
                <a:latin typeface="Arial" pitchFamily="34" charset="0"/>
                <a:cs typeface="Arial" pitchFamily="34" charset="0"/>
              </a:endParaRPr>
            </a:p>
          </p:txBody>
        </p:sp>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7620</TotalTime>
  <Words>760</Words>
  <Application>Microsoft Macintosh PowerPoint</Application>
  <PresentationFormat>Custom</PresentationFormat>
  <Paragraphs>59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hqin</dc:creator>
  <cp:lastModifiedBy>Kayla Moore</cp:lastModifiedBy>
  <cp:revision>88</cp:revision>
  <dcterms:created xsi:type="dcterms:W3CDTF">2012-10-19T18:16:10Z</dcterms:created>
  <dcterms:modified xsi:type="dcterms:W3CDTF">2014-07-09T15:22:39Z</dcterms:modified>
</cp:coreProperties>
</file>