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36576000"/>
  <p:notesSz cx="7315200" cy="9601200"/>
  <p:defaultTextStyle>
    <a:defPPr>
      <a:defRPr lang="en-US"/>
    </a:defPPr>
    <a:lvl1pPr marL="0" algn="l" defTabSz="4284604" rtl="0" eaLnBrk="1" latinLnBrk="0" hangingPunct="1">
      <a:defRPr sz="8400" kern="1200">
        <a:solidFill>
          <a:schemeClr val="tx1"/>
        </a:solidFill>
        <a:latin typeface="+mn-lt"/>
        <a:ea typeface="+mn-ea"/>
        <a:cs typeface="+mn-cs"/>
      </a:defRPr>
    </a:lvl1pPr>
    <a:lvl2pPr marL="2142302" algn="l" defTabSz="4284604" rtl="0" eaLnBrk="1" latinLnBrk="0" hangingPunct="1">
      <a:defRPr sz="8400" kern="1200">
        <a:solidFill>
          <a:schemeClr val="tx1"/>
        </a:solidFill>
        <a:latin typeface="+mn-lt"/>
        <a:ea typeface="+mn-ea"/>
        <a:cs typeface="+mn-cs"/>
      </a:defRPr>
    </a:lvl2pPr>
    <a:lvl3pPr marL="4284604" algn="l" defTabSz="4284604" rtl="0" eaLnBrk="1" latinLnBrk="0" hangingPunct="1">
      <a:defRPr sz="8400" kern="1200">
        <a:solidFill>
          <a:schemeClr val="tx1"/>
        </a:solidFill>
        <a:latin typeface="+mn-lt"/>
        <a:ea typeface="+mn-ea"/>
        <a:cs typeface="+mn-cs"/>
      </a:defRPr>
    </a:lvl3pPr>
    <a:lvl4pPr marL="6426906" algn="l" defTabSz="4284604" rtl="0" eaLnBrk="1" latinLnBrk="0" hangingPunct="1">
      <a:defRPr sz="8400" kern="1200">
        <a:solidFill>
          <a:schemeClr val="tx1"/>
        </a:solidFill>
        <a:latin typeface="+mn-lt"/>
        <a:ea typeface="+mn-ea"/>
        <a:cs typeface="+mn-cs"/>
      </a:defRPr>
    </a:lvl4pPr>
    <a:lvl5pPr marL="8569208" algn="l" defTabSz="4284604" rtl="0" eaLnBrk="1" latinLnBrk="0" hangingPunct="1">
      <a:defRPr sz="8400" kern="1200">
        <a:solidFill>
          <a:schemeClr val="tx1"/>
        </a:solidFill>
        <a:latin typeface="+mn-lt"/>
        <a:ea typeface="+mn-ea"/>
        <a:cs typeface="+mn-cs"/>
      </a:defRPr>
    </a:lvl5pPr>
    <a:lvl6pPr marL="10711510" algn="l" defTabSz="4284604" rtl="0" eaLnBrk="1" latinLnBrk="0" hangingPunct="1">
      <a:defRPr sz="8400" kern="1200">
        <a:solidFill>
          <a:schemeClr val="tx1"/>
        </a:solidFill>
        <a:latin typeface="+mn-lt"/>
        <a:ea typeface="+mn-ea"/>
        <a:cs typeface="+mn-cs"/>
      </a:defRPr>
    </a:lvl6pPr>
    <a:lvl7pPr marL="12853812" algn="l" defTabSz="4284604" rtl="0" eaLnBrk="1" latinLnBrk="0" hangingPunct="1">
      <a:defRPr sz="8400" kern="1200">
        <a:solidFill>
          <a:schemeClr val="tx1"/>
        </a:solidFill>
        <a:latin typeface="+mn-lt"/>
        <a:ea typeface="+mn-ea"/>
        <a:cs typeface="+mn-cs"/>
      </a:defRPr>
    </a:lvl7pPr>
    <a:lvl8pPr marL="14996114" algn="l" defTabSz="4284604" rtl="0" eaLnBrk="1" latinLnBrk="0" hangingPunct="1">
      <a:defRPr sz="8400" kern="1200">
        <a:solidFill>
          <a:schemeClr val="tx1"/>
        </a:solidFill>
        <a:latin typeface="+mn-lt"/>
        <a:ea typeface="+mn-ea"/>
        <a:cs typeface="+mn-cs"/>
      </a:defRPr>
    </a:lvl8pPr>
    <a:lvl9pPr marL="17138416" algn="l" defTabSz="4284604" rtl="0" eaLnBrk="1" latinLnBrk="0" hangingPunct="1">
      <a:defRPr sz="8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FF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20" autoAdjust="0"/>
    <p:restoredTop sz="94660"/>
  </p:normalViewPr>
  <p:slideViewPr>
    <p:cSldViewPr>
      <p:cViewPr>
        <p:scale>
          <a:sx n="37" d="100"/>
          <a:sy n="37" d="100"/>
        </p:scale>
        <p:origin x="208" y="1112"/>
      </p:cViewPr>
      <p:guideLst>
        <p:guide orient="horz" pos="11520"/>
        <p:guide pos="12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DFED2812-4B94-DD49-A09D-97C3D9BD2280}" type="datetimeFigureOut">
              <a:rPr lang="en-US" smtClean="0"/>
              <a:pPr/>
              <a:t>7/3/14</a:t>
            </a:fld>
            <a:endParaRPr lang="en-US" dirty="0"/>
          </a:p>
        </p:txBody>
      </p:sp>
      <p:sp>
        <p:nvSpPr>
          <p:cNvPr id="4" name="Slide Image Placeholder 3"/>
          <p:cNvSpPr>
            <a:spLocks noGrp="1" noRot="1" noChangeAspect="1"/>
          </p:cNvSpPr>
          <p:nvPr>
            <p:ph type="sldImg" idx="2"/>
          </p:nvPr>
        </p:nvSpPr>
        <p:spPr>
          <a:xfrm>
            <a:off x="1766888" y="720725"/>
            <a:ext cx="3781425" cy="36004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59D2A180-DD38-7748-BC1F-C3C1D6C9C45C}" type="slidenum">
              <a:rPr lang="en-US" smtClean="0"/>
              <a:pPr/>
              <a:t>‹#›</a:t>
            </a:fld>
            <a:endParaRPr lang="en-US" dirty="0"/>
          </a:p>
        </p:txBody>
      </p:sp>
    </p:spTree>
    <p:extLst>
      <p:ext uri="{BB962C8B-B14F-4D97-AF65-F5344CB8AC3E}">
        <p14:creationId xmlns:p14="http://schemas.microsoft.com/office/powerpoint/2010/main" val="120563280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D2A180-DD38-7748-BC1F-C3C1D6C9C45C}"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362270"/>
            <a:ext cx="32644080" cy="7840133"/>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20726400"/>
            <a:ext cx="26883360" cy="9347200"/>
          </a:xfrm>
        </p:spPr>
        <p:txBody>
          <a:bodyPr/>
          <a:lstStyle>
            <a:lvl1pPr marL="0" indent="0" algn="ctr">
              <a:buNone/>
              <a:defRPr>
                <a:solidFill>
                  <a:schemeClr val="tx1">
                    <a:tint val="75000"/>
                  </a:schemeClr>
                </a:solidFill>
              </a:defRPr>
            </a:lvl1pPr>
            <a:lvl2pPr marL="2142302" indent="0" algn="ctr">
              <a:buNone/>
              <a:defRPr>
                <a:solidFill>
                  <a:schemeClr val="tx1">
                    <a:tint val="75000"/>
                  </a:schemeClr>
                </a:solidFill>
              </a:defRPr>
            </a:lvl2pPr>
            <a:lvl3pPr marL="4284604" indent="0" algn="ctr">
              <a:buNone/>
              <a:defRPr>
                <a:solidFill>
                  <a:schemeClr val="tx1">
                    <a:tint val="75000"/>
                  </a:schemeClr>
                </a:solidFill>
              </a:defRPr>
            </a:lvl3pPr>
            <a:lvl4pPr marL="6426906" indent="0" algn="ctr">
              <a:buNone/>
              <a:defRPr>
                <a:solidFill>
                  <a:schemeClr val="tx1">
                    <a:tint val="75000"/>
                  </a:schemeClr>
                </a:solidFill>
              </a:defRPr>
            </a:lvl4pPr>
            <a:lvl5pPr marL="8569208" indent="0" algn="ctr">
              <a:buNone/>
              <a:defRPr>
                <a:solidFill>
                  <a:schemeClr val="tx1">
                    <a:tint val="75000"/>
                  </a:schemeClr>
                </a:solidFill>
              </a:defRPr>
            </a:lvl5pPr>
            <a:lvl6pPr marL="10711510" indent="0" algn="ctr">
              <a:buNone/>
              <a:defRPr>
                <a:solidFill>
                  <a:schemeClr val="tx1">
                    <a:tint val="75000"/>
                  </a:schemeClr>
                </a:solidFill>
              </a:defRPr>
            </a:lvl6pPr>
            <a:lvl7pPr marL="12853812" indent="0" algn="ctr">
              <a:buNone/>
              <a:defRPr>
                <a:solidFill>
                  <a:schemeClr val="tx1">
                    <a:tint val="75000"/>
                  </a:schemeClr>
                </a:solidFill>
              </a:defRPr>
            </a:lvl7pPr>
            <a:lvl8pPr marL="14996114" indent="0" algn="ctr">
              <a:buNone/>
              <a:defRPr>
                <a:solidFill>
                  <a:schemeClr val="tx1">
                    <a:tint val="75000"/>
                  </a:schemeClr>
                </a:solidFill>
              </a:defRPr>
            </a:lvl8pPr>
            <a:lvl9pPr marL="1713841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4F01C5-D5CD-49BC-8406-602CE9C003C9}" type="datetimeFigureOut">
              <a:rPr lang="en-US" smtClean="0"/>
              <a:pPr/>
              <a:t>7/3/14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4F01C5-D5CD-49BC-8406-602CE9C003C9}" type="datetimeFigureOut">
              <a:rPr lang="en-US" smtClean="0"/>
              <a:pPr/>
              <a:t>7/3/14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464739"/>
            <a:ext cx="8641080" cy="312081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1464739"/>
            <a:ext cx="25283160" cy="31208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4F01C5-D5CD-49BC-8406-602CE9C003C9}" type="datetimeFigureOut">
              <a:rPr lang="en-US" smtClean="0"/>
              <a:pPr/>
              <a:t>7/3/14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4F01C5-D5CD-49BC-8406-602CE9C003C9}" type="datetimeFigureOut">
              <a:rPr lang="en-US" smtClean="0"/>
              <a:pPr/>
              <a:t>7/3/14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3503469"/>
            <a:ext cx="32644080" cy="7264400"/>
          </a:xfrm>
        </p:spPr>
        <p:txBody>
          <a:bodyPr anchor="t"/>
          <a:lstStyle>
            <a:lvl1pPr algn="l">
              <a:defRPr sz="187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5502472"/>
            <a:ext cx="32644080" cy="8000997"/>
          </a:xfrm>
        </p:spPr>
        <p:txBody>
          <a:bodyPr anchor="b"/>
          <a:lstStyle>
            <a:lvl1pPr marL="0" indent="0">
              <a:buNone/>
              <a:defRPr sz="9400">
                <a:solidFill>
                  <a:schemeClr val="tx1">
                    <a:tint val="75000"/>
                  </a:schemeClr>
                </a:solidFill>
              </a:defRPr>
            </a:lvl1pPr>
            <a:lvl2pPr marL="2142302" indent="0">
              <a:buNone/>
              <a:defRPr sz="8400">
                <a:solidFill>
                  <a:schemeClr val="tx1">
                    <a:tint val="75000"/>
                  </a:schemeClr>
                </a:solidFill>
              </a:defRPr>
            </a:lvl2pPr>
            <a:lvl3pPr marL="4284604" indent="0">
              <a:buNone/>
              <a:defRPr sz="7500">
                <a:solidFill>
                  <a:schemeClr val="tx1">
                    <a:tint val="75000"/>
                  </a:schemeClr>
                </a:solidFill>
              </a:defRPr>
            </a:lvl3pPr>
            <a:lvl4pPr marL="6426906" indent="0">
              <a:buNone/>
              <a:defRPr sz="6600">
                <a:solidFill>
                  <a:schemeClr val="tx1">
                    <a:tint val="75000"/>
                  </a:schemeClr>
                </a:solidFill>
              </a:defRPr>
            </a:lvl4pPr>
            <a:lvl5pPr marL="8569208" indent="0">
              <a:buNone/>
              <a:defRPr sz="6600">
                <a:solidFill>
                  <a:schemeClr val="tx1">
                    <a:tint val="75000"/>
                  </a:schemeClr>
                </a:solidFill>
              </a:defRPr>
            </a:lvl5pPr>
            <a:lvl6pPr marL="10711510" indent="0">
              <a:buNone/>
              <a:defRPr sz="6600">
                <a:solidFill>
                  <a:schemeClr val="tx1">
                    <a:tint val="75000"/>
                  </a:schemeClr>
                </a:solidFill>
              </a:defRPr>
            </a:lvl6pPr>
            <a:lvl7pPr marL="12853812" indent="0">
              <a:buNone/>
              <a:defRPr sz="6600">
                <a:solidFill>
                  <a:schemeClr val="tx1">
                    <a:tint val="75000"/>
                  </a:schemeClr>
                </a:solidFill>
              </a:defRPr>
            </a:lvl7pPr>
            <a:lvl8pPr marL="14996114" indent="0">
              <a:buNone/>
              <a:defRPr sz="6600">
                <a:solidFill>
                  <a:schemeClr val="tx1">
                    <a:tint val="75000"/>
                  </a:schemeClr>
                </a:solidFill>
              </a:defRPr>
            </a:lvl8pPr>
            <a:lvl9pPr marL="17138416"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4F01C5-D5CD-49BC-8406-602CE9C003C9}" type="datetimeFigureOut">
              <a:rPr lang="en-US" smtClean="0"/>
              <a:pPr/>
              <a:t>7/3/14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8534403"/>
            <a:ext cx="16962120" cy="24138469"/>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8534403"/>
            <a:ext cx="16962120" cy="24138469"/>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4F01C5-D5CD-49BC-8406-602CE9C003C9}" type="datetimeFigureOut">
              <a:rPr lang="en-US" smtClean="0"/>
              <a:pPr/>
              <a:t>7/3/14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8187269"/>
            <a:ext cx="16968790" cy="3412064"/>
          </a:xfrm>
        </p:spPr>
        <p:txBody>
          <a:bodyPr anchor="b"/>
          <a:lstStyle>
            <a:lvl1pPr marL="0" indent="0">
              <a:buNone/>
              <a:defRPr sz="11200" b="1"/>
            </a:lvl1pPr>
            <a:lvl2pPr marL="2142302" indent="0">
              <a:buNone/>
              <a:defRPr sz="9400" b="1"/>
            </a:lvl2pPr>
            <a:lvl3pPr marL="4284604" indent="0">
              <a:buNone/>
              <a:defRPr sz="8400" b="1"/>
            </a:lvl3pPr>
            <a:lvl4pPr marL="6426906" indent="0">
              <a:buNone/>
              <a:defRPr sz="7500" b="1"/>
            </a:lvl4pPr>
            <a:lvl5pPr marL="8569208" indent="0">
              <a:buNone/>
              <a:defRPr sz="7500" b="1"/>
            </a:lvl5pPr>
            <a:lvl6pPr marL="10711510" indent="0">
              <a:buNone/>
              <a:defRPr sz="7500" b="1"/>
            </a:lvl6pPr>
            <a:lvl7pPr marL="12853812" indent="0">
              <a:buNone/>
              <a:defRPr sz="7500" b="1"/>
            </a:lvl7pPr>
            <a:lvl8pPr marL="14996114" indent="0">
              <a:buNone/>
              <a:defRPr sz="7500" b="1"/>
            </a:lvl8pPr>
            <a:lvl9pPr marL="17138416" indent="0">
              <a:buNone/>
              <a:defRPr sz="7500" b="1"/>
            </a:lvl9pPr>
          </a:lstStyle>
          <a:p>
            <a:pPr lvl="0"/>
            <a:r>
              <a:rPr lang="en-US" smtClean="0"/>
              <a:t>Click to edit Master text styles</a:t>
            </a:r>
          </a:p>
        </p:txBody>
      </p:sp>
      <p:sp>
        <p:nvSpPr>
          <p:cNvPr id="4" name="Content Placeholder 3"/>
          <p:cNvSpPr>
            <a:spLocks noGrp="1"/>
          </p:cNvSpPr>
          <p:nvPr>
            <p:ph sz="half" idx="2"/>
          </p:nvPr>
        </p:nvSpPr>
        <p:spPr>
          <a:xfrm>
            <a:off x="1920240" y="11599333"/>
            <a:ext cx="16968790" cy="21073536"/>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8187269"/>
            <a:ext cx="16975455" cy="3412064"/>
          </a:xfrm>
        </p:spPr>
        <p:txBody>
          <a:bodyPr anchor="b"/>
          <a:lstStyle>
            <a:lvl1pPr marL="0" indent="0">
              <a:buNone/>
              <a:defRPr sz="11200" b="1"/>
            </a:lvl1pPr>
            <a:lvl2pPr marL="2142302" indent="0">
              <a:buNone/>
              <a:defRPr sz="9400" b="1"/>
            </a:lvl2pPr>
            <a:lvl3pPr marL="4284604" indent="0">
              <a:buNone/>
              <a:defRPr sz="8400" b="1"/>
            </a:lvl3pPr>
            <a:lvl4pPr marL="6426906" indent="0">
              <a:buNone/>
              <a:defRPr sz="7500" b="1"/>
            </a:lvl4pPr>
            <a:lvl5pPr marL="8569208" indent="0">
              <a:buNone/>
              <a:defRPr sz="7500" b="1"/>
            </a:lvl5pPr>
            <a:lvl6pPr marL="10711510" indent="0">
              <a:buNone/>
              <a:defRPr sz="7500" b="1"/>
            </a:lvl6pPr>
            <a:lvl7pPr marL="12853812" indent="0">
              <a:buNone/>
              <a:defRPr sz="7500" b="1"/>
            </a:lvl7pPr>
            <a:lvl8pPr marL="14996114" indent="0">
              <a:buNone/>
              <a:defRPr sz="7500" b="1"/>
            </a:lvl8pPr>
            <a:lvl9pPr marL="17138416" indent="0">
              <a:buNone/>
              <a:defRPr sz="7500" b="1"/>
            </a:lvl9pPr>
          </a:lstStyle>
          <a:p>
            <a:pPr lvl="0"/>
            <a:r>
              <a:rPr lang="en-US" smtClean="0"/>
              <a:t>Click to edit Master text styles</a:t>
            </a:r>
          </a:p>
        </p:txBody>
      </p:sp>
      <p:sp>
        <p:nvSpPr>
          <p:cNvPr id="6" name="Content Placeholder 5"/>
          <p:cNvSpPr>
            <a:spLocks noGrp="1"/>
          </p:cNvSpPr>
          <p:nvPr>
            <p:ph sz="quarter" idx="4"/>
          </p:nvPr>
        </p:nvSpPr>
        <p:spPr>
          <a:xfrm>
            <a:off x="19509107" y="11599333"/>
            <a:ext cx="16975455" cy="21073536"/>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4F01C5-D5CD-49BC-8406-602CE9C003C9}" type="datetimeFigureOut">
              <a:rPr lang="en-US" smtClean="0"/>
              <a:pPr/>
              <a:t>7/3/14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4F01C5-D5CD-49BC-8406-602CE9C003C9}" type="datetimeFigureOut">
              <a:rPr lang="en-US" smtClean="0"/>
              <a:pPr/>
              <a:t>7/3/14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4F01C5-D5CD-49BC-8406-602CE9C003C9}" type="datetimeFigureOut">
              <a:rPr lang="en-US" smtClean="0"/>
              <a:pPr/>
              <a:t>7/3/14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2" y="1456267"/>
            <a:ext cx="12634915" cy="6197600"/>
          </a:xfrm>
        </p:spPr>
        <p:txBody>
          <a:bodyPr anchor="b"/>
          <a:lstStyle>
            <a:lvl1pPr algn="l">
              <a:defRPr sz="9400" b="1"/>
            </a:lvl1pPr>
          </a:lstStyle>
          <a:p>
            <a:r>
              <a:rPr lang="en-US" smtClean="0"/>
              <a:t>Click to edit Master title style</a:t>
            </a:r>
            <a:endParaRPr lang="en-US"/>
          </a:p>
        </p:txBody>
      </p:sp>
      <p:sp>
        <p:nvSpPr>
          <p:cNvPr id="3" name="Content Placeholder 2"/>
          <p:cNvSpPr>
            <a:spLocks noGrp="1"/>
          </p:cNvSpPr>
          <p:nvPr>
            <p:ph idx="1"/>
          </p:nvPr>
        </p:nvSpPr>
        <p:spPr>
          <a:xfrm>
            <a:off x="15015210" y="1456269"/>
            <a:ext cx="21469350" cy="31216603"/>
          </a:xfrm>
        </p:spPr>
        <p:txBody>
          <a:bodyPr/>
          <a:lstStyle>
            <a:lvl1pPr>
              <a:defRPr sz="15000"/>
            </a:lvl1pPr>
            <a:lvl2pPr>
              <a:defRPr sz="13100"/>
            </a:lvl2pPr>
            <a:lvl3pPr>
              <a:defRPr sz="11200"/>
            </a:lvl3pPr>
            <a:lvl4pPr>
              <a:defRPr sz="9400"/>
            </a:lvl4pPr>
            <a:lvl5pPr>
              <a:defRPr sz="9400"/>
            </a:lvl5pPr>
            <a:lvl6pPr>
              <a:defRPr sz="9400"/>
            </a:lvl6pPr>
            <a:lvl7pPr>
              <a:defRPr sz="9400"/>
            </a:lvl7pPr>
            <a:lvl8pPr>
              <a:defRPr sz="9400"/>
            </a:lvl8pPr>
            <a:lvl9pPr>
              <a:defRPr sz="9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2" y="7653869"/>
            <a:ext cx="12634915" cy="25019003"/>
          </a:xfrm>
        </p:spPr>
        <p:txBody>
          <a:bodyPr/>
          <a:lstStyle>
            <a:lvl1pPr marL="0" indent="0">
              <a:buNone/>
              <a:defRPr sz="6600"/>
            </a:lvl1pPr>
            <a:lvl2pPr marL="2142302" indent="0">
              <a:buNone/>
              <a:defRPr sz="5600"/>
            </a:lvl2pPr>
            <a:lvl3pPr marL="4284604" indent="0">
              <a:buNone/>
              <a:defRPr sz="4700"/>
            </a:lvl3pPr>
            <a:lvl4pPr marL="6426906" indent="0">
              <a:buNone/>
              <a:defRPr sz="4200"/>
            </a:lvl4pPr>
            <a:lvl5pPr marL="8569208" indent="0">
              <a:buNone/>
              <a:defRPr sz="4200"/>
            </a:lvl5pPr>
            <a:lvl6pPr marL="10711510" indent="0">
              <a:buNone/>
              <a:defRPr sz="4200"/>
            </a:lvl6pPr>
            <a:lvl7pPr marL="12853812" indent="0">
              <a:buNone/>
              <a:defRPr sz="4200"/>
            </a:lvl7pPr>
            <a:lvl8pPr marL="14996114" indent="0">
              <a:buNone/>
              <a:defRPr sz="4200"/>
            </a:lvl8pPr>
            <a:lvl9pPr marL="17138416"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4F01C5-D5CD-49BC-8406-602CE9C003C9}" type="datetimeFigureOut">
              <a:rPr lang="en-US" smtClean="0"/>
              <a:pPr/>
              <a:t>7/3/14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5603200"/>
            <a:ext cx="23042880" cy="3022603"/>
          </a:xfrm>
        </p:spPr>
        <p:txBody>
          <a:bodyPr anchor="b"/>
          <a:lstStyle>
            <a:lvl1pPr algn="l">
              <a:defRPr sz="9400" b="1"/>
            </a:lvl1pPr>
          </a:lstStyle>
          <a:p>
            <a:r>
              <a:rPr lang="en-US" smtClean="0"/>
              <a:t>Click to edit Master title style</a:t>
            </a:r>
            <a:endParaRPr lang="en-US"/>
          </a:p>
        </p:txBody>
      </p:sp>
      <p:sp>
        <p:nvSpPr>
          <p:cNvPr id="3" name="Picture Placeholder 2"/>
          <p:cNvSpPr>
            <a:spLocks noGrp="1"/>
          </p:cNvSpPr>
          <p:nvPr>
            <p:ph type="pic" idx="1"/>
          </p:nvPr>
        </p:nvSpPr>
        <p:spPr>
          <a:xfrm>
            <a:off x="7527610" y="3268133"/>
            <a:ext cx="23042880" cy="21945600"/>
          </a:xfrm>
        </p:spPr>
        <p:txBody>
          <a:bodyPr/>
          <a:lstStyle>
            <a:lvl1pPr marL="0" indent="0">
              <a:buNone/>
              <a:defRPr sz="15000"/>
            </a:lvl1pPr>
            <a:lvl2pPr marL="2142302" indent="0">
              <a:buNone/>
              <a:defRPr sz="13100"/>
            </a:lvl2pPr>
            <a:lvl3pPr marL="4284604" indent="0">
              <a:buNone/>
              <a:defRPr sz="11200"/>
            </a:lvl3pPr>
            <a:lvl4pPr marL="6426906" indent="0">
              <a:buNone/>
              <a:defRPr sz="9400"/>
            </a:lvl4pPr>
            <a:lvl5pPr marL="8569208" indent="0">
              <a:buNone/>
              <a:defRPr sz="9400"/>
            </a:lvl5pPr>
            <a:lvl6pPr marL="10711510" indent="0">
              <a:buNone/>
              <a:defRPr sz="9400"/>
            </a:lvl6pPr>
            <a:lvl7pPr marL="12853812" indent="0">
              <a:buNone/>
              <a:defRPr sz="9400"/>
            </a:lvl7pPr>
            <a:lvl8pPr marL="14996114" indent="0">
              <a:buNone/>
              <a:defRPr sz="9400"/>
            </a:lvl8pPr>
            <a:lvl9pPr marL="17138416" indent="0">
              <a:buNone/>
              <a:defRPr sz="9400"/>
            </a:lvl9pPr>
          </a:lstStyle>
          <a:p>
            <a:endParaRPr lang="en-US" dirty="0"/>
          </a:p>
        </p:txBody>
      </p:sp>
      <p:sp>
        <p:nvSpPr>
          <p:cNvPr id="4" name="Text Placeholder 3"/>
          <p:cNvSpPr>
            <a:spLocks noGrp="1"/>
          </p:cNvSpPr>
          <p:nvPr>
            <p:ph type="body" sz="half" idx="2"/>
          </p:nvPr>
        </p:nvSpPr>
        <p:spPr>
          <a:xfrm>
            <a:off x="7527610" y="28625803"/>
            <a:ext cx="23042880" cy="4292597"/>
          </a:xfrm>
        </p:spPr>
        <p:txBody>
          <a:bodyPr/>
          <a:lstStyle>
            <a:lvl1pPr marL="0" indent="0">
              <a:buNone/>
              <a:defRPr sz="6600"/>
            </a:lvl1pPr>
            <a:lvl2pPr marL="2142302" indent="0">
              <a:buNone/>
              <a:defRPr sz="5600"/>
            </a:lvl2pPr>
            <a:lvl3pPr marL="4284604" indent="0">
              <a:buNone/>
              <a:defRPr sz="4700"/>
            </a:lvl3pPr>
            <a:lvl4pPr marL="6426906" indent="0">
              <a:buNone/>
              <a:defRPr sz="4200"/>
            </a:lvl4pPr>
            <a:lvl5pPr marL="8569208" indent="0">
              <a:buNone/>
              <a:defRPr sz="4200"/>
            </a:lvl5pPr>
            <a:lvl6pPr marL="10711510" indent="0">
              <a:buNone/>
              <a:defRPr sz="4200"/>
            </a:lvl6pPr>
            <a:lvl7pPr marL="12853812" indent="0">
              <a:buNone/>
              <a:defRPr sz="4200"/>
            </a:lvl7pPr>
            <a:lvl8pPr marL="14996114" indent="0">
              <a:buNone/>
              <a:defRPr sz="4200"/>
            </a:lvl8pPr>
            <a:lvl9pPr marL="17138416"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4F01C5-D5CD-49BC-8406-602CE9C003C9}" type="datetimeFigureOut">
              <a:rPr lang="en-US" smtClean="0"/>
              <a:pPr/>
              <a:t>7/3/14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464736"/>
            <a:ext cx="34564320" cy="6096000"/>
          </a:xfrm>
          <a:prstGeom prst="rect">
            <a:avLst/>
          </a:prstGeom>
        </p:spPr>
        <p:txBody>
          <a:bodyPr vert="horz" lIns="428460" tIns="214230" rIns="428460" bIns="21423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8534403"/>
            <a:ext cx="34564320" cy="24138469"/>
          </a:xfrm>
          <a:prstGeom prst="rect">
            <a:avLst/>
          </a:prstGeom>
        </p:spPr>
        <p:txBody>
          <a:bodyPr vert="horz" lIns="428460" tIns="214230" rIns="428460" bIns="21423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33900536"/>
            <a:ext cx="8961120" cy="1947333"/>
          </a:xfrm>
          <a:prstGeom prst="rect">
            <a:avLst/>
          </a:prstGeom>
        </p:spPr>
        <p:txBody>
          <a:bodyPr vert="horz" lIns="428460" tIns="214230" rIns="428460" bIns="214230" rtlCol="0" anchor="ctr"/>
          <a:lstStyle>
            <a:lvl1pPr algn="l">
              <a:defRPr sz="5600">
                <a:solidFill>
                  <a:schemeClr val="tx1">
                    <a:tint val="75000"/>
                  </a:schemeClr>
                </a:solidFill>
              </a:defRPr>
            </a:lvl1pPr>
          </a:lstStyle>
          <a:p>
            <a:fld id="{594F01C5-D5CD-49BC-8406-602CE9C003C9}" type="datetimeFigureOut">
              <a:rPr lang="en-US" smtClean="0"/>
              <a:pPr/>
              <a:t>7/3/14</a:t>
            </a:fld>
            <a:endParaRPr lang="en-US" dirty="0"/>
          </a:p>
        </p:txBody>
      </p:sp>
      <p:sp>
        <p:nvSpPr>
          <p:cNvPr id="5" name="Footer Placeholder 4"/>
          <p:cNvSpPr>
            <a:spLocks noGrp="1"/>
          </p:cNvSpPr>
          <p:nvPr>
            <p:ph type="ftr" sz="quarter" idx="3"/>
          </p:nvPr>
        </p:nvSpPr>
        <p:spPr>
          <a:xfrm>
            <a:off x="13121640" y="33900536"/>
            <a:ext cx="12161520" cy="1947333"/>
          </a:xfrm>
          <a:prstGeom prst="rect">
            <a:avLst/>
          </a:prstGeom>
        </p:spPr>
        <p:txBody>
          <a:bodyPr vert="horz" lIns="428460" tIns="214230" rIns="428460" bIns="214230" rtlCol="0" anchor="ctr"/>
          <a:lstStyle>
            <a:lvl1pPr algn="ctr">
              <a:defRPr sz="5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7523440" y="33900536"/>
            <a:ext cx="8961120" cy="1947333"/>
          </a:xfrm>
          <a:prstGeom prst="rect">
            <a:avLst/>
          </a:prstGeom>
        </p:spPr>
        <p:txBody>
          <a:bodyPr vert="horz" lIns="428460" tIns="214230" rIns="428460" bIns="214230" rtlCol="0" anchor="ctr"/>
          <a:lstStyle>
            <a:lvl1pPr algn="r">
              <a:defRPr sz="5600">
                <a:solidFill>
                  <a:schemeClr val="tx1">
                    <a:tint val="75000"/>
                  </a:schemeClr>
                </a:solidFill>
              </a:defRPr>
            </a:lvl1pPr>
          </a:lstStyle>
          <a:p>
            <a:fld id="{CE8CBF50-20F3-4D53-8852-B6CD5E8C46A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84604" rtl="0" eaLnBrk="1" latinLnBrk="0" hangingPunct="1">
        <a:spcBef>
          <a:spcPct val="0"/>
        </a:spcBef>
        <a:buNone/>
        <a:defRPr sz="20600" kern="1200">
          <a:solidFill>
            <a:schemeClr val="tx1"/>
          </a:solidFill>
          <a:latin typeface="+mj-lt"/>
          <a:ea typeface="+mj-ea"/>
          <a:cs typeface="+mj-cs"/>
        </a:defRPr>
      </a:lvl1pPr>
    </p:titleStyle>
    <p:bodyStyle>
      <a:lvl1pPr marL="1606727" indent="-1606727" algn="l" defTabSz="4284604" rtl="0" eaLnBrk="1" latinLnBrk="0" hangingPunct="1">
        <a:spcBef>
          <a:spcPct val="20000"/>
        </a:spcBef>
        <a:buFont typeface="Arial" pitchFamily="34" charset="0"/>
        <a:buChar char="•"/>
        <a:defRPr sz="15000" kern="1200">
          <a:solidFill>
            <a:schemeClr val="tx1"/>
          </a:solidFill>
          <a:latin typeface="+mn-lt"/>
          <a:ea typeface="+mn-ea"/>
          <a:cs typeface="+mn-cs"/>
        </a:defRPr>
      </a:lvl1pPr>
      <a:lvl2pPr marL="3481241" indent="-1338939" algn="l" defTabSz="4284604" rtl="0" eaLnBrk="1" latinLnBrk="0" hangingPunct="1">
        <a:spcBef>
          <a:spcPct val="20000"/>
        </a:spcBef>
        <a:buFont typeface="Arial" pitchFamily="34" charset="0"/>
        <a:buChar char="–"/>
        <a:defRPr sz="13100" kern="1200">
          <a:solidFill>
            <a:schemeClr val="tx1"/>
          </a:solidFill>
          <a:latin typeface="+mn-lt"/>
          <a:ea typeface="+mn-ea"/>
          <a:cs typeface="+mn-cs"/>
        </a:defRPr>
      </a:lvl2pPr>
      <a:lvl3pPr marL="5355755" indent="-1071151" algn="l" defTabSz="4284604" rtl="0" eaLnBrk="1" latinLnBrk="0" hangingPunct="1">
        <a:spcBef>
          <a:spcPct val="20000"/>
        </a:spcBef>
        <a:buFont typeface="Arial" pitchFamily="34" charset="0"/>
        <a:buChar char="•"/>
        <a:defRPr sz="11200" kern="1200">
          <a:solidFill>
            <a:schemeClr val="tx1"/>
          </a:solidFill>
          <a:latin typeface="+mn-lt"/>
          <a:ea typeface="+mn-ea"/>
          <a:cs typeface="+mn-cs"/>
        </a:defRPr>
      </a:lvl3pPr>
      <a:lvl4pPr marL="7498057"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4pPr>
      <a:lvl5pPr marL="9640359"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5pPr>
      <a:lvl6pPr marL="11782661"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3924963"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067265"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209567"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284604" rtl="0" eaLnBrk="1" latinLnBrk="0" hangingPunct="1">
        <a:defRPr sz="8400" kern="1200">
          <a:solidFill>
            <a:schemeClr val="tx1"/>
          </a:solidFill>
          <a:latin typeface="+mn-lt"/>
          <a:ea typeface="+mn-ea"/>
          <a:cs typeface="+mn-cs"/>
        </a:defRPr>
      </a:lvl1pPr>
      <a:lvl2pPr marL="2142302" algn="l" defTabSz="4284604" rtl="0" eaLnBrk="1" latinLnBrk="0" hangingPunct="1">
        <a:defRPr sz="8400" kern="1200">
          <a:solidFill>
            <a:schemeClr val="tx1"/>
          </a:solidFill>
          <a:latin typeface="+mn-lt"/>
          <a:ea typeface="+mn-ea"/>
          <a:cs typeface="+mn-cs"/>
        </a:defRPr>
      </a:lvl2pPr>
      <a:lvl3pPr marL="4284604" algn="l" defTabSz="4284604" rtl="0" eaLnBrk="1" latinLnBrk="0" hangingPunct="1">
        <a:defRPr sz="8400" kern="1200">
          <a:solidFill>
            <a:schemeClr val="tx1"/>
          </a:solidFill>
          <a:latin typeface="+mn-lt"/>
          <a:ea typeface="+mn-ea"/>
          <a:cs typeface="+mn-cs"/>
        </a:defRPr>
      </a:lvl3pPr>
      <a:lvl4pPr marL="6426906" algn="l" defTabSz="4284604" rtl="0" eaLnBrk="1" latinLnBrk="0" hangingPunct="1">
        <a:defRPr sz="8400" kern="1200">
          <a:solidFill>
            <a:schemeClr val="tx1"/>
          </a:solidFill>
          <a:latin typeface="+mn-lt"/>
          <a:ea typeface="+mn-ea"/>
          <a:cs typeface="+mn-cs"/>
        </a:defRPr>
      </a:lvl4pPr>
      <a:lvl5pPr marL="8569208" algn="l" defTabSz="4284604" rtl="0" eaLnBrk="1" latinLnBrk="0" hangingPunct="1">
        <a:defRPr sz="8400" kern="1200">
          <a:solidFill>
            <a:schemeClr val="tx1"/>
          </a:solidFill>
          <a:latin typeface="+mn-lt"/>
          <a:ea typeface="+mn-ea"/>
          <a:cs typeface="+mn-cs"/>
        </a:defRPr>
      </a:lvl5pPr>
      <a:lvl6pPr marL="10711510" algn="l" defTabSz="4284604" rtl="0" eaLnBrk="1" latinLnBrk="0" hangingPunct="1">
        <a:defRPr sz="8400" kern="1200">
          <a:solidFill>
            <a:schemeClr val="tx1"/>
          </a:solidFill>
          <a:latin typeface="+mn-lt"/>
          <a:ea typeface="+mn-ea"/>
          <a:cs typeface="+mn-cs"/>
        </a:defRPr>
      </a:lvl6pPr>
      <a:lvl7pPr marL="12853812" algn="l" defTabSz="4284604" rtl="0" eaLnBrk="1" latinLnBrk="0" hangingPunct="1">
        <a:defRPr sz="8400" kern="1200">
          <a:solidFill>
            <a:schemeClr val="tx1"/>
          </a:solidFill>
          <a:latin typeface="+mn-lt"/>
          <a:ea typeface="+mn-ea"/>
          <a:cs typeface="+mn-cs"/>
        </a:defRPr>
      </a:lvl7pPr>
      <a:lvl8pPr marL="14996114" algn="l" defTabSz="4284604" rtl="0" eaLnBrk="1" latinLnBrk="0" hangingPunct="1">
        <a:defRPr sz="8400" kern="1200">
          <a:solidFill>
            <a:schemeClr val="tx1"/>
          </a:solidFill>
          <a:latin typeface="+mn-lt"/>
          <a:ea typeface="+mn-ea"/>
          <a:cs typeface="+mn-cs"/>
        </a:defRPr>
      </a:lvl8pPr>
      <a:lvl9pPr marL="17138416" algn="l" defTabSz="4284604"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jpeg"/><Relationship Id="rId12" Type="http://schemas.openxmlformats.org/officeDocument/2006/relationships/image" Target="../media/image10.jpe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emf"/><Relationship Id="rId16" Type="http://schemas.openxmlformats.org/officeDocument/2006/relationships/image" Target="../media/image14.emf"/><Relationship Id="rId17" Type="http://schemas.openxmlformats.org/officeDocument/2006/relationships/image" Target="../media/image15.emf"/><Relationship Id="rId18" Type="http://schemas.openxmlformats.org/officeDocument/2006/relationships/image" Target="../media/image16.emf"/><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 Id="rId4" Type="http://schemas.openxmlformats.org/officeDocument/2006/relationships/image" Target="../media/image2.png"/><Relationship Id="rId5" Type="http://schemas.openxmlformats.org/officeDocument/2006/relationships/image" Target="../media/image3.jpeg"/><Relationship Id="rId6" Type="http://schemas.openxmlformats.org/officeDocument/2006/relationships/image" Target="../media/image4.tiff"/><Relationship Id="rId7" Type="http://schemas.openxmlformats.org/officeDocument/2006/relationships/image" Target="../media/image5.tiff"/><Relationship Id="rId8" Type="http://schemas.openxmlformats.org/officeDocument/2006/relationships/image" Target="../media/image6.jpeg"/><Relationship Id="rId9" Type="http://schemas.openxmlformats.org/officeDocument/2006/relationships/image" Target="../media/image7.jpeg"/><Relationship Id="rId10"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73"/>
          <p:cNvGrpSpPr/>
          <p:nvPr/>
        </p:nvGrpSpPr>
        <p:grpSpPr>
          <a:xfrm>
            <a:off x="26060400" y="24384000"/>
            <a:ext cx="11640775" cy="6553200"/>
            <a:chOff x="762000" y="228598"/>
            <a:chExt cx="3276600" cy="4661535"/>
          </a:xfrm>
          <a:solidFill>
            <a:srgbClr val="FFFFFF"/>
          </a:solidFill>
        </p:grpSpPr>
        <p:sp>
          <p:nvSpPr>
            <p:cNvPr id="11" name="Rectangle 10"/>
            <p:cNvSpPr/>
            <p:nvPr/>
          </p:nvSpPr>
          <p:spPr>
            <a:xfrm>
              <a:off x="762000" y="228598"/>
              <a:ext cx="3276600" cy="4661535"/>
            </a:xfrm>
            <a:prstGeom prst="rect">
              <a:avLst/>
            </a:prstGeom>
            <a:grp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839203" y="279960"/>
              <a:ext cx="3125932" cy="4488217"/>
            </a:xfrm>
            <a:prstGeom prst="rect">
              <a:avLst/>
            </a:prstGeom>
            <a:grp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73"/>
          <p:cNvGrpSpPr/>
          <p:nvPr/>
        </p:nvGrpSpPr>
        <p:grpSpPr>
          <a:xfrm>
            <a:off x="25908000" y="14173200"/>
            <a:ext cx="11658600" cy="9220200"/>
            <a:chOff x="804831" y="856112"/>
            <a:chExt cx="3276600" cy="4661535"/>
          </a:xfrm>
          <a:solidFill>
            <a:srgbClr val="FFFFFF"/>
          </a:solidFill>
        </p:grpSpPr>
        <p:sp>
          <p:nvSpPr>
            <p:cNvPr id="14" name="Rectangle 13"/>
            <p:cNvSpPr/>
            <p:nvPr/>
          </p:nvSpPr>
          <p:spPr>
            <a:xfrm>
              <a:off x="804831" y="856112"/>
              <a:ext cx="3276600" cy="4661535"/>
            </a:xfrm>
            <a:prstGeom prst="rect">
              <a:avLst/>
            </a:prstGeom>
            <a:grpFill/>
            <a:ln w="76200" cmpd="sng">
              <a:solidFill>
                <a:srgbClr val="B2FF7C"/>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15" name="Rectangle 14"/>
            <p:cNvSpPr/>
            <p:nvPr/>
          </p:nvSpPr>
          <p:spPr>
            <a:xfrm>
              <a:off x="847663" y="945757"/>
              <a:ext cx="3125932" cy="4488217"/>
            </a:xfrm>
            <a:prstGeom prst="rect">
              <a:avLst/>
            </a:prstGeom>
            <a:grpFill/>
            <a:ln w="76200" cmpd="sng">
              <a:solidFill>
                <a:srgbClr val="B2FF7C"/>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grpSp>
        <p:nvGrpSpPr>
          <p:cNvPr id="16" name="Group 73"/>
          <p:cNvGrpSpPr/>
          <p:nvPr/>
        </p:nvGrpSpPr>
        <p:grpSpPr>
          <a:xfrm>
            <a:off x="14097000" y="22783800"/>
            <a:ext cx="11049000" cy="12192000"/>
            <a:chOff x="762000" y="228598"/>
            <a:chExt cx="3276600" cy="4661535"/>
          </a:xfrm>
        </p:grpSpPr>
        <p:sp>
          <p:nvSpPr>
            <p:cNvPr id="17" name="Rectangle 16"/>
            <p:cNvSpPr/>
            <p:nvPr/>
          </p:nvSpPr>
          <p:spPr>
            <a:xfrm>
              <a:off x="762000" y="228598"/>
              <a:ext cx="3276600" cy="4661535"/>
            </a:xfrm>
            <a:prstGeom prst="rect">
              <a:avLst/>
            </a:prstGeom>
            <a:solidFill>
              <a:srgbClr val="FFFFFF"/>
            </a:solid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839203" y="279960"/>
              <a:ext cx="3125932" cy="4488217"/>
            </a:xfrm>
            <a:prstGeom prst="rect">
              <a:avLst/>
            </a:prstGeom>
            <a:solidFill>
              <a:schemeClr val="bg1"/>
            </a:solid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1" name="Group 180"/>
          <p:cNvGrpSpPr/>
          <p:nvPr/>
        </p:nvGrpSpPr>
        <p:grpSpPr>
          <a:xfrm>
            <a:off x="687701" y="4267200"/>
            <a:ext cx="12571099" cy="10515601"/>
            <a:chOff x="687701" y="4191000"/>
            <a:chExt cx="12571099" cy="13487400"/>
          </a:xfrm>
          <a:noFill/>
        </p:grpSpPr>
        <p:grpSp>
          <p:nvGrpSpPr>
            <p:cNvPr id="22" name="Group 21"/>
            <p:cNvGrpSpPr/>
            <p:nvPr/>
          </p:nvGrpSpPr>
          <p:grpSpPr>
            <a:xfrm>
              <a:off x="687701" y="4191000"/>
              <a:ext cx="12571099" cy="13487400"/>
              <a:chOff x="762000" y="228600"/>
              <a:chExt cx="3276600" cy="4114800"/>
            </a:xfrm>
            <a:grpFill/>
          </p:grpSpPr>
          <p:sp>
            <p:nvSpPr>
              <p:cNvPr id="23" name="Rectangle 22"/>
              <p:cNvSpPr/>
              <p:nvPr/>
            </p:nvSpPr>
            <p:spPr>
              <a:xfrm>
                <a:off x="762000" y="228600"/>
                <a:ext cx="3276600" cy="4114800"/>
              </a:xfrm>
              <a:prstGeom prst="rect">
                <a:avLst/>
              </a:prstGeom>
              <a:grp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838200" y="365760"/>
                <a:ext cx="3124200" cy="3901439"/>
              </a:xfrm>
              <a:prstGeom prst="rect">
                <a:avLst/>
              </a:prstGeom>
              <a:grp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TextBox 24"/>
            <p:cNvSpPr txBox="1"/>
            <p:nvPr/>
          </p:nvSpPr>
          <p:spPr>
            <a:xfrm>
              <a:off x="944082" y="5029200"/>
              <a:ext cx="11861053" cy="12521409"/>
            </a:xfrm>
            <a:prstGeom prst="rect">
              <a:avLst/>
            </a:prstGeom>
            <a:grpFill/>
            <a:ln>
              <a:noFill/>
            </a:ln>
          </p:spPr>
          <p:txBody>
            <a:bodyPr wrap="square" lIns="394503" tIns="197251" rIns="394503" bIns="197251" rtlCol="0">
              <a:spAutoFit/>
            </a:bodyPr>
            <a:lstStyle/>
            <a:p>
              <a:pPr algn="ctr"/>
              <a:r>
                <a:rPr lang="en-US" sz="4400" b="1" dirty="0" smtClean="0">
                  <a:solidFill>
                    <a:schemeClr val="tx2">
                      <a:lumMod val="75000"/>
                    </a:schemeClr>
                  </a:solidFill>
                  <a:latin typeface="Arial" pitchFamily="34" charset="0"/>
                  <a:cs typeface="Arial" pitchFamily="34" charset="0"/>
                </a:rPr>
                <a:t>Abstract</a:t>
              </a:r>
            </a:p>
            <a:p>
              <a:pPr algn="ctr"/>
              <a:endParaRPr lang="en-US" sz="1050" b="1" dirty="0" smtClean="0">
                <a:solidFill>
                  <a:schemeClr val="tx2">
                    <a:lumMod val="75000"/>
                  </a:schemeClr>
                </a:solidFill>
                <a:latin typeface="Arial" pitchFamily="34" charset="0"/>
                <a:cs typeface="Arial" pitchFamily="34" charset="0"/>
              </a:endParaRPr>
            </a:p>
            <a:p>
              <a:pPr algn="ctr"/>
              <a:r>
                <a:rPr lang="en-US" sz="3000" b="1" i="1" dirty="0"/>
                <a:t>Saccharomyces </a:t>
              </a:r>
              <a:r>
                <a:rPr lang="en-US" sz="3000" b="1" i="1" dirty="0" err="1"/>
                <a:t>cerevisiae</a:t>
              </a:r>
              <a:r>
                <a:rPr lang="en-US" sz="3000" b="1" dirty="0"/>
                <a:t>, also known as the budding yeast, can be used to study the cellular aging process as a model for aging of human cells. Past studies have concluded that there is a strong connection between the presence of </a:t>
              </a:r>
              <a:r>
                <a:rPr lang="en-US" sz="3000" b="1" dirty="0" err="1"/>
                <a:t>superoxides</a:t>
              </a:r>
              <a:r>
                <a:rPr lang="en-US" sz="3000" b="1" dirty="0"/>
                <a:t>, and cellular aging. This study investigates how the presence of hydrogen peroxide on the outside of the cell influences the amount of hydrogen peroxide inside of the cell. The hydrogen peroxide acts as a stress inhibitor and the cell wants to the keep a balance of between the levels of intercellular and intracellular peroxide by trying to maintain homeostasis. The intracellular levels are detected by </a:t>
              </a:r>
              <a:r>
                <a:rPr lang="en-US" sz="3000" b="1" dirty="0" err="1"/>
                <a:t>dihydroethidium</a:t>
              </a:r>
              <a:r>
                <a:rPr lang="en-US" sz="3000" b="1" dirty="0"/>
                <a:t> (DHE; red) </a:t>
              </a:r>
              <a:r>
                <a:rPr lang="en-US" sz="3000" b="1"/>
                <a:t>and </a:t>
              </a:r>
              <a:r>
                <a:rPr lang="en-US" sz="3000" b="1" smtClean="0"/>
                <a:t>d </a:t>
              </a:r>
              <a:r>
                <a:rPr lang="en-US" sz="3000" b="1" dirty="0"/>
                <a:t>by </a:t>
              </a:r>
              <a:r>
                <a:rPr lang="en-US" sz="3000" b="1" dirty="0" err="1"/>
                <a:t>dihydrorhodamine</a:t>
              </a:r>
              <a:r>
                <a:rPr lang="en-US" sz="3000" b="1" dirty="0"/>
                <a:t> (DHR; green). DHR and DHE are florescent probes that can be detected by </a:t>
              </a:r>
              <a:r>
                <a:rPr lang="en-US" sz="3000" b="1" dirty="0" err="1"/>
                <a:t>flowcytometry</a:t>
              </a:r>
              <a:r>
                <a:rPr lang="en-US" sz="3000" b="1" dirty="0"/>
                <a:t> —the use of lasers to detect different aspects between cells. The presence of hydrogen peroxide increases the coefficient variation that represents the DHE and DHR. Those increases represent a growing population of cells due to the induction of heterogeneity. Those increases by caused a decrease in the robustness of the cells</a:t>
              </a:r>
            </a:p>
            <a:p>
              <a:pPr algn="ctr"/>
              <a:endParaRPr lang="en-US" sz="4400" b="1" dirty="0" smtClean="0">
                <a:solidFill>
                  <a:schemeClr val="tx2">
                    <a:lumMod val="75000"/>
                  </a:schemeClr>
                </a:solidFill>
                <a:latin typeface="Arial" pitchFamily="34" charset="0"/>
                <a:cs typeface="Arial" pitchFamily="34" charset="0"/>
              </a:endParaRPr>
            </a:p>
          </p:txBody>
        </p:sp>
      </p:grpSp>
      <p:grpSp>
        <p:nvGrpSpPr>
          <p:cNvPr id="26" name="Group 25"/>
          <p:cNvGrpSpPr/>
          <p:nvPr/>
        </p:nvGrpSpPr>
        <p:grpSpPr>
          <a:xfrm>
            <a:off x="25679400" y="4343400"/>
            <a:ext cx="11506200" cy="8991600"/>
            <a:chOff x="762000" y="228600"/>
            <a:chExt cx="3276600" cy="4114800"/>
          </a:xfrm>
        </p:grpSpPr>
        <p:sp>
          <p:nvSpPr>
            <p:cNvPr id="27" name="Rectangle 26"/>
            <p:cNvSpPr/>
            <p:nvPr/>
          </p:nvSpPr>
          <p:spPr>
            <a:xfrm>
              <a:off x="762000" y="228600"/>
              <a:ext cx="3276600" cy="4114800"/>
            </a:xfrm>
            <a:prstGeom prst="rect">
              <a:avLst/>
            </a:prstGeom>
            <a:solidFill>
              <a:srgbClr val="FFFFFF"/>
            </a:solid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838200" y="304800"/>
              <a:ext cx="3124200" cy="3962400"/>
            </a:xfrm>
            <a:prstGeom prst="rect">
              <a:avLst/>
            </a:prstGeom>
            <a:solidFill>
              <a:srgbClr val="FFFFFF"/>
            </a:solid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TextBox 30"/>
          <p:cNvSpPr txBox="1"/>
          <p:nvPr/>
        </p:nvSpPr>
        <p:spPr>
          <a:xfrm>
            <a:off x="27432000" y="4648200"/>
            <a:ext cx="8233245" cy="1743696"/>
          </a:xfrm>
          <a:prstGeom prst="rect">
            <a:avLst/>
          </a:prstGeom>
          <a:noFill/>
        </p:spPr>
        <p:txBody>
          <a:bodyPr wrap="square" lIns="385712" tIns="192856" rIns="385712" bIns="192856" rtlCol="0">
            <a:spAutoFit/>
          </a:bodyPr>
          <a:lstStyle/>
          <a:p>
            <a:pPr algn="ctr"/>
            <a:r>
              <a:rPr lang="en-US" sz="4400" b="1" dirty="0" smtClean="0">
                <a:solidFill>
                  <a:schemeClr val="tx2">
                    <a:lumMod val="75000"/>
                  </a:schemeClr>
                </a:solidFill>
                <a:latin typeface="Arial" pitchFamily="34" charset="0"/>
                <a:cs typeface="Arial" pitchFamily="34" charset="0"/>
              </a:rPr>
              <a:t>Results</a:t>
            </a:r>
          </a:p>
          <a:p>
            <a:pPr algn="ctr"/>
            <a:endParaRPr lang="en-US" sz="4400" b="1" dirty="0">
              <a:solidFill>
                <a:schemeClr val="tx2">
                  <a:lumMod val="75000"/>
                </a:schemeClr>
              </a:solidFill>
              <a:latin typeface="Arial" pitchFamily="34" charset="0"/>
              <a:cs typeface="Arial" pitchFamily="34" charset="0"/>
            </a:endParaRPr>
          </a:p>
        </p:txBody>
      </p:sp>
      <p:grpSp>
        <p:nvGrpSpPr>
          <p:cNvPr id="182" name="Group 181"/>
          <p:cNvGrpSpPr/>
          <p:nvPr/>
        </p:nvGrpSpPr>
        <p:grpSpPr>
          <a:xfrm>
            <a:off x="13868400" y="4419600"/>
            <a:ext cx="11674140" cy="18059400"/>
            <a:chOff x="13730252" y="4800600"/>
            <a:chExt cx="11674140" cy="9829800"/>
          </a:xfrm>
        </p:grpSpPr>
        <p:grpSp>
          <p:nvGrpSpPr>
            <p:cNvPr id="32" name="Group 31"/>
            <p:cNvGrpSpPr/>
            <p:nvPr/>
          </p:nvGrpSpPr>
          <p:grpSpPr>
            <a:xfrm>
              <a:off x="13792200" y="4800600"/>
              <a:ext cx="11201400" cy="9829800"/>
              <a:chOff x="762000" y="246569"/>
              <a:chExt cx="3276600" cy="4578565"/>
            </a:xfrm>
          </p:grpSpPr>
          <p:sp>
            <p:nvSpPr>
              <p:cNvPr id="33" name="Rectangle 32"/>
              <p:cNvSpPr/>
              <p:nvPr/>
            </p:nvSpPr>
            <p:spPr>
              <a:xfrm>
                <a:off x="762000" y="246569"/>
                <a:ext cx="3276600" cy="4578565"/>
              </a:xfrm>
              <a:prstGeom prst="rect">
                <a:avLst/>
              </a:prstGeom>
              <a:solidFill>
                <a:srgbClr val="FFFFFF"/>
              </a:solid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838199" y="360088"/>
                <a:ext cx="3125931" cy="4388737"/>
              </a:xfrm>
              <a:prstGeom prst="rect">
                <a:avLst/>
              </a:prstGeom>
              <a:solidFill>
                <a:srgbClr val="FFFFFF"/>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5" name="TextBox 34"/>
            <p:cNvSpPr txBox="1"/>
            <p:nvPr/>
          </p:nvSpPr>
          <p:spPr>
            <a:xfrm>
              <a:off x="13730252" y="4832236"/>
              <a:ext cx="11674140" cy="1801267"/>
            </a:xfrm>
            <a:prstGeom prst="rect">
              <a:avLst/>
            </a:prstGeom>
            <a:noFill/>
            <a:ln w="76200" cmpd="sng">
              <a:solidFill>
                <a:srgbClr val="FFFFFF"/>
              </a:solidFill>
            </a:ln>
          </p:spPr>
          <p:txBody>
            <a:bodyPr wrap="square" lIns="385712" tIns="192856" rIns="385712" bIns="192856" rtlCol="0">
              <a:spAutoFit/>
            </a:bodyPr>
            <a:lstStyle/>
            <a:p>
              <a:pPr algn="ctr"/>
              <a:r>
                <a:rPr lang="en-US" sz="4400" b="1" dirty="0" smtClean="0">
                  <a:solidFill>
                    <a:schemeClr val="tx2">
                      <a:lumMod val="75000"/>
                    </a:schemeClr>
                  </a:solidFill>
                  <a:latin typeface="Arial" pitchFamily="34" charset="0"/>
                  <a:cs typeface="Arial" pitchFamily="34" charset="0"/>
                </a:rPr>
                <a:t>Methods</a:t>
              </a:r>
            </a:p>
            <a:p>
              <a:endParaRPr lang="en-US" sz="5500" b="1" dirty="0" smtClean="0">
                <a:solidFill>
                  <a:schemeClr val="tx2">
                    <a:lumMod val="75000"/>
                  </a:schemeClr>
                </a:solidFill>
                <a:latin typeface="Arial" pitchFamily="34" charset="0"/>
                <a:cs typeface="Arial" pitchFamily="34" charset="0"/>
              </a:endParaRPr>
            </a:p>
          </p:txBody>
        </p:sp>
        <p:sp>
          <p:nvSpPr>
            <p:cNvPr id="36" name="Rectangle 15"/>
            <p:cNvSpPr>
              <a:spLocks noChangeArrowheads="1"/>
            </p:cNvSpPr>
            <p:nvPr/>
          </p:nvSpPr>
          <p:spPr bwMode="auto">
            <a:xfrm>
              <a:off x="14263652" y="5630119"/>
              <a:ext cx="10134600" cy="758811"/>
            </a:xfrm>
            <a:prstGeom prst="rect">
              <a:avLst/>
            </a:prstGeom>
            <a:noFill/>
            <a:ln w="76200" cmpd="sng">
              <a:solidFill>
                <a:srgbClr val="FFFFFF"/>
              </a:solidFill>
              <a:miter lim="800000"/>
              <a:headEnd/>
              <a:tailEnd/>
            </a:ln>
            <a:effectLst/>
          </p:spPr>
          <p:txBody>
            <a:bodyPr vert="horz" wrap="square" lIns="385712" tIns="192856" rIns="385712" bIns="192856" numCol="1" anchor="ctr" anchorCtr="0" compatLnSpc="1">
              <a:prstTxWarp prst="textNoShape">
                <a:avLst/>
              </a:prstTxWarp>
              <a:spAutoFit/>
            </a:bodyPr>
            <a:lstStyle/>
            <a:p>
              <a:pPr defTabSz="3857122" fontAlgn="base">
                <a:spcBef>
                  <a:spcPct val="0"/>
                </a:spcBef>
                <a:spcAft>
                  <a:spcPct val="0"/>
                </a:spcAft>
              </a:pPr>
              <a:r>
                <a:rPr lang="en-US" sz="2400" b="1" dirty="0" smtClean="0">
                  <a:latin typeface="Arial" pitchFamily="34" charset="0"/>
                  <a:ea typeface="Calibri" pitchFamily="34" charset="0"/>
                  <a:cs typeface="Arial" pitchFamily="34" charset="0"/>
                </a:rPr>
                <a:t>Ectopic hydrogen peroxide treatment </a:t>
              </a:r>
              <a:endParaRPr lang="en-US" sz="2400" dirty="0" smtClean="0">
                <a:latin typeface="Arial" pitchFamily="34" charset="0"/>
                <a:ea typeface="Calibri" pitchFamily="34" charset="0"/>
                <a:cs typeface="Arial" pitchFamily="34" charset="0"/>
              </a:endParaRPr>
            </a:p>
          </p:txBody>
        </p:sp>
      </p:grpSp>
      <p:grpSp>
        <p:nvGrpSpPr>
          <p:cNvPr id="38" name="Group 37"/>
          <p:cNvGrpSpPr/>
          <p:nvPr/>
        </p:nvGrpSpPr>
        <p:grpSpPr>
          <a:xfrm>
            <a:off x="609600" y="381000"/>
            <a:ext cx="37795200" cy="3505200"/>
            <a:chOff x="1066800" y="457200"/>
            <a:chExt cx="39526473" cy="3312966"/>
          </a:xfrm>
        </p:grpSpPr>
        <p:sp>
          <p:nvSpPr>
            <p:cNvPr id="39" name="Rectangle 38"/>
            <p:cNvSpPr/>
            <p:nvPr/>
          </p:nvSpPr>
          <p:spPr>
            <a:xfrm>
              <a:off x="1066800" y="457200"/>
              <a:ext cx="39210952" cy="3312966"/>
            </a:xfrm>
            <a:prstGeom prst="rect">
              <a:avLst/>
            </a:prstGeom>
            <a:solidFill>
              <a:srgbClr val="B2FF7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85712" tIns="192856" rIns="385712" bIns="192856" rtlCol="0" anchor="ctr"/>
            <a:lstStyle/>
            <a:p>
              <a:pPr algn="ctr"/>
              <a:endParaRPr lang="en-US" dirty="0"/>
            </a:p>
          </p:txBody>
        </p:sp>
        <p:sp>
          <p:nvSpPr>
            <p:cNvPr id="40" name="Text Box 16"/>
            <p:cNvSpPr txBox="1">
              <a:spLocks noChangeArrowheads="1"/>
            </p:cNvSpPr>
            <p:nvPr/>
          </p:nvSpPr>
          <p:spPr bwMode="auto">
            <a:xfrm>
              <a:off x="1066800" y="457200"/>
              <a:ext cx="39526473" cy="3015151"/>
            </a:xfrm>
            <a:prstGeom prst="rect">
              <a:avLst/>
            </a:prstGeom>
            <a:solidFill>
              <a:srgbClr val="B2FF7C"/>
            </a:solidFill>
            <a:ln w="9525">
              <a:solidFill>
                <a:schemeClr val="bg1"/>
              </a:solidFill>
              <a:miter lim="800000"/>
              <a:headEnd/>
              <a:tailEnd/>
            </a:ln>
          </p:spPr>
          <p:txBody>
            <a:bodyPr wrap="square" lIns="0" tIns="0" rIns="0" bIns="0">
              <a:spAutoFit/>
            </a:bodyPr>
            <a:lstStyle/>
            <a:p>
              <a:pPr algn="ctr">
                <a:lnSpc>
                  <a:spcPct val="95000"/>
                </a:lnSpc>
              </a:pPr>
              <a:r>
                <a:rPr lang="en-US" sz="6700" b="1" dirty="0" smtClean="0">
                  <a:solidFill>
                    <a:srgbClr val="000000"/>
                  </a:solidFill>
                  <a:latin typeface="Arial" pitchFamily="34" charset="0"/>
                  <a:cs typeface="Arial" pitchFamily="34" charset="0"/>
                </a:rPr>
                <a:t>Hydrogen Peroxide </a:t>
              </a:r>
              <a:r>
                <a:rPr lang="en-US" sz="6700" b="1" dirty="0" smtClean="0">
                  <a:solidFill>
                    <a:srgbClr val="000000"/>
                  </a:solidFill>
                  <a:latin typeface="Arial" pitchFamily="34" charset="0"/>
                  <a:cs typeface="Arial" pitchFamily="34" charset="0"/>
                </a:rPr>
                <a:t>Increases </a:t>
              </a:r>
              <a:r>
                <a:rPr lang="en-US" sz="6700" b="1" dirty="0">
                  <a:solidFill>
                    <a:srgbClr val="000000"/>
                  </a:solidFill>
                  <a:latin typeface="Arial" pitchFamily="34" charset="0"/>
                  <a:cs typeface="Arial" pitchFamily="34" charset="0"/>
                </a:rPr>
                <a:t>t</a:t>
              </a:r>
              <a:r>
                <a:rPr lang="en-US" sz="6700" b="1" dirty="0" smtClean="0">
                  <a:solidFill>
                    <a:srgbClr val="000000"/>
                  </a:solidFill>
                  <a:latin typeface="Arial" pitchFamily="34" charset="0"/>
                  <a:cs typeface="Arial" pitchFamily="34" charset="0"/>
                </a:rPr>
                <a:t>he Amount of Intracellular Reactive Species and </a:t>
              </a:r>
              <a:r>
                <a:rPr lang="en-US" sz="6700" b="1" dirty="0" smtClean="0">
                  <a:solidFill>
                    <a:srgbClr val="000000"/>
                  </a:solidFill>
                  <a:latin typeface="Arial" pitchFamily="34" charset="0"/>
                  <a:cs typeface="Arial" pitchFamily="34" charset="0"/>
                </a:rPr>
                <a:t>Decreases Cellular Robustness in Saccharomyces cerevisiae.</a:t>
              </a:r>
            </a:p>
            <a:p>
              <a:pPr algn="ctr"/>
              <a:r>
                <a:rPr lang="en-US" sz="4000" dirty="0" smtClean="0"/>
                <a:t>Kayla Moore; </a:t>
              </a:r>
              <a:r>
                <a:rPr lang="en-US" sz="4000" dirty="0" smtClean="0"/>
                <a:t>Hong Qin</a:t>
              </a:r>
            </a:p>
            <a:p>
              <a:pPr marL="742950" indent="-742950" algn="ctr"/>
              <a:r>
                <a:rPr lang="en-US" sz="4000" dirty="0" smtClean="0"/>
                <a:t>Department of Biology, Spelman College, Atlanta, GA 30314 </a:t>
              </a:r>
            </a:p>
          </p:txBody>
        </p:sp>
        <p:pic>
          <p:nvPicPr>
            <p:cNvPr id="41" name="Picture 2"/>
            <p:cNvPicPr>
              <a:picLocks noChangeAspect="1" noChangeArrowheads="1"/>
            </p:cNvPicPr>
            <p:nvPr/>
          </p:nvPicPr>
          <p:blipFill>
            <a:blip r:embed="rId3" cstate="print"/>
            <a:srcRect/>
            <a:stretch>
              <a:fillRect/>
            </a:stretch>
          </p:blipFill>
          <p:spPr bwMode="auto">
            <a:xfrm>
              <a:off x="38213620" y="1537515"/>
              <a:ext cx="1981200" cy="1981200"/>
            </a:xfrm>
            <a:prstGeom prst="rect">
              <a:avLst/>
            </a:prstGeom>
            <a:noFill/>
            <a:ln w="9525">
              <a:solidFill>
                <a:schemeClr val="bg1"/>
              </a:solidFill>
              <a:miter lim="800000"/>
              <a:headEnd/>
              <a:tailEnd/>
            </a:ln>
          </p:spPr>
        </p:pic>
        <p:pic>
          <p:nvPicPr>
            <p:cNvPr id="42" name="Picture 3"/>
            <p:cNvPicPr>
              <a:picLocks noChangeAspect="1" noChangeArrowheads="1"/>
            </p:cNvPicPr>
            <p:nvPr/>
          </p:nvPicPr>
          <p:blipFill>
            <a:blip r:embed="rId4" cstate="print"/>
            <a:srcRect/>
            <a:stretch>
              <a:fillRect/>
            </a:stretch>
          </p:blipFill>
          <p:spPr bwMode="auto">
            <a:xfrm>
              <a:off x="1385562" y="2169739"/>
              <a:ext cx="3668176" cy="1528406"/>
            </a:xfrm>
            <a:prstGeom prst="rect">
              <a:avLst/>
            </a:prstGeom>
            <a:noFill/>
            <a:ln w="9525">
              <a:solidFill>
                <a:schemeClr val="bg1"/>
              </a:solidFill>
              <a:miter lim="800000"/>
              <a:headEnd/>
              <a:tailEnd/>
            </a:ln>
          </p:spPr>
        </p:pic>
      </p:grpSp>
      <p:sp>
        <p:nvSpPr>
          <p:cNvPr id="628" name="Rectangle 627"/>
          <p:cNvSpPr/>
          <p:nvPr/>
        </p:nvSpPr>
        <p:spPr>
          <a:xfrm>
            <a:off x="26365200" y="12801600"/>
            <a:ext cx="10058400" cy="584776"/>
          </a:xfrm>
          <a:prstGeom prst="rect">
            <a:avLst/>
          </a:prstGeom>
        </p:spPr>
        <p:txBody>
          <a:bodyPr wrap="square">
            <a:spAutoFit/>
          </a:bodyPr>
          <a:lstStyle/>
          <a:p>
            <a:endParaRPr lang="en-US" sz="3200" b="1" dirty="0">
              <a:latin typeface="Arial" pitchFamily="34" charset="0"/>
              <a:cs typeface="Arial" pitchFamily="34" charset="0"/>
            </a:endParaRPr>
          </a:p>
        </p:txBody>
      </p:sp>
      <p:sp>
        <p:nvSpPr>
          <p:cNvPr id="637" name="TextBox 636"/>
          <p:cNvSpPr txBox="1"/>
          <p:nvPr/>
        </p:nvSpPr>
        <p:spPr>
          <a:xfrm>
            <a:off x="26517600" y="25222200"/>
            <a:ext cx="10668000" cy="3278107"/>
          </a:xfrm>
          <a:prstGeom prst="rect">
            <a:avLst/>
          </a:prstGeom>
          <a:solidFill>
            <a:srgbClr val="FFFFFF"/>
          </a:solidFill>
          <a:ln>
            <a:solidFill>
              <a:srgbClr val="B2FF7C"/>
            </a:solidFill>
          </a:ln>
        </p:spPr>
        <p:txBody>
          <a:bodyPr wrap="square" lIns="76489" tIns="38242" rIns="76489" bIns="38242" rtlCol="0">
            <a:spAutoFit/>
          </a:bodyPr>
          <a:lstStyle/>
          <a:p>
            <a:pPr algn="ctr"/>
            <a:r>
              <a:rPr lang="en-US" sz="4400" b="1" dirty="0" smtClean="0">
                <a:solidFill>
                  <a:schemeClr val="tx2">
                    <a:lumMod val="75000"/>
                  </a:schemeClr>
                </a:solidFill>
                <a:latin typeface="Arial" pitchFamily="34" charset="0"/>
                <a:cs typeface="Arial" pitchFamily="34" charset="0"/>
              </a:rPr>
              <a:t>Conclusions</a:t>
            </a:r>
          </a:p>
          <a:p>
            <a:endParaRPr lang="en-US" sz="4400" b="1" dirty="0">
              <a:solidFill>
                <a:schemeClr val="tx2">
                  <a:lumMod val="75000"/>
                </a:schemeClr>
              </a:solidFill>
              <a:latin typeface="Arial" pitchFamily="34" charset="0"/>
              <a:cs typeface="Arial" pitchFamily="34" charset="0"/>
            </a:endParaRPr>
          </a:p>
          <a:p>
            <a:endParaRPr lang="en-US" sz="4400" b="1" dirty="0" smtClean="0">
              <a:solidFill>
                <a:schemeClr val="tx2">
                  <a:lumMod val="75000"/>
                </a:schemeClr>
              </a:solidFill>
              <a:latin typeface="Arial" pitchFamily="34" charset="0"/>
              <a:cs typeface="Arial" pitchFamily="34" charset="0"/>
            </a:endParaRPr>
          </a:p>
          <a:p>
            <a:endParaRPr lang="en-US" sz="4400" b="1" dirty="0" smtClean="0">
              <a:solidFill>
                <a:schemeClr val="tx2">
                  <a:lumMod val="75000"/>
                </a:schemeClr>
              </a:solidFill>
              <a:latin typeface="Arial" pitchFamily="34" charset="0"/>
              <a:cs typeface="Arial" pitchFamily="34" charset="0"/>
            </a:endParaRPr>
          </a:p>
          <a:p>
            <a:endParaRPr lang="en-US" sz="3200" b="1" dirty="0" smtClean="0">
              <a:solidFill>
                <a:schemeClr val="tx2">
                  <a:lumMod val="75000"/>
                </a:schemeClr>
              </a:solidFill>
              <a:latin typeface="Arial" pitchFamily="34" charset="0"/>
              <a:cs typeface="Arial" pitchFamily="34" charset="0"/>
            </a:endParaRPr>
          </a:p>
        </p:txBody>
      </p:sp>
      <p:pic>
        <p:nvPicPr>
          <p:cNvPr id="1026" name="Picture 2" descr="https://encrypted-tbn1.gstatic.com/images?q=tbn:ANd9GcRvhms-DDr8QgQRXSKqOlNt2QeXRfHQeZn-zN_BcRqvp284GasE"/>
          <p:cNvPicPr>
            <a:picLocks noChangeAspect="1" noChangeArrowheads="1"/>
          </p:cNvPicPr>
          <p:nvPr/>
        </p:nvPicPr>
        <p:blipFill>
          <a:blip r:embed="rId5" cstate="print"/>
          <a:srcRect/>
          <a:stretch>
            <a:fillRect/>
          </a:stretch>
        </p:blipFill>
        <p:spPr bwMode="auto">
          <a:xfrm>
            <a:off x="31775400" y="2438400"/>
            <a:ext cx="3892054" cy="1219200"/>
          </a:xfrm>
          <a:prstGeom prst="rect">
            <a:avLst/>
          </a:prstGeom>
          <a:noFill/>
        </p:spPr>
      </p:pic>
      <p:grpSp>
        <p:nvGrpSpPr>
          <p:cNvPr id="183" name="Group 182"/>
          <p:cNvGrpSpPr/>
          <p:nvPr/>
        </p:nvGrpSpPr>
        <p:grpSpPr>
          <a:xfrm>
            <a:off x="685800" y="15240000"/>
            <a:ext cx="12792247" cy="8787245"/>
            <a:chOff x="13730252" y="4800600"/>
            <a:chExt cx="11263348" cy="10593969"/>
          </a:xfrm>
        </p:grpSpPr>
        <p:grpSp>
          <p:nvGrpSpPr>
            <p:cNvPr id="184" name="Group 31"/>
            <p:cNvGrpSpPr/>
            <p:nvPr/>
          </p:nvGrpSpPr>
          <p:grpSpPr>
            <a:xfrm>
              <a:off x="13792200" y="4800600"/>
              <a:ext cx="11201400" cy="9829800"/>
              <a:chOff x="762000" y="246569"/>
              <a:chExt cx="3276600" cy="4578565"/>
            </a:xfrm>
          </p:grpSpPr>
          <p:sp>
            <p:nvSpPr>
              <p:cNvPr id="187" name="Rectangle 186"/>
              <p:cNvSpPr/>
              <p:nvPr/>
            </p:nvSpPr>
            <p:spPr>
              <a:xfrm>
                <a:off x="762000" y="246569"/>
                <a:ext cx="3276600" cy="4578565"/>
              </a:xfrm>
              <a:prstGeom prst="rect">
                <a:avLst/>
              </a:prstGeom>
              <a:solidFill>
                <a:srgbClr val="FFFFFF"/>
              </a:solid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8" name="Rectangle 187"/>
              <p:cNvSpPr/>
              <p:nvPr/>
            </p:nvSpPr>
            <p:spPr>
              <a:xfrm>
                <a:off x="838199" y="360088"/>
                <a:ext cx="3125931" cy="43887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5" name="TextBox 184"/>
            <p:cNvSpPr txBox="1"/>
            <p:nvPr/>
          </p:nvSpPr>
          <p:spPr>
            <a:xfrm>
              <a:off x="13730252" y="4832238"/>
              <a:ext cx="11070305" cy="10562331"/>
            </a:xfrm>
            <a:prstGeom prst="rect">
              <a:avLst/>
            </a:prstGeom>
            <a:noFill/>
          </p:spPr>
          <p:txBody>
            <a:bodyPr wrap="square" lIns="385712" tIns="192856" rIns="385712" bIns="192856" rtlCol="0">
              <a:spAutoFit/>
            </a:bodyPr>
            <a:lstStyle/>
            <a:p>
              <a:pPr algn="ctr"/>
              <a:r>
                <a:rPr lang="en-US" sz="4400" b="1" dirty="0" smtClean="0">
                  <a:solidFill>
                    <a:schemeClr val="tx2">
                      <a:lumMod val="75000"/>
                    </a:schemeClr>
                  </a:solidFill>
                  <a:latin typeface="Arial" pitchFamily="34" charset="0"/>
                  <a:cs typeface="Arial" pitchFamily="34" charset="0"/>
                </a:rPr>
                <a:t>Introduction</a:t>
              </a:r>
            </a:p>
            <a:p>
              <a:pPr algn="ctr"/>
              <a:endParaRPr lang="en-US" sz="2000" b="1" dirty="0" smtClean="0">
                <a:solidFill>
                  <a:schemeClr val="tx2">
                    <a:lumMod val="75000"/>
                  </a:schemeClr>
                </a:solidFill>
                <a:latin typeface="Arial" pitchFamily="34" charset="0"/>
                <a:cs typeface="Arial" pitchFamily="34" charset="0"/>
              </a:endParaRPr>
            </a:p>
            <a:p>
              <a:pPr algn="ctr"/>
              <a:r>
                <a:rPr lang="en-US" sz="3200" b="1" dirty="0"/>
                <a:t>One of the main causes for cellular and physiological aging is the introduction of reactive oxygen species. They are chemical reactive ions that contain oxygen, and in this case H</a:t>
              </a:r>
              <a:r>
                <a:rPr lang="en-US" sz="3200" b="1" baseline="-25000" dirty="0"/>
                <a:t>2</a:t>
              </a:r>
              <a:r>
                <a:rPr lang="en-US" sz="3200" b="1" dirty="0"/>
                <a:t>O</a:t>
              </a:r>
              <a:r>
                <a:rPr lang="en-US" sz="3200" b="1" baseline="-25000" dirty="0"/>
                <a:t>2,</a:t>
              </a:r>
              <a:r>
                <a:rPr lang="en-US" sz="3200" b="1" dirty="0"/>
                <a:t> hydrogen peroxide,</a:t>
              </a:r>
              <a:r>
                <a:rPr lang="en-US" sz="3200" b="1" baseline="-25000" dirty="0"/>
                <a:t> </a:t>
              </a:r>
              <a:r>
                <a:rPr lang="en-US" sz="3200" b="1" dirty="0"/>
                <a:t>induces the production of reactive ions. Once the yeast cells have been placed in hydrogen peroxide, the cells begin to rapidly produce superoxide </a:t>
              </a:r>
              <a:r>
                <a:rPr lang="en-US" sz="3200" b="1" dirty="0" err="1"/>
                <a:t>hydroxy</a:t>
              </a:r>
              <a:r>
                <a:rPr lang="en-US" sz="3200" b="1" dirty="0"/>
                <a:t> radicals because they recognize the peroxide as a threat. The overproduction of the radicals creates damage in macromolecules such as proteins, DNA and RNA. DNA and RNA function as the instructions for the production of specific proteins that keep the cell healthy and function properly, but as the instructions are destroyed, the cell begins the age due to its lack of stability. As the cell ages, the probability of developing diseases, such as cancer and Alzheimer’s, increases.</a:t>
              </a:r>
            </a:p>
            <a:p>
              <a:pPr algn="ctr"/>
              <a:r>
                <a:rPr lang="en-US" sz="3200" b="1" dirty="0"/>
                <a:t> </a:t>
              </a:r>
            </a:p>
            <a:p>
              <a:pPr algn="ctr"/>
              <a:endParaRPr lang="en-US" sz="3200" b="1" dirty="0" smtClean="0">
                <a:solidFill>
                  <a:schemeClr val="tx2">
                    <a:lumMod val="75000"/>
                  </a:schemeClr>
                </a:solidFill>
                <a:latin typeface="Arial" pitchFamily="34" charset="0"/>
                <a:cs typeface="Arial" pitchFamily="34" charset="0"/>
              </a:endParaRPr>
            </a:p>
          </p:txBody>
        </p:sp>
        <p:sp>
          <p:nvSpPr>
            <p:cNvPr id="186" name="Rectangle 15"/>
            <p:cNvSpPr>
              <a:spLocks noChangeArrowheads="1"/>
            </p:cNvSpPr>
            <p:nvPr/>
          </p:nvSpPr>
          <p:spPr bwMode="auto">
            <a:xfrm>
              <a:off x="14187452" y="5821657"/>
              <a:ext cx="10134600" cy="914828"/>
            </a:xfrm>
            <a:prstGeom prst="rect">
              <a:avLst/>
            </a:prstGeom>
            <a:noFill/>
            <a:ln w="9525">
              <a:noFill/>
              <a:miter lim="800000"/>
              <a:headEnd/>
              <a:tailEnd/>
            </a:ln>
            <a:effectLst/>
          </p:spPr>
          <p:txBody>
            <a:bodyPr vert="horz" wrap="square" lIns="385712" tIns="192856" rIns="385712" bIns="192856" numCol="1" anchor="ctr" anchorCtr="0" compatLnSpc="1">
              <a:prstTxWarp prst="textNoShape">
                <a:avLst/>
              </a:prstTxWarp>
              <a:spAutoFit/>
            </a:bodyPr>
            <a:lstStyle/>
            <a:p>
              <a:pPr defTabSz="3857122" fontAlgn="base">
                <a:spcBef>
                  <a:spcPct val="0"/>
                </a:spcBef>
                <a:spcAft>
                  <a:spcPct val="0"/>
                </a:spcAft>
              </a:pPr>
              <a:endParaRPr lang="en-US" sz="2400" dirty="0" smtClean="0">
                <a:latin typeface="Arial" pitchFamily="34" charset="0"/>
                <a:ea typeface="Calibri" pitchFamily="34" charset="0"/>
                <a:cs typeface="Arial" pitchFamily="34" charset="0"/>
              </a:endParaRPr>
            </a:p>
          </p:txBody>
        </p:sp>
      </p:grpSp>
      <p:sp>
        <p:nvSpPr>
          <p:cNvPr id="191" name="TextBox 9"/>
          <p:cNvSpPr txBox="1"/>
          <p:nvPr/>
        </p:nvSpPr>
        <p:spPr>
          <a:xfrm>
            <a:off x="1905000" y="17599866"/>
            <a:ext cx="2875247" cy="4374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endParaRPr lang="en-US" sz="2400" b="1" dirty="0">
              <a:solidFill>
                <a:prstClr val="black"/>
              </a:solidFill>
              <a:latin typeface="Arial" pitchFamily="34" charset="0"/>
              <a:cs typeface="Arial" pitchFamily="34" charset="0"/>
            </a:endParaRPr>
          </a:p>
        </p:txBody>
      </p:sp>
      <p:grpSp>
        <p:nvGrpSpPr>
          <p:cNvPr id="211" name="Group 210"/>
          <p:cNvGrpSpPr/>
          <p:nvPr/>
        </p:nvGrpSpPr>
        <p:grpSpPr>
          <a:xfrm>
            <a:off x="762000" y="23850600"/>
            <a:ext cx="12658032" cy="8534400"/>
            <a:chOff x="13792200" y="4800600"/>
            <a:chExt cx="11201400" cy="9829800"/>
          </a:xfrm>
        </p:grpSpPr>
        <p:grpSp>
          <p:nvGrpSpPr>
            <p:cNvPr id="212" name="Group 31"/>
            <p:cNvGrpSpPr/>
            <p:nvPr/>
          </p:nvGrpSpPr>
          <p:grpSpPr>
            <a:xfrm>
              <a:off x="13792200" y="4800600"/>
              <a:ext cx="11201400" cy="9829800"/>
              <a:chOff x="762000" y="246569"/>
              <a:chExt cx="3276600" cy="4578565"/>
            </a:xfrm>
          </p:grpSpPr>
          <p:sp>
            <p:nvSpPr>
              <p:cNvPr id="215" name="Rectangle 214"/>
              <p:cNvSpPr/>
              <p:nvPr/>
            </p:nvSpPr>
            <p:spPr>
              <a:xfrm>
                <a:off x="762000" y="246569"/>
                <a:ext cx="3276600" cy="4578565"/>
              </a:xfrm>
              <a:prstGeom prst="rect">
                <a:avLst/>
              </a:prstGeom>
              <a:solidFill>
                <a:srgbClr val="FFFFFF"/>
              </a:solid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Rectangle 215"/>
              <p:cNvSpPr/>
              <p:nvPr/>
            </p:nvSpPr>
            <p:spPr>
              <a:xfrm>
                <a:off x="838199" y="360088"/>
                <a:ext cx="3125931" cy="4388737"/>
              </a:xfrm>
              <a:prstGeom prst="rect">
                <a:avLst/>
              </a:prstGeom>
              <a:solidFill>
                <a:srgbClr val="FFFFFF"/>
              </a:solid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3" name="TextBox 212"/>
            <p:cNvSpPr txBox="1"/>
            <p:nvPr/>
          </p:nvSpPr>
          <p:spPr>
            <a:xfrm>
              <a:off x="13798925" y="4939906"/>
              <a:ext cx="10987426" cy="1137105"/>
            </a:xfrm>
            <a:prstGeom prst="rect">
              <a:avLst/>
            </a:prstGeom>
            <a:noFill/>
            <a:ln w="76200" cmpd="sng">
              <a:solidFill>
                <a:srgbClr val="FFFFFF"/>
              </a:solidFill>
            </a:ln>
          </p:spPr>
          <p:txBody>
            <a:bodyPr wrap="square" lIns="385712" tIns="192856" rIns="385712" bIns="192856" rtlCol="0">
              <a:spAutoFit/>
            </a:bodyPr>
            <a:lstStyle/>
            <a:p>
              <a:pPr algn="ctr"/>
              <a:r>
                <a:rPr lang="en-US" sz="4400" b="1" dirty="0" smtClean="0">
                  <a:solidFill>
                    <a:schemeClr val="tx2">
                      <a:lumMod val="75000"/>
                    </a:schemeClr>
                  </a:solidFill>
                  <a:latin typeface="Arial" pitchFamily="34" charset="0"/>
                  <a:cs typeface="Arial" pitchFamily="34" charset="0"/>
                </a:rPr>
                <a:t>Concept of Robustness</a:t>
              </a:r>
              <a:endParaRPr lang="en-US" sz="5500" b="1" dirty="0" smtClean="0">
                <a:solidFill>
                  <a:schemeClr val="tx2">
                    <a:lumMod val="75000"/>
                  </a:schemeClr>
                </a:solidFill>
                <a:latin typeface="Arial" pitchFamily="34" charset="0"/>
                <a:cs typeface="Arial" pitchFamily="34" charset="0"/>
              </a:endParaRPr>
            </a:p>
          </p:txBody>
        </p:sp>
        <p:sp>
          <p:nvSpPr>
            <p:cNvPr id="214" name="Rectangle 15"/>
            <p:cNvSpPr>
              <a:spLocks noChangeArrowheads="1"/>
            </p:cNvSpPr>
            <p:nvPr/>
          </p:nvSpPr>
          <p:spPr bwMode="auto">
            <a:xfrm>
              <a:off x="14348295" y="5854844"/>
              <a:ext cx="10134600" cy="2150160"/>
            </a:xfrm>
            <a:prstGeom prst="rect">
              <a:avLst/>
            </a:prstGeom>
            <a:noFill/>
            <a:ln w="76200" cmpd="sng">
              <a:noFill/>
              <a:miter lim="800000"/>
              <a:headEnd/>
              <a:tailEnd/>
            </a:ln>
            <a:effectLst/>
          </p:spPr>
          <p:txBody>
            <a:bodyPr vert="horz" wrap="square" lIns="385712" tIns="192856" rIns="385712" bIns="192856" numCol="1" anchor="ctr" anchorCtr="0" compatLnSpc="1">
              <a:prstTxWarp prst="textNoShape">
                <a:avLst/>
              </a:prstTxWarp>
              <a:spAutoFit/>
            </a:bodyPr>
            <a:lstStyle/>
            <a:p>
              <a:pPr defTabSz="3857122" fontAlgn="base">
                <a:spcBef>
                  <a:spcPct val="0"/>
                </a:spcBef>
                <a:spcAft>
                  <a:spcPct val="0"/>
                </a:spcAft>
              </a:pPr>
              <a:r>
                <a:rPr lang="en-US" sz="2400" b="1" dirty="0" smtClean="0">
                  <a:ea typeface="Calibri" pitchFamily="34" charset="0"/>
                  <a:cs typeface="Arial" pitchFamily="34" charset="0"/>
                </a:rPr>
                <a:t>Robustness = Ability of cells to maintain homeostasis in the presence of genetic, environmental, and stochastic variations. In this case it</a:t>
              </a:r>
              <a:r>
                <a:rPr lang="fr-FR" sz="2400" b="1" dirty="0" smtClean="0">
                  <a:ea typeface="Calibri" pitchFamily="34" charset="0"/>
                  <a:cs typeface="Arial" pitchFamily="34" charset="0"/>
                </a:rPr>
                <a:t>’</a:t>
              </a:r>
              <a:r>
                <a:rPr lang="en-US" sz="2400" b="1" dirty="0" smtClean="0">
                  <a:ea typeface="Calibri" pitchFamily="34" charset="0"/>
                  <a:cs typeface="Arial" pitchFamily="34" charset="0"/>
                </a:rPr>
                <a:t>s the presence of H</a:t>
              </a:r>
              <a:r>
                <a:rPr lang="en-US" sz="2400" b="1" baseline="-25000" dirty="0" smtClean="0">
                  <a:ea typeface="Calibri" pitchFamily="34" charset="0"/>
                  <a:cs typeface="Arial" pitchFamily="34" charset="0"/>
                </a:rPr>
                <a:t>2</a:t>
              </a:r>
              <a:r>
                <a:rPr lang="en-US" sz="2400" b="1" dirty="0" smtClean="0">
                  <a:ea typeface="Calibri" pitchFamily="34" charset="0"/>
                  <a:cs typeface="Arial" pitchFamily="34" charset="0"/>
                </a:rPr>
                <a:t>O</a:t>
              </a:r>
              <a:r>
                <a:rPr lang="en-US" sz="2400" b="1" baseline="-25000" dirty="0" smtClean="0">
                  <a:ea typeface="Calibri" pitchFamily="34" charset="0"/>
                  <a:cs typeface="Arial" pitchFamily="34" charset="0"/>
                </a:rPr>
                <a:t>2</a:t>
              </a:r>
              <a:r>
                <a:rPr lang="en-US" sz="2400" b="1" dirty="0" smtClean="0">
                  <a:ea typeface="Calibri" pitchFamily="34" charset="0"/>
                  <a:cs typeface="Arial" pitchFamily="34" charset="0"/>
                </a:rPr>
                <a:t> </a:t>
              </a:r>
            </a:p>
            <a:p>
              <a:pPr defTabSz="3857122" fontAlgn="base">
                <a:spcBef>
                  <a:spcPct val="0"/>
                </a:spcBef>
                <a:spcAft>
                  <a:spcPct val="0"/>
                </a:spcAft>
              </a:pPr>
              <a:endParaRPr lang="en-US" sz="2400" b="1" dirty="0" smtClean="0">
                <a:ea typeface="Calibri" pitchFamily="34" charset="0"/>
                <a:cs typeface="Arial" pitchFamily="34" charset="0"/>
              </a:endParaRPr>
            </a:p>
            <a:p>
              <a:pPr defTabSz="3857122" fontAlgn="base">
                <a:spcBef>
                  <a:spcPct val="0"/>
                </a:spcBef>
                <a:spcAft>
                  <a:spcPct val="0"/>
                </a:spcAft>
              </a:pPr>
              <a:r>
                <a:rPr lang="en-US" sz="2400" b="1" dirty="0" smtClean="0">
                  <a:ea typeface="Calibri" pitchFamily="34" charset="0"/>
                  <a:cs typeface="Arial" pitchFamily="34" charset="0"/>
                </a:rPr>
                <a:t>Robustness can be measured by coefficient  of variation (CV).</a:t>
              </a:r>
            </a:p>
          </p:txBody>
        </p:sp>
      </p:grpSp>
      <p:sp>
        <p:nvSpPr>
          <p:cNvPr id="218" name="Rectangle 15"/>
          <p:cNvSpPr>
            <a:spLocks noChangeArrowheads="1"/>
          </p:cNvSpPr>
          <p:nvPr/>
        </p:nvSpPr>
        <p:spPr bwMode="auto">
          <a:xfrm>
            <a:off x="3200400" y="26365200"/>
            <a:ext cx="7391400" cy="758811"/>
          </a:xfrm>
          <a:prstGeom prst="rect">
            <a:avLst/>
          </a:prstGeom>
          <a:noFill/>
          <a:ln w="9525">
            <a:noFill/>
            <a:miter lim="800000"/>
            <a:headEnd/>
            <a:tailEnd/>
          </a:ln>
          <a:effectLst/>
        </p:spPr>
        <p:txBody>
          <a:bodyPr vert="horz" wrap="square" lIns="385712" tIns="192856" rIns="385712" bIns="192856" numCol="1" anchor="ctr" anchorCtr="0" compatLnSpc="1">
            <a:prstTxWarp prst="textNoShape">
              <a:avLst/>
            </a:prstTxWarp>
            <a:spAutoFit/>
          </a:bodyPr>
          <a:lstStyle/>
          <a:p>
            <a:pPr defTabSz="3857122" fontAlgn="base">
              <a:spcBef>
                <a:spcPct val="0"/>
              </a:spcBef>
              <a:spcAft>
                <a:spcPct val="0"/>
              </a:spcAft>
            </a:pPr>
            <a:r>
              <a:rPr lang="en-US" sz="2400" b="1" dirty="0" smtClean="0">
                <a:latin typeface="Arial" pitchFamily="34" charset="0"/>
                <a:ea typeface="Calibri" pitchFamily="34" charset="0"/>
                <a:cs typeface="Arial" pitchFamily="34" charset="0"/>
              </a:rPr>
              <a:t>CV =  Standard deviation / Mean</a:t>
            </a:r>
          </a:p>
        </p:txBody>
      </p:sp>
      <p:pic>
        <p:nvPicPr>
          <p:cNvPr id="2" name="Picture 2" descr="C:\Users\hqin\Downloads\sharpbell.tiff"/>
          <p:cNvPicPr>
            <a:picLocks noChangeAspect="1" noChangeArrowheads="1"/>
          </p:cNvPicPr>
          <p:nvPr/>
        </p:nvPicPr>
        <p:blipFill>
          <a:blip r:embed="rId6" cstate="print"/>
          <a:srcRect l="4364" t="12444" b="11111"/>
          <a:stretch>
            <a:fillRect/>
          </a:stretch>
        </p:blipFill>
        <p:spPr bwMode="auto">
          <a:xfrm>
            <a:off x="1752600" y="27051000"/>
            <a:ext cx="5010150" cy="3276600"/>
          </a:xfrm>
          <a:prstGeom prst="rect">
            <a:avLst/>
          </a:prstGeom>
          <a:noFill/>
        </p:spPr>
      </p:pic>
      <p:pic>
        <p:nvPicPr>
          <p:cNvPr id="1027" name="Picture 3" descr="C:\Users\hqin\Downloads\broadbell.tiff"/>
          <p:cNvPicPr>
            <a:picLocks noChangeAspect="1" noChangeArrowheads="1"/>
          </p:cNvPicPr>
          <p:nvPr/>
        </p:nvPicPr>
        <p:blipFill>
          <a:blip r:embed="rId7" cstate="print"/>
          <a:srcRect l="4364" t="12444" b="12889"/>
          <a:stretch>
            <a:fillRect/>
          </a:stretch>
        </p:blipFill>
        <p:spPr bwMode="auto">
          <a:xfrm>
            <a:off x="7391400" y="27051000"/>
            <a:ext cx="5010150" cy="3200400"/>
          </a:xfrm>
          <a:prstGeom prst="rect">
            <a:avLst/>
          </a:prstGeom>
          <a:noFill/>
        </p:spPr>
      </p:pic>
      <p:sp>
        <p:nvSpPr>
          <p:cNvPr id="221" name="TextBox 33"/>
          <p:cNvSpPr txBox="1"/>
          <p:nvPr/>
        </p:nvSpPr>
        <p:spPr>
          <a:xfrm>
            <a:off x="2971800" y="31089600"/>
            <a:ext cx="2875245"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2400" b="1" dirty="0" smtClean="0">
                <a:solidFill>
                  <a:srgbClr val="00B050"/>
                </a:solidFill>
                <a:latin typeface="Arial" pitchFamily="34" charset="0"/>
                <a:cs typeface="Arial" pitchFamily="34" charset="0"/>
              </a:rPr>
              <a:t>Less noise</a:t>
            </a:r>
          </a:p>
          <a:p>
            <a:pPr algn="ctr" fontAlgn="auto">
              <a:spcBef>
                <a:spcPts val="0"/>
              </a:spcBef>
              <a:spcAft>
                <a:spcPts val="0"/>
              </a:spcAft>
            </a:pPr>
            <a:r>
              <a:rPr lang="en-US" sz="2400" b="1" dirty="0" smtClean="0">
                <a:solidFill>
                  <a:srgbClr val="00B050"/>
                </a:solidFill>
                <a:latin typeface="Arial" pitchFamily="34" charset="0"/>
                <a:cs typeface="Arial" pitchFamily="34" charset="0"/>
              </a:rPr>
              <a:t>More robust</a:t>
            </a:r>
            <a:endParaRPr lang="en-US" sz="2400" b="1" dirty="0">
              <a:solidFill>
                <a:srgbClr val="00B050"/>
              </a:solidFill>
              <a:latin typeface="Arial" pitchFamily="34" charset="0"/>
              <a:cs typeface="Arial" pitchFamily="34" charset="0"/>
            </a:endParaRPr>
          </a:p>
        </p:txBody>
      </p:sp>
      <p:sp>
        <p:nvSpPr>
          <p:cNvPr id="222" name="TextBox 33"/>
          <p:cNvSpPr txBox="1"/>
          <p:nvPr/>
        </p:nvSpPr>
        <p:spPr>
          <a:xfrm>
            <a:off x="8458200" y="31089600"/>
            <a:ext cx="2875245"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2400" b="1" dirty="0" smtClean="0">
                <a:solidFill>
                  <a:srgbClr val="00B050"/>
                </a:solidFill>
                <a:latin typeface="Arial" pitchFamily="34" charset="0"/>
                <a:cs typeface="Arial" pitchFamily="34" charset="0"/>
              </a:rPr>
              <a:t>More noise</a:t>
            </a:r>
          </a:p>
          <a:p>
            <a:pPr algn="ctr" fontAlgn="auto">
              <a:spcBef>
                <a:spcPts val="0"/>
              </a:spcBef>
              <a:spcAft>
                <a:spcPts val="0"/>
              </a:spcAft>
            </a:pPr>
            <a:r>
              <a:rPr lang="en-US" sz="2400" b="1" dirty="0" smtClean="0">
                <a:solidFill>
                  <a:srgbClr val="00B050"/>
                </a:solidFill>
                <a:latin typeface="Arial" pitchFamily="34" charset="0"/>
                <a:cs typeface="Arial" pitchFamily="34" charset="0"/>
              </a:rPr>
              <a:t>Less robust</a:t>
            </a:r>
            <a:endParaRPr lang="en-US" sz="2400" b="1" dirty="0">
              <a:solidFill>
                <a:srgbClr val="00B050"/>
              </a:solidFill>
              <a:latin typeface="Arial" pitchFamily="34" charset="0"/>
              <a:cs typeface="Arial" pitchFamily="34" charset="0"/>
            </a:endParaRPr>
          </a:p>
        </p:txBody>
      </p:sp>
      <p:sp>
        <p:nvSpPr>
          <p:cNvPr id="223" name="TextBox 3"/>
          <p:cNvSpPr txBox="1"/>
          <p:nvPr/>
        </p:nvSpPr>
        <p:spPr>
          <a:xfrm>
            <a:off x="2971800" y="30403800"/>
            <a:ext cx="2875247"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2400" b="1" dirty="0" smtClean="0">
                <a:solidFill>
                  <a:srgbClr val="FF0000"/>
                </a:solidFill>
                <a:latin typeface="Arial" pitchFamily="34" charset="0"/>
                <a:cs typeface="Arial" pitchFamily="34" charset="0"/>
              </a:rPr>
              <a:t>Smaller CV</a:t>
            </a:r>
            <a:endParaRPr lang="en-US" sz="2400" b="1" dirty="0">
              <a:solidFill>
                <a:srgbClr val="FF0000"/>
              </a:solidFill>
              <a:latin typeface="Arial" pitchFamily="34" charset="0"/>
              <a:cs typeface="Arial" pitchFamily="34" charset="0"/>
            </a:endParaRPr>
          </a:p>
        </p:txBody>
      </p:sp>
      <p:sp>
        <p:nvSpPr>
          <p:cNvPr id="224" name="TextBox 3"/>
          <p:cNvSpPr txBox="1"/>
          <p:nvPr/>
        </p:nvSpPr>
        <p:spPr>
          <a:xfrm>
            <a:off x="8686800" y="30403800"/>
            <a:ext cx="2875247"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2400" b="1" dirty="0" smtClean="0">
                <a:solidFill>
                  <a:srgbClr val="FF0000"/>
                </a:solidFill>
                <a:latin typeface="Arial" pitchFamily="34" charset="0"/>
                <a:cs typeface="Arial" pitchFamily="34" charset="0"/>
              </a:rPr>
              <a:t>Larger CV</a:t>
            </a:r>
            <a:endParaRPr lang="en-US" sz="2400" b="1" dirty="0">
              <a:solidFill>
                <a:srgbClr val="FF0000"/>
              </a:solidFill>
              <a:latin typeface="Arial" pitchFamily="34" charset="0"/>
              <a:cs typeface="Arial" pitchFamily="34" charset="0"/>
            </a:endParaRPr>
          </a:p>
        </p:txBody>
      </p:sp>
      <p:grpSp>
        <p:nvGrpSpPr>
          <p:cNvPr id="225" name="Group 224"/>
          <p:cNvGrpSpPr/>
          <p:nvPr/>
        </p:nvGrpSpPr>
        <p:grpSpPr>
          <a:xfrm>
            <a:off x="762000" y="32842198"/>
            <a:ext cx="12573000" cy="3733802"/>
            <a:chOff x="838200" y="31699200"/>
            <a:chExt cx="12420600" cy="4764631"/>
          </a:xfrm>
          <a:solidFill>
            <a:srgbClr val="FFFFFF"/>
          </a:solidFill>
        </p:grpSpPr>
        <p:grpSp>
          <p:nvGrpSpPr>
            <p:cNvPr id="226" name="Group 6"/>
            <p:cNvGrpSpPr/>
            <p:nvPr/>
          </p:nvGrpSpPr>
          <p:grpSpPr>
            <a:xfrm>
              <a:off x="838200" y="31699200"/>
              <a:ext cx="12420600" cy="4191000"/>
              <a:chOff x="756456" y="228600"/>
              <a:chExt cx="3282144" cy="4114800"/>
            </a:xfrm>
            <a:grpFill/>
          </p:grpSpPr>
          <p:sp>
            <p:nvSpPr>
              <p:cNvPr id="228" name="Rectangle 227"/>
              <p:cNvSpPr/>
              <p:nvPr/>
            </p:nvSpPr>
            <p:spPr>
              <a:xfrm>
                <a:off x="756456" y="228600"/>
                <a:ext cx="3282144" cy="4114800"/>
              </a:xfrm>
              <a:prstGeom prst="rect">
                <a:avLst/>
              </a:prstGeom>
              <a:grp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Rectangle 228"/>
              <p:cNvSpPr/>
              <p:nvPr/>
            </p:nvSpPr>
            <p:spPr>
              <a:xfrm>
                <a:off x="822986" y="463728"/>
                <a:ext cx="3149084" cy="3683725"/>
              </a:xfrm>
              <a:prstGeom prst="rect">
                <a:avLst/>
              </a:prstGeom>
              <a:grp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7" name="TextBox 226"/>
            <p:cNvSpPr txBox="1"/>
            <p:nvPr/>
          </p:nvSpPr>
          <p:spPr>
            <a:xfrm>
              <a:off x="1295400" y="32080199"/>
              <a:ext cx="11277600" cy="4383632"/>
            </a:xfrm>
            <a:prstGeom prst="rect">
              <a:avLst/>
            </a:prstGeom>
            <a:noFill/>
            <a:ln>
              <a:noFill/>
            </a:ln>
          </p:spPr>
          <p:txBody>
            <a:bodyPr wrap="square" lIns="76489" tIns="38242" rIns="76489" bIns="38242" rtlCol="0">
              <a:spAutoFit/>
            </a:bodyPr>
            <a:lstStyle/>
            <a:p>
              <a:pPr algn="ctr"/>
              <a:r>
                <a:rPr lang="en-US" sz="4400" b="1" dirty="0" smtClean="0">
                  <a:solidFill>
                    <a:schemeClr val="tx2">
                      <a:lumMod val="75000"/>
                    </a:schemeClr>
                  </a:solidFill>
                  <a:latin typeface="Arial" pitchFamily="34" charset="0"/>
                  <a:cs typeface="Arial" pitchFamily="34" charset="0"/>
                </a:rPr>
                <a:t>Hypothesis</a:t>
              </a:r>
              <a:endParaRPr lang="en-US" sz="3200" dirty="0" smtClean="0">
                <a:latin typeface="Arial" pitchFamily="34" charset="0"/>
                <a:cs typeface="Arial" pitchFamily="34" charset="0"/>
              </a:endParaRPr>
            </a:p>
            <a:p>
              <a:pPr algn="just"/>
              <a:r>
                <a:rPr lang="en-US" sz="3200" b="1" dirty="0"/>
                <a:t>If the yeast cells come in contact with different doses of hydrogen peroxide their oxidative stress will be induced then the cells will age faster. </a:t>
              </a:r>
              <a:endParaRPr lang="en-US" sz="3200" b="1" dirty="0" smtClean="0">
                <a:solidFill>
                  <a:schemeClr val="tx2">
                    <a:lumMod val="75000"/>
                  </a:schemeClr>
                </a:solidFill>
                <a:latin typeface="Arial" pitchFamily="34" charset="0"/>
                <a:cs typeface="Arial" pitchFamily="34" charset="0"/>
              </a:endParaRPr>
            </a:p>
          </p:txBody>
        </p:sp>
      </p:grpSp>
      <p:sp>
        <p:nvSpPr>
          <p:cNvPr id="231" name="TextBox 230"/>
          <p:cNvSpPr txBox="1"/>
          <p:nvPr/>
        </p:nvSpPr>
        <p:spPr>
          <a:xfrm>
            <a:off x="14816936" y="6858000"/>
            <a:ext cx="1739605" cy="57545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ysClr val="windowText" lastClr="000000"/>
                </a:solidFill>
                <a:effectLst/>
                <a:uLnTx/>
                <a:uFillTx/>
                <a:latin typeface="Century Schoolbook"/>
                <a:cs typeface="Arial" pitchFamily="34" charset="0"/>
              </a:rPr>
              <a:t>H</a:t>
            </a:r>
            <a:r>
              <a:rPr kumimoji="0" lang="en-US" sz="2800" b="1" i="0" u="none" strike="noStrike" kern="0" cap="none" spc="0" normalizeH="0" baseline="-25000" noProof="0" dirty="0" smtClean="0">
                <a:ln>
                  <a:noFill/>
                </a:ln>
                <a:solidFill>
                  <a:sysClr val="windowText" lastClr="000000"/>
                </a:solidFill>
                <a:effectLst/>
                <a:uLnTx/>
                <a:uFillTx/>
                <a:latin typeface="Century Schoolbook"/>
                <a:cs typeface="Arial" pitchFamily="34" charset="0"/>
              </a:rPr>
              <a:t>2</a:t>
            </a:r>
            <a:r>
              <a:rPr kumimoji="0" lang="en-US" sz="2800" b="1" i="0" u="none" strike="noStrike" kern="0" cap="none" spc="0" normalizeH="0" baseline="0" noProof="0" dirty="0" smtClean="0">
                <a:ln>
                  <a:noFill/>
                </a:ln>
                <a:solidFill>
                  <a:sysClr val="windowText" lastClr="000000"/>
                </a:solidFill>
                <a:effectLst/>
                <a:uLnTx/>
                <a:uFillTx/>
                <a:latin typeface="Century Schoolbook"/>
                <a:cs typeface="Arial" pitchFamily="34" charset="0"/>
              </a:rPr>
              <a:t>O</a:t>
            </a:r>
            <a:r>
              <a:rPr kumimoji="0" lang="en-US" sz="2800" b="1" i="0" u="none" strike="noStrike" kern="0" cap="none" spc="0" normalizeH="0" baseline="-25000" noProof="0" dirty="0" smtClean="0">
                <a:ln>
                  <a:noFill/>
                </a:ln>
                <a:solidFill>
                  <a:sysClr val="windowText" lastClr="000000"/>
                </a:solidFill>
                <a:effectLst/>
                <a:uLnTx/>
                <a:uFillTx/>
                <a:latin typeface="Century Schoolbook"/>
                <a:cs typeface="Arial" pitchFamily="34" charset="0"/>
              </a:rPr>
              <a:t>2</a:t>
            </a:r>
            <a:endParaRPr kumimoji="0" lang="en-US" sz="2800" b="1" i="0" u="none" strike="noStrike" kern="0" cap="none" spc="0" normalizeH="0" baseline="-25000" noProof="0" dirty="0">
              <a:ln>
                <a:noFill/>
              </a:ln>
              <a:solidFill>
                <a:sysClr val="windowText" lastClr="000000"/>
              </a:solidFill>
              <a:effectLst/>
              <a:uLnTx/>
              <a:uFillTx/>
              <a:latin typeface="Century Schoolbook"/>
            </a:endParaRPr>
          </a:p>
        </p:txBody>
      </p:sp>
      <p:sp>
        <p:nvSpPr>
          <p:cNvPr id="232" name="Right Triangle 231"/>
          <p:cNvSpPr/>
          <p:nvPr/>
        </p:nvSpPr>
        <p:spPr>
          <a:xfrm flipH="1">
            <a:off x="15153202" y="7238149"/>
            <a:ext cx="7682379" cy="234237"/>
          </a:xfrm>
          <a:prstGeom prst="rtTriangle">
            <a:avLst/>
          </a:prstGeom>
          <a:solidFill>
            <a:srgbClr val="6EA0B0">
              <a:lumMod val="40000"/>
              <a:lumOff val="60000"/>
            </a:srgbClr>
          </a:solidFill>
          <a:ln w="25400" cap="flat" cmpd="sng" algn="ctr">
            <a:solidFill>
              <a:srgbClr val="6EA0B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grpSp>
        <p:nvGrpSpPr>
          <p:cNvPr id="233" name="Group 61"/>
          <p:cNvGrpSpPr/>
          <p:nvPr/>
        </p:nvGrpSpPr>
        <p:grpSpPr>
          <a:xfrm>
            <a:off x="15425948" y="8040687"/>
            <a:ext cx="7409635" cy="1081437"/>
            <a:chOff x="1038740" y="1181100"/>
            <a:chExt cx="7038460" cy="1963815"/>
          </a:xfrm>
        </p:grpSpPr>
        <p:grpSp>
          <p:nvGrpSpPr>
            <p:cNvPr id="246" name="Group 136"/>
            <p:cNvGrpSpPr/>
            <p:nvPr/>
          </p:nvGrpSpPr>
          <p:grpSpPr>
            <a:xfrm>
              <a:off x="1038740" y="1239915"/>
              <a:ext cx="1066800" cy="1905000"/>
              <a:chOff x="0" y="2971800"/>
              <a:chExt cx="1066800" cy="1905000"/>
            </a:xfrm>
          </p:grpSpPr>
          <p:pic>
            <p:nvPicPr>
              <p:cNvPr id="287" name="Picture 2" descr="https://encrypted-tbn0.gstatic.com/images?q=tbn:ANd9GcQOOln8j_fwLgZZ2L8O1d-Nr3QHcE0VS_TlCZqaB8uBqmWK1DvW"/>
              <p:cNvPicPr>
                <a:picLocks noChangeAspect="1" noChangeArrowheads="1"/>
              </p:cNvPicPr>
              <p:nvPr/>
            </p:nvPicPr>
            <p:blipFill>
              <a:blip r:embed="rId8" cstate="print"/>
              <a:srcRect r="15152" b="5660"/>
              <a:stretch>
                <a:fillRect/>
              </a:stretch>
            </p:blipFill>
            <p:spPr bwMode="auto">
              <a:xfrm>
                <a:off x="0" y="2971800"/>
                <a:ext cx="1066800" cy="1905000"/>
              </a:xfrm>
              <a:prstGeom prst="rect">
                <a:avLst/>
              </a:prstGeom>
              <a:noFill/>
            </p:spPr>
          </p:pic>
          <p:sp>
            <p:nvSpPr>
              <p:cNvPr id="288" name="Oval 11"/>
              <p:cNvSpPr/>
              <p:nvPr/>
            </p:nvSpPr>
            <p:spPr>
              <a:xfrm>
                <a:off x="457200" y="4266611"/>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89" name="Oval 17"/>
              <p:cNvSpPr/>
              <p:nvPr/>
            </p:nvSpPr>
            <p:spPr>
              <a:xfrm>
                <a:off x="538293" y="4154154"/>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90" name="Oval 19"/>
              <p:cNvSpPr/>
              <p:nvPr/>
            </p:nvSpPr>
            <p:spPr>
              <a:xfrm>
                <a:off x="538293"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91" name="Oval 20"/>
              <p:cNvSpPr/>
              <p:nvPr/>
            </p:nvSpPr>
            <p:spPr>
              <a:xfrm>
                <a:off x="457200"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92" name="Oval 16"/>
              <p:cNvSpPr/>
              <p:nvPr/>
            </p:nvSpPr>
            <p:spPr>
              <a:xfrm>
                <a:off x="538293" y="4379069"/>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93" name="Oval 9"/>
              <p:cNvSpPr/>
              <p:nvPr/>
            </p:nvSpPr>
            <p:spPr>
              <a:xfrm>
                <a:off x="493613" y="4573843"/>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grpSp>
        <p:grpSp>
          <p:nvGrpSpPr>
            <p:cNvPr id="247" name="Group 137"/>
            <p:cNvGrpSpPr/>
            <p:nvPr/>
          </p:nvGrpSpPr>
          <p:grpSpPr>
            <a:xfrm>
              <a:off x="2225040" y="1219200"/>
              <a:ext cx="1066800" cy="1905000"/>
              <a:chOff x="0" y="2971800"/>
              <a:chExt cx="1066800" cy="1905000"/>
            </a:xfrm>
          </p:grpSpPr>
          <p:pic>
            <p:nvPicPr>
              <p:cNvPr id="280" name="Picture 2" descr="https://encrypted-tbn0.gstatic.com/images?q=tbn:ANd9GcQOOln8j_fwLgZZ2L8O1d-Nr3QHcE0VS_TlCZqaB8uBqmWK1DvW"/>
              <p:cNvPicPr>
                <a:picLocks noChangeAspect="1" noChangeArrowheads="1"/>
              </p:cNvPicPr>
              <p:nvPr/>
            </p:nvPicPr>
            <p:blipFill>
              <a:blip r:embed="rId8" cstate="print"/>
              <a:srcRect r="15152" b="5660"/>
              <a:stretch>
                <a:fillRect/>
              </a:stretch>
            </p:blipFill>
            <p:spPr bwMode="auto">
              <a:xfrm>
                <a:off x="0" y="2971800"/>
                <a:ext cx="1066800" cy="1905000"/>
              </a:xfrm>
              <a:prstGeom prst="rect">
                <a:avLst/>
              </a:prstGeom>
              <a:noFill/>
            </p:spPr>
          </p:pic>
          <p:sp>
            <p:nvSpPr>
              <p:cNvPr id="281" name="Oval 11"/>
              <p:cNvSpPr/>
              <p:nvPr/>
            </p:nvSpPr>
            <p:spPr>
              <a:xfrm>
                <a:off x="457200" y="4266611"/>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82" name="Oval 17"/>
              <p:cNvSpPr/>
              <p:nvPr/>
            </p:nvSpPr>
            <p:spPr>
              <a:xfrm>
                <a:off x="538293" y="4154154"/>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83" name="Oval 19"/>
              <p:cNvSpPr/>
              <p:nvPr/>
            </p:nvSpPr>
            <p:spPr>
              <a:xfrm>
                <a:off x="538293"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84" name="Oval 20"/>
              <p:cNvSpPr/>
              <p:nvPr/>
            </p:nvSpPr>
            <p:spPr>
              <a:xfrm>
                <a:off x="457200"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85" name="Oval 16"/>
              <p:cNvSpPr/>
              <p:nvPr/>
            </p:nvSpPr>
            <p:spPr>
              <a:xfrm>
                <a:off x="538293" y="4379069"/>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86" name="Oval 9"/>
              <p:cNvSpPr/>
              <p:nvPr/>
            </p:nvSpPr>
            <p:spPr>
              <a:xfrm>
                <a:off x="493613" y="4573843"/>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grpSp>
        <p:grpSp>
          <p:nvGrpSpPr>
            <p:cNvPr id="248" name="Group 145"/>
            <p:cNvGrpSpPr/>
            <p:nvPr/>
          </p:nvGrpSpPr>
          <p:grpSpPr>
            <a:xfrm>
              <a:off x="3421380" y="1219200"/>
              <a:ext cx="1066800" cy="1905000"/>
              <a:chOff x="0" y="2971800"/>
              <a:chExt cx="1066800" cy="1905000"/>
            </a:xfrm>
          </p:grpSpPr>
          <p:pic>
            <p:nvPicPr>
              <p:cNvPr id="273" name="Picture 2" descr="https://encrypted-tbn0.gstatic.com/images?q=tbn:ANd9GcQOOln8j_fwLgZZ2L8O1d-Nr3QHcE0VS_TlCZqaB8uBqmWK1DvW"/>
              <p:cNvPicPr>
                <a:picLocks noChangeAspect="1" noChangeArrowheads="1"/>
              </p:cNvPicPr>
              <p:nvPr/>
            </p:nvPicPr>
            <p:blipFill>
              <a:blip r:embed="rId8" cstate="print"/>
              <a:srcRect r="15152" b="5660"/>
              <a:stretch>
                <a:fillRect/>
              </a:stretch>
            </p:blipFill>
            <p:spPr bwMode="auto">
              <a:xfrm>
                <a:off x="0" y="2971800"/>
                <a:ext cx="1066800" cy="1905000"/>
              </a:xfrm>
              <a:prstGeom prst="rect">
                <a:avLst/>
              </a:prstGeom>
              <a:noFill/>
            </p:spPr>
          </p:pic>
          <p:sp>
            <p:nvSpPr>
              <p:cNvPr id="274" name="Oval 11"/>
              <p:cNvSpPr/>
              <p:nvPr/>
            </p:nvSpPr>
            <p:spPr>
              <a:xfrm>
                <a:off x="457200" y="4266611"/>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75" name="Oval 17"/>
              <p:cNvSpPr/>
              <p:nvPr/>
            </p:nvSpPr>
            <p:spPr>
              <a:xfrm>
                <a:off x="538293" y="4154154"/>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76" name="Oval 19"/>
              <p:cNvSpPr/>
              <p:nvPr/>
            </p:nvSpPr>
            <p:spPr>
              <a:xfrm>
                <a:off x="538293"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77" name="Oval 20"/>
              <p:cNvSpPr/>
              <p:nvPr/>
            </p:nvSpPr>
            <p:spPr>
              <a:xfrm>
                <a:off x="457200"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78" name="Oval 16"/>
              <p:cNvSpPr/>
              <p:nvPr/>
            </p:nvSpPr>
            <p:spPr>
              <a:xfrm>
                <a:off x="538293" y="4379069"/>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79" name="Oval 9"/>
              <p:cNvSpPr/>
              <p:nvPr/>
            </p:nvSpPr>
            <p:spPr>
              <a:xfrm>
                <a:off x="493613" y="4573843"/>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grpSp>
        <p:grpSp>
          <p:nvGrpSpPr>
            <p:cNvPr id="249" name="Group 153"/>
            <p:cNvGrpSpPr/>
            <p:nvPr/>
          </p:nvGrpSpPr>
          <p:grpSpPr>
            <a:xfrm>
              <a:off x="4617720" y="1181100"/>
              <a:ext cx="1066800" cy="1905000"/>
              <a:chOff x="0" y="2971800"/>
              <a:chExt cx="1066800" cy="1905000"/>
            </a:xfrm>
          </p:grpSpPr>
          <p:pic>
            <p:nvPicPr>
              <p:cNvPr id="266" name="Picture 2" descr="https://encrypted-tbn0.gstatic.com/images?q=tbn:ANd9GcQOOln8j_fwLgZZ2L8O1d-Nr3QHcE0VS_TlCZqaB8uBqmWK1DvW"/>
              <p:cNvPicPr>
                <a:picLocks noChangeAspect="1" noChangeArrowheads="1"/>
              </p:cNvPicPr>
              <p:nvPr/>
            </p:nvPicPr>
            <p:blipFill>
              <a:blip r:embed="rId8" cstate="print"/>
              <a:srcRect r="15152" b="5660"/>
              <a:stretch>
                <a:fillRect/>
              </a:stretch>
            </p:blipFill>
            <p:spPr bwMode="auto">
              <a:xfrm>
                <a:off x="0" y="2971800"/>
                <a:ext cx="1066800" cy="1905000"/>
              </a:xfrm>
              <a:prstGeom prst="rect">
                <a:avLst/>
              </a:prstGeom>
              <a:noFill/>
            </p:spPr>
          </p:pic>
          <p:sp>
            <p:nvSpPr>
              <p:cNvPr id="267" name="Oval 11"/>
              <p:cNvSpPr/>
              <p:nvPr/>
            </p:nvSpPr>
            <p:spPr>
              <a:xfrm>
                <a:off x="457200" y="4266611"/>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68" name="Oval 17"/>
              <p:cNvSpPr/>
              <p:nvPr/>
            </p:nvSpPr>
            <p:spPr>
              <a:xfrm>
                <a:off x="538293" y="4154154"/>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69" name="Oval 19"/>
              <p:cNvSpPr/>
              <p:nvPr/>
            </p:nvSpPr>
            <p:spPr>
              <a:xfrm>
                <a:off x="538293"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70" name="Oval 20"/>
              <p:cNvSpPr/>
              <p:nvPr/>
            </p:nvSpPr>
            <p:spPr>
              <a:xfrm>
                <a:off x="457200"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71" name="Oval 16"/>
              <p:cNvSpPr/>
              <p:nvPr/>
            </p:nvSpPr>
            <p:spPr>
              <a:xfrm>
                <a:off x="538293" y="4379069"/>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72" name="Oval 9"/>
              <p:cNvSpPr/>
              <p:nvPr/>
            </p:nvSpPr>
            <p:spPr>
              <a:xfrm>
                <a:off x="493613" y="4573843"/>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grpSp>
        <p:grpSp>
          <p:nvGrpSpPr>
            <p:cNvPr id="250" name="Group 161"/>
            <p:cNvGrpSpPr/>
            <p:nvPr/>
          </p:nvGrpSpPr>
          <p:grpSpPr>
            <a:xfrm>
              <a:off x="5814060" y="1181100"/>
              <a:ext cx="1066800" cy="1905000"/>
              <a:chOff x="0" y="2971800"/>
              <a:chExt cx="1066800" cy="1905000"/>
            </a:xfrm>
          </p:grpSpPr>
          <p:pic>
            <p:nvPicPr>
              <p:cNvPr id="259" name="Picture 2" descr="https://encrypted-tbn0.gstatic.com/images?q=tbn:ANd9GcQOOln8j_fwLgZZ2L8O1d-Nr3QHcE0VS_TlCZqaB8uBqmWK1DvW"/>
              <p:cNvPicPr>
                <a:picLocks noChangeAspect="1" noChangeArrowheads="1"/>
              </p:cNvPicPr>
              <p:nvPr/>
            </p:nvPicPr>
            <p:blipFill>
              <a:blip r:embed="rId8" cstate="print"/>
              <a:srcRect r="15152" b="5660"/>
              <a:stretch>
                <a:fillRect/>
              </a:stretch>
            </p:blipFill>
            <p:spPr bwMode="auto">
              <a:xfrm>
                <a:off x="0" y="2971800"/>
                <a:ext cx="1066800" cy="1905000"/>
              </a:xfrm>
              <a:prstGeom prst="rect">
                <a:avLst/>
              </a:prstGeom>
              <a:noFill/>
            </p:spPr>
          </p:pic>
          <p:sp>
            <p:nvSpPr>
              <p:cNvPr id="260" name="Oval 11"/>
              <p:cNvSpPr/>
              <p:nvPr/>
            </p:nvSpPr>
            <p:spPr>
              <a:xfrm>
                <a:off x="457200" y="4266611"/>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61" name="Oval 17"/>
              <p:cNvSpPr/>
              <p:nvPr/>
            </p:nvSpPr>
            <p:spPr>
              <a:xfrm>
                <a:off x="538293" y="4154154"/>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62" name="Oval 19"/>
              <p:cNvSpPr/>
              <p:nvPr/>
            </p:nvSpPr>
            <p:spPr>
              <a:xfrm>
                <a:off x="538293"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63" name="Oval 20"/>
              <p:cNvSpPr/>
              <p:nvPr/>
            </p:nvSpPr>
            <p:spPr>
              <a:xfrm>
                <a:off x="457200"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64" name="Oval 16"/>
              <p:cNvSpPr/>
              <p:nvPr/>
            </p:nvSpPr>
            <p:spPr>
              <a:xfrm>
                <a:off x="538293" y="4379069"/>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65" name="Oval 9"/>
              <p:cNvSpPr/>
              <p:nvPr/>
            </p:nvSpPr>
            <p:spPr>
              <a:xfrm>
                <a:off x="493613" y="4573843"/>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grpSp>
        <p:grpSp>
          <p:nvGrpSpPr>
            <p:cNvPr id="251" name="Group 169"/>
            <p:cNvGrpSpPr/>
            <p:nvPr/>
          </p:nvGrpSpPr>
          <p:grpSpPr>
            <a:xfrm>
              <a:off x="7010400" y="1181100"/>
              <a:ext cx="1066800" cy="1905000"/>
              <a:chOff x="0" y="2971800"/>
              <a:chExt cx="1066800" cy="1905000"/>
            </a:xfrm>
          </p:grpSpPr>
          <p:pic>
            <p:nvPicPr>
              <p:cNvPr id="252" name="Picture 2" descr="https://encrypted-tbn0.gstatic.com/images?q=tbn:ANd9GcQOOln8j_fwLgZZ2L8O1d-Nr3QHcE0VS_TlCZqaB8uBqmWK1DvW"/>
              <p:cNvPicPr>
                <a:picLocks noChangeAspect="1" noChangeArrowheads="1"/>
              </p:cNvPicPr>
              <p:nvPr/>
            </p:nvPicPr>
            <p:blipFill>
              <a:blip r:embed="rId8" cstate="print"/>
              <a:srcRect r="15152" b="5660"/>
              <a:stretch>
                <a:fillRect/>
              </a:stretch>
            </p:blipFill>
            <p:spPr bwMode="auto">
              <a:xfrm>
                <a:off x="0" y="2971800"/>
                <a:ext cx="1066800" cy="1905000"/>
              </a:xfrm>
              <a:prstGeom prst="rect">
                <a:avLst/>
              </a:prstGeom>
              <a:noFill/>
            </p:spPr>
          </p:pic>
          <p:sp>
            <p:nvSpPr>
              <p:cNvPr id="253" name="Oval 11"/>
              <p:cNvSpPr/>
              <p:nvPr/>
            </p:nvSpPr>
            <p:spPr>
              <a:xfrm>
                <a:off x="457200" y="4266611"/>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54" name="Oval 17"/>
              <p:cNvSpPr/>
              <p:nvPr/>
            </p:nvSpPr>
            <p:spPr>
              <a:xfrm>
                <a:off x="538293" y="4154154"/>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55" name="Oval 19"/>
              <p:cNvSpPr/>
              <p:nvPr/>
            </p:nvSpPr>
            <p:spPr>
              <a:xfrm>
                <a:off x="538293"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56" name="Oval 20"/>
              <p:cNvSpPr/>
              <p:nvPr/>
            </p:nvSpPr>
            <p:spPr>
              <a:xfrm>
                <a:off x="457200"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57" name="Oval 16"/>
              <p:cNvSpPr/>
              <p:nvPr/>
            </p:nvSpPr>
            <p:spPr>
              <a:xfrm>
                <a:off x="538293" y="4379069"/>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58" name="Oval 9"/>
              <p:cNvSpPr/>
              <p:nvPr/>
            </p:nvSpPr>
            <p:spPr>
              <a:xfrm>
                <a:off x="493613" y="4573843"/>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grpSp>
      </p:grpSp>
      <p:sp>
        <p:nvSpPr>
          <p:cNvPr id="234" name="TextBox 233"/>
          <p:cNvSpPr txBox="1"/>
          <p:nvPr/>
        </p:nvSpPr>
        <p:spPr>
          <a:xfrm>
            <a:off x="15544800" y="7467600"/>
            <a:ext cx="1050935" cy="57545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ysClr val="windowText" lastClr="000000"/>
                </a:solidFill>
                <a:effectLst/>
                <a:uLnTx/>
                <a:uFillTx/>
              </a:rPr>
              <a:t>0%</a:t>
            </a:r>
            <a:endParaRPr kumimoji="0" lang="en-US" sz="2800" b="1" i="0" u="none" strike="noStrike" kern="0" cap="none" spc="0" normalizeH="0" baseline="0" noProof="0" dirty="0">
              <a:ln>
                <a:noFill/>
              </a:ln>
              <a:solidFill>
                <a:sysClr val="windowText" lastClr="000000"/>
              </a:solidFill>
              <a:effectLst/>
              <a:uLnTx/>
              <a:uFillTx/>
            </a:endParaRPr>
          </a:p>
        </p:txBody>
      </p:sp>
      <p:sp>
        <p:nvSpPr>
          <p:cNvPr id="235" name="TextBox 234"/>
          <p:cNvSpPr txBox="1"/>
          <p:nvPr/>
        </p:nvSpPr>
        <p:spPr>
          <a:xfrm>
            <a:off x="16565844" y="7471483"/>
            <a:ext cx="1201069" cy="104935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ysClr val="windowText" lastClr="000000"/>
                </a:solidFill>
                <a:effectLst/>
                <a:uLnTx/>
                <a:uFillTx/>
              </a:rPr>
              <a:t>0.01%</a:t>
            </a:r>
            <a:endParaRPr kumimoji="0" lang="en-US" sz="2800" b="1" i="0" u="none" strike="noStrike" kern="0" cap="none" spc="0" normalizeH="0" baseline="0" noProof="0" dirty="0">
              <a:ln>
                <a:noFill/>
              </a:ln>
              <a:solidFill>
                <a:sysClr val="windowText" lastClr="000000"/>
              </a:solidFill>
              <a:effectLst/>
              <a:uLnTx/>
              <a:uFillTx/>
            </a:endParaRPr>
          </a:p>
        </p:txBody>
      </p:sp>
      <p:sp>
        <p:nvSpPr>
          <p:cNvPr id="236" name="TextBox 235"/>
          <p:cNvSpPr txBox="1"/>
          <p:nvPr/>
        </p:nvSpPr>
        <p:spPr>
          <a:xfrm>
            <a:off x="17963493" y="7491582"/>
            <a:ext cx="1467507"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ysClr val="windowText" lastClr="000000"/>
                </a:solidFill>
                <a:effectLst/>
                <a:uLnTx/>
                <a:uFillTx/>
              </a:rPr>
              <a:t>0.025%</a:t>
            </a:r>
            <a:endParaRPr kumimoji="0" lang="en-US" sz="2800" b="1" i="0" u="none" strike="noStrike" kern="0" cap="none" spc="0" normalizeH="0" baseline="0" noProof="0" dirty="0">
              <a:ln>
                <a:noFill/>
              </a:ln>
              <a:solidFill>
                <a:sysClr val="windowText" lastClr="000000"/>
              </a:solidFill>
              <a:effectLst/>
              <a:uLnTx/>
              <a:uFillTx/>
            </a:endParaRPr>
          </a:p>
        </p:txBody>
      </p:sp>
      <p:sp>
        <p:nvSpPr>
          <p:cNvPr id="237" name="TextBox 236"/>
          <p:cNvSpPr txBox="1"/>
          <p:nvPr/>
        </p:nvSpPr>
        <p:spPr>
          <a:xfrm>
            <a:off x="19435270" y="7533821"/>
            <a:ext cx="1093266" cy="104935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ysClr val="windowText" lastClr="000000"/>
                </a:solidFill>
                <a:effectLst/>
                <a:uLnTx/>
                <a:uFillTx/>
              </a:rPr>
              <a:t>0.05%</a:t>
            </a:r>
            <a:endParaRPr kumimoji="0" lang="en-US" sz="2800" b="1" i="0" u="none" strike="noStrike" kern="0" cap="none" spc="0" normalizeH="0" baseline="0" noProof="0" dirty="0">
              <a:ln>
                <a:noFill/>
              </a:ln>
              <a:solidFill>
                <a:sysClr val="windowText" lastClr="000000"/>
              </a:solidFill>
              <a:effectLst/>
              <a:uLnTx/>
              <a:uFillTx/>
            </a:endParaRPr>
          </a:p>
        </p:txBody>
      </p:sp>
      <p:sp>
        <p:nvSpPr>
          <p:cNvPr id="238" name="TextBox 237"/>
          <p:cNvSpPr txBox="1"/>
          <p:nvPr/>
        </p:nvSpPr>
        <p:spPr>
          <a:xfrm>
            <a:off x="20602541" y="7533821"/>
            <a:ext cx="956610" cy="104935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ysClr val="windowText" lastClr="000000"/>
                </a:solidFill>
                <a:effectLst/>
                <a:uLnTx/>
                <a:uFillTx/>
              </a:rPr>
              <a:t>0.1%</a:t>
            </a:r>
            <a:endParaRPr kumimoji="0" lang="en-US" sz="2800" b="1" i="0" u="none" strike="noStrike" kern="0" cap="none" spc="0" normalizeH="0" baseline="0" noProof="0" dirty="0">
              <a:ln>
                <a:noFill/>
              </a:ln>
              <a:solidFill>
                <a:sysClr val="windowText" lastClr="000000"/>
              </a:solidFill>
              <a:effectLst/>
              <a:uLnTx/>
              <a:uFillTx/>
            </a:endParaRPr>
          </a:p>
        </p:txBody>
      </p:sp>
      <p:sp>
        <p:nvSpPr>
          <p:cNvPr id="239" name="TextBox 238"/>
          <p:cNvSpPr txBox="1"/>
          <p:nvPr/>
        </p:nvSpPr>
        <p:spPr>
          <a:xfrm>
            <a:off x="21717000" y="7467600"/>
            <a:ext cx="1093266"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ysClr val="windowText" lastClr="000000"/>
                </a:solidFill>
                <a:effectLst/>
                <a:uLnTx/>
                <a:uFillTx/>
              </a:rPr>
              <a:t>0.2%</a:t>
            </a:r>
            <a:endParaRPr kumimoji="0" lang="en-US" sz="2800" b="1" i="0" u="none" strike="noStrike" kern="0" cap="none" spc="0" normalizeH="0" baseline="0" noProof="0" dirty="0">
              <a:ln>
                <a:noFill/>
              </a:ln>
              <a:solidFill>
                <a:sysClr val="windowText" lastClr="000000"/>
              </a:solidFill>
              <a:effectLst/>
              <a:uLnTx/>
              <a:uFillTx/>
            </a:endParaRPr>
          </a:p>
        </p:txBody>
      </p:sp>
      <p:sp>
        <p:nvSpPr>
          <p:cNvPr id="240" name="TextBox 239"/>
          <p:cNvSpPr txBox="1"/>
          <p:nvPr/>
        </p:nvSpPr>
        <p:spPr>
          <a:xfrm>
            <a:off x="14249400" y="10395327"/>
            <a:ext cx="4648200" cy="954107"/>
          </a:xfrm>
          <a:prstGeom prst="rect">
            <a:avLst/>
          </a:prstGeom>
          <a:noFill/>
        </p:spPr>
        <p:txBody>
          <a:bodyPr wrap="square" rtlCol="0">
            <a:spAutoFit/>
          </a:bodyPr>
          <a:lstStyle/>
          <a:p>
            <a:pPr algn="ctr"/>
            <a:r>
              <a:rPr lang="en-US" sz="2800" b="1" dirty="0" smtClean="0">
                <a:solidFill>
                  <a:srgbClr val="00B050"/>
                </a:solidFill>
              </a:rPr>
              <a:t>Dihydrorhodamine 123 </a:t>
            </a:r>
          </a:p>
          <a:p>
            <a:pPr algn="ctr"/>
            <a:r>
              <a:rPr lang="en-US" sz="2800" b="1" dirty="0" smtClean="0">
                <a:solidFill>
                  <a:srgbClr val="00B050"/>
                </a:solidFill>
              </a:rPr>
              <a:t>(DHR)</a:t>
            </a:r>
            <a:endParaRPr lang="en-US" sz="2800" b="1" dirty="0">
              <a:solidFill>
                <a:srgbClr val="00B050"/>
              </a:solidFill>
            </a:endParaRPr>
          </a:p>
        </p:txBody>
      </p:sp>
      <p:pic>
        <p:nvPicPr>
          <p:cNvPr id="242" name="Picture 6" descr="http://probes.invitrogen.com/media/structure/844.jpg"/>
          <p:cNvPicPr>
            <a:picLocks noChangeAspect="1" noChangeArrowheads="1"/>
          </p:cNvPicPr>
          <p:nvPr/>
        </p:nvPicPr>
        <p:blipFill>
          <a:blip r:embed="rId9" cstate="print"/>
          <a:srcRect/>
          <a:stretch>
            <a:fillRect/>
          </a:stretch>
        </p:blipFill>
        <p:spPr bwMode="auto">
          <a:xfrm>
            <a:off x="19942779" y="9414408"/>
            <a:ext cx="2030037" cy="1061040"/>
          </a:xfrm>
          <a:prstGeom prst="rect">
            <a:avLst/>
          </a:prstGeom>
          <a:noFill/>
        </p:spPr>
      </p:pic>
      <p:pic>
        <p:nvPicPr>
          <p:cNvPr id="243" name="Picture 8" descr="http://probes.invitrogen.com/media/structure/572.jpg"/>
          <p:cNvPicPr>
            <a:picLocks noChangeAspect="1" noChangeArrowheads="1"/>
          </p:cNvPicPr>
          <p:nvPr/>
        </p:nvPicPr>
        <p:blipFill>
          <a:blip r:embed="rId10" cstate="print"/>
          <a:srcRect/>
          <a:stretch>
            <a:fillRect/>
          </a:stretch>
        </p:blipFill>
        <p:spPr bwMode="auto">
          <a:xfrm>
            <a:off x="16339464" y="9434569"/>
            <a:ext cx="1952613" cy="1058055"/>
          </a:xfrm>
          <a:prstGeom prst="rect">
            <a:avLst/>
          </a:prstGeom>
          <a:noFill/>
        </p:spPr>
      </p:pic>
      <p:sp>
        <p:nvSpPr>
          <p:cNvPr id="244" name="Down Arrow 243"/>
          <p:cNvSpPr/>
          <p:nvPr/>
        </p:nvSpPr>
        <p:spPr>
          <a:xfrm>
            <a:off x="19126200" y="9677400"/>
            <a:ext cx="533400" cy="5105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p>
        </p:txBody>
      </p:sp>
      <p:sp>
        <p:nvSpPr>
          <p:cNvPr id="241" name="TextBox 240"/>
          <p:cNvSpPr txBox="1"/>
          <p:nvPr/>
        </p:nvSpPr>
        <p:spPr>
          <a:xfrm>
            <a:off x="19583400" y="10323493"/>
            <a:ext cx="3810000" cy="954107"/>
          </a:xfrm>
          <a:prstGeom prst="rect">
            <a:avLst/>
          </a:prstGeom>
          <a:noFill/>
        </p:spPr>
        <p:txBody>
          <a:bodyPr wrap="square" rtlCol="0">
            <a:spAutoFit/>
          </a:bodyPr>
          <a:lstStyle/>
          <a:p>
            <a:pPr algn="ctr"/>
            <a:r>
              <a:rPr lang="en-US" sz="2800" b="1" dirty="0" smtClean="0">
                <a:solidFill>
                  <a:srgbClr val="FF0000"/>
                </a:solidFill>
              </a:rPr>
              <a:t>Dihydroethidium </a:t>
            </a:r>
          </a:p>
          <a:p>
            <a:pPr algn="ctr"/>
            <a:r>
              <a:rPr lang="en-US" sz="2800" b="1" dirty="0" smtClean="0">
                <a:solidFill>
                  <a:srgbClr val="FF0000"/>
                </a:solidFill>
              </a:rPr>
              <a:t>(DHE)</a:t>
            </a:r>
            <a:endParaRPr lang="en-US" sz="2800" b="1" dirty="0">
              <a:solidFill>
                <a:srgbClr val="FF0000"/>
              </a:solidFill>
            </a:endParaRPr>
          </a:p>
        </p:txBody>
      </p:sp>
      <p:sp>
        <p:nvSpPr>
          <p:cNvPr id="294" name="TextBox 293"/>
          <p:cNvSpPr txBox="1"/>
          <p:nvPr/>
        </p:nvSpPr>
        <p:spPr>
          <a:xfrm>
            <a:off x="15773400" y="23698200"/>
            <a:ext cx="7772400" cy="1066587"/>
          </a:xfrm>
          <a:prstGeom prst="rect">
            <a:avLst/>
          </a:prstGeom>
          <a:noFill/>
        </p:spPr>
        <p:txBody>
          <a:bodyPr wrap="square" lIns="385712" tIns="192856" rIns="385712" bIns="192856" rtlCol="0">
            <a:spAutoFit/>
          </a:bodyPr>
          <a:lstStyle/>
          <a:p>
            <a:pPr algn="ctr"/>
            <a:r>
              <a:rPr lang="en-US" sz="4400" b="1" dirty="0" smtClean="0">
                <a:solidFill>
                  <a:schemeClr val="tx2">
                    <a:lumMod val="75000"/>
                  </a:schemeClr>
                </a:solidFill>
                <a:latin typeface="Arial" pitchFamily="34" charset="0"/>
                <a:cs typeface="Arial" pitchFamily="34" charset="0"/>
              </a:rPr>
              <a:t>Materials</a:t>
            </a:r>
            <a:endParaRPr lang="en-US" sz="4400" b="1" dirty="0">
              <a:solidFill>
                <a:schemeClr val="tx2">
                  <a:lumMod val="75000"/>
                </a:schemeClr>
              </a:solidFill>
              <a:latin typeface="Arial" pitchFamily="34" charset="0"/>
              <a:cs typeface="Arial" pitchFamily="34" charset="0"/>
            </a:endParaRPr>
          </a:p>
        </p:txBody>
      </p:sp>
      <p:sp>
        <p:nvSpPr>
          <p:cNvPr id="295" name="Rectangle 15"/>
          <p:cNvSpPr>
            <a:spLocks noChangeArrowheads="1"/>
          </p:cNvSpPr>
          <p:nvPr/>
        </p:nvSpPr>
        <p:spPr bwMode="auto">
          <a:xfrm>
            <a:off x="14706600" y="23622000"/>
            <a:ext cx="9905999" cy="5744790"/>
          </a:xfrm>
          <a:prstGeom prst="rect">
            <a:avLst/>
          </a:prstGeom>
          <a:noFill/>
          <a:ln w="9525">
            <a:noFill/>
            <a:miter lim="800000"/>
            <a:headEnd/>
            <a:tailEnd/>
          </a:ln>
          <a:effectLst/>
        </p:spPr>
        <p:txBody>
          <a:bodyPr vert="horz" wrap="square" lIns="385712" tIns="192856" rIns="385712" bIns="192856" numCol="1" anchor="ctr" anchorCtr="0" compatLnSpc="1">
            <a:prstTxWarp prst="textNoShape">
              <a:avLst/>
            </a:prstTxWarp>
            <a:spAutoFit/>
          </a:bodyPr>
          <a:lstStyle/>
          <a:p>
            <a:pPr defTabSz="3857122" fontAlgn="base">
              <a:spcBef>
                <a:spcPct val="0"/>
              </a:spcBef>
              <a:spcAft>
                <a:spcPct val="0"/>
              </a:spcAft>
            </a:pPr>
            <a:endParaRPr lang="en-US" sz="4400" b="1" dirty="0" smtClean="0">
              <a:cs typeface="Arial" pitchFamily="34" charset="0"/>
            </a:endParaRPr>
          </a:p>
          <a:p>
            <a:pPr defTabSz="3857122" fontAlgn="base">
              <a:spcBef>
                <a:spcPct val="0"/>
              </a:spcBef>
              <a:spcAft>
                <a:spcPct val="0"/>
              </a:spcAft>
            </a:pPr>
            <a:endParaRPr lang="en-US" sz="2400" b="1" dirty="0">
              <a:cs typeface="Arial" pitchFamily="34" charset="0"/>
            </a:endParaRPr>
          </a:p>
          <a:p>
            <a:pPr algn="just" defTabSz="3857122" fontAlgn="base">
              <a:spcBef>
                <a:spcPct val="0"/>
              </a:spcBef>
              <a:spcAft>
                <a:spcPct val="0"/>
              </a:spcAft>
            </a:pPr>
            <a:r>
              <a:rPr lang="en-US" sz="3200" b="1" dirty="0" smtClean="0">
                <a:cs typeface="Times New Roman" pitchFamily="18" charset="0"/>
              </a:rPr>
              <a:t>The strain BY4743 was grown, the cells were restaged, a </a:t>
            </a:r>
            <a:r>
              <a:rPr lang="en-US" sz="3200" b="1" dirty="0">
                <a:cs typeface="Times New Roman" pitchFamily="18" charset="0"/>
              </a:rPr>
              <a:t>hydrogen peroxide </a:t>
            </a:r>
            <a:r>
              <a:rPr lang="en-US" sz="3200" b="1" dirty="0" smtClean="0">
                <a:cs typeface="Times New Roman" pitchFamily="18" charset="0"/>
              </a:rPr>
              <a:t>treatment was performed, a </a:t>
            </a:r>
            <a:r>
              <a:rPr lang="en-US" sz="3200" b="1" dirty="0">
                <a:cs typeface="Times New Roman" pitchFamily="18" charset="0"/>
              </a:rPr>
              <a:t>D</a:t>
            </a:r>
            <a:r>
              <a:rPr lang="en-US" sz="3200" b="1" dirty="0" smtClean="0">
                <a:cs typeface="Times New Roman" pitchFamily="18" charset="0"/>
              </a:rPr>
              <a:t>HR </a:t>
            </a:r>
            <a:r>
              <a:rPr lang="en-US" sz="3200" b="1" dirty="0">
                <a:cs typeface="Times New Roman" pitchFamily="18" charset="0"/>
              </a:rPr>
              <a:t>and DHE </a:t>
            </a:r>
            <a:r>
              <a:rPr lang="en-US" sz="3200" b="1" dirty="0" smtClean="0">
                <a:cs typeface="Times New Roman" pitchFamily="18" charset="0"/>
              </a:rPr>
              <a:t>labeling was performed, </a:t>
            </a:r>
            <a:r>
              <a:rPr lang="en-US" sz="3200" b="1" dirty="0">
                <a:cs typeface="Times New Roman" pitchFamily="18" charset="0"/>
              </a:rPr>
              <a:t>then </a:t>
            </a:r>
            <a:r>
              <a:rPr lang="en-US" sz="3200" b="1" dirty="0" smtClean="0">
                <a:cs typeface="Times New Roman" pitchFamily="18" charset="0"/>
              </a:rPr>
              <a:t>DHR </a:t>
            </a:r>
            <a:r>
              <a:rPr lang="en-US" sz="3200" b="1" dirty="0">
                <a:cs typeface="Times New Roman" pitchFamily="18" charset="0"/>
              </a:rPr>
              <a:t>and DHE </a:t>
            </a:r>
            <a:r>
              <a:rPr lang="en-US" sz="3200" b="1" dirty="0" smtClean="0">
                <a:cs typeface="Times New Roman" pitchFamily="18" charset="0"/>
              </a:rPr>
              <a:t>were both labeled in </a:t>
            </a:r>
            <a:r>
              <a:rPr lang="en-US" sz="3200" b="1" dirty="0" err="1" smtClean="0">
                <a:cs typeface="Times New Roman" pitchFamily="18" charset="0"/>
              </a:rPr>
              <a:t>calibur</a:t>
            </a:r>
            <a:r>
              <a:rPr lang="en-US" sz="3200" b="1" dirty="0" smtClean="0">
                <a:cs typeface="Times New Roman" pitchFamily="18" charset="0"/>
              </a:rPr>
              <a:t>.</a:t>
            </a:r>
            <a:r>
              <a:rPr lang="en-US" sz="3200" b="1" dirty="0">
                <a:cs typeface="Times New Roman" pitchFamily="18" charset="0"/>
              </a:rPr>
              <a:t> </a:t>
            </a:r>
            <a:r>
              <a:rPr lang="en-US" sz="3200" b="1" dirty="0" smtClean="0">
                <a:cs typeface="Times New Roman" pitchFamily="18" charset="0"/>
              </a:rPr>
              <a:t>Also, DHR was left overnight to see if the results would change, </a:t>
            </a:r>
            <a:r>
              <a:rPr lang="en-US" sz="3200" b="1" dirty="0">
                <a:cs typeface="Times New Roman" pitchFamily="18" charset="0"/>
              </a:rPr>
              <a:t>A</a:t>
            </a:r>
            <a:r>
              <a:rPr lang="en-US" sz="3200" b="1" dirty="0" smtClean="0">
                <a:cs typeface="Times New Roman" pitchFamily="18" charset="0"/>
              </a:rPr>
              <a:t> </a:t>
            </a:r>
            <a:r>
              <a:rPr lang="en-US" sz="3200" b="1" dirty="0" smtClean="0">
                <a:ea typeface="Calibri" pitchFamily="34" charset="0"/>
                <a:cs typeface="Times New Roman" pitchFamily="18" charset="0"/>
              </a:rPr>
              <a:t>FACS </a:t>
            </a:r>
            <a:r>
              <a:rPr lang="en-US" sz="3200" b="1" dirty="0" err="1" smtClean="0">
                <a:ea typeface="Calibri" pitchFamily="34" charset="0"/>
                <a:cs typeface="Times New Roman" pitchFamily="18" charset="0"/>
              </a:rPr>
              <a:t>calibur</a:t>
            </a:r>
            <a:r>
              <a:rPr lang="en-US" sz="3200" b="1" dirty="0" smtClean="0">
                <a:ea typeface="Calibri" pitchFamily="34" charset="0"/>
                <a:cs typeface="Times New Roman" pitchFamily="18" charset="0"/>
              </a:rPr>
              <a:t> was used to collect data that was later </a:t>
            </a:r>
            <a:r>
              <a:rPr lang="en-US" sz="3200" b="1" dirty="0" smtClean="0">
                <a:ea typeface="Calibri" pitchFamily="34" charset="0"/>
                <a:cs typeface="Times New Roman" pitchFamily="18" charset="0"/>
              </a:rPr>
              <a:t>analyzed using R studio and different other packages provided by </a:t>
            </a:r>
            <a:r>
              <a:rPr lang="en-US" sz="3200" b="1" dirty="0" err="1" smtClean="0">
                <a:ea typeface="Calibri" pitchFamily="34" charset="0"/>
                <a:cs typeface="Times New Roman" pitchFamily="18" charset="0"/>
              </a:rPr>
              <a:t>bioconductor.com</a:t>
            </a:r>
            <a:endParaRPr lang="en-US" sz="3200" b="1" dirty="0" smtClean="0">
              <a:ea typeface="Calibri" pitchFamily="34" charset="0"/>
              <a:cs typeface="Times New Roman" pitchFamily="18" charset="0"/>
            </a:endParaRPr>
          </a:p>
          <a:p>
            <a:pPr defTabSz="3857122" fontAlgn="base">
              <a:spcBef>
                <a:spcPct val="0"/>
              </a:spcBef>
              <a:spcAft>
                <a:spcPct val="0"/>
              </a:spcAft>
            </a:pPr>
            <a:endParaRPr lang="en-US" sz="2400" b="1" dirty="0" smtClean="0">
              <a:ea typeface="Calibri" pitchFamily="34" charset="0"/>
              <a:cs typeface="Arial" pitchFamily="34" charset="0"/>
            </a:endParaRPr>
          </a:p>
        </p:txBody>
      </p:sp>
      <p:pic>
        <p:nvPicPr>
          <p:cNvPr id="3" name="Picture 2" descr="http://www.bdbiosciences.com/wcmimages/facscalibur_features_opticalpath.jpg"/>
          <p:cNvPicPr>
            <a:picLocks noChangeAspect="1" noChangeArrowheads="1"/>
          </p:cNvPicPr>
          <p:nvPr/>
        </p:nvPicPr>
        <p:blipFill>
          <a:blip r:embed="rId11" cstate="print"/>
          <a:srcRect/>
          <a:stretch>
            <a:fillRect/>
          </a:stretch>
        </p:blipFill>
        <p:spPr bwMode="auto">
          <a:xfrm>
            <a:off x="15697200" y="15011400"/>
            <a:ext cx="8098972" cy="7086600"/>
          </a:xfrm>
          <a:prstGeom prst="rect">
            <a:avLst/>
          </a:prstGeom>
          <a:noFill/>
        </p:spPr>
      </p:pic>
      <p:sp>
        <p:nvSpPr>
          <p:cNvPr id="173" name="Content Placeholder 2"/>
          <p:cNvSpPr>
            <a:spLocks noGrp="1"/>
          </p:cNvSpPr>
          <p:nvPr/>
        </p:nvSpPr>
        <p:spPr bwMode="auto">
          <a:xfrm>
            <a:off x="28041600" y="15163800"/>
            <a:ext cx="6448425" cy="3952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bg2"/>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bg2"/>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bg2"/>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bg2"/>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bg2"/>
                </a:solidFill>
                <a:latin typeface="+mn-lt"/>
                <a:ea typeface="ＭＳ Ｐゴシック" charset="-128"/>
              </a:defRPr>
            </a:lvl5pPr>
            <a:lvl6pPr marL="2514600" indent="-228600" algn="l" rtl="0" fontAlgn="base">
              <a:spcBef>
                <a:spcPct val="20000"/>
              </a:spcBef>
              <a:spcAft>
                <a:spcPct val="0"/>
              </a:spcAft>
              <a:buChar char="»"/>
              <a:defRPr sz="2000">
                <a:solidFill>
                  <a:schemeClr val="bg2"/>
                </a:solidFill>
                <a:latin typeface="+mn-lt"/>
              </a:defRPr>
            </a:lvl6pPr>
            <a:lvl7pPr marL="2971800" indent="-228600" algn="l" rtl="0" fontAlgn="base">
              <a:spcBef>
                <a:spcPct val="20000"/>
              </a:spcBef>
              <a:spcAft>
                <a:spcPct val="0"/>
              </a:spcAft>
              <a:buChar char="»"/>
              <a:defRPr sz="2000">
                <a:solidFill>
                  <a:schemeClr val="bg2"/>
                </a:solidFill>
                <a:latin typeface="+mn-lt"/>
              </a:defRPr>
            </a:lvl7pPr>
            <a:lvl8pPr marL="3429000" indent="-228600" algn="l" rtl="0" fontAlgn="base">
              <a:spcBef>
                <a:spcPct val="20000"/>
              </a:spcBef>
              <a:spcAft>
                <a:spcPct val="0"/>
              </a:spcAft>
              <a:buChar char="»"/>
              <a:defRPr sz="2000">
                <a:solidFill>
                  <a:schemeClr val="bg2"/>
                </a:solidFill>
                <a:latin typeface="+mn-lt"/>
              </a:defRPr>
            </a:lvl8pPr>
            <a:lvl9pPr marL="3886200" indent="-228600" algn="l" rtl="0" fontAlgn="base">
              <a:spcBef>
                <a:spcPct val="20000"/>
              </a:spcBef>
              <a:spcAft>
                <a:spcPct val="0"/>
              </a:spcAft>
              <a:buChar char="»"/>
              <a:defRPr sz="2000">
                <a:solidFill>
                  <a:schemeClr val="bg2"/>
                </a:solidFill>
                <a:latin typeface="+mn-lt"/>
              </a:defRPr>
            </a:lvl9pPr>
          </a:lstStyle>
          <a:p>
            <a:endParaRPr lang="en-US" dirty="0" smtClean="0"/>
          </a:p>
          <a:p>
            <a:endParaRPr lang="en-US" dirty="0" smtClean="0"/>
          </a:p>
          <a:p>
            <a:endParaRPr lang="en-US" dirty="0"/>
          </a:p>
        </p:txBody>
      </p:sp>
      <p:pic>
        <p:nvPicPr>
          <p:cNvPr id="324" name="Picture 323" descr="C:\Users\hqin\Downloads\sharpbell.tiff"/>
          <p:cNvPicPr>
            <a:picLocks noChangeAspect="1" noChangeArrowheads="1"/>
          </p:cNvPicPr>
          <p:nvPr/>
        </p:nvPicPr>
        <p:blipFill>
          <a:blip r:embed="rId6" cstate="print"/>
          <a:srcRect l="4364" t="12444" b="11111"/>
          <a:stretch>
            <a:fillRect/>
          </a:stretch>
        </p:blipFill>
        <p:spPr bwMode="auto">
          <a:xfrm>
            <a:off x="27355800" y="15925800"/>
            <a:ext cx="3818923" cy="2920353"/>
          </a:xfrm>
          <a:prstGeom prst="rect">
            <a:avLst/>
          </a:prstGeom>
          <a:noFill/>
        </p:spPr>
      </p:pic>
      <p:pic>
        <p:nvPicPr>
          <p:cNvPr id="325" name="Picture 324" descr="C:\Users\hqin\Downloads\broadbell.tiff"/>
          <p:cNvPicPr>
            <a:picLocks noChangeAspect="1" noChangeArrowheads="1"/>
          </p:cNvPicPr>
          <p:nvPr/>
        </p:nvPicPr>
        <p:blipFill>
          <a:blip r:embed="rId7" cstate="print"/>
          <a:srcRect l="4364" t="12444" b="12889"/>
          <a:stretch>
            <a:fillRect/>
          </a:stretch>
        </p:blipFill>
        <p:spPr bwMode="auto">
          <a:xfrm>
            <a:off x="32156400" y="15925800"/>
            <a:ext cx="3679697" cy="2920353"/>
          </a:xfrm>
          <a:prstGeom prst="rect">
            <a:avLst/>
          </a:prstGeom>
          <a:noFill/>
        </p:spPr>
      </p:pic>
      <p:cxnSp>
        <p:nvCxnSpPr>
          <p:cNvPr id="326" name="Straight Arrow Connector 325"/>
          <p:cNvCxnSpPr/>
          <p:nvPr/>
        </p:nvCxnSpPr>
        <p:spPr>
          <a:xfrm rot="10800000">
            <a:off x="31013400" y="17297400"/>
            <a:ext cx="914398" cy="1588"/>
          </a:xfrm>
          <a:prstGeom prst="straightConnector1">
            <a:avLst/>
          </a:prstGeom>
          <a:noFill/>
          <a:ln w="38100" cap="flat" cmpd="sng" algn="ctr">
            <a:solidFill>
              <a:srgbClr val="000000"/>
            </a:solidFill>
            <a:prstDash val="solid"/>
            <a:headEnd type="triangle"/>
            <a:tailEnd type="none"/>
          </a:ln>
          <a:effectLst/>
        </p:spPr>
      </p:cxnSp>
      <p:sp>
        <p:nvSpPr>
          <p:cNvPr id="327" name="Oval Callout 326"/>
          <p:cNvSpPr/>
          <p:nvPr/>
        </p:nvSpPr>
        <p:spPr bwMode="auto">
          <a:xfrm>
            <a:off x="29867744" y="14020800"/>
            <a:ext cx="914400" cy="612648"/>
          </a:xfrm>
          <a:prstGeom prst="wedgeEllipseCallou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dirty="0" smtClean="0">
              <a:ln>
                <a:noFill/>
              </a:ln>
              <a:solidFill>
                <a:srgbClr val="00FFFF"/>
              </a:solidFill>
              <a:effectLst/>
              <a:uLnTx/>
              <a:uFillTx/>
              <a:latin typeface="Times New Roman" pitchFamily="18" charset="0"/>
            </a:endParaRPr>
          </a:p>
        </p:txBody>
      </p:sp>
      <p:sp>
        <p:nvSpPr>
          <p:cNvPr id="328" name="Oval Callout 327"/>
          <p:cNvSpPr/>
          <p:nvPr/>
        </p:nvSpPr>
        <p:spPr bwMode="auto">
          <a:xfrm>
            <a:off x="33601544" y="14020800"/>
            <a:ext cx="914400" cy="612648"/>
          </a:xfrm>
          <a:prstGeom prst="wedgeEllipseCallou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dirty="0" smtClean="0">
              <a:ln>
                <a:noFill/>
              </a:ln>
              <a:solidFill>
                <a:srgbClr val="00FFFF"/>
              </a:solidFill>
              <a:effectLst/>
              <a:uLnTx/>
              <a:uFillTx/>
              <a:latin typeface="Times New Roman" pitchFamily="18" charset="0"/>
            </a:endParaRPr>
          </a:p>
        </p:txBody>
      </p:sp>
      <p:sp>
        <p:nvSpPr>
          <p:cNvPr id="330" name="TextBox 329"/>
          <p:cNvSpPr txBox="1"/>
          <p:nvPr/>
        </p:nvSpPr>
        <p:spPr>
          <a:xfrm>
            <a:off x="31013400" y="16459200"/>
            <a:ext cx="1102335"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rPr>
              <a:t>H2O2</a:t>
            </a:r>
          </a:p>
        </p:txBody>
      </p:sp>
      <p:sp>
        <p:nvSpPr>
          <p:cNvPr id="331" name="TextBox 330"/>
          <p:cNvSpPr txBox="1"/>
          <p:nvPr/>
        </p:nvSpPr>
        <p:spPr>
          <a:xfrm>
            <a:off x="28346400" y="17177586"/>
            <a:ext cx="184666"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endParaRPr>
          </a:p>
        </p:txBody>
      </p:sp>
      <p:sp>
        <p:nvSpPr>
          <p:cNvPr id="29" name="Rectangle 28"/>
          <p:cNvSpPr/>
          <p:nvPr/>
        </p:nvSpPr>
        <p:spPr>
          <a:xfrm>
            <a:off x="30251400" y="14935200"/>
            <a:ext cx="2757486" cy="769441"/>
          </a:xfrm>
          <a:prstGeom prst="rect">
            <a:avLst/>
          </a:prstGeom>
        </p:spPr>
        <p:txBody>
          <a:bodyPr wrap="none">
            <a:spAutoFit/>
          </a:bodyPr>
          <a:lstStyle/>
          <a:p>
            <a:pPr algn="ctr"/>
            <a:r>
              <a:rPr lang="en-US" sz="4400" b="1" dirty="0" smtClean="0">
                <a:solidFill>
                  <a:schemeClr val="tx2">
                    <a:lumMod val="75000"/>
                  </a:schemeClr>
                </a:solidFill>
                <a:latin typeface="Arial" pitchFamily="34" charset="0"/>
                <a:cs typeface="Arial" pitchFamily="34" charset="0"/>
              </a:rPr>
              <a:t>Summary</a:t>
            </a:r>
            <a:endParaRPr lang="en-US" sz="4400" b="1" dirty="0">
              <a:solidFill>
                <a:schemeClr val="tx2">
                  <a:lumMod val="75000"/>
                </a:schemeClr>
              </a:solidFill>
              <a:latin typeface="Arial" pitchFamily="34" charset="0"/>
              <a:cs typeface="Arial" pitchFamily="34" charset="0"/>
            </a:endParaRPr>
          </a:p>
        </p:txBody>
      </p:sp>
      <p:pic>
        <p:nvPicPr>
          <p:cNvPr id="245" name="Picture 2" descr="https://encrypted-tbn3.gstatic.com/images?q=tbn:ANd9GcRa7alljsFCINEQe5WEn9WCemasTASzqOSEsi5YuQpPqZaTzi5ydg"/>
          <p:cNvPicPr>
            <a:picLocks noChangeAspect="1" noChangeArrowheads="1"/>
          </p:cNvPicPr>
          <p:nvPr/>
        </p:nvPicPr>
        <p:blipFill>
          <a:blip r:embed="rId12" cstate="print"/>
          <a:srcRect/>
          <a:stretch>
            <a:fillRect/>
          </a:stretch>
        </p:blipFill>
        <p:spPr bwMode="auto">
          <a:xfrm>
            <a:off x="16306800" y="29870400"/>
            <a:ext cx="6718171" cy="3108723"/>
          </a:xfrm>
          <a:prstGeom prst="rect">
            <a:avLst/>
          </a:prstGeom>
          <a:noFill/>
        </p:spPr>
      </p:pic>
      <p:pic>
        <p:nvPicPr>
          <p:cNvPr id="30" name="Picture 29"/>
          <p:cNvPicPr>
            <a:picLocks noChangeAspect="1"/>
          </p:cNvPicPr>
          <p:nvPr/>
        </p:nvPicPr>
        <p:blipFill>
          <a:blip r:embed="rId13"/>
          <a:stretch>
            <a:fillRect/>
          </a:stretch>
        </p:blipFill>
        <p:spPr>
          <a:xfrm>
            <a:off x="19812000" y="11582400"/>
            <a:ext cx="4502489" cy="1836284"/>
          </a:xfrm>
          <a:prstGeom prst="rect">
            <a:avLst/>
          </a:prstGeom>
        </p:spPr>
      </p:pic>
      <p:pic>
        <p:nvPicPr>
          <p:cNvPr id="230" name="Picture 229"/>
          <p:cNvPicPr>
            <a:picLocks noChangeAspect="1"/>
          </p:cNvPicPr>
          <p:nvPr/>
        </p:nvPicPr>
        <p:blipFill>
          <a:blip r:embed="rId14"/>
          <a:stretch>
            <a:fillRect/>
          </a:stretch>
        </p:blipFill>
        <p:spPr>
          <a:xfrm>
            <a:off x="14097000" y="11430000"/>
            <a:ext cx="4920095" cy="2006599"/>
          </a:xfrm>
          <a:prstGeom prst="rect">
            <a:avLst/>
          </a:prstGeom>
        </p:spPr>
      </p:pic>
      <p:pic>
        <p:nvPicPr>
          <p:cNvPr id="6" name="Picture 5" descr="fcs.DHE.By4743.20120821.FL1-3marginal.pd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5984200" y="5486400"/>
            <a:ext cx="5486400" cy="3657600"/>
          </a:xfrm>
          <a:prstGeom prst="rect">
            <a:avLst/>
          </a:prstGeom>
        </p:spPr>
      </p:pic>
      <p:pic>
        <p:nvPicPr>
          <p:cNvPr id="7" name="Picture 6" descr="fcs.DHR.By4743.20120821.FL1-3marginal.pdf"/>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1470600" y="5486400"/>
            <a:ext cx="5486400" cy="3657600"/>
          </a:xfrm>
          <a:prstGeom prst="rect">
            <a:avLst/>
          </a:prstGeom>
        </p:spPr>
      </p:pic>
      <p:pic>
        <p:nvPicPr>
          <p:cNvPr id="8" name="Picture 7" descr="fcs.DHRDHE.BY4743.20120821.FL1-3marginal.pdf"/>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1394400" y="9144000"/>
            <a:ext cx="5486400" cy="3657600"/>
          </a:xfrm>
          <a:prstGeom prst="rect">
            <a:avLst/>
          </a:prstGeom>
        </p:spPr>
      </p:pic>
      <p:pic>
        <p:nvPicPr>
          <p:cNvPr id="9" name="Picture 8" descr="fcs.ONDHR.By4743.20120821.FL1-3marginal.pdf"/>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5908000" y="9220200"/>
            <a:ext cx="5486400" cy="3657600"/>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6153</TotalTime>
  <Words>572</Words>
  <Application>Microsoft Macintosh PowerPoint</Application>
  <PresentationFormat>Custom</PresentationFormat>
  <Paragraphs>48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hqin</dc:creator>
  <cp:lastModifiedBy>Kayla Moore</cp:lastModifiedBy>
  <cp:revision>82</cp:revision>
  <dcterms:created xsi:type="dcterms:W3CDTF">2012-10-19T18:16:10Z</dcterms:created>
  <dcterms:modified xsi:type="dcterms:W3CDTF">2014-07-07T15:22:35Z</dcterms:modified>
</cp:coreProperties>
</file>