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6" r:id="rId4"/>
    <p:sldId id="275" r:id="rId5"/>
    <p:sldId id="260" r:id="rId6"/>
    <p:sldId id="261" r:id="rId7"/>
    <p:sldId id="262" r:id="rId8"/>
    <p:sldId id="258" r:id="rId9"/>
    <p:sldId id="267" r:id="rId10"/>
    <p:sldId id="272" r:id="rId11"/>
    <p:sldId id="268" r:id="rId12"/>
    <p:sldId id="269" r:id="rId13"/>
    <p:sldId id="273" r:id="rId14"/>
    <p:sldId id="274" r:id="rId15"/>
    <p:sldId id="277" r:id="rId16"/>
    <p:sldId id="270" r:id="rId17"/>
    <p:sldId id="271" r:id="rId18"/>
    <p:sldId id="259" r:id="rId19"/>
    <p:sldId id="263" r:id="rId20"/>
    <p:sldId id="26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7" d="100"/>
          <a:sy n="127" d="100"/>
        </p:scale>
        <p:origin x="-15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240D3F-CAE7-B346-B83E-66D997DB87E7}" type="datetimeFigureOut">
              <a:rPr lang="en-US" smtClean="0"/>
              <a:t>30/11/15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E8E24-09D1-BD4B-B40E-A7BFC8897022}" type="slidenum">
              <a:rPr lang="en-US" smtClean="0"/>
              <a:t>‹#›</a:t>
            </a:fld>
            <a:endParaRPr lang="en-US"/>
          </a:p>
        </p:txBody>
      </p:sp>
    </p:spTree>
    <p:extLst>
      <p:ext uri="{BB962C8B-B14F-4D97-AF65-F5344CB8AC3E}">
        <p14:creationId xmlns:p14="http://schemas.microsoft.com/office/powerpoint/2010/main" val="3175679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40D3F-CAE7-B346-B83E-66D997DB87E7}" type="datetimeFigureOut">
              <a:rPr lang="en-US" smtClean="0"/>
              <a:t>30/11/15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E8E24-09D1-BD4B-B40E-A7BFC8897022}" type="slidenum">
              <a:rPr lang="en-US" smtClean="0"/>
              <a:t>‹#›</a:t>
            </a:fld>
            <a:endParaRPr lang="en-US"/>
          </a:p>
        </p:txBody>
      </p:sp>
    </p:spTree>
    <p:extLst>
      <p:ext uri="{BB962C8B-B14F-4D97-AF65-F5344CB8AC3E}">
        <p14:creationId xmlns:p14="http://schemas.microsoft.com/office/powerpoint/2010/main" val="389612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40D3F-CAE7-B346-B83E-66D997DB87E7}" type="datetimeFigureOut">
              <a:rPr lang="en-US" smtClean="0"/>
              <a:t>30/11/15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E8E24-09D1-BD4B-B40E-A7BFC8897022}" type="slidenum">
              <a:rPr lang="en-US" smtClean="0"/>
              <a:t>‹#›</a:t>
            </a:fld>
            <a:endParaRPr lang="en-US"/>
          </a:p>
        </p:txBody>
      </p:sp>
    </p:spTree>
    <p:extLst>
      <p:ext uri="{BB962C8B-B14F-4D97-AF65-F5344CB8AC3E}">
        <p14:creationId xmlns:p14="http://schemas.microsoft.com/office/powerpoint/2010/main" val="352062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40D3F-CAE7-B346-B83E-66D997DB87E7}" type="datetimeFigureOut">
              <a:rPr lang="en-US" smtClean="0"/>
              <a:t>30/11/15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E8E24-09D1-BD4B-B40E-A7BFC8897022}" type="slidenum">
              <a:rPr lang="en-US" smtClean="0"/>
              <a:t>‹#›</a:t>
            </a:fld>
            <a:endParaRPr lang="en-US"/>
          </a:p>
        </p:txBody>
      </p:sp>
    </p:spTree>
    <p:extLst>
      <p:ext uri="{BB962C8B-B14F-4D97-AF65-F5344CB8AC3E}">
        <p14:creationId xmlns:p14="http://schemas.microsoft.com/office/powerpoint/2010/main" val="300003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240D3F-CAE7-B346-B83E-66D997DB87E7}" type="datetimeFigureOut">
              <a:rPr lang="en-US" smtClean="0"/>
              <a:t>30/11/15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E8E24-09D1-BD4B-B40E-A7BFC8897022}" type="slidenum">
              <a:rPr lang="en-US" smtClean="0"/>
              <a:t>‹#›</a:t>
            </a:fld>
            <a:endParaRPr lang="en-US"/>
          </a:p>
        </p:txBody>
      </p:sp>
    </p:spTree>
    <p:extLst>
      <p:ext uri="{BB962C8B-B14F-4D97-AF65-F5344CB8AC3E}">
        <p14:creationId xmlns:p14="http://schemas.microsoft.com/office/powerpoint/2010/main" val="426890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240D3F-CAE7-B346-B83E-66D997DB87E7}" type="datetimeFigureOut">
              <a:rPr lang="en-US" smtClean="0"/>
              <a:t>30/11/15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E8E24-09D1-BD4B-B40E-A7BFC8897022}" type="slidenum">
              <a:rPr lang="en-US" smtClean="0"/>
              <a:t>‹#›</a:t>
            </a:fld>
            <a:endParaRPr lang="en-US"/>
          </a:p>
        </p:txBody>
      </p:sp>
    </p:spTree>
    <p:extLst>
      <p:ext uri="{BB962C8B-B14F-4D97-AF65-F5344CB8AC3E}">
        <p14:creationId xmlns:p14="http://schemas.microsoft.com/office/powerpoint/2010/main" val="331665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240D3F-CAE7-B346-B83E-66D997DB87E7}" type="datetimeFigureOut">
              <a:rPr lang="en-US" smtClean="0"/>
              <a:t>30/11/15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DE8E24-09D1-BD4B-B40E-A7BFC8897022}" type="slidenum">
              <a:rPr lang="en-US" smtClean="0"/>
              <a:t>‹#›</a:t>
            </a:fld>
            <a:endParaRPr lang="en-US"/>
          </a:p>
        </p:txBody>
      </p:sp>
    </p:spTree>
    <p:extLst>
      <p:ext uri="{BB962C8B-B14F-4D97-AF65-F5344CB8AC3E}">
        <p14:creationId xmlns:p14="http://schemas.microsoft.com/office/powerpoint/2010/main" val="17800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240D3F-CAE7-B346-B83E-66D997DB87E7}" type="datetimeFigureOut">
              <a:rPr lang="en-US" smtClean="0"/>
              <a:t>30/11/15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DE8E24-09D1-BD4B-B40E-A7BFC8897022}" type="slidenum">
              <a:rPr lang="en-US" smtClean="0"/>
              <a:t>‹#›</a:t>
            </a:fld>
            <a:endParaRPr lang="en-US"/>
          </a:p>
        </p:txBody>
      </p:sp>
    </p:spTree>
    <p:extLst>
      <p:ext uri="{BB962C8B-B14F-4D97-AF65-F5344CB8AC3E}">
        <p14:creationId xmlns:p14="http://schemas.microsoft.com/office/powerpoint/2010/main" val="148113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40D3F-CAE7-B346-B83E-66D997DB87E7}" type="datetimeFigureOut">
              <a:rPr lang="en-US" smtClean="0"/>
              <a:t>30/11/15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DE8E24-09D1-BD4B-B40E-A7BFC8897022}" type="slidenum">
              <a:rPr lang="en-US" smtClean="0"/>
              <a:t>‹#›</a:t>
            </a:fld>
            <a:endParaRPr lang="en-US"/>
          </a:p>
        </p:txBody>
      </p:sp>
    </p:spTree>
    <p:extLst>
      <p:ext uri="{BB962C8B-B14F-4D97-AF65-F5344CB8AC3E}">
        <p14:creationId xmlns:p14="http://schemas.microsoft.com/office/powerpoint/2010/main" val="191797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40D3F-CAE7-B346-B83E-66D997DB87E7}" type="datetimeFigureOut">
              <a:rPr lang="en-US" smtClean="0"/>
              <a:t>30/11/15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E8E24-09D1-BD4B-B40E-A7BFC8897022}" type="slidenum">
              <a:rPr lang="en-US" smtClean="0"/>
              <a:t>‹#›</a:t>
            </a:fld>
            <a:endParaRPr lang="en-US"/>
          </a:p>
        </p:txBody>
      </p:sp>
    </p:spTree>
    <p:extLst>
      <p:ext uri="{BB962C8B-B14F-4D97-AF65-F5344CB8AC3E}">
        <p14:creationId xmlns:p14="http://schemas.microsoft.com/office/powerpoint/2010/main" val="131248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40D3F-CAE7-B346-B83E-66D997DB87E7}" type="datetimeFigureOut">
              <a:rPr lang="en-US" smtClean="0"/>
              <a:t>30/11/15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E8E24-09D1-BD4B-B40E-A7BFC8897022}" type="slidenum">
              <a:rPr lang="en-US" smtClean="0"/>
              <a:t>‹#›</a:t>
            </a:fld>
            <a:endParaRPr lang="en-US"/>
          </a:p>
        </p:txBody>
      </p:sp>
    </p:spTree>
    <p:extLst>
      <p:ext uri="{BB962C8B-B14F-4D97-AF65-F5344CB8AC3E}">
        <p14:creationId xmlns:p14="http://schemas.microsoft.com/office/powerpoint/2010/main" val="26513674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40D3F-CAE7-B346-B83E-66D997DB87E7}" type="datetimeFigureOut">
              <a:rPr lang="en-US" smtClean="0"/>
              <a:t>30/11/15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E8E24-09D1-BD4B-B40E-A7BFC8897022}" type="slidenum">
              <a:rPr lang="en-US" smtClean="0"/>
              <a:t>‹#›</a:t>
            </a:fld>
            <a:endParaRPr lang="en-US"/>
          </a:p>
        </p:txBody>
      </p:sp>
    </p:spTree>
    <p:extLst>
      <p:ext uri="{BB962C8B-B14F-4D97-AF65-F5344CB8AC3E}">
        <p14:creationId xmlns:p14="http://schemas.microsoft.com/office/powerpoint/2010/main" val="75546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1963"/>
            <a:ext cx="7772400" cy="1470025"/>
          </a:xfrm>
        </p:spPr>
        <p:txBody>
          <a:bodyPr>
            <a:normAutofit/>
          </a:bodyPr>
          <a:lstStyle/>
          <a:p>
            <a:r>
              <a:rPr lang="en-US" dirty="0" smtClean="0"/>
              <a:t>Introduction to Python and </a:t>
            </a:r>
            <a:br>
              <a:rPr lang="en-US" dirty="0" smtClean="0"/>
            </a:br>
            <a:r>
              <a:rPr lang="en-US" dirty="0" smtClean="0"/>
              <a:t>API</a:t>
            </a:r>
            <a:r>
              <a:rPr lang="en-US" dirty="0"/>
              <a:t>s</a:t>
            </a:r>
          </a:p>
        </p:txBody>
      </p:sp>
      <p:sp>
        <p:nvSpPr>
          <p:cNvPr id="3" name="Subtitle 2"/>
          <p:cNvSpPr>
            <a:spLocks noGrp="1"/>
          </p:cNvSpPr>
          <p:nvPr>
            <p:ph type="subTitle" idx="1"/>
          </p:nvPr>
        </p:nvSpPr>
        <p:spPr/>
        <p:txBody>
          <a:bodyPr/>
          <a:lstStyle/>
          <a:p>
            <a:r>
              <a:rPr lang="en-US" dirty="0" smtClean="0"/>
              <a:t>Yabebal Fantaye</a:t>
            </a:r>
            <a:endParaRPr lang="en-US" dirty="0"/>
          </a:p>
        </p:txBody>
      </p:sp>
    </p:spTree>
    <p:extLst>
      <p:ext uri="{BB962C8B-B14F-4D97-AF65-F5344CB8AC3E}">
        <p14:creationId xmlns:p14="http://schemas.microsoft.com/office/powerpoint/2010/main" val="3174939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aseline="30000" dirty="0" smtClean="0"/>
              <a:t>Data Formats</a:t>
            </a:r>
            <a:endParaRPr lang="en-US" sz="6600" dirty="0"/>
          </a:p>
        </p:txBody>
      </p:sp>
      <p:sp>
        <p:nvSpPr>
          <p:cNvPr id="3" name="Content Placeholder 2"/>
          <p:cNvSpPr>
            <a:spLocks noGrp="1"/>
          </p:cNvSpPr>
          <p:nvPr>
            <p:ph idx="1"/>
          </p:nvPr>
        </p:nvSpPr>
        <p:spPr>
          <a:xfrm>
            <a:off x="457200" y="1781781"/>
            <a:ext cx="8229600" cy="4525963"/>
          </a:xfrm>
        </p:spPr>
        <p:txBody>
          <a:bodyPr>
            <a:normAutofit/>
          </a:bodyPr>
          <a:lstStyle/>
          <a:p>
            <a:pPr>
              <a:buFont typeface="Wingdings" charset="2"/>
              <a:buChar char="§"/>
            </a:pPr>
            <a:r>
              <a:rPr lang="en-US" sz="4400" baseline="30000" dirty="0" smtClean="0"/>
              <a:t>Delimited values</a:t>
            </a:r>
          </a:p>
          <a:p>
            <a:pPr lvl="1">
              <a:buFont typeface="Arial"/>
              <a:buChar char="•"/>
            </a:pPr>
            <a:r>
              <a:rPr lang="en-US" sz="4000" baseline="30000" dirty="0" smtClean="0"/>
              <a:t>Comma Separated Values (CSV)</a:t>
            </a:r>
          </a:p>
          <a:p>
            <a:pPr lvl="1">
              <a:buFont typeface="Arial"/>
              <a:buChar char="•"/>
            </a:pPr>
            <a:r>
              <a:rPr lang="en-US" sz="4000" baseline="30000" dirty="0" smtClean="0"/>
              <a:t>Tab Separated Values (TSV)</a:t>
            </a:r>
          </a:p>
          <a:p>
            <a:pPr>
              <a:buFont typeface="Wingdings" charset="2"/>
              <a:buChar char="§"/>
            </a:pPr>
            <a:r>
              <a:rPr lang="en-US" sz="4400" baseline="30000" dirty="0" smtClean="0"/>
              <a:t>Markup languages</a:t>
            </a:r>
          </a:p>
          <a:p>
            <a:pPr lvl="1">
              <a:buFont typeface="Arial"/>
              <a:buChar char="•"/>
            </a:pPr>
            <a:r>
              <a:rPr lang="en-US" sz="4000" baseline="30000" dirty="0" smtClean="0"/>
              <a:t>Hypertext Markup Language (HTML5 / XML)</a:t>
            </a:r>
          </a:p>
          <a:p>
            <a:pPr lvl="1">
              <a:buFont typeface="Arial"/>
              <a:buChar char="•"/>
            </a:pPr>
            <a:r>
              <a:rPr lang="en-US" sz="4000" baseline="30000" dirty="0" smtClean="0"/>
              <a:t>JavaScript Object Notation (JSON) Hierarchical Data Format (HDF5)</a:t>
            </a:r>
          </a:p>
          <a:p>
            <a:pPr>
              <a:buFont typeface="Wingdings" charset="2"/>
              <a:buChar char="§"/>
            </a:pPr>
            <a:r>
              <a:rPr lang="en-US" sz="4400" baseline="30000" dirty="0" smtClean="0"/>
              <a:t>Ad hoc formats</a:t>
            </a:r>
          </a:p>
          <a:p>
            <a:pPr lvl="1">
              <a:buFont typeface="Arial"/>
              <a:buChar char="•"/>
            </a:pPr>
            <a:r>
              <a:rPr lang="en-US" sz="4000" baseline="30000" dirty="0" smtClean="0"/>
              <a:t>Graph edge lists, voting records, fixed width files, ...</a:t>
            </a:r>
            <a:endParaRPr lang="en-US" sz="4000" dirty="0" smtClean="0"/>
          </a:p>
          <a:p>
            <a:pPr>
              <a:buFont typeface="Wingdings" charset="2"/>
              <a:buChar char="q"/>
            </a:pPr>
            <a:endParaRPr lang="en-US" sz="4400" dirty="0"/>
          </a:p>
        </p:txBody>
      </p:sp>
    </p:spTree>
    <p:extLst>
      <p:ext uri="{BB962C8B-B14F-4D97-AF65-F5344CB8AC3E}">
        <p14:creationId xmlns:p14="http://schemas.microsoft.com/office/powerpoint/2010/main" val="22452983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4" name="Rectangle 3"/>
          <p:cNvSpPr/>
          <p:nvPr/>
        </p:nvSpPr>
        <p:spPr>
          <a:xfrm>
            <a:off x="543766" y="1773929"/>
            <a:ext cx="8143034" cy="4524315"/>
          </a:xfrm>
          <a:prstGeom prst="rect">
            <a:avLst/>
          </a:prstGeom>
        </p:spPr>
        <p:txBody>
          <a:bodyPr wrap="square">
            <a:spAutoFit/>
          </a:bodyPr>
          <a:lstStyle/>
          <a:p>
            <a:r>
              <a:rPr lang="nl-NL" sz="3200" dirty="0" smtClean="0"/>
              <a:t>{</a:t>
            </a:r>
          </a:p>
          <a:p>
            <a:r>
              <a:rPr lang="nl-NL" sz="3200" dirty="0" smtClean="0"/>
              <a:t>  "</a:t>
            </a:r>
            <a:r>
              <a:rPr lang="nl-NL" sz="3200" dirty="0" err="1" smtClean="0"/>
              <a:t>crust</a:t>
            </a:r>
            <a:r>
              <a:rPr lang="nl-NL" sz="3200" dirty="0" smtClean="0"/>
              <a:t>": "</a:t>
            </a:r>
            <a:r>
              <a:rPr lang="nl-NL" sz="3200" dirty="0" err="1" smtClean="0"/>
              <a:t>original</a:t>
            </a:r>
            <a:r>
              <a:rPr lang="nl-NL" sz="3200" dirty="0" smtClean="0"/>
              <a:t>",</a:t>
            </a:r>
          </a:p>
          <a:p>
            <a:r>
              <a:rPr lang="nl-NL" sz="3200" dirty="0" smtClean="0"/>
              <a:t>  "</a:t>
            </a:r>
            <a:r>
              <a:rPr lang="nl-NL" sz="3200" dirty="0" err="1" smtClean="0"/>
              <a:t>toppings</a:t>
            </a:r>
            <a:r>
              <a:rPr lang="nl-NL" sz="3200" dirty="0" smtClean="0"/>
              <a:t>": ["</a:t>
            </a:r>
            <a:r>
              <a:rPr lang="nl-NL" sz="3200" dirty="0" err="1" smtClean="0"/>
              <a:t>cheese</a:t>
            </a:r>
            <a:r>
              <a:rPr lang="nl-NL" sz="3200" dirty="0" smtClean="0"/>
              <a:t>", "</a:t>
            </a:r>
            <a:r>
              <a:rPr lang="nl-NL" sz="3200" dirty="0" err="1" smtClean="0"/>
              <a:t>pepperoni</a:t>
            </a:r>
            <a:r>
              <a:rPr lang="nl-NL" sz="3200" dirty="0" smtClean="0"/>
              <a:t>", "</a:t>
            </a:r>
            <a:r>
              <a:rPr lang="nl-NL" sz="3200" dirty="0" err="1" smtClean="0"/>
              <a:t>garlic</a:t>
            </a:r>
            <a:r>
              <a:rPr lang="nl-NL" sz="3200" dirty="0" smtClean="0"/>
              <a:t>"],</a:t>
            </a:r>
          </a:p>
          <a:p>
            <a:r>
              <a:rPr lang="nl-NL" sz="3200" dirty="0" smtClean="0"/>
              <a:t>  "status": "</a:t>
            </a:r>
            <a:r>
              <a:rPr lang="nl-NL" sz="3200" dirty="0" err="1" smtClean="0"/>
              <a:t>cooking</a:t>
            </a:r>
            <a:r>
              <a:rPr lang="nl-NL" sz="3200" dirty="0" smtClean="0"/>
              <a:t>",</a:t>
            </a:r>
          </a:p>
          <a:p>
            <a:r>
              <a:rPr lang="nl-NL" sz="3200" dirty="0" smtClean="0"/>
              <a:t>  "customer": {</a:t>
            </a:r>
          </a:p>
          <a:p>
            <a:r>
              <a:rPr lang="nl-NL" sz="3200" dirty="0" smtClean="0"/>
              <a:t>    "name": "Brian",</a:t>
            </a:r>
          </a:p>
          <a:p>
            <a:r>
              <a:rPr lang="nl-NL" sz="3200" dirty="0" smtClean="0"/>
              <a:t>    "</a:t>
            </a:r>
            <a:r>
              <a:rPr lang="nl-NL" sz="3200" dirty="0" err="1" smtClean="0"/>
              <a:t>phone</a:t>
            </a:r>
            <a:r>
              <a:rPr lang="nl-NL" sz="3200" dirty="0" smtClean="0"/>
              <a:t>": "573-111-1111"</a:t>
            </a:r>
          </a:p>
          <a:p>
            <a:r>
              <a:rPr lang="nl-NL" sz="3200" dirty="0" smtClean="0"/>
              <a:t>  }</a:t>
            </a:r>
          </a:p>
          <a:p>
            <a:r>
              <a:rPr lang="nl-NL" sz="3200" dirty="0" smtClean="0"/>
              <a:t>}</a:t>
            </a:r>
            <a:endParaRPr lang="en-US" sz="3200" dirty="0"/>
          </a:p>
        </p:txBody>
      </p:sp>
    </p:spTree>
    <p:extLst>
      <p:ext uri="{BB962C8B-B14F-4D97-AF65-F5344CB8AC3E}">
        <p14:creationId xmlns:p14="http://schemas.microsoft.com/office/powerpoint/2010/main" val="26926683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4" name="Rectangle 3"/>
          <p:cNvSpPr/>
          <p:nvPr/>
        </p:nvSpPr>
        <p:spPr>
          <a:xfrm>
            <a:off x="1170032" y="1816315"/>
            <a:ext cx="7090194" cy="4524315"/>
          </a:xfrm>
          <a:prstGeom prst="rect">
            <a:avLst/>
          </a:prstGeom>
        </p:spPr>
        <p:txBody>
          <a:bodyPr wrap="square">
            <a:spAutoFit/>
          </a:bodyPr>
          <a:lstStyle/>
          <a:p>
            <a:r>
              <a:rPr lang="en-US" sz="3200" dirty="0" smtClean="0"/>
              <a:t>&lt;order&gt;</a:t>
            </a:r>
          </a:p>
          <a:p>
            <a:r>
              <a:rPr lang="en-US" sz="3200" dirty="0" smtClean="0"/>
              <a:t>    &lt;crust&gt;original&lt;/crust&gt;</a:t>
            </a:r>
          </a:p>
          <a:p>
            <a:r>
              <a:rPr lang="en-US" sz="3200" dirty="0" smtClean="0"/>
              <a:t>    &lt;toppings&gt;</a:t>
            </a:r>
          </a:p>
          <a:p>
            <a:r>
              <a:rPr lang="en-US" sz="3200" dirty="0" smtClean="0"/>
              <a:t>        &lt;topping&gt;cheese&lt;/topping&gt;</a:t>
            </a:r>
          </a:p>
          <a:p>
            <a:r>
              <a:rPr lang="en-US" sz="3200" dirty="0" smtClean="0"/>
              <a:t>        &lt;topping&gt;pepperoni&lt;/topping&gt;</a:t>
            </a:r>
          </a:p>
          <a:p>
            <a:r>
              <a:rPr lang="en-US" sz="3200" dirty="0" smtClean="0"/>
              <a:t>        &lt;topping&gt;garlic&lt;/topping&gt;</a:t>
            </a:r>
          </a:p>
          <a:p>
            <a:r>
              <a:rPr lang="en-US" sz="3200" dirty="0" smtClean="0"/>
              <a:t>    &lt;/toppings&gt;</a:t>
            </a:r>
          </a:p>
          <a:p>
            <a:r>
              <a:rPr lang="en-US" sz="3200" dirty="0" smtClean="0"/>
              <a:t>    &lt;status&gt;cooking&lt;/status&gt;</a:t>
            </a:r>
          </a:p>
          <a:p>
            <a:r>
              <a:rPr lang="en-US" sz="3200" dirty="0" smtClean="0"/>
              <a:t>&lt;/order&gt;</a:t>
            </a:r>
            <a:endParaRPr lang="en-US" sz="3200" dirty="0"/>
          </a:p>
        </p:txBody>
      </p:sp>
    </p:spTree>
    <p:extLst>
      <p:ext uri="{BB962C8B-B14F-4D97-AF65-F5344CB8AC3E}">
        <p14:creationId xmlns:p14="http://schemas.microsoft.com/office/powerpoint/2010/main" val="1784955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references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https://</a:t>
            </a:r>
            <a:r>
              <a:rPr lang="en-US" dirty="0" err="1" smtClean="0"/>
              <a:t>zapier.com</a:t>
            </a:r>
            <a:r>
              <a:rPr lang="en-US" dirty="0" smtClean="0"/>
              <a:t>/learn/</a:t>
            </a:r>
            <a:r>
              <a:rPr lang="en-US" dirty="0" err="1" smtClean="0"/>
              <a:t>apis</a:t>
            </a:r>
            <a:r>
              <a:rPr lang="en-US" dirty="0" smtClean="0"/>
              <a:t>/chapter-2-protocols/</a:t>
            </a:r>
          </a:p>
          <a:p>
            <a:pPr marL="514350" indent="-514350">
              <a:buFont typeface="+mj-lt"/>
              <a:buAutoNum type="arabicPeriod"/>
            </a:pPr>
            <a:endParaRPr lang="en-US" dirty="0"/>
          </a:p>
        </p:txBody>
      </p:sp>
    </p:spTree>
    <p:extLst>
      <p:ext uri="{BB962C8B-B14F-4D97-AF65-F5344CB8AC3E}">
        <p14:creationId xmlns:p14="http://schemas.microsoft.com/office/powerpoint/2010/main" val="2922768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4829"/>
            <a:ext cx="8229600" cy="1143000"/>
          </a:xfrm>
        </p:spPr>
        <p:txBody>
          <a:bodyPr/>
          <a:lstStyle/>
          <a:p>
            <a:r>
              <a:rPr lang="en-US" dirty="0" smtClean="0"/>
              <a:t>End</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137647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Scikit</a:t>
            </a:r>
            <a:r>
              <a:rPr lang="en-US" dirty="0" smtClean="0"/>
              <a:t>-learn</a:t>
            </a:r>
            <a:endParaRPr lang="en-US" dirty="0"/>
          </a:p>
        </p:txBody>
      </p:sp>
      <p:sp>
        <p:nvSpPr>
          <p:cNvPr id="3" name="Content Placeholder 2"/>
          <p:cNvSpPr>
            <a:spLocks noGrp="1"/>
          </p:cNvSpPr>
          <p:nvPr>
            <p:ph idx="1"/>
          </p:nvPr>
        </p:nvSpPr>
        <p:spPr/>
        <p:txBody>
          <a:bodyPr/>
          <a:lstStyle/>
          <a:p>
            <a:r>
              <a:rPr lang="en-US" dirty="0" smtClean="0"/>
              <a:t>some-model-</a:t>
            </a:r>
            <a:r>
              <a:rPr lang="en-US" dirty="0" err="1" smtClean="0"/>
              <a:t>name.fit</a:t>
            </a:r>
            <a:r>
              <a:rPr lang="en-US" dirty="0" smtClean="0"/>
              <a:t>( )</a:t>
            </a:r>
          </a:p>
          <a:p>
            <a:endParaRPr lang="en-US" dirty="0" smtClean="0"/>
          </a:p>
          <a:p>
            <a:r>
              <a:rPr lang="en-US" dirty="0" smtClean="0"/>
              <a:t>some-model-</a:t>
            </a:r>
            <a:r>
              <a:rPr lang="en-US" dirty="0" err="1" smtClean="0"/>
              <a:t>name.predict</a:t>
            </a:r>
            <a:r>
              <a:rPr lang="en-US" dirty="0" smtClean="0"/>
              <a:t>( )</a:t>
            </a:r>
          </a:p>
          <a:p>
            <a:endParaRPr lang="en-US" dirty="0" smtClean="0"/>
          </a:p>
          <a:p>
            <a:r>
              <a:rPr lang="en-US" dirty="0" smtClean="0"/>
              <a:t>some-model-</a:t>
            </a:r>
            <a:r>
              <a:rPr lang="en-US" dirty="0" err="1" smtClean="0"/>
              <a:t>name.score</a:t>
            </a:r>
            <a:r>
              <a:rPr lang="en-US" dirty="0" smtClean="0"/>
              <a:t>( )</a:t>
            </a:r>
          </a:p>
          <a:p>
            <a:endParaRPr lang="en-US" dirty="0"/>
          </a:p>
        </p:txBody>
      </p:sp>
    </p:spTree>
    <p:extLst>
      <p:ext uri="{BB962C8B-B14F-4D97-AF65-F5344CB8AC3E}">
        <p14:creationId xmlns:p14="http://schemas.microsoft.com/office/powerpoint/2010/main" val="297845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API Authentication</a:t>
            </a:r>
            <a:endParaRPr lang="en-US" dirty="0"/>
          </a:p>
        </p:txBody>
      </p:sp>
      <p:pic>
        <p:nvPicPr>
          <p:cNvPr id="4" name="Content Placeholder 3"/>
          <p:cNvPicPr>
            <a:picLocks noGrp="1" noChangeAspect="1"/>
          </p:cNvPicPr>
          <p:nvPr>
            <p:ph idx="1"/>
          </p:nvPr>
        </p:nvPicPr>
        <p:blipFill>
          <a:blip r:embed="rId2"/>
          <a:srcRect t="-15995" b="-15995"/>
          <a:stretch>
            <a:fillRect/>
          </a:stretch>
        </p:blipFill>
        <p:spPr>
          <a:xfrm>
            <a:off x="1937240" y="1646055"/>
            <a:ext cx="4852945" cy="2668933"/>
          </a:xfrm>
        </p:spPr>
      </p:pic>
      <p:sp>
        <p:nvSpPr>
          <p:cNvPr id="5" name="Rectangle 4"/>
          <p:cNvSpPr/>
          <p:nvPr/>
        </p:nvSpPr>
        <p:spPr>
          <a:xfrm>
            <a:off x="740019" y="4404993"/>
            <a:ext cx="7850215" cy="1754327"/>
          </a:xfrm>
          <a:prstGeom prst="rect">
            <a:avLst/>
          </a:prstGeom>
        </p:spPr>
        <p:txBody>
          <a:bodyPr wrap="square">
            <a:spAutoFit/>
          </a:bodyPr>
          <a:lstStyle/>
          <a:p>
            <a:r>
              <a:rPr lang="en-US" b="1" dirty="0" smtClean="0"/>
              <a:t>Authentication: </a:t>
            </a:r>
            <a:r>
              <a:rPr lang="en-US" dirty="0" smtClean="0"/>
              <a:t>process of the client proving its identity to the server</a:t>
            </a:r>
          </a:p>
          <a:p>
            <a:r>
              <a:rPr lang="en-US" b="1" dirty="0" smtClean="0"/>
              <a:t>Credentials: </a:t>
            </a:r>
            <a:r>
              <a:rPr lang="en-US" dirty="0" smtClean="0"/>
              <a:t>secret pieces of info used to prove the client's identity (username, password...)</a:t>
            </a:r>
          </a:p>
          <a:p>
            <a:r>
              <a:rPr lang="en-US" b="1" dirty="0" smtClean="0"/>
              <a:t>Basic </a:t>
            </a:r>
            <a:r>
              <a:rPr lang="en-US" b="1" dirty="0" err="1" smtClean="0"/>
              <a:t>Auth</a:t>
            </a:r>
            <a:r>
              <a:rPr lang="en-US" b="1" dirty="0" smtClean="0"/>
              <a:t>: </a:t>
            </a:r>
            <a:r>
              <a:rPr lang="en-US" dirty="0" smtClean="0"/>
              <a:t>scheme that uses an encoded username and password for credentials. Has full control. </a:t>
            </a:r>
          </a:p>
          <a:p>
            <a:r>
              <a:rPr lang="en-US" b="1" dirty="0" smtClean="0"/>
              <a:t>API Key </a:t>
            </a:r>
            <a:r>
              <a:rPr lang="en-US" b="1" dirty="0" err="1" smtClean="0"/>
              <a:t>Auth</a:t>
            </a:r>
            <a:r>
              <a:rPr lang="en-US" b="1" dirty="0" smtClean="0"/>
              <a:t>: </a:t>
            </a:r>
            <a:r>
              <a:rPr lang="en-US" dirty="0" smtClean="0"/>
              <a:t>scheme that uses a unique key for credentials. Has limited control.</a:t>
            </a:r>
            <a:endParaRPr lang="en-US" dirty="0"/>
          </a:p>
        </p:txBody>
      </p:sp>
    </p:spTree>
    <p:extLst>
      <p:ext uri="{BB962C8B-B14F-4D97-AF65-F5344CB8AC3E}">
        <p14:creationId xmlns:p14="http://schemas.microsoft.com/office/powerpoint/2010/main" val="2947555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 Authorization (</a:t>
            </a:r>
            <a:r>
              <a:rPr lang="en-US" dirty="0" err="1" smtClean="0"/>
              <a:t>Oauth</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352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API good for?</a:t>
            </a:r>
            <a:endParaRPr lang="en-US" dirty="0"/>
          </a:p>
        </p:txBody>
      </p:sp>
      <p:sp>
        <p:nvSpPr>
          <p:cNvPr id="3" name="Content Placeholder 2"/>
          <p:cNvSpPr>
            <a:spLocks noGrp="1"/>
          </p:cNvSpPr>
          <p:nvPr>
            <p:ph idx="1"/>
          </p:nvPr>
        </p:nvSpPr>
        <p:spPr/>
        <p:txBody>
          <a:bodyPr/>
          <a:lstStyle/>
          <a:p>
            <a:r>
              <a:rPr lang="en-US" dirty="0" smtClean="0"/>
              <a:t>Sync across different device e.g. laptop, mobile phone, tablet</a:t>
            </a:r>
          </a:p>
          <a:p>
            <a:endParaRPr lang="en-US" dirty="0"/>
          </a:p>
        </p:txBody>
      </p:sp>
    </p:spTree>
    <p:extLst>
      <p:ext uri="{BB962C8B-B14F-4D97-AF65-F5344CB8AC3E}">
        <p14:creationId xmlns:p14="http://schemas.microsoft.com/office/powerpoint/2010/main" val="3754681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and “response”</a:t>
            </a:r>
            <a:endParaRPr lang="en-US" dirty="0"/>
          </a:p>
        </p:txBody>
      </p:sp>
      <p:pic>
        <p:nvPicPr>
          <p:cNvPr id="4" name="Content Placeholder 3"/>
          <p:cNvPicPr>
            <a:picLocks noGrp="1" noChangeAspect="1"/>
          </p:cNvPicPr>
          <p:nvPr>
            <p:ph idx="1"/>
          </p:nvPr>
        </p:nvPicPr>
        <p:blipFill>
          <a:blip r:embed="rId2"/>
          <a:srcRect t="-34827" b="-34827"/>
          <a:stretch>
            <a:fillRect/>
          </a:stretch>
        </p:blipFill>
        <p:spPr>
          <a:xfrm>
            <a:off x="457200" y="2224529"/>
            <a:ext cx="8229600" cy="4525963"/>
          </a:xfrm>
        </p:spPr>
      </p:pic>
      <p:pic>
        <p:nvPicPr>
          <p:cNvPr id="5" name="Picture 4"/>
          <p:cNvPicPr>
            <a:picLocks noChangeAspect="1"/>
          </p:cNvPicPr>
          <p:nvPr/>
        </p:nvPicPr>
        <p:blipFill>
          <a:blip r:embed="rId3"/>
          <a:stretch>
            <a:fillRect/>
          </a:stretch>
        </p:blipFill>
        <p:spPr>
          <a:xfrm>
            <a:off x="5010136" y="1909038"/>
            <a:ext cx="2030744" cy="1421521"/>
          </a:xfrm>
          <a:prstGeom prst="rect">
            <a:avLst/>
          </a:prstGeom>
        </p:spPr>
      </p:pic>
      <p:pic>
        <p:nvPicPr>
          <p:cNvPr id="6" name="Picture 5"/>
          <p:cNvPicPr>
            <a:picLocks noChangeAspect="1"/>
          </p:cNvPicPr>
          <p:nvPr/>
        </p:nvPicPr>
        <p:blipFill>
          <a:blip r:embed="rId4"/>
          <a:stretch>
            <a:fillRect/>
          </a:stretch>
        </p:blipFill>
        <p:spPr>
          <a:xfrm>
            <a:off x="5010136" y="5386143"/>
            <a:ext cx="2273915" cy="1364349"/>
          </a:xfrm>
          <a:prstGeom prst="rect">
            <a:avLst/>
          </a:prstGeom>
        </p:spPr>
      </p:pic>
      <p:sp>
        <p:nvSpPr>
          <p:cNvPr id="7" name="Rectangle 6"/>
          <p:cNvSpPr/>
          <p:nvPr/>
        </p:nvSpPr>
        <p:spPr>
          <a:xfrm>
            <a:off x="125940" y="1909038"/>
            <a:ext cx="4244179" cy="1323439"/>
          </a:xfrm>
          <a:prstGeom prst="rect">
            <a:avLst/>
          </a:prstGeom>
        </p:spPr>
        <p:txBody>
          <a:bodyPr wrap="square">
            <a:spAutoFit/>
          </a:bodyPr>
          <a:lstStyle/>
          <a:p>
            <a:r>
              <a:rPr lang="en-US" sz="1600" i="1" dirty="0" smtClean="0">
                <a:latin typeface="+mj-lt"/>
                <a:cs typeface="Academy Engraved LET"/>
              </a:rPr>
              <a:t>Methods:</a:t>
            </a:r>
          </a:p>
          <a:p>
            <a:r>
              <a:rPr lang="en-US" sz="1600" i="1" dirty="0" smtClean="0">
                <a:latin typeface="+mj-lt"/>
                <a:cs typeface="Academy Engraved LET"/>
              </a:rPr>
              <a:t>GET - Asks the server to retrieve a resource</a:t>
            </a:r>
          </a:p>
          <a:p>
            <a:r>
              <a:rPr lang="en-US" sz="1600" i="1" dirty="0" smtClean="0">
                <a:latin typeface="+mj-lt"/>
                <a:cs typeface="Academy Engraved LET"/>
              </a:rPr>
              <a:t>POST - Asks the server to create a new resource</a:t>
            </a:r>
          </a:p>
          <a:p>
            <a:r>
              <a:rPr lang="en-US" sz="1600" i="1" dirty="0" smtClean="0">
                <a:latin typeface="+mj-lt"/>
                <a:cs typeface="Academy Engraved LET"/>
              </a:rPr>
              <a:t>PUT - Asks the server to edit an existing resource</a:t>
            </a:r>
          </a:p>
          <a:p>
            <a:r>
              <a:rPr lang="en-US" sz="1600" i="1" dirty="0" smtClean="0">
                <a:latin typeface="+mj-lt"/>
                <a:cs typeface="Academy Engraved LET"/>
              </a:rPr>
              <a:t>DELETE - Asks the server to delete a resource</a:t>
            </a:r>
            <a:endParaRPr lang="en-US" sz="1600" i="1" dirty="0">
              <a:latin typeface="+mj-lt"/>
              <a:cs typeface="Academy Engraved LET"/>
            </a:endParaRPr>
          </a:p>
        </p:txBody>
      </p:sp>
    </p:spTree>
    <p:extLst>
      <p:ext uri="{BB962C8B-B14F-4D97-AF65-F5344CB8AC3E}">
        <p14:creationId xmlns:p14="http://schemas.microsoft.com/office/powerpoint/2010/main" val="38120829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recap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What are the three main characteristics of Big Data?</a:t>
            </a:r>
          </a:p>
          <a:p>
            <a:pPr marL="514350" indent="-514350">
              <a:buFont typeface="+mj-lt"/>
              <a:buAutoNum type="arabicPeriod"/>
            </a:pPr>
            <a:r>
              <a:rPr lang="en-US" dirty="0" smtClean="0"/>
              <a:t>Mention at least one example where Big Data is useful?</a:t>
            </a:r>
          </a:p>
          <a:p>
            <a:pPr marL="514350" indent="-514350">
              <a:buFont typeface="+mj-lt"/>
              <a:buAutoNum type="arabicPeriod"/>
            </a:pPr>
            <a:r>
              <a:rPr lang="en-US" dirty="0" smtClean="0"/>
              <a:t>What are the main requirements for Big Data analysis?</a:t>
            </a:r>
            <a:endParaRPr lang="en-US" dirty="0"/>
          </a:p>
        </p:txBody>
      </p:sp>
    </p:spTree>
    <p:extLst>
      <p:ext uri="{BB962C8B-B14F-4D97-AF65-F5344CB8AC3E}">
        <p14:creationId xmlns:p14="http://schemas.microsoft.com/office/powerpoint/2010/main" val="376899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order pizza</a:t>
            </a:r>
            <a:endParaRPr lang="en-US" dirty="0"/>
          </a:p>
        </p:txBody>
      </p:sp>
      <p:pic>
        <p:nvPicPr>
          <p:cNvPr id="4" name="Content Placeholder 3"/>
          <p:cNvPicPr>
            <a:picLocks noGrp="1" noChangeAspect="1"/>
          </p:cNvPicPr>
          <p:nvPr>
            <p:ph idx="1"/>
          </p:nvPr>
        </p:nvPicPr>
        <p:blipFill rotWithShape="1">
          <a:blip r:embed="rId2"/>
          <a:srcRect l="21017" t="-313" r="20227" b="-827"/>
          <a:stretch/>
        </p:blipFill>
        <p:spPr>
          <a:xfrm>
            <a:off x="3110085" y="1990146"/>
            <a:ext cx="3178235" cy="1550112"/>
          </a:xfrm>
        </p:spPr>
      </p:pic>
      <p:sp>
        <p:nvSpPr>
          <p:cNvPr id="5" name="Rectangle 4"/>
          <p:cNvSpPr/>
          <p:nvPr/>
        </p:nvSpPr>
        <p:spPr>
          <a:xfrm>
            <a:off x="550014" y="3772501"/>
            <a:ext cx="8250225" cy="2585323"/>
          </a:xfrm>
          <a:prstGeom prst="rect">
            <a:avLst/>
          </a:prstGeom>
        </p:spPr>
        <p:txBody>
          <a:bodyPr wrap="square">
            <a:spAutoFit/>
          </a:bodyPr>
          <a:lstStyle/>
          <a:p>
            <a:r>
              <a:rPr lang="en-US" dirty="0" smtClean="0"/>
              <a:t>You place an order by making a POST request to the restaurant's server with your order details, asking them to create your pizza. As soon as you send the request, however, you realize you picked the wrong style crust, so you make a PUT request to change it.</a:t>
            </a:r>
          </a:p>
          <a:p>
            <a:endParaRPr lang="en-US" dirty="0" smtClean="0"/>
          </a:p>
          <a:p>
            <a:r>
              <a:rPr lang="en-US" dirty="0" smtClean="0"/>
              <a:t>While waiting on your order, you make a bunch of GET requests to check the status. After an hour of waiting, you decide you've had enough and make a DELETE request to cancel your order.</a:t>
            </a:r>
          </a:p>
          <a:p>
            <a:endParaRPr lang="en-US" dirty="0"/>
          </a:p>
        </p:txBody>
      </p:sp>
    </p:spTree>
    <p:extLst>
      <p:ext uri="{BB962C8B-B14F-4D97-AF65-F5344CB8AC3E}">
        <p14:creationId xmlns:p14="http://schemas.microsoft.com/office/powerpoint/2010/main" val="42697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a:t>
            </a:r>
            <a:endParaRPr lang="en-US" dirty="0"/>
          </a:p>
        </p:txBody>
      </p:sp>
      <p:sp>
        <p:nvSpPr>
          <p:cNvPr id="3" name="Content Placeholder 2"/>
          <p:cNvSpPr>
            <a:spLocks noGrp="1"/>
          </p:cNvSpPr>
          <p:nvPr>
            <p:ph idx="1"/>
          </p:nvPr>
        </p:nvSpPr>
        <p:spPr/>
        <p:txBody>
          <a:bodyPr>
            <a:normAutofit lnSpcReduction="10000"/>
          </a:bodyPr>
          <a:lstStyle/>
          <a:p>
            <a:r>
              <a:rPr lang="en-US" dirty="0" smtClean="0"/>
              <a:t>Strings</a:t>
            </a:r>
          </a:p>
          <a:p>
            <a:r>
              <a:rPr lang="en-US" dirty="0" smtClean="0"/>
              <a:t>List</a:t>
            </a:r>
          </a:p>
          <a:p>
            <a:r>
              <a:rPr lang="en-US" dirty="0" smtClean="0"/>
              <a:t>Array</a:t>
            </a:r>
          </a:p>
          <a:p>
            <a:r>
              <a:rPr lang="en-US" dirty="0" smtClean="0"/>
              <a:t>Dictionary</a:t>
            </a:r>
          </a:p>
          <a:p>
            <a:r>
              <a:rPr lang="en-US" dirty="0" smtClean="0"/>
              <a:t>File IO</a:t>
            </a:r>
          </a:p>
          <a:p>
            <a:r>
              <a:rPr lang="en-US" dirty="0" smtClean="0"/>
              <a:t>Function</a:t>
            </a:r>
          </a:p>
          <a:p>
            <a:r>
              <a:rPr lang="en-US" dirty="0" smtClean="0"/>
              <a:t>Objects</a:t>
            </a:r>
          </a:p>
          <a:p>
            <a:r>
              <a:rPr lang="en-US" dirty="0" smtClean="0"/>
              <a:t>Class</a:t>
            </a:r>
            <a:endParaRPr lang="en-US" dirty="0"/>
          </a:p>
        </p:txBody>
      </p:sp>
    </p:spTree>
    <p:extLst>
      <p:ext uri="{BB962C8B-B14F-4D97-AF65-F5344CB8AC3E}">
        <p14:creationId xmlns:p14="http://schemas.microsoft.com/office/powerpoint/2010/main" val="89720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6932"/>
            <a:ext cx="8229600" cy="1143000"/>
          </a:xfrm>
        </p:spPr>
        <p:txBody>
          <a:bodyPr>
            <a:normAutofit fontScale="90000"/>
          </a:bodyPr>
          <a:lstStyle/>
          <a:p>
            <a:r>
              <a:rPr lang="en-US" b="1" dirty="0" smtClean="0"/>
              <a:t>Introduction to Application Programming Interface </a:t>
            </a:r>
            <a:br>
              <a:rPr lang="en-US" b="1" dirty="0" smtClean="0"/>
            </a:br>
            <a:r>
              <a:rPr lang="en-US" b="1" dirty="0" smtClean="0"/>
              <a:t>(APIs) – Part I</a:t>
            </a:r>
            <a:br>
              <a:rPr lang="en-US" b="1" dirty="0" smtClean="0"/>
            </a:br>
            <a:endParaRPr lang="en-US" dirty="0"/>
          </a:p>
        </p:txBody>
      </p:sp>
    </p:spTree>
    <p:extLst>
      <p:ext uri="{BB962C8B-B14F-4D97-AF65-F5344CB8AC3E}">
        <p14:creationId xmlns:p14="http://schemas.microsoft.com/office/powerpoint/2010/main" val="154135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smtClean="0">
                <a:solidFill>
                  <a:srgbClr val="800000"/>
                </a:solidFill>
              </a:rPr>
              <a:t>Server</a:t>
            </a:r>
            <a:r>
              <a:rPr lang="en-US" dirty="0" smtClean="0"/>
              <a:t>: A powerful computer that runs an API</a:t>
            </a:r>
            <a:br>
              <a:rPr lang="en-US" dirty="0" smtClean="0"/>
            </a:br>
            <a:endParaRPr lang="en-US" dirty="0" smtClean="0"/>
          </a:p>
          <a:p>
            <a:r>
              <a:rPr lang="en-US" b="1" i="1" dirty="0" smtClean="0">
                <a:solidFill>
                  <a:srgbClr val="800000"/>
                </a:solidFill>
              </a:rPr>
              <a:t>API</a:t>
            </a:r>
            <a:r>
              <a:rPr lang="en-US" dirty="0" smtClean="0"/>
              <a:t>: The "hidden" portion of a website that is meant for computer consumption</a:t>
            </a:r>
            <a:br>
              <a:rPr lang="en-US" dirty="0" smtClean="0"/>
            </a:br>
            <a:endParaRPr lang="en-US" dirty="0" smtClean="0"/>
          </a:p>
          <a:p>
            <a:r>
              <a:rPr lang="en-US" b="1" i="1" dirty="0" smtClean="0">
                <a:solidFill>
                  <a:srgbClr val="800000"/>
                </a:solidFill>
              </a:rPr>
              <a:t>Client</a:t>
            </a:r>
            <a:r>
              <a:rPr lang="en-US" dirty="0" smtClean="0"/>
              <a:t>: A program that exchanges data with a server through an API</a:t>
            </a:r>
            <a:br>
              <a:rPr lang="en-US" dirty="0" smtClean="0"/>
            </a:br>
            <a:endParaRPr lang="en-US" dirty="0" smtClean="0"/>
          </a:p>
          <a:p>
            <a:r>
              <a:rPr lang="en-US" b="1" i="1" dirty="0">
                <a:solidFill>
                  <a:srgbClr val="800000"/>
                </a:solidFill>
              </a:rPr>
              <a:t>Protocol</a:t>
            </a:r>
            <a:r>
              <a:rPr lang="en-US" dirty="0" smtClean="0"/>
              <a:t>: An “extremely rigid” set of rules that govern how two computers can speak to each other.</a:t>
            </a:r>
          </a:p>
          <a:p>
            <a:endParaRPr lang="en-US" dirty="0"/>
          </a:p>
        </p:txBody>
      </p:sp>
    </p:spTree>
    <p:extLst>
      <p:ext uri="{BB962C8B-B14F-4D97-AF65-F5344CB8AC3E}">
        <p14:creationId xmlns:p14="http://schemas.microsoft.com/office/powerpoint/2010/main" val="91665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“Extremely rigid”</a:t>
            </a:r>
            <a:endParaRPr lang="en-US" dirty="0"/>
          </a:p>
        </p:txBody>
      </p:sp>
      <p:sp>
        <p:nvSpPr>
          <p:cNvPr id="4" name="Rectangle 3"/>
          <p:cNvSpPr/>
          <p:nvPr/>
        </p:nvSpPr>
        <p:spPr>
          <a:xfrm>
            <a:off x="2385512" y="2431748"/>
            <a:ext cx="4923691" cy="954107"/>
          </a:xfrm>
          <a:prstGeom prst="rect">
            <a:avLst/>
          </a:prstGeom>
        </p:spPr>
        <p:txBody>
          <a:bodyPr wrap="square">
            <a:spAutoFit/>
          </a:bodyPr>
          <a:lstStyle/>
          <a:p>
            <a:pPr marL="514350" indent="-514350">
              <a:buAutoNum type="alphaLcParenR"/>
            </a:pPr>
            <a:r>
              <a:rPr lang="en-US" sz="2800" dirty="0" smtClean="0"/>
              <a:t>"My favorite color is blue" </a:t>
            </a:r>
          </a:p>
          <a:p>
            <a:pPr marL="514350" indent="-514350">
              <a:buAutoNum type="alphaLcParenR"/>
            </a:pPr>
            <a:r>
              <a:rPr lang="en-US" sz="2800" dirty="0" smtClean="0"/>
              <a:t>"Blue is my favorite color."</a:t>
            </a:r>
            <a:endParaRPr lang="en-US" sz="2800" dirty="0"/>
          </a:p>
        </p:txBody>
      </p:sp>
      <p:sp>
        <p:nvSpPr>
          <p:cNvPr id="5" name="Rectangle 4"/>
          <p:cNvSpPr/>
          <p:nvPr/>
        </p:nvSpPr>
        <p:spPr>
          <a:xfrm>
            <a:off x="1090761" y="4068931"/>
            <a:ext cx="6869457" cy="1384995"/>
          </a:xfrm>
          <a:prstGeom prst="rect">
            <a:avLst/>
          </a:prstGeom>
        </p:spPr>
        <p:txBody>
          <a:bodyPr wrap="square">
            <a:spAutoFit/>
          </a:bodyPr>
          <a:lstStyle/>
          <a:p>
            <a:r>
              <a:rPr lang="en-US" sz="2800" dirty="0" smtClean="0"/>
              <a:t>For humans (a) and (b) are the same while it is different for computers talking with a certain protocol.</a:t>
            </a:r>
            <a:endParaRPr lang="en-US" sz="2800" dirty="0"/>
          </a:p>
        </p:txBody>
      </p:sp>
    </p:spTree>
    <p:extLst>
      <p:ext uri="{BB962C8B-B14F-4D97-AF65-F5344CB8AC3E}">
        <p14:creationId xmlns:p14="http://schemas.microsoft.com/office/powerpoint/2010/main" val="133540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Protocols</a:t>
            </a:r>
            <a:endParaRPr lang="en-US" dirty="0"/>
          </a:p>
        </p:txBody>
      </p:sp>
      <p:sp>
        <p:nvSpPr>
          <p:cNvPr id="3" name="Content Placeholder 2"/>
          <p:cNvSpPr>
            <a:spLocks noGrp="1"/>
          </p:cNvSpPr>
          <p:nvPr>
            <p:ph idx="1"/>
          </p:nvPr>
        </p:nvSpPr>
        <p:spPr/>
        <p:txBody>
          <a:bodyPr>
            <a:normAutofit fontScale="92500"/>
          </a:bodyPr>
          <a:lstStyle/>
          <a:p>
            <a:r>
              <a:rPr lang="en-US" dirty="0"/>
              <a:t>A</a:t>
            </a:r>
            <a:r>
              <a:rPr lang="en-US" dirty="0" smtClean="0"/>
              <a:t>ny communication between computers require a certain protocol.</a:t>
            </a:r>
            <a:br>
              <a:rPr lang="en-US" dirty="0" smtClean="0"/>
            </a:br>
            <a:endParaRPr lang="en-US" dirty="0" smtClean="0"/>
          </a:p>
          <a:p>
            <a:r>
              <a:rPr lang="en-US" dirty="0" smtClean="0"/>
              <a:t>Bluetooth for connecting devices, POP or IMAP for fetching emails. The web main protocol is the </a:t>
            </a:r>
            <a:r>
              <a:rPr lang="en-US" dirty="0" smtClean="0"/>
              <a:t>Hyper-Text Transfer Protocol –</a:t>
            </a:r>
            <a:r>
              <a:rPr lang="en-US" dirty="0" smtClean="0"/>
              <a:t>HTTP.</a:t>
            </a:r>
            <a:br>
              <a:rPr lang="en-US" dirty="0" smtClean="0"/>
            </a:br>
            <a:endParaRPr lang="en-US" dirty="0" smtClean="0"/>
          </a:p>
          <a:p>
            <a:r>
              <a:rPr lang="en-US" dirty="0" smtClean="0"/>
              <a:t>Most APIs use the HTTP protocol to communicate.</a:t>
            </a:r>
            <a:endParaRPr lang="en-US" dirty="0" smtClean="0"/>
          </a:p>
          <a:p>
            <a:endParaRPr lang="en-US" dirty="0"/>
          </a:p>
          <a:p>
            <a:endParaRPr lang="en-US" dirty="0"/>
          </a:p>
        </p:txBody>
      </p:sp>
    </p:spTree>
    <p:extLst>
      <p:ext uri="{BB962C8B-B14F-4D97-AF65-F5344CB8AC3E}">
        <p14:creationId xmlns:p14="http://schemas.microsoft.com/office/powerpoint/2010/main" val="13413080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an API?</a:t>
            </a:r>
            <a:endParaRPr lang="en-US" dirty="0"/>
          </a:p>
        </p:txBody>
      </p:sp>
      <p:pic>
        <p:nvPicPr>
          <p:cNvPr id="4" name="Content Placeholder 3"/>
          <p:cNvPicPr>
            <a:picLocks noGrp="1" noChangeAspect="1"/>
          </p:cNvPicPr>
          <p:nvPr>
            <p:ph idx="1"/>
          </p:nvPr>
        </p:nvPicPr>
        <p:blipFill>
          <a:blip r:embed="rId2"/>
          <a:srcRect t="-28566" b="-28566"/>
          <a:stretch>
            <a:fillRect/>
          </a:stretch>
        </p:blipFill>
        <p:spPr>
          <a:xfrm>
            <a:off x="447431" y="1696087"/>
            <a:ext cx="8229600" cy="4525963"/>
          </a:xfrm>
        </p:spPr>
      </p:pic>
      <p:sp>
        <p:nvSpPr>
          <p:cNvPr id="5" name="Rectangle 4"/>
          <p:cNvSpPr/>
          <p:nvPr/>
        </p:nvSpPr>
        <p:spPr>
          <a:xfrm>
            <a:off x="107462" y="6485989"/>
            <a:ext cx="4572000" cy="261610"/>
          </a:xfrm>
          <a:prstGeom prst="rect">
            <a:avLst/>
          </a:prstGeom>
        </p:spPr>
        <p:txBody>
          <a:bodyPr>
            <a:spAutoFit/>
          </a:bodyPr>
          <a:lstStyle/>
          <a:p>
            <a:r>
              <a:rPr lang="en-US" sz="1100" dirty="0" smtClean="0"/>
              <a:t>https://</a:t>
            </a:r>
            <a:r>
              <a:rPr lang="en-US" sz="1100" dirty="0" err="1" smtClean="0"/>
              <a:t>zapier.com</a:t>
            </a:r>
            <a:r>
              <a:rPr lang="en-US" sz="1100" dirty="0" smtClean="0"/>
              <a:t>/learn/</a:t>
            </a:r>
            <a:r>
              <a:rPr lang="en-US" sz="1100" dirty="0" err="1" smtClean="0"/>
              <a:t>apis</a:t>
            </a:r>
            <a:r>
              <a:rPr lang="en-US" sz="1100" dirty="0" smtClean="0"/>
              <a:t>/chapter-1-introduction-to-apis/</a:t>
            </a:r>
            <a:endParaRPr lang="en-US" sz="1100" dirty="0"/>
          </a:p>
        </p:txBody>
      </p:sp>
      <p:sp>
        <p:nvSpPr>
          <p:cNvPr id="6" name="Rectangle 5"/>
          <p:cNvSpPr/>
          <p:nvPr/>
        </p:nvSpPr>
        <p:spPr>
          <a:xfrm>
            <a:off x="2422770" y="1696087"/>
            <a:ext cx="4630616" cy="369332"/>
          </a:xfrm>
          <a:prstGeom prst="rect">
            <a:avLst/>
          </a:prstGeom>
        </p:spPr>
        <p:txBody>
          <a:bodyPr wrap="square">
            <a:spAutoFit/>
          </a:bodyPr>
          <a:lstStyle/>
          <a:p>
            <a:r>
              <a:rPr lang="en-US" dirty="0"/>
              <a:t>O</a:t>
            </a:r>
            <a:r>
              <a:rPr lang="en-US" dirty="0" smtClean="0"/>
              <a:t>ptimal for humans but difficult for computers</a:t>
            </a:r>
            <a:endParaRPr lang="en-US" dirty="0"/>
          </a:p>
        </p:txBody>
      </p:sp>
      <p:cxnSp>
        <p:nvCxnSpPr>
          <p:cNvPr id="8" name="Straight Arrow Connector 7"/>
          <p:cNvCxnSpPr/>
          <p:nvPr/>
        </p:nvCxnSpPr>
        <p:spPr>
          <a:xfrm flipH="1">
            <a:off x="4572001" y="2236205"/>
            <a:ext cx="1" cy="66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933391" y="5668052"/>
            <a:ext cx="4783957" cy="369332"/>
          </a:xfrm>
          <a:prstGeom prst="rect">
            <a:avLst/>
          </a:prstGeom>
        </p:spPr>
        <p:txBody>
          <a:bodyPr wrap="none">
            <a:spAutoFit/>
          </a:bodyPr>
          <a:lstStyle/>
          <a:p>
            <a:r>
              <a:rPr lang="en-US" dirty="0" smtClean="0"/>
              <a:t>Makes a website's data digestible for a computer</a:t>
            </a:r>
            <a:endParaRPr lang="en-US" dirty="0"/>
          </a:p>
        </p:txBody>
      </p:sp>
      <p:cxnSp>
        <p:nvCxnSpPr>
          <p:cNvPr id="12" name="Straight Arrow Connector 11"/>
          <p:cNvCxnSpPr/>
          <p:nvPr/>
        </p:nvCxnSpPr>
        <p:spPr>
          <a:xfrm flipH="1" flipV="1">
            <a:off x="5050692" y="4630615"/>
            <a:ext cx="371231" cy="1037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65935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Exchange</a:t>
            </a:r>
            <a:endParaRPr lang="en-US" dirty="0"/>
          </a:p>
        </p:txBody>
      </p:sp>
      <p:sp>
        <p:nvSpPr>
          <p:cNvPr id="3" name="Content Placeholder 2"/>
          <p:cNvSpPr>
            <a:spLocks noGrp="1"/>
          </p:cNvSpPr>
          <p:nvPr>
            <p:ph idx="1"/>
          </p:nvPr>
        </p:nvSpPr>
        <p:spPr/>
        <p:txBody>
          <a:bodyPr/>
          <a:lstStyle/>
          <a:p>
            <a:r>
              <a:rPr lang="en-US" dirty="0" smtClean="0"/>
              <a:t>Once a client makes a successful communication through an API, the server returns a data in a certain format.</a:t>
            </a:r>
            <a:br>
              <a:rPr lang="en-US" dirty="0" smtClean="0"/>
            </a:br>
            <a:endParaRPr lang="en-US" dirty="0" smtClean="0"/>
          </a:p>
          <a:p>
            <a:r>
              <a:rPr lang="en-US" dirty="0" smtClean="0"/>
              <a:t>The most common formats found in modern APIs are JSON (JavaScript Object Notation) and XML (Extensible Markup Language).</a:t>
            </a:r>
          </a:p>
          <a:p>
            <a:endParaRPr lang="en-US" dirty="0"/>
          </a:p>
        </p:txBody>
      </p:sp>
    </p:spTree>
    <p:extLst>
      <p:ext uri="{BB962C8B-B14F-4D97-AF65-F5344CB8AC3E}">
        <p14:creationId xmlns:p14="http://schemas.microsoft.com/office/powerpoint/2010/main" val="28201331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2767</TotalTime>
  <Words>652</Words>
  <Application>Microsoft Macintosh PowerPoint</Application>
  <PresentationFormat>On-screen Show (4:3)</PresentationFormat>
  <Paragraphs>92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Introduction to Python and  APIs</vt:lpstr>
      <vt:lpstr>Big Data recap </vt:lpstr>
      <vt:lpstr>Python I</vt:lpstr>
      <vt:lpstr>Introduction to Application Programming Interface  (APIs) – Part I </vt:lpstr>
      <vt:lpstr>Key Terms</vt:lpstr>
      <vt:lpstr>“Extremely rigid”</vt:lpstr>
      <vt:lpstr>Computer Protocols</vt:lpstr>
      <vt:lpstr>What is an API?</vt:lpstr>
      <vt:lpstr>Data Exchange</vt:lpstr>
      <vt:lpstr>Data Formats</vt:lpstr>
      <vt:lpstr>JSON</vt:lpstr>
      <vt:lpstr>XML</vt:lpstr>
      <vt:lpstr>Main references</vt:lpstr>
      <vt:lpstr>End</vt:lpstr>
      <vt:lpstr>Scikit-learn</vt:lpstr>
      <vt:lpstr>API Authentication</vt:lpstr>
      <vt:lpstr>Open Authorization (Oauth)</vt:lpstr>
      <vt:lpstr>What is an API good for?</vt:lpstr>
      <vt:lpstr>HTTP “request” and “response”</vt:lpstr>
      <vt:lpstr>HTTP request: order pizza</vt:lpstr>
    </vt:vector>
  </TitlesOfParts>
  <Company>UiO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Application Programming Interface (API)</dc:title>
  <dc:creator>yabebal fantaye</dc:creator>
  <cp:lastModifiedBy>yabebal fantaye</cp:lastModifiedBy>
  <cp:revision>16</cp:revision>
  <dcterms:created xsi:type="dcterms:W3CDTF">2015-11-30T20:12:38Z</dcterms:created>
  <dcterms:modified xsi:type="dcterms:W3CDTF">2015-12-02T18:20:24Z</dcterms:modified>
</cp:coreProperties>
</file>