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56" r:id="rId5"/>
    <p:sldId id="257" r:id="rId6"/>
    <p:sldId id="260" r:id="rId7"/>
    <p:sldId id="261" r:id="rId8"/>
    <p:sldId id="262" r:id="rId9"/>
    <p:sldId id="280" r:id="rId10"/>
    <p:sldId id="281" r:id="rId11"/>
    <p:sldId id="282" r:id="rId12"/>
    <p:sldId id="258" r:id="rId13"/>
    <p:sldId id="264" r:id="rId14"/>
    <p:sldId id="278" r:id="rId15"/>
    <p:sldId id="279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61" d="100"/>
          <a:sy n="61" d="100"/>
        </p:scale>
        <p:origin x="1363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ssa\Downloads\job-posting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ssa\Downloads\skill__details%20(1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Job</a:t>
            </a:r>
            <a:r>
              <a:rPr lang="en-US" baseline="0"/>
              <a:t> postings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location_list!$B$1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location_list!$A$2:$A$14</c:f>
              <c:strCache>
                <c:ptCount val="13"/>
                <c:pt idx="0">
                  <c:v>Washington DC</c:v>
                </c:pt>
                <c:pt idx="1">
                  <c:v>Detroit</c:v>
                </c:pt>
                <c:pt idx="2">
                  <c:v>Seattle</c:v>
                </c:pt>
                <c:pt idx="3">
                  <c:v>Houston</c:v>
                </c:pt>
                <c:pt idx="4">
                  <c:v>New York</c:v>
                </c:pt>
                <c:pt idx="5">
                  <c:v>Boston</c:v>
                </c:pt>
                <c:pt idx="6">
                  <c:v>Baltimore</c:v>
                </c:pt>
                <c:pt idx="7">
                  <c:v>Dallas</c:v>
                </c:pt>
                <c:pt idx="8">
                  <c:v>New Orleons</c:v>
                </c:pt>
                <c:pt idx="9">
                  <c:v>Los Angeles</c:v>
                </c:pt>
                <c:pt idx="10">
                  <c:v>San Francisco</c:v>
                </c:pt>
                <c:pt idx="11">
                  <c:v>Austin</c:v>
                </c:pt>
                <c:pt idx="12">
                  <c:v>Philadelphia</c:v>
                </c:pt>
              </c:strCache>
            </c:strRef>
          </c:cat>
          <c:val>
            <c:numRef>
              <c:f>location_list!$B$2:$B$14</c:f>
              <c:numCache>
                <c:formatCode>General</c:formatCode>
                <c:ptCount val="13"/>
                <c:pt idx="0">
                  <c:v>5316</c:v>
                </c:pt>
                <c:pt idx="1">
                  <c:v>3945</c:v>
                </c:pt>
                <c:pt idx="2">
                  <c:v>3375</c:v>
                </c:pt>
                <c:pt idx="3">
                  <c:v>3339</c:v>
                </c:pt>
                <c:pt idx="4">
                  <c:v>3226</c:v>
                </c:pt>
                <c:pt idx="5">
                  <c:v>2966</c:v>
                </c:pt>
                <c:pt idx="6">
                  <c:v>1263</c:v>
                </c:pt>
                <c:pt idx="7">
                  <c:v>1208</c:v>
                </c:pt>
                <c:pt idx="8">
                  <c:v>817</c:v>
                </c:pt>
                <c:pt idx="9">
                  <c:v>640</c:v>
                </c:pt>
                <c:pt idx="10">
                  <c:v>435</c:v>
                </c:pt>
                <c:pt idx="11">
                  <c:v>434</c:v>
                </c:pt>
                <c:pt idx="12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05-40B4-B429-E2E4F4AC0D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7147136"/>
        <c:axId val="1057150496"/>
      </c:barChart>
      <c:catAx>
        <c:axId val="105714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057150496"/>
        <c:crosses val="autoZero"/>
        <c:auto val="1"/>
        <c:lblAlgn val="ctr"/>
        <c:lblOffset val="100"/>
        <c:noMultiLvlLbl val="0"/>
      </c:catAx>
      <c:valAx>
        <c:axId val="1057150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05714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</a:t>
            </a:r>
            <a:r>
              <a:rPr lang="en-US" baseline="0"/>
              <a:t> languages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'skill__details (1)'!$A$2:$A$11</c:f>
              <c:strCache>
                <c:ptCount val="10"/>
                <c:pt idx="0">
                  <c:v>Swift</c:v>
                </c:pt>
                <c:pt idx="1">
                  <c:v>Python</c:v>
                </c:pt>
                <c:pt idx="2">
                  <c:v>C++</c:v>
                </c:pt>
                <c:pt idx="3">
                  <c:v>Javascript</c:v>
                </c:pt>
                <c:pt idx="4">
                  <c:v>Java</c:v>
                </c:pt>
                <c:pt idx="5">
                  <c:v>Go</c:v>
                </c:pt>
                <c:pt idx="6">
                  <c:v>R</c:v>
                </c:pt>
                <c:pt idx="7">
                  <c:v>C#</c:v>
                </c:pt>
                <c:pt idx="8">
                  <c:v>SQL</c:v>
                </c:pt>
                <c:pt idx="9">
                  <c:v>PHP</c:v>
                </c:pt>
              </c:strCache>
            </c:strRef>
          </c:cat>
          <c:val>
            <c:numRef>
              <c:f>'skill__details (1)'!$B$2:$B$11</c:f>
              <c:numCache>
                <c:formatCode>0</c:formatCode>
                <c:ptCount val="10"/>
                <c:pt idx="0">
                  <c:v>130801</c:v>
                </c:pt>
                <c:pt idx="1">
                  <c:v>114383</c:v>
                </c:pt>
                <c:pt idx="2">
                  <c:v>113865</c:v>
                </c:pt>
                <c:pt idx="3">
                  <c:v>110981</c:v>
                </c:pt>
                <c:pt idx="4">
                  <c:v>101013</c:v>
                </c:pt>
                <c:pt idx="5">
                  <c:v>94082</c:v>
                </c:pt>
                <c:pt idx="6">
                  <c:v>92037</c:v>
                </c:pt>
                <c:pt idx="7">
                  <c:v>88726</c:v>
                </c:pt>
                <c:pt idx="8">
                  <c:v>84793</c:v>
                </c:pt>
                <c:pt idx="9">
                  <c:v>84727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D5-46B8-B062-B6A4445322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9210896"/>
        <c:axId val="989211376"/>
      </c:barChart>
      <c:catAx>
        <c:axId val="989210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989211376"/>
        <c:crosses val="autoZero"/>
        <c:auto val="1"/>
        <c:lblAlgn val="ctr"/>
        <c:lblOffset val="100"/>
        <c:noMultiLvlLbl val="0"/>
      </c:catAx>
      <c:valAx>
        <c:axId val="989211376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989210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37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77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96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70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1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290030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SURVEY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KAYODE OLUBUNMI ABIMBOLA</a:t>
            </a:r>
          </a:p>
          <a:p>
            <a:pPr marL="0" indent="0">
              <a:buNone/>
            </a:pPr>
            <a:r>
              <a:rPr lang="en-US" dirty="0"/>
              <a:t>11</a:t>
            </a:r>
            <a:r>
              <a:rPr lang="en-US" baseline="30000" dirty="0"/>
              <a:t>TH</a:t>
            </a:r>
            <a:r>
              <a:rPr lang="en-US" dirty="0"/>
              <a:t> JUNE,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,html/CSS still remain the top language of choice by respondents.</a:t>
            </a:r>
          </a:p>
          <a:p>
            <a:r>
              <a:rPr lang="en-US" dirty="0"/>
              <a:t>More respondents are looking forward to learning python in the coming year.</a:t>
            </a:r>
          </a:p>
          <a:p>
            <a:r>
              <a:rPr lang="en-US" dirty="0"/>
              <a:t>Majority of the respondents appear not to be interested in C++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726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web and software developers will emerge.</a:t>
            </a:r>
          </a:p>
          <a:p>
            <a:r>
              <a:rPr lang="en-US" dirty="0"/>
              <a:t>More companies will likely include python in their job requirement for the coming year.</a:t>
            </a:r>
          </a:p>
          <a:p>
            <a:r>
              <a:rPr lang="en-US" dirty="0"/>
              <a:t>C++ will most likely become obsolete.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4656F9-E1E3-EA94-F83B-0128BBF81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87" y="2630691"/>
            <a:ext cx="6024067" cy="26443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7037CB-CEE5-D10A-EF57-0361EBF1F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109" y="2247687"/>
            <a:ext cx="4614950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Majority of the respondents make use of MySQL, </a:t>
            </a:r>
            <a:r>
              <a:rPr lang="en-US" dirty="0" err="1"/>
              <a:t>Postgresql</a:t>
            </a:r>
            <a:r>
              <a:rPr lang="en-US" dirty="0"/>
              <a:t> and Microsoft SQL server at present.</a:t>
            </a:r>
          </a:p>
          <a:p>
            <a:r>
              <a:rPr lang="en-US" dirty="0"/>
              <a:t>There is no significant difference in their choice of database for the coming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MySQL, </a:t>
            </a:r>
            <a:r>
              <a:rPr lang="en-US" dirty="0" err="1"/>
              <a:t>Postgresql</a:t>
            </a:r>
            <a:r>
              <a:rPr lang="en-US" dirty="0"/>
              <a:t> and Microsoft SQL server are likely to be overloaded. </a:t>
            </a:r>
          </a:p>
          <a:p>
            <a:r>
              <a:rPr lang="en-US" dirty="0"/>
              <a:t>More job opportunities for expert in any database will be created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https://github.com/kayodeolubunmi/dashboard/blob/main/Capstone%20project%20dashboard.pdf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026723-55C2-F3C7-F737-2DED1FAB6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67" y="1690688"/>
            <a:ext cx="7788315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C5152-D2C1-92C5-B063-3D9FAABA1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608" y="1492521"/>
            <a:ext cx="7605419" cy="47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D1071-2EFB-CC25-2ADC-CDA5C9901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52" y="1458229"/>
            <a:ext cx="7559695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Majority of those in the technical sector are men and have postgraduate degrees. </a:t>
            </a:r>
          </a:p>
          <a:p>
            <a:r>
              <a:rPr lang="en-US" sz="2800" dirty="0"/>
              <a:t>Majority of the respondents are within the age groups of 40 – 60 years and a higher number of respondents are from Afghanistan.</a:t>
            </a:r>
          </a:p>
          <a:p>
            <a:r>
              <a:rPr lang="en-US" dirty="0"/>
              <a:t>Although most of the respondents uses java as programming language, more people intend to learn python.</a:t>
            </a:r>
            <a:endParaRPr lang="en-US" sz="28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Majority of the respondents are men.</a:t>
            </a:r>
          </a:p>
          <a:p>
            <a:r>
              <a:rPr lang="en-US" dirty="0"/>
              <a:t>Most of the respondents are those with graduate degrees</a:t>
            </a:r>
          </a:p>
          <a:p>
            <a:r>
              <a:rPr lang="en-US" dirty="0"/>
              <a:t>Java still remain the programming language of choice currently being used and intended to be used in the coming year.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New job postings may have higher demand for java.</a:t>
            </a:r>
          </a:p>
          <a:p>
            <a:r>
              <a:rPr lang="en-US" dirty="0"/>
              <a:t>Undergraduate might not be opened to job opportunities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Most of the common databases are intended to be learnt by the respondents.</a:t>
            </a:r>
          </a:p>
          <a:p>
            <a:r>
              <a:rPr lang="en-US" dirty="0"/>
              <a:t>In addition, Java still remains significant while C++ is becoming obsolete.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452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2082" y="1849823"/>
            <a:ext cx="3194581" cy="3194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B52AE6-E689-2677-AACD-31CD58062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95" y="2248501"/>
            <a:ext cx="2217612" cy="29872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2C67C3-DA56-1939-F220-81B4F2FD3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524" y="2248501"/>
            <a:ext cx="2568163" cy="27959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6770BB-F845-8F18-0550-B1A654C35629}"/>
              </a:ext>
            </a:extLst>
          </p:cNvPr>
          <p:cNvSpPr txBox="1"/>
          <p:nvPr/>
        </p:nvSpPr>
        <p:spPr>
          <a:xfrm>
            <a:off x="4699095" y="1690688"/>
            <a:ext cx="186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postings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124443-9767-E8E4-43A2-8587FA5C40EF}"/>
              </a:ext>
            </a:extLst>
          </p:cNvPr>
          <p:cNvSpPr txBox="1"/>
          <p:nvPr/>
        </p:nvSpPr>
        <p:spPr>
          <a:xfrm>
            <a:off x="8231524" y="1771117"/>
            <a:ext cx="2440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Popular languages data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248B394-D0AC-A399-CB3F-BDF7417197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161170"/>
              </p:ext>
            </p:extLst>
          </p:nvPr>
        </p:nvGraphicFramePr>
        <p:xfrm>
          <a:off x="2016689" y="2057400"/>
          <a:ext cx="7791189" cy="3491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593194E-6425-2F02-DAED-872ADDA88C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9017432"/>
              </p:ext>
            </p:extLst>
          </p:nvPr>
        </p:nvGraphicFramePr>
        <p:xfrm>
          <a:off x="1553227" y="2057399"/>
          <a:ext cx="8705589" cy="3930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This is an analysis of a survey carried out among Technical staffs of a company.</a:t>
            </a:r>
          </a:p>
          <a:p>
            <a:r>
              <a:rPr lang="en-US" sz="2200" dirty="0"/>
              <a:t>Descriptive analysis</a:t>
            </a:r>
          </a:p>
          <a:p>
            <a:pPr lvl="1"/>
            <a:r>
              <a:rPr lang="en-US" sz="1800" dirty="0"/>
              <a:t>Most of the respondents are men and have masters degree.</a:t>
            </a:r>
          </a:p>
          <a:p>
            <a:pPr lvl="1"/>
            <a:r>
              <a:rPr lang="en-US" sz="1800" dirty="0"/>
              <a:t>Majority are within the age groups of 40 – 60 years and a higher number of respondents are from Afghanistan.</a:t>
            </a:r>
          </a:p>
          <a:p>
            <a:pPr lvl="1"/>
            <a:endParaRPr lang="en-US" sz="1800" dirty="0"/>
          </a:p>
          <a:p>
            <a:r>
              <a:rPr lang="en-US" sz="2200" dirty="0"/>
              <a:t>Most of the respondents currently uses java as a programming language and query database with MySQL.</a:t>
            </a:r>
          </a:p>
          <a:p>
            <a:r>
              <a:rPr lang="en-US" sz="2200" dirty="0"/>
              <a:t>The commonest </a:t>
            </a:r>
            <a:r>
              <a:rPr lang="en-US" sz="2200" dirty="0" err="1"/>
              <a:t>webframe</a:t>
            </a:r>
            <a:r>
              <a:rPr lang="en-US" sz="2200" dirty="0"/>
              <a:t> used is </a:t>
            </a:r>
            <a:r>
              <a:rPr lang="en-US" sz="2200" dirty="0" err="1"/>
              <a:t>iQuery</a:t>
            </a:r>
            <a:r>
              <a:rPr lang="en-US" sz="2200" dirty="0"/>
              <a:t> and the platform commonly used include Windows, Linus and AWS.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97601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advent of Artificial Intelligence has necessitated employees to ensure continuous upgrade in their skills in order to remain relevant in the field.</a:t>
            </a:r>
          </a:p>
          <a:p>
            <a:r>
              <a:rPr lang="en-US" sz="2200" dirty="0"/>
              <a:t>Although some languages and technical </a:t>
            </a:r>
            <a:r>
              <a:rPr lang="en-US" sz="2200" dirty="0" err="1"/>
              <a:t>softwares</a:t>
            </a:r>
            <a:r>
              <a:rPr lang="en-US" sz="2200" dirty="0"/>
              <a:t> have been in existence for quite an age and still remain relevant, new tools are being developed to enhance efficiency.</a:t>
            </a:r>
          </a:p>
          <a:p>
            <a:r>
              <a:rPr lang="en-US" sz="2200" dirty="0"/>
              <a:t>It is therefore essential to create awareness and make a research on the adoption of these new tools.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was provided by IBM for capstone project and downloaded as csv file.</a:t>
            </a:r>
          </a:p>
          <a:p>
            <a:r>
              <a:rPr lang="en-US" sz="2200" dirty="0"/>
              <a:t>Data exploration and wrangling was done with python. </a:t>
            </a:r>
          </a:p>
          <a:p>
            <a:r>
              <a:rPr lang="en-US" sz="2200" dirty="0"/>
              <a:t>Visuals and dashboard was created with IBM </a:t>
            </a:r>
            <a:r>
              <a:rPr lang="en-US" sz="2200" dirty="0" err="1"/>
              <a:t>cognos</a:t>
            </a:r>
            <a:r>
              <a:rPr lang="en-US" sz="2200" dirty="0"/>
              <a:t> analytics.</a:t>
            </a:r>
          </a:p>
          <a:p>
            <a:r>
              <a:rPr lang="en-US" sz="2200" dirty="0"/>
              <a:t>Result was downloaded as pdf and uploaded to </a:t>
            </a:r>
            <a:r>
              <a:rPr lang="en-US" sz="2200" dirty="0" err="1"/>
              <a:t>Github</a:t>
            </a:r>
            <a:r>
              <a:rPr lang="en-US" sz="2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689DF-AC4F-B6E9-EF33-D26D1FBC1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324" y="2141537"/>
            <a:ext cx="7559695" cy="435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027D3B-E4E5-F2E2-3691-3C425B48BCAB}"/>
              </a:ext>
            </a:extLst>
          </p:cNvPr>
          <p:cNvSpPr txBox="1"/>
          <p:nvPr/>
        </p:nvSpPr>
        <p:spPr>
          <a:xfrm>
            <a:off x="2167003" y="1690688"/>
            <a:ext cx="690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Dashboard showing the demographics of participants</a:t>
            </a:r>
            <a:endParaRPr lang="en-NG" b="1" dirty="0"/>
          </a:p>
        </p:txBody>
      </p:sp>
    </p:spTree>
    <p:extLst>
      <p:ext uri="{BB962C8B-B14F-4D97-AF65-F5344CB8AC3E}">
        <p14:creationId xmlns:p14="http://schemas.microsoft.com/office/powerpoint/2010/main" val="396900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79DF8D-9B18-A74B-8EE6-AB6FE3BC9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958" y="2145593"/>
            <a:ext cx="7788315" cy="42322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56F7FA-236E-87C2-BD85-7A8E9807D30A}"/>
              </a:ext>
            </a:extLst>
          </p:cNvPr>
          <p:cNvSpPr txBox="1"/>
          <p:nvPr/>
        </p:nvSpPr>
        <p:spPr>
          <a:xfrm>
            <a:off x="1678488" y="1690688"/>
            <a:ext cx="876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Dashboard showing the technologies being used at present</a:t>
            </a:r>
            <a:endParaRPr lang="en-NG" b="1" dirty="0"/>
          </a:p>
        </p:txBody>
      </p:sp>
    </p:spTree>
    <p:extLst>
      <p:ext uri="{BB962C8B-B14F-4D97-AF65-F5344CB8AC3E}">
        <p14:creationId xmlns:p14="http://schemas.microsoft.com/office/powerpoint/2010/main" val="171985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A34BF-F8AF-6A72-6407-E6AC44CC9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90" y="2023791"/>
            <a:ext cx="7605419" cy="4351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E4EE25-86DC-A3AD-CFE0-202B4EF45E67}"/>
              </a:ext>
            </a:extLst>
          </p:cNvPr>
          <p:cNvSpPr txBox="1"/>
          <p:nvPr/>
        </p:nvSpPr>
        <p:spPr>
          <a:xfrm>
            <a:off x="2041742" y="1578279"/>
            <a:ext cx="760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Dashboard showing technologies respondents intend to use in the future</a:t>
            </a:r>
            <a:endParaRPr lang="en-NG" b="1" dirty="0"/>
          </a:p>
        </p:txBody>
      </p:sp>
    </p:spTree>
    <p:extLst>
      <p:ext uri="{BB962C8B-B14F-4D97-AF65-F5344CB8AC3E}">
        <p14:creationId xmlns:p14="http://schemas.microsoft.com/office/powerpoint/2010/main" val="198534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26806-7659-36D0-40C8-57F8BD361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57" y="2654936"/>
            <a:ext cx="5806943" cy="25757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A22A3D-131A-602B-1306-6E5794532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27564"/>
            <a:ext cx="5906012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613</Words>
  <Application>Microsoft Office PowerPoint</Application>
  <PresentationFormat>Widescreen</PresentationFormat>
  <Paragraphs>105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SURVEY ANALYSIS</vt:lpstr>
      <vt:lpstr>OUTLINE</vt:lpstr>
      <vt:lpstr>EXECUTIVE SUMMARY</vt:lpstr>
      <vt:lpstr>INTRODUCTION</vt:lpstr>
      <vt:lpstr>METHODOLOGY</vt:lpstr>
      <vt:lpstr>RESULTS</vt:lpstr>
      <vt:lpstr>RESULTS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Olubunmi Kayode</cp:lastModifiedBy>
  <cp:revision>26</cp:revision>
  <dcterms:created xsi:type="dcterms:W3CDTF">2020-10-28T18:29:43Z</dcterms:created>
  <dcterms:modified xsi:type="dcterms:W3CDTF">2024-06-11T18:44:00Z</dcterms:modified>
</cp:coreProperties>
</file>