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Gill San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11" Type="http://schemas.openxmlformats.org/officeDocument/2006/relationships/slide" Target="slides/slide6.xml"/><Relationship Id="rId22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21" Type="http://schemas.openxmlformats.org/officeDocument/2006/relationships/font" Target="fonts/Raleway-italic.fntdata"/><Relationship Id="rId13" Type="http://schemas.openxmlformats.org/officeDocument/2006/relationships/slide" Target="slides/slide8.xml"/><Relationship Id="rId24" Type="http://schemas.openxmlformats.org/officeDocument/2006/relationships/font" Target="fonts/GillSans-bold.fntdata"/><Relationship Id="rId12" Type="http://schemas.openxmlformats.org/officeDocument/2006/relationships/slide" Target="slides/slide7.xml"/><Relationship Id="rId23" Type="http://schemas.openxmlformats.org/officeDocument/2006/relationships/font" Target="fonts/Gill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ableau.itap.purdue.edu/views/WLUsageAllStudentsVIS-WCOMatched2010-2018wStory/WritingLabUsage?iframeSizedToWindow=true&amp;:embed=y&amp;:showAppBanner=false&amp;:display_count=no&amp;:showVizHome=no&amp;_ga=2.140413107.1404517649.1603384864-1147016000.1603384864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f1a811a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f1a811a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f1a811a4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f1a811a4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f1a811a4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f1a811a4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6663f206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6663f206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fb81f7d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fb81f7d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fb81f7d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fb81f7d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f1fd1a9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f1fd1a9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fb81f7dc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fb81f7dc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https://tableau.itap.purdue.edu/views/WLUsageAllStudentsVIS-WCOMatched2010-2018wStory/WritingLabUsage?iframeSizedToWindow=true&amp;:embed=y&amp;:showAppBanner=false&amp;:display_count=no&amp;:showVizHome=no&amp;_ga=2.140413107.1404517649.1603384864-1147016000.1603384864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f1a811a4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f1a811a4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f1a811a4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f1a811a4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f1a811a4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f1a811a4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f1a811a4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f1a811a4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19574" y="129819"/>
            <a:ext cx="401573" cy="5726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aXPcmMMDS-aqN2RVP7f2BQIVdIkqmvKH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mmojgTdKlB4nnc4MuEVGF6UgotDQd5-Q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dFiB1igMGCumIKPP5QcxAs3t9uR42yaM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Dashboard Update #1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 Thus Far</a:t>
            </a:r>
            <a:endParaRPr b="1"/>
          </a:p>
        </p:txBody>
      </p:sp>
      <p:cxnSp>
        <p:nvCxnSpPr>
          <p:cNvPr id="138" name="Google Shape;138;p22"/>
          <p:cNvCxnSpPr/>
          <p:nvPr/>
        </p:nvCxnSpPr>
        <p:spPr>
          <a:xfrm>
            <a:off x="449125" y="1090725"/>
            <a:ext cx="8437200" cy="2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9" name="Google Shape;139;p22" title="Screen Recording 2020-10-29 at 21.14.33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950" y="1275875"/>
            <a:ext cx="763467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 Thus Far</a:t>
            </a:r>
            <a:endParaRPr b="1"/>
          </a:p>
        </p:txBody>
      </p:sp>
      <p:cxnSp>
        <p:nvCxnSpPr>
          <p:cNvPr id="145" name="Google Shape;145;p23"/>
          <p:cNvCxnSpPr/>
          <p:nvPr/>
        </p:nvCxnSpPr>
        <p:spPr>
          <a:xfrm>
            <a:off x="449125" y="1090725"/>
            <a:ext cx="8437200" cy="2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25" y="1255900"/>
            <a:ext cx="8383176" cy="3547825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 for Duration of the Semester</a:t>
            </a:r>
            <a:endParaRPr b="1"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407425" y="1232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55CC"/>
                </a:solidFill>
              </a:rPr>
              <a:t>Gain increased familiarity with visualization software (Tableau)</a:t>
            </a:r>
            <a:endParaRPr b="1" sz="16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Identification of Core Metrics to Calculate</a:t>
            </a:r>
            <a:endParaRPr b="1"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55CC"/>
                </a:solidFill>
              </a:rPr>
              <a:t>Solid Design Idea Based on Core Metrics</a:t>
            </a:r>
            <a:endParaRPr b="1" sz="16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/>
              <a:t>Undertake Statistical Analysis and Forecasting using R to predict Center Demands into the Future (see: Time Series forecasting)</a:t>
            </a:r>
            <a:endParaRPr b="1" sz="1600"/>
          </a:p>
        </p:txBody>
      </p:sp>
      <p:cxnSp>
        <p:nvCxnSpPr>
          <p:cNvPr id="153" name="Google Shape;153;p24"/>
          <p:cNvCxnSpPr/>
          <p:nvPr/>
        </p:nvCxnSpPr>
        <p:spPr>
          <a:xfrm>
            <a:off x="449125" y="1090725"/>
            <a:ext cx="8437200" cy="2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 for Duration of the Semester</a:t>
            </a:r>
            <a:endParaRPr b="1"/>
          </a:p>
        </p:txBody>
      </p:sp>
      <p:cxnSp>
        <p:nvCxnSpPr>
          <p:cNvPr id="159" name="Google Shape;159;p25"/>
          <p:cNvCxnSpPr/>
          <p:nvPr/>
        </p:nvCxnSpPr>
        <p:spPr>
          <a:xfrm>
            <a:off x="449125" y="1090725"/>
            <a:ext cx="8437200" cy="2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188" y="1325975"/>
            <a:ext cx="6447624" cy="3590275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5713" y="1229725"/>
            <a:ext cx="6514975" cy="3966674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Agenda</a:t>
            </a:r>
            <a:endParaRPr b="1"/>
          </a:p>
        </p:txBody>
      </p:sp>
      <p:sp>
        <p:nvSpPr>
          <p:cNvPr id="61" name="Google Shape;61;p14"/>
          <p:cNvSpPr/>
          <p:nvPr/>
        </p:nvSpPr>
        <p:spPr>
          <a:xfrm>
            <a:off x="2141402" y="3054739"/>
            <a:ext cx="635700" cy="417600"/>
          </a:xfrm>
          <a:prstGeom prst="ellipse">
            <a:avLst/>
          </a:prstGeom>
          <a:solidFill>
            <a:srgbClr val="4472C4"/>
          </a:solidFill>
          <a:ln>
            <a:noFill/>
          </a:ln>
          <a:effectLst>
            <a:outerShdw blurRad="57150" rotWithShape="0" algn="bl" dir="2160000" dist="95250">
              <a:srgbClr val="000000">
                <a:alpha val="33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4472C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140917" y="2338905"/>
            <a:ext cx="64518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0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292125" y="2181975"/>
            <a:ext cx="50520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>
                <a:solidFill>
                  <a:srgbClr val="78909C"/>
                </a:solidFill>
                <a:latin typeface="Gill Sans"/>
                <a:ea typeface="Gill Sans"/>
                <a:cs typeface="Gill Sans"/>
                <a:sym typeface="Gill Sans"/>
              </a:rPr>
              <a:t>Sample Dashboards from Other Sources</a:t>
            </a:r>
            <a:endParaRPr b="1">
              <a:solidFill>
                <a:srgbClr val="78909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826319" y="3018123"/>
            <a:ext cx="606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0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14"/>
          <p:cNvSpPr/>
          <p:nvPr/>
        </p:nvSpPr>
        <p:spPr>
          <a:xfrm flipH="1" rot="10800000">
            <a:off x="790600" y="1912423"/>
            <a:ext cx="2045393" cy="2300778"/>
          </a:xfrm>
          <a:custGeom>
            <a:rect b="b" l="l" r="r" t="t"/>
            <a:pathLst>
              <a:path extrusionOk="0" h="4895272" w="4756727">
                <a:moveTo>
                  <a:pt x="0" y="4895272"/>
                </a:moveTo>
                <a:cubicBezTo>
                  <a:pt x="566497" y="2961793"/>
                  <a:pt x="2666230" y="557261"/>
                  <a:pt x="4756727" y="0"/>
                </a:cubicBezTo>
              </a:path>
            </a:pathLst>
          </a:custGeom>
          <a:noFill/>
          <a:ln cap="flat" cmpd="sng" w="12700">
            <a:solidFill>
              <a:srgbClr val="543118"/>
            </a:solidFill>
            <a:prstDash val="lgDash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869991" y="1497920"/>
            <a:ext cx="635700" cy="417600"/>
          </a:xfrm>
          <a:prstGeom prst="ellipse">
            <a:avLst/>
          </a:prstGeom>
          <a:solidFill>
            <a:srgbClr val="4472C4"/>
          </a:solidFill>
          <a:ln>
            <a:noFill/>
          </a:ln>
          <a:effectLst>
            <a:outerShdw blurRad="57150" rotWithShape="0" algn="bl" dir="1560000" dist="95250">
              <a:srgbClr val="000000">
                <a:alpha val="32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FFD857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14"/>
          <p:cNvSpPr/>
          <p:nvPr/>
        </p:nvSpPr>
        <p:spPr>
          <a:xfrm rot="5725786">
            <a:off x="2779306" y="4168470"/>
            <a:ext cx="231438" cy="115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5431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836006" y="3054738"/>
            <a:ext cx="31599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>
                <a:solidFill>
                  <a:srgbClr val="4472C4"/>
                </a:solidFill>
                <a:latin typeface="Gill Sans"/>
                <a:ea typeface="Gill Sans"/>
                <a:cs typeface="Gill Sans"/>
                <a:sym typeface="Gill Sans"/>
              </a:rPr>
              <a:t>Analysis Thus Far</a:t>
            </a:r>
            <a:endParaRPr i="0" u="none" cap="none" strike="noStrike">
              <a:solidFill>
                <a:srgbClr val="4472C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582127" y="1523810"/>
            <a:ext cx="35835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>
                <a:solidFill>
                  <a:srgbClr val="4472C4"/>
                </a:solidFill>
                <a:latin typeface="Gill Sans"/>
                <a:ea typeface="Gill Sans"/>
                <a:cs typeface="Gill Sans"/>
                <a:sym typeface="Gill Sans"/>
              </a:rPr>
              <a:t>Important Health Metrics to Track</a:t>
            </a:r>
            <a:endParaRPr i="0" u="none" cap="none" strike="noStrike">
              <a:solidFill>
                <a:srgbClr val="4472C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821822" y="3927513"/>
            <a:ext cx="47709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>
                <a:solidFill>
                  <a:srgbClr val="78909C"/>
                </a:solidFill>
                <a:latin typeface="Gill Sans"/>
                <a:ea typeface="Gill Sans"/>
                <a:cs typeface="Gill Sans"/>
                <a:sym typeface="Gill Sans"/>
              </a:rPr>
              <a:t>Work for the Duration of the Semester</a:t>
            </a:r>
            <a:endParaRPr b="1">
              <a:solidFill>
                <a:srgbClr val="78909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505702" y="2244189"/>
            <a:ext cx="635700" cy="417600"/>
          </a:xfrm>
          <a:prstGeom prst="ellipse">
            <a:avLst/>
          </a:prstGeom>
          <a:solidFill>
            <a:srgbClr val="78909C"/>
          </a:solidFill>
          <a:ln>
            <a:noFill/>
          </a:ln>
          <a:effectLst>
            <a:outerShdw blurRad="57150" rotWithShape="0" algn="bl" dir="2160000" dist="95250">
              <a:srgbClr val="000000">
                <a:alpha val="33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E93B2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056027" y="3927527"/>
            <a:ext cx="635700" cy="417600"/>
          </a:xfrm>
          <a:prstGeom prst="ellipse">
            <a:avLst/>
          </a:prstGeom>
          <a:solidFill>
            <a:srgbClr val="78909C"/>
          </a:solidFill>
          <a:ln>
            <a:noFill/>
          </a:ln>
          <a:effectLst>
            <a:outerShdw blurRad="57150" rotWithShape="0" algn="bl" dir="2160000" dist="95250">
              <a:srgbClr val="000000">
                <a:alpha val="33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E93B2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449125" y="1090725"/>
            <a:ext cx="8437200" cy="2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Health Metrics To Consider Tracking</a:t>
            </a:r>
            <a:endParaRPr b="1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main areas of focus thus far</a:t>
            </a:r>
            <a:endParaRPr/>
          </a:p>
        </p:txBody>
      </p:sp>
      <p:cxnSp>
        <p:nvCxnSpPr>
          <p:cNvPr id="80" name="Google Shape;80;p15"/>
          <p:cNvCxnSpPr/>
          <p:nvPr/>
        </p:nvCxnSpPr>
        <p:spPr>
          <a:xfrm>
            <a:off x="449125" y="1090725"/>
            <a:ext cx="8437200" cy="2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5"/>
          <p:cNvSpPr/>
          <p:nvPr/>
        </p:nvSpPr>
        <p:spPr>
          <a:xfrm>
            <a:off x="162825" y="1933975"/>
            <a:ext cx="2691600" cy="2250900"/>
          </a:xfrm>
          <a:prstGeom prst="ellipse">
            <a:avLst/>
          </a:prstGeom>
          <a:solidFill>
            <a:srgbClr val="0B539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Utilization: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Percentage of Hours Covered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Churn Rate for Clients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3370725" y="1933975"/>
            <a:ext cx="2691600" cy="2250900"/>
          </a:xfrm>
          <a:prstGeom prst="ellipse">
            <a:avLst/>
          </a:prstGeom>
          <a:solidFill>
            <a:srgbClr val="6FA8D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Demographics: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Client Breakdowns based on school, major, class year, and first language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6348825" y="1933975"/>
            <a:ext cx="2691600" cy="22509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Writing Goals: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Most popular session goals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Can we predict client goals from past date?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84" name="Google Shape;84;p15"/>
          <p:cNvCxnSpPr>
            <a:stCxn id="81" idx="6"/>
            <a:endCxn id="82" idx="2"/>
          </p:cNvCxnSpPr>
          <p:nvPr/>
        </p:nvCxnSpPr>
        <p:spPr>
          <a:xfrm>
            <a:off x="2854425" y="3059425"/>
            <a:ext cx="516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/>
          <p:nvPr/>
        </p:nvCxnSpPr>
        <p:spPr>
          <a:xfrm>
            <a:off x="6062325" y="3059425"/>
            <a:ext cx="286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Health Metrics To Consider Tracking</a:t>
            </a:r>
            <a:endParaRPr b="1"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</a:t>
            </a:r>
            <a:r>
              <a:rPr lang="en"/>
              <a:t>: Different areas of need arise as a semester progresses, how can we best equip our tutors to handle this?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Potential Solution: </a:t>
            </a:r>
            <a:r>
              <a:rPr lang="en"/>
              <a:t>Track which types of assignments (cover letters, research papers, etc) come in during the course of a given semester so that refresher materials can be sent out when appropriate. </a:t>
            </a:r>
            <a:endParaRPr/>
          </a:p>
        </p:txBody>
      </p:sp>
      <p:cxnSp>
        <p:nvCxnSpPr>
          <p:cNvPr id="92" name="Google Shape;92;p16"/>
          <p:cNvCxnSpPr/>
          <p:nvPr/>
        </p:nvCxnSpPr>
        <p:spPr>
          <a:xfrm>
            <a:off x="449125" y="1090725"/>
            <a:ext cx="8437200" cy="2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Sample Dashboards From Other Universities</a:t>
            </a:r>
            <a:endParaRPr b="1"/>
          </a:p>
        </p:txBody>
      </p:sp>
      <p:cxnSp>
        <p:nvCxnSpPr>
          <p:cNvPr id="98" name="Google Shape;98;p17"/>
          <p:cNvCxnSpPr/>
          <p:nvPr/>
        </p:nvCxnSpPr>
        <p:spPr>
          <a:xfrm>
            <a:off x="449125" y="1090725"/>
            <a:ext cx="8437200" cy="2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875" y="1291975"/>
            <a:ext cx="5251751" cy="360655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00" name="Google Shape;100;p17"/>
          <p:cNvGrpSpPr/>
          <p:nvPr/>
        </p:nvGrpSpPr>
        <p:grpSpPr>
          <a:xfrm>
            <a:off x="6447600" y="2314700"/>
            <a:ext cx="2384700" cy="1368600"/>
            <a:chOff x="6501550" y="1871325"/>
            <a:chExt cx="2384700" cy="1368600"/>
          </a:xfrm>
        </p:grpSpPr>
        <p:sp>
          <p:nvSpPr>
            <p:cNvPr id="101" name="Google Shape;101;p17"/>
            <p:cNvSpPr/>
            <p:nvPr/>
          </p:nvSpPr>
          <p:spPr>
            <a:xfrm>
              <a:off x="6501550" y="1871325"/>
              <a:ext cx="2384700" cy="13686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 txBox="1"/>
            <p:nvPr/>
          </p:nvSpPr>
          <p:spPr>
            <a:xfrm>
              <a:off x="6619175" y="2021225"/>
              <a:ext cx="2052600" cy="11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Purdue's Writing Lab Tracks Writing Center Utilization and its Effect on GPA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Sample Dashboards From Other Sources</a:t>
            </a:r>
            <a:endParaRPr b="1"/>
          </a:p>
        </p:txBody>
      </p:sp>
      <p:cxnSp>
        <p:nvCxnSpPr>
          <p:cNvPr id="108" name="Google Shape;108;p18"/>
          <p:cNvCxnSpPr/>
          <p:nvPr/>
        </p:nvCxnSpPr>
        <p:spPr>
          <a:xfrm>
            <a:off x="449125" y="1090725"/>
            <a:ext cx="8437200" cy="2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9" name="Google Shape;109;p18" title="Screen Recording 2020-10-30 at 06.36.36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25" y="1286450"/>
            <a:ext cx="838317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 Thus Far</a:t>
            </a:r>
            <a:endParaRPr b="1"/>
          </a:p>
        </p:txBody>
      </p:sp>
      <p:cxnSp>
        <p:nvCxnSpPr>
          <p:cNvPr id="115" name="Google Shape;115;p19"/>
          <p:cNvCxnSpPr/>
          <p:nvPr/>
        </p:nvCxnSpPr>
        <p:spPr>
          <a:xfrm>
            <a:off x="449125" y="1090725"/>
            <a:ext cx="8437200" cy="2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688" y="1185025"/>
            <a:ext cx="4354635" cy="372667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19"/>
          <p:cNvSpPr/>
          <p:nvPr/>
        </p:nvSpPr>
        <p:spPr>
          <a:xfrm>
            <a:off x="3569675" y="2644050"/>
            <a:ext cx="1046400" cy="1040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 Thus Far</a:t>
            </a:r>
            <a:endParaRPr b="1"/>
          </a:p>
        </p:txBody>
      </p:sp>
      <p:cxnSp>
        <p:nvCxnSpPr>
          <p:cNvPr id="123" name="Google Shape;123;p20"/>
          <p:cNvCxnSpPr/>
          <p:nvPr/>
        </p:nvCxnSpPr>
        <p:spPr>
          <a:xfrm>
            <a:off x="449125" y="1090725"/>
            <a:ext cx="8437200" cy="2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675" y="1330525"/>
            <a:ext cx="4354635" cy="3726675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5" name="Google Shape;125;p20"/>
          <p:cNvSpPr/>
          <p:nvPr/>
        </p:nvSpPr>
        <p:spPr>
          <a:xfrm>
            <a:off x="3602725" y="2787275"/>
            <a:ext cx="1046400" cy="1040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 Thus Far</a:t>
            </a:r>
            <a:endParaRPr b="1"/>
          </a:p>
        </p:txBody>
      </p:sp>
      <p:cxnSp>
        <p:nvCxnSpPr>
          <p:cNvPr id="131" name="Google Shape;131;p21"/>
          <p:cNvCxnSpPr/>
          <p:nvPr/>
        </p:nvCxnSpPr>
        <p:spPr>
          <a:xfrm>
            <a:off x="449125" y="1090725"/>
            <a:ext cx="8437200" cy="2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2" name="Google Shape;132;p21" title="Screen Recording 2020-10-29 at 21.11.31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25" y="1275425"/>
            <a:ext cx="838317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