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iP0hdHOPF6lGYStCmhLlFDzhj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513ea1be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6513ea1be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513ea1be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6513ea1be3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513ea1be3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6513ea1be3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513ea1be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6513ea1be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513ea1be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6513ea1be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513ea1be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6513ea1be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513ea1be3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6513ea1be3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513ea1be3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6513ea1be3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513ea1be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6513ea1be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513ea1be3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6513ea1be3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4190772c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64190772c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513ea1be3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6513ea1be3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513ea1be3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6513ea1be3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513ea1be3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6513ea1be3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513ea1be3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36513ea1be3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513ea1be3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6513ea1be3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513ea1be3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6513ea1be3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513ea1be3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6513ea1be3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513ea1be3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36513ea1be3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513ea1be3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36513ea1be3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4190772c8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64190772c8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513ea1be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6513ea1be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513ea1be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6513ea1be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513ea1be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6513ea1be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513ea1be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6513ea1be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13ea1be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6513ea1be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513ea1be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6513ea1be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6" name="Google Shape;46;p1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9" name="Google Shape;79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2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3333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Introdução à linguagem Python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309349" y="4779313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 Fernando Henrique Vieira Trindade</a:t>
            </a: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8235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513ea1be3_0_4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Funções sem Parâmetros</a:t>
            </a:r>
            <a:endParaRPr/>
          </a:p>
        </p:txBody>
      </p:sp>
      <p:pic>
        <p:nvPicPr>
          <p:cNvPr id="159" name="Google Shape;159;g36513ea1be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13" y="2027554"/>
            <a:ext cx="6236975" cy="48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513ea1be3_0_51"/>
          <p:cNvSpPr txBox="1"/>
          <p:nvPr>
            <p:ph type="title"/>
          </p:nvPr>
        </p:nvSpPr>
        <p:spPr>
          <a:xfrm>
            <a:off x="952675" y="1041926"/>
            <a:ext cx="9720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Funções com Parâmetros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165" name="Google Shape;165;g36513ea1be3_0_51"/>
          <p:cNvSpPr txBox="1"/>
          <p:nvPr/>
        </p:nvSpPr>
        <p:spPr>
          <a:xfrm>
            <a:off x="860100" y="2105975"/>
            <a:ext cx="82296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📥 Conceito:</a:t>
            </a:r>
            <a:endParaRPr b="1"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2222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Funções que </a:t>
            </a: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precisam</a:t>
            </a:r>
            <a:r>
              <a:rPr lang="pt-BR" sz="2200">
                <a:solidFill>
                  <a:srgbClr val="2222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receber informações para funcionar corretamente.</a:t>
            </a:r>
            <a:endParaRPr sz="2200">
              <a:solidFill>
                <a:srgbClr val="22222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🎯 Parâmetros = Ingredientes da Receita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2222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🏠 Analogias da Vida Real:</a:t>
            </a:r>
            <a:endParaRPr b="1" sz="2200">
              <a:solidFill>
                <a:srgbClr val="22222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🎵 Alexa: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"Toca música de </a:t>
            </a:r>
            <a:r>
              <a:rPr lang="pt-BR" sz="22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[artista]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📱 WhatsApp: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Enviar mensagem para </a:t>
            </a:r>
            <a:r>
              <a:rPr lang="pt-BR" sz="22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[contato]</a:t>
            </a:r>
            <a:endParaRPr sz="22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🍕 Delivery: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Pizza </a:t>
            </a:r>
            <a:r>
              <a:rPr lang="pt-BR" sz="2200">
                <a:solidFill>
                  <a:srgbClr val="1880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[sabor]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pt-BR" sz="2200">
                <a:solidFill>
                  <a:srgbClr val="1880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[endereço]</a:t>
            </a:r>
            <a:endParaRPr sz="2200">
              <a:solidFill>
                <a:srgbClr val="18803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🌡️ Termostato: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Definir temperatura</a:t>
            </a:r>
            <a:r>
              <a:rPr lang="pt-BR" sz="2200">
                <a:solidFill>
                  <a:srgbClr val="1880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[graus]</a:t>
            </a:r>
            <a:endParaRPr sz="2200">
              <a:solidFill>
                <a:srgbClr val="18803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513ea1be3_0_65"/>
          <p:cNvSpPr txBox="1"/>
          <p:nvPr>
            <p:ph type="title"/>
          </p:nvPr>
        </p:nvSpPr>
        <p:spPr>
          <a:xfrm>
            <a:off x="952675" y="1041926"/>
            <a:ext cx="9720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Funções com Parâmetros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171" name="Google Shape;171;g36513ea1be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25" y="1700231"/>
            <a:ext cx="7279950" cy="51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513ea1be3_0_71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Tipos de Parâmetros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177" name="Google Shape;177;g36513ea1be3_0_71"/>
          <p:cNvSpPr txBox="1"/>
          <p:nvPr/>
        </p:nvSpPr>
        <p:spPr>
          <a:xfrm>
            <a:off x="924100" y="1863100"/>
            <a:ext cx="8229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📍</a:t>
            </a: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PARÂMETROS OBRIGATÓRIOS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Sempre devem ser fornecidos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Função não funciona sem eles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⭐ PARÂMETROS OPCIONAIS (com valores padrão)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Têm valores pré-definidos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Podem ser omitidos na chamada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🏷️ PARÂMETROS NOMEADOS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Podem ser chamados pelo nome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Ordem não importa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513ea1be3_0_79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Tipos de Parâmetros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183" name="Google Shape;183;g36513ea1be3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75" y="1686975"/>
            <a:ext cx="8865851" cy="48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513ea1be3_0_86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Return vs Print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189" name="Google Shape;189;g36513ea1be3_0_86"/>
          <p:cNvSpPr txBox="1"/>
          <p:nvPr/>
        </p:nvSpPr>
        <p:spPr>
          <a:xfrm>
            <a:off x="645800" y="1805950"/>
            <a:ext cx="6615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📤 RETURN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Função: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Devolve um resultado que pode ser usado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✅ Resultado pode ser guardado em variável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✅ Pode ser usado em cálculos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✅ Permite combinações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0" name="Google Shape;190;g36513ea1be3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0" y="3415800"/>
            <a:ext cx="6903150" cy="27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513ea1be3_0_94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Return vs Print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196" name="Google Shape;196;g36513ea1be3_0_94"/>
          <p:cNvSpPr txBox="1"/>
          <p:nvPr/>
        </p:nvSpPr>
        <p:spPr>
          <a:xfrm>
            <a:off x="645800" y="1805950"/>
            <a:ext cx="6615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🖨️ PRINT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Função: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Apenas mostra algo na tela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Só mostra, não "entrega" nada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Não pode ser guardado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Não pode ser usado em cálculos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✅ Bom para mostrar informações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7" name="Google Shape;197;g36513ea1be3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4348150"/>
            <a:ext cx="7743825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513ea1be3_0_102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Return vs Print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03" name="Google Shape;203;g36513ea1be3_0_102"/>
          <p:cNvSpPr txBox="1"/>
          <p:nvPr/>
        </p:nvSpPr>
        <p:spPr>
          <a:xfrm>
            <a:off x="645800" y="1805950"/>
            <a:ext cx="6615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🖨️ PRINT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Função: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Apenas mostra algo na tela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Só mostra, não "entrega" nada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Não pode ser guardado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❌ Não pode ser usado em cálculos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✅ Bom para mostrar informações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4" name="Google Shape;204;g36513ea1be3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4348150"/>
            <a:ext cx="7743825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513ea1be3_0_108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Função main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10" name="Google Shape;210;g36513ea1be3_0_108"/>
          <p:cNvSpPr txBox="1"/>
          <p:nvPr/>
        </p:nvSpPr>
        <p:spPr>
          <a:xfrm>
            <a:off x="645800" y="1805950"/>
            <a:ext cx="101013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🚀 O que é if name == "main":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bloco if __name__ == "__main__": é como a "porta de entrada" do seu programa.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🏠 Analogia: Casa com Várias Entradas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🚪 Porta Principal: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Quando você executa o arquivo diretamente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🚪 Porta dos Fundos: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Quando outro arquivo importa suas funções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513ea1be3_0_115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Função main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216" name="Google Shape;216;g36513ea1be3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50" y="1944150"/>
            <a:ext cx="8380101" cy="4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4190772c8_0_7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9" name="Google Shape;109;g364190772c8_0_70"/>
          <p:cNvSpPr txBox="1"/>
          <p:nvPr/>
        </p:nvSpPr>
        <p:spPr>
          <a:xfrm>
            <a:off x="817250" y="2034550"/>
            <a:ext cx="822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que vamos aprender hoje: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que são funções e por que usá-las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definir e usar funções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Passagem de parâmetros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Sub-rotinas e função main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Exemplos práticos do dia a dia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513ea1be3_0_121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Função main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22" name="Google Shape;222;g36513ea1be3_0_121"/>
          <p:cNvSpPr txBox="1"/>
          <p:nvPr/>
        </p:nvSpPr>
        <p:spPr>
          <a:xfrm>
            <a:off x="845825" y="2020250"/>
            <a:ext cx="8229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💡 Vantagens:</a:t>
            </a:r>
            <a:endParaRPr b="1"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Suas funções podem ser importadas por outros programas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Código principal não executa automaticamente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Facilita testes e reutilização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Padrão profissional de programação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513ea1be3_0_128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Escopo de variáveis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28" name="Google Shape;228;g36513ea1be3_0_128"/>
          <p:cNvSpPr txBox="1"/>
          <p:nvPr/>
        </p:nvSpPr>
        <p:spPr>
          <a:xfrm>
            <a:off x="845825" y="2020250"/>
            <a:ext cx="82296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🌍 Local vs Global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ESCOPO</a:t>
            </a: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Onde uma variável pode ser "vista" e usada no código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📍 VARIÁVEIS LOCAIS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Existem apenas dentro da função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"Morrem" quando a função termina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Não interferem com outras funções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513ea1be3_0_134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Escopo de variáveis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234" name="Google Shape;234;g36513ea1be3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50" y="1829850"/>
            <a:ext cx="7108500" cy="4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513ea1be3_0_145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Escopo de variáveis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40" name="Google Shape;240;g36513ea1be3_0_145"/>
          <p:cNvSpPr txBox="1"/>
          <p:nvPr/>
        </p:nvSpPr>
        <p:spPr>
          <a:xfrm>
            <a:off x="845825" y="2020250"/>
            <a:ext cx="82296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🌍 VARIÁVEIS GLOBAIS</a:t>
            </a:r>
            <a:endParaRPr b="1"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Existem em todo o programa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Podem ser acessadas por qualquer função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Use com cuidado!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22222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513ea1be3_0_151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Escopo de variáveis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246" name="Google Shape;246;g36513ea1be3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63" y="1815575"/>
            <a:ext cx="8965874" cy="48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513ea1be3_0_157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Boas Práticas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52" name="Google Shape;252;g36513ea1be3_0_157"/>
          <p:cNvSpPr txBox="1"/>
          <p:nvPr/>
        </p:nvSpPr>
        <p:spPr>
          <a:xfrm>
            <a:off x="831525" y="1891675"/>
            <a:ext cx="8229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✨ Como escrever funções profissionais: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📝 NOMES CLAROS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nomes que expliquem o que a função faz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Prefira verbos: calcular_, obter_, validar_, processar_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🎯 UMA TAREFA POR FUNÇÃO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função deve fazer apenas uma coisa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tem "e" no nome, provavelmente faz demais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513ea1be3_0_164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Boas Práticas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sp>
        <p:nvSpPr>
          <p:cNvPr id="258" name="Google Shape;258;g36513ea1be3_0_164"/>
          <p:cNvSpPr txBox="1"/>
          <p:nvPr/>
        </p:nvSpPr>
        <p:spPr>
          <a:xfrm>
            <a:off x="831525" y="1891675"/>
            <a:ext cx="822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📚 SEMPRE DOCUMENTE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comentários para explicar o que faz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Explique parâmetros e retorno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🧪 TESTE SUAS FUNÇÕES</a:t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Teste com diferentes valores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Pense em casos extremos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513ea1be3_0_176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Boas Práticas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264" name="Google Shape;264;g36513ea1be3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50" y="1672700"/>
            <a:ext cx="7337100" cy="4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513ea1be3_0_170"/>
          <p:cNvSpPr txBox="1"/>
          <p:nvPr>
            <p:ph type="title"/>
          </p:nvPr>
        </p:nvSpPr>
        <p:spPr>
          <a:xfrm>
            <a:off x="924100" y="677225"/>
            <a:ext cx="972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</a:rPr>
              <a:t>Más Práticas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383A42"/>
              </a:solidFill>
            </a:endParaRPr>
          </a:p>
        </p:txBody>
      </p:sp>
      <p:pic>
        <p:nvPicPr>
          <p:cNvPr id="270" name="Google Shape;270;g36513ea1be3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475" y="1915575"/>
            <a:ext cx="9223050" cy="43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4190772c8_0_5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O que são Funções?</a:t>
            </a:r>
            <a:endParaRPr/>
          </a:p>
        </p:txBody>
      </p:sp>
      <p:sp>
        <p:nvSpPr>
          <p:cNvPr id="115" name="Google Shape;115;g364190772c8_0_50"/>
          <p:cNvSpPr txBox="1"/>
          <p:nvPr/>
        </p:nvSpPr>
        <p:spPr>
          <a:xfrm>
            <a:off x="820525" y="1989275"/>
            <a:ext cx="10326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Definição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Função é um bloco de código que realiza uma tarefa específica e pode ser reutilizado sempre que necessário.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🏠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Analogia: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Aparelhos Domésticos: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Microondas: Você coloca comida, aperta botões → comida aquecida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Liquidificador: Você coloca frutas → suco pronto  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Calculadora: Você digita números → resultado aparece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💻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Funções em Python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Entrada: Dados que você fornece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Processamento: O que a função faz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Saída: Resultado que você recebe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513ea1be3_0_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O que são Funções?</a:t>
            </a:r>
            <a:endParaRPr/>
          </a:p>
        </p:txBody>
      </p:sp>
      <p:sp>
        <p:nvSpPr>
          <p:cNvPr id="121" name="Google Shape;121;g36513ea1be3_0_6"/>
          <p:cNvSpPr txBox="1"/>
          <p:nvPr/>
        </p:nvSpPr>
        <p:spPr>
          <a:xfrm>
            <a:off x="820525" y="1989275"/>
            <a:ext cx="10326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Definição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Função é um bloco de código que realiza uma tarefa específica e pode ser reutilizado sempre que necessário.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🏠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Analogia: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Aparelhos Domésticos: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Microondas: Você coloca comida, aperta botões → comida aquecida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Liquidificador: Você coloca frutas → suco pronto  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Calculadora: Você digita números → resultado aparece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💻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Funções em Python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Entrada: Dados que você fornece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Processamento: O que a função faz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Saída: Resultado que você recebe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OBS: 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Pense nas funções como "assistentes virtuais" que executam tarefas específicas para você!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13ea1be3_0_1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Por que usar Funções?</a:t>
            </a:r>
            <a:endParaRPr/>
          </a:p>
        </p:txBody>
      </p:sp>
      <p:sp>
        <p:nvSpPr>
          <p:cNvPr id="127" name="Google Shape;127;g36513ea1be3_0_12"/>
          <p:cNvSpPr txBox="1"/>
          <p:nvPr/>
        </p:nvSpPr>
        <p:spPr>
          <a:xfrm>
            <a:off x="720500" y="2817950"/>
            <a:ext cx="6040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♻️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REUTILIZAÇÃO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Escreva uma vez, use milhares de vezes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ter uma receita que pode usar sempre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🗂️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ORGANIZAÇÃO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Código mais limpo e estruturado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organizar gavetas por categoria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36513ea1be3_0_12"/>
          <p:cNvSpPr txBox="1"/>
          <p:nvPr/>
        </p:nvSpPr>
        <p:spPr>
          <a:xfrm>
            <a:off x="7037100" y="2817950"/>
            <a:ext cx="5154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🔧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MANUTENÇÃO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Fácil de consertar e atualizar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Mudança em um lugar só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👥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COLABORAÇÃO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Equipe trabalha melhor junta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pessoa pode fazer uma função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513ea1be3_0_5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Por que usar Funções?</a:t>
            </a:r>
            <a:endParaRPr/>
          </a:p>
        </p:txBody>
      </p:sp>
      <p:sp>
        <p:nvSpPr>
          <p:cNvPr id="134" name="Google Shape;134;g36513ea1be3_0_59"/>
          <p:cNvSpPr txBox="1"/>
          <p:nvPr/>
        </p:nvSpPr>
        <p:spPr>
          <a:xfrm>
            <a:off x="720500" y="2817950"/>
            <a:ext cx="6040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♻️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REUTILIZAÇÃO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Escreva uma vez, use milhares de vezes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ter uma receita que pode usar sempre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🗂️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ORGANIZAÇÃO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Código mais limpo e estruturado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organizar gavetas por categoria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g36513ea1be3_0_59"/>
          <p:cNvSpPr txBox="1"/>
          <p:nvPr/>
        </p:nvSpPr>
        <p:spPr>
          <a:xfrm>
            <a:off x="7037100" y="2817950"/>
            <a:ext cx="5154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🔧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MANUTENÇÃO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Fácil de consertar e atualizar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Mudança em um lugar só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👥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COLABORAÇÃO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Equipe trabalha melhor junta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pessoa pode fazer uma função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513ea1be3_0_2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Por que usar Funções?</a:t>
            </a:r>
            <a:endParaRPr/>
          </a:p>
        </p:txBody>
      </p:sp>
      <p:sp>
        <p:nvSpPr>
          <p:cNvPr id="141" name="Google Shape;141;g36513ea1be3_0_20"/>
          <p:cNvSpPr txBox="1"/>
          <p:nvPr/>
        </p:nvSpPr>
        <p:spPr>
          <a:xfrm>
            <a:off x="720500" y="1977400"/>
            <a:ext cx="10098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📖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 da Vida Real: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Sem funções: Toda vez que quer fazer bolo, precisa lembrar todos os passos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 funções: Tem uma receita (função) para consultar sempre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⚠️ Sem funções, seu código fica: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Repetitivo e cansativo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Difícil de encontrar erros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Complicado de modificar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Impossível de trabalhar em equipe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513ea1be3_0_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Anatomia de uma Função</a:t>
            </a:r>
            <a:endParaRPr/>
          </a:p>
        </p:txBody>
      </p:sp>
      <p:sp>
        <p:nvSpPr>
          <p:cNvPr id="147" name="Google Shape;147;g36513ea1be3_0_27"/>
          <p:cNvSpPr txBox="1"/>
          <p:nvPr/>
        </p:nvSpPr>
        <p:spPr>
          <a:xfrm>
            <a:off x="720500" y="1977400"/>
            <a:ext cx="10098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🔬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Estrutura Básica: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saudar():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pt-BR" sz="2200">
                <a:solidFill>
                  <a:srgbClr val="1880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"Olá! Como você está?"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99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Para usar a função:</a:t>
            </a:r>
            <a:endParaRPr sz="2200">
              <a:solidFill>
                <a:srgbClr val="99999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saudar()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🧩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Partes de uma Função: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Palavra mágica que diz "aqui começa uma função"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nome_da_funcao: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Nome único para identificar sua função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(parametros):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Dados que a função vai receber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return: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Resultado que a função devolve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513ea1be3_0_3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>
                <a:solidFill>
                  <a:srgbClr val="383A42"/>
                </a:solidFill>
              </a:rPr>
              <a:t>Funções sem Parâmetros</a:t>
            </a:r>
            <a:endParaRPr/>
          </a:p>
        </p:txBody>
      </p:sp>
      <p:sp>
        <p:nvSpPr>
          <p:cNvPr id="153" name="Google Shape;153;g36513ea1be3_0_36"/>
          <p:cNvSpPr txBox="1"/>
          <p:nvPr/>
        </p:nvSpPr>
        <p:spPr>
          <a:xfrm>
            <a:off x="720500" y="1977400"/>
            <a:ext cx="1009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Características: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Funções que </a:t>
            </a: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não precisam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receber informações para funcionar.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Exemplos do Cotidiano:</a:t>
            </a:r>
            <a:endParaRPr b="1"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●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Vida Real: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○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🚨 </a:t>
            </a: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Alarme toca sozinho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○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📺 TV liga no canal padrão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2200"/>
              <a:buFont typeface="Twentieth Century"/>
              <a:buChar char="○"/>
            </a:pPr>
            <a:r>
              <a:rPr lang="pt-BR" sz="2200">
                <a:solidFill>
                  <a:srgbClr val="383A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📅 Calendário mostra data atual</a:t>
            </a:r>
            <a:endParaRPr sz="2200">
              <a:solidFill>
                <a:srgbClr val="383A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2025-06-11T13:52:33Z</dcterms:created>
  <dc:creator>FERNANDO TRINDADE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