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179c49b9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179c49b9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179c49b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179c49b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179c49b9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179c49b9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179c49b9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179c49b9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179c49b9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179c49b9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179c49b90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179c49b9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179c49b9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179c49b9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179c49b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179c49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179c49b9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179c49b9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1875427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1875427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179c49b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179c49b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179c49b9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179c49b9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179c49b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179c49b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179c49b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179c49b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2">
                <a:solidFill>
                  <a:srgbClr val="0D0D0D"/>
                </a:solidFill>
                <a:latin typeface="Roboto"/>
                <a:ea typeface="Roboto"/>
                <a:cs typeface="Roboto"/>
                <a:sym typeface="Roboto"/>
              </a:rPr>
              <a:t>We can see that companies with this many funding rounds have very small chances of closing, and thus are worthwhile investments. This additionally means that we chose a good success metric to work with.</a:t>
            </a:r>
            <a:endParaRPr sz="1002">
              <a:solidFill>
                <a:srgbClr val="0D0D0D"/>
              </a:solidFill>
              <a:latin typeface="Roboto"/>
              <a:ea typeface="Roboto"/>
              <a:cs typeface="Roboto"/>
              <a:sym typeface="Roboto"/>
            </a:endParaRPr>
          </a:p>
          <a:p>
            <a:pPr indent="0" lvl="0" marL="0" rtl="0" algn="l">
              <a:lnSpc>
                <a:spcPct val="115000"/>
              </a:lnSpc>
              <a:spcBef>
                <a:spcPts val="1200"/>
              </a:spcBef>
              <a:spcAft>
                <a:spcPts val="0"/>
              </a:spcAft>
              <a:buNone/>
            </a:pPr>
            <a:r>
              <a:t/>
            </a:r>
            <a:endParaRPr sz="1002">
              <a:solidFill>
                <a:srgbClr val="0D0D0D"/>
              </a:solidFill>
              <a:latin typeface="Roboto"/>
              <a:ea typeface="Roboto"/>
              <a:cs typeface="Roboto"/>
              <a:sym typeface="Roboto"/>
            </a:endParaRPr>
          </a:p>
          <a:p>
            <a:pPr indent="0" lvl="0" marL="0" rtl="0" algn="l">
              <a:lnSpc>
                <a:spcPct val="115000"/>
              </a:lnSpc>
              <a:spcBef>
                <a:spcPts val="1200"/>
              </a:spcBef>
              <a:spcAft>
                <a:spcPts val="0"/>
              </a:spcAft>
              <a:buNone/>
            </a:pPr>
            <a:r>
              <a:t/>
            </a:r>
            <a:endParaRPr sz="1002">
              <a:solidFill>
                <a:srgbClr val="0D0D0D"/>
              </a:solidFill>
              <a:latin typeface="Roboto"/>
              <a:ea typeface="Roboto"/>
              <a:cs typeface="Roboto"/>
              <a:sym typeface="Roboto"/>
            </a:endParaRPr>
          </a:p>
          <a:p>
            <a:pPr indent="0" lvl="0" marL="0" rtl="0" algn="l">
              <a:lnSpc>
                <a:spcPct val="115000"/>
              </a:lnSpc>
              <a:spcBef>
                <a:spcPts val="1200"/>
              </a:spcBef>
              <a:spcAft>
                <a:spcPts val="0"/>
              </a:spcAft>
              <a:buNone/>
            </a:pPr>
            <a:r>
              <a:rPr lang="en" sz="1002">
                <a:solidFill>
                  <a:srgbClr val="0D0D0D"/>
                </a:solidFill>
                <a:latin typeface="Roboto"/>
                <a:ea typeface="Roboto"/>
                <a:cs typeface="Roboto"/>
                <a:sym typeface="Roboto"/>
              </a:rPr>
              <a:t>this suggests a private backer in companies with zero funding rounds, or possibly some other influence not represented by our dataset.</a:t>
            </a:r>
            <a:endParaRPr sz="3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179c49b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179c49b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29500" y="1725250"/>
            <a:ext cx="56850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Data-Driven Predictions</a:t>
            </a:r>
            <a:r>
              <a:rPr lang="en"/>
              <a:t> for Startup Success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David Yang, Fernando Castaneda, and Kevin Yao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idx="1" type="body"/>
          </p:nvPr>
        </p:nvSpPr>
        <p:spPr>
          <a:xfrm>
            <a:off x="398300" y="581250"/>
            <a:ext cx="4260300" cy="39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D0D0D"/>
                </a:solidFill>
                <a:highlight>
                  <a:srgbClr val="FFFFFF"/>
                </a:highlight>
                <a:latin typeface="Roboto"/>
                <a:ea typeface="Roboto"/>
                <a:cs typeface="Roboto"/>
                <a:sym typeface="Roboto"/>
              </a:rPr>
              <a:t>Key Takeaways</a:t>
            </a:r>
            <a:endParaRPr sz="1600">
              <a:solidFill>
                <a:srgbClr val="0D0D0D"/>
              </a:solidFill>
              <a:highlight>
                <a:srgbClr val="FFFFFF"/>
              </a:highlight>
              <a:latin typeface="Roboto"/>
              <a:ea typeface="Roboto"/>
              <a:cs typeface="Roboto"/>
              <a:sym typeface="Roboto"/>
            </a:endParaRPr>
          </a:p>
          <a:p>
            <a:pPr indent="-330200" lvl="0" marL="457200" rtl="0" algn="l">
              <a:spcBef>
                <a:spcPts val="1200"/>
              </a:spcBef>
              <a:spcAft>
                <a:spcPts val="0"/>
              </a:spcAft>
              <a:buClr>
                <a:srgbClr val="0D0D0D"/>
              </a:buClr>
              <a:buSzPts val="1600"/>
              <a:buFont typeface="Roboto"/>
              <a:buChar char="●"/>
            </a:pPr>
            <a:r>
              <a:rPr lang="en" sz="1600">
                <a:solidFill>
                  <a:srgbClr val="0D0D0D"/>
                </a:solidFill>
                <a:highlight>
                  <a:srgbClr val="FFFFFF"/>
                </a:highlight>
                <a:latin typeface="Roboto"/>
                <a:ea typeface="Roboto"/>
                <a:cs typeface="Roboto"/>
                <a:sym typeface="Roboto"/>
              </a:rPr>
              <a:t>The most frequent startups are those that are tech related, specifically web and software. </a:t>
            </a:r>
            <a:endParaRPr sz="1600">
              <a:solidFill>
                <a:srgbClr val="0D0D0D"/>
              </a:solidFill>
              <a:highlight>
                <a:srgbClr val="FFFFFF"/>
              </a:highlight>
              <a:latin typeface="Roboto"/>
              <a:ea typeface="Roboto"/>
              <a:cs typeface="Roboto"/>
              <a:sym typeface="Roboto"/>
            </a:endParaRPr>
          </a:p>
          <a:p>
            <a:pPr indent="-330200" lvl="0" marL="457200" rtl="0" algn="l">
              <a:spcBef>
                <a:spcPts val="0"/>
              </a:spcBef>
              <a:spcAft>
                <a:spcPts val="0"/>
              </a:spcAft>
              <a:buClr>
                <a:srgbClr val="0D0D0D"/>
              </a:buClr>
              <a:buSzPts val="1600"/>
              <a:buFont typeface="Roboto"/>
              <a:buChar char="●"/>
            </a:pPr>
            <a:r>
              <a:rPr lang="en" sz="1600">
                <a:solidFill>
                  <a:srgbClr val="0D0D0D"/>
                </a:solidFill>
                <a:highlight>
                  <a:srgbClr val="FFFFFF"/>
                </a:highlight>
                <a:latin typeface="Roboto"/>
                <a:ea typeface="Roboto"/>
                <a:cs typeface="Roboto"/>
                <a:sym typeface="Roboto"/>
              </a:rPr>
              <a:t>By sector, most successful sectors include hardware, biotech, and medical. Thus, when considering investor ROI, these industries perform the best.</a:t>
            </a:r>
            <a:endParaRPr sz="1600"/>
          </a:p>
        </p:txBody>
      </p:sp>
      <p:pic>
        <p:nvPicPr>
          <p:cNvPr id="183" name="Google Shape;183;p22"/>
          <p:cNvPicPr preferRelativeResize="0"/>
          <p:nvPr/>
        </p:nvPicPr>
        <p:blipFill rotWithShape="1">
          <a:blip r:embed="rId3">
            <a:alphaModFix/>
          </a:blip>
          <a:srcRect b="0" l="2782" r="9452" t="0"/>
          <a:stretch/>
        </p:blipFill>
        <p:spPr>
          <a:xfrm>
            <a:off x="4779250" y="725200"/>
            <a:ext cx="3970175" cy="3690124"/>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idx="1" type="body"/>
          </p:nvPr>
        </p:nvSpPr>
        <p:spPr>
          <a:xfrm>
            <a:off x="311700" y="381775"/>
            <a:ext cx="4260300" cy="4121100"/>
          </a:xfrm>
          <a:prstGeom prst="rect">
            <a:avLst/>
          </a:prstGeom>
        </p:spPr>
        <p:txBody>
          <a:bodyPr anchorCtr="0" anchor="t" bIns="91425" lIns="91425" spcFirstLastPara="1" rIns="91425" wrap="square" tIns="91425">
            <a:normAutofit fontScale="40000" lnSpcReduction="20000"/>
          </a:bodyPr>
          <a:lstStyle/>
          <a:p>
            <a:pPr indent="0" lvl="0" marL="0" marR="0" rtl="0" algn="l">
              <a:lnSpc>
                <a:spcPct val="115000"/>
              </a:lnSpc>
              <a:spcBef>
                <a:spcPts val="0"/>
              </a:spcBef>
              <a:spcAft>
                <a:spcPts val="0"/>
              </a:spcAft>
              <a:buNone/>
            </a:pPr>
            <a:r>
              <a:rPr lang="en" sz="4260">
                <a:solidFill>
                  <a:srgbClr val="0D0D0D"/>
                </a:solidFill>
                <a:highlight>
                  <a:srgbClr val="FFFFFF"/>
                </a:highlight>
                <a:latin typeface="Roboto"/>
                <a:ea typeface="Roboto"/>
                <a:cs typeface="Roboto"/>
                <a:sym typeface="Roboto"/>
              </a:rPr>
              <a:t>Key Takeaway </a:t>
            </a:r>
            <a:endParaRPr sz="4260">
              <a:solidFill>
                <a:srgbClr val="0D0D0D"/>
              </a:solidFill>
              <a:highlight>
                <a:srgbClr val="FFFFFF"/>
              </a:highlight>
              <a:latin typeface="Roboto"/>
              <a:ea typeface="Roboto"/>
              <a:cs typeface="Roboto"/>
              <a:sym typeface="Roboto"/>
            </a:endParaRPr>
          </a:p>
          <a:p>
            <a:pPr indent="-336807" lvl="0" marL="457200" marR="0" rtl="0" algn="l">
              <a:lnSpc>
                <a:spcPct val="115000"/>
              </a:lnSpc>
              <a:spcBef>
                <a:spcPts val="1200"/>
              </a:spcBef>
              <a:spcAft>
                <a:spcPts val="0"/>
              </a:spcAft>
              <a:buClr>
                <a:srgbClr val="0D0D0D"/>
              </a:buClr>
              <a:buSzPct val="100000"/>
              <a:buFont typeface="Roboto"/>
              <a:buChar char="●"/>
            </a:pPr>
            <a:r>
              <a:rPr lang="en" sz="4260">
                <a:solidFill>
                  <a:srgbClr val="0D0D0D"/>
                </a:solidFill>
                <a:highlight>
                  <a:srgbClr val="FFFFFF"/>
                </a:highlight>
                <a:latin typeface="Roboto"/>
                <a:ea typeface="Roboto"/>
                <a:cs typeface="Roboto"/>
                <a:sym typeface="Roboto"/>
              </a:rPr>
              <a:t>It seems that degree ratio does not have a large effect on success.</a:t>
            </a:r>
            <a:endParaRPr sz="4260">
              <a:solidFill>
                <a:srgbClr val="0D0D0D"/>
              </a:solidFill>
              <a:highlight>
                <a:srgbClr val="FFFFFF"/>
              </a:highlight>
              <a:latin typeface="Roboto"/>
              <a:ea typeface="Roboto"/>
              <a:cs typeface="Roboto"/>
              <a:sym typeface="Roboto"/>
            </a:endParaRPr>
          </a:p>
          <a:p>
            <a:pPr indent="-336807" lvl="0" marL="457200" marR="0" rtl="0" algn="l">
              <a:lnSpc>
                <a:spcPct val="115000"/>
              </a:lnSpc>
              <a:spcBef>
                <a:spcPts val="0"/>
              </a:spcBef>
              <a:spcAft>
                <a:spcPts val="0"/>
              </a:spcAft>
              <a:buClr>
                <a:srgbClr val="0D0D0D"/>
              </a:buClr>
              <a:buSzPct val="100000"/>
              <a:buFont typeface="Roboto"/>
              <a:buChar char="●"/>
            </a:pPr>
            <a:r>
              <a:rPr lang="en" sz="4260">
                <a:solidFill>
                  <a:srgbClr val="0D0D0D"/>
                </a:solidFill>
                <a:highlight>
                  <a:srgbClr val="FFFFFF"/>
                </a:highlight>
                <a:latin typeface="Roboto"/>
                <a:ea typeface="Roboto"/>
                <a:cs typeface="Roboto"/>
                <a:sym typeface="Roboto"/>
              </a:rPr>
              <a:t>Failed companies appear to have a larger degree ratio on average. This may be affected by failed companies (especially since they would have less funding rounds) to have less documentation on who is involved with the company.</a:t>
            </a:r>
            <a:endParaRPr sz="4260">
              <a:solidFill>
                <a:srgbClr val="0D0D0D"/>
              </a:solidFill>
              <a:highlight>
                <a:srgbClr val="FFFFFF"/>
              </a:highlight>
              <a:latin typeface="Roboto"/>
              <a:ea typeface="Roboto"/>
              <a:cs typeface="Roboto"/>
              <a:sym typeface="Roboto"/>
            </a:endParaRPr>
          </a:p>
          <a:p>
            <a:pPr indent="-336807" lvl="0" marL="457200" marR="0" rtl="0" algn="l">
              <a:lnSpc>
                <a:spcPct val="115000"/>
              </a:lnSpc>
              <a:spcBef>
                <a:spcPts val="0"/>
              </a:spcBef>
              <a:spcAft>
                <a:spcPts val="0"/>
              </a:spcAft>
              <a:buClr>
                <a:srgbClr val="0D0D0D"/>
              </a:buClr>
              <a:buSzPct val="100000"/>
              <a:buFont typeface="Roboto"/>
              <a:buChar char="●"/>
            </a:pPr>
            <a:r>
              <a:rPr lang="en" sz="4260">
                <a:solidFill>
                  <a:srgbClr val="0D0D0D"/>
                </a:solidFill>
                <a:highlight>
                  <a:srgbClr val="FFFFFF"/>
                </a:highlight>
                <a:latin typeface="Roboto"/>
                <a:ea typeface="Roboto"/>
                <a:cs typeface="Roboto"/>
                <a:sym typeface="Roboto"/>
              </a:rPr>
              <a:t>From an investor's perspective, it seems that one cannot use an </a:t>
            </a:r>
            <a:r>
              <a:rPr lang="en" sz="4260">
                <a:solidFill>
                  <a:srgbClr val="0D0D0D"/>
                </a:solidFill>
                <a:highlight>
                  <a:srgbClr val="FFFFFF"/>
                </a:highlight>
                <a:latin typeface="Roboto"/>
                <a:ea typeface="Roboto"/>
                <a:cs typeface="Roboto"/>
                <a:sym typeface="Roboto"/>
              </a:rPr>
              <a:t>entrepreneur's</a:t>
            </a:r>
            <a:r>
              <a:rPr lang="en" sz="4260">
                <a:solidFill>
                  <a:srgbClr val="0D0D0D"/>
                </a:solidFill>
                <a:highlight>
                  <a:srgbClr val="FFFFFF"/>
                </a:highlight>
                <a:latin typeface="Roboto"/>
                <a:ea typeface="Roboto"/>
                <a:cs typeface="Roboto"/>
                <a:sym typeface="Roboto"/>
              </a:rPr>
              <a:t> academic prowess as an indicator for investments.</a:t>
            </a:r>
            <a:endParaRPr/>
          </a:p>
          <a:p>
            <a:pPr indent="0" lvl="0" marL="0" rtl="0" algn="l">
              <a:spcBef>
                <a:spcPts val="1200"/>
              </a:spcBef>
              <a:spcAft>
                <a:spcPts val="1200"/>
              </a:spcAft>
              <a:buNone/>
            </a:pPr>
            <a:r>
              <a:t/>
            </a:r>
            <a:endParaRPr/>
          </a:p>
        </p:txBody>
      </p:sp>
      <p:pic>
        <p:nvPicPr>
          <p:cNvPr id="189" name="Google Shape;189;p23"/>
          <p:cNvPicPr preferRelativeResize="0"/>
          <p:nvPr/>
        </p:nvPicPr>
        <p:blipFill rotWithShape="1">
          <a:blip r:embed="rId3">
            <a:alphaModFix/>
          </a:blip>
          <a:srcRect b="0" l="0" r="3185" t="0"/>
          <a:stretch/>
        </p:blipFill>
        <p:spPr>
          <a:xfrm>
            <a:off x="5553675" y="292400"/>
            <a:ext cx="2698349" cy="2214495"/>
          </a:xfrm>
          <a:prstGeom prst="rect">
            <a:avLst/>
          </a:prstGeom>
          <a:noFill/>
          <a:ln cap="flat" cmpd="sng" w="28575">
            <a:solidFill>
              <a:schemeClr val="lt1"/>
            </a:solidFill>
            <a:prstDash val="solid"/>
            <a:round/>
            <a:headEnd len="sm" w="sm" type="none"/>
            <a:tailEnd len="sm" w="sm" type="none"/>
          </a:ln>
        </p:spPr>
      </p:pic>
      <p:pic>
        <p:nvPicPr>
          <p:cNvPr id="190" name="Google Shape;190;p23"/>
          <p:cNvPicPr preferRelativeResize="0"/>
          <p:nvPr/>
        </p:nvPicPr>
        <p:blipFill rotWithShape="1">
          <a:blip r:embed="rId4">
            <a:alphaModFix/>
          </a:blip>
          <a:srcRect b="0" l="0" r="5935" t="0"/>
          <a:stretch/>
        </p:blipFill>
        <p:spPr>
          <a:xfrm>
            <a:off x="5553675" y="2679650"/>
            <a:ext cx="2698351" cy="2150726"/>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386200" y="282775"/>
            <a:ext cx="75057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a:t>
            </a:r>
            <a:r>
              <a:rPr lang="en"/>
              <a:t> Regression</a:t>
            </a:r>
            <a:endParaRPr/>
          </a:p>
        </p:txBody>
      </p:sp>
      <p:sp>
        <p:nvSpPr>
          <p:cNvPr id="196" name="Google Shape;196;p24"/>
          <p:cNvSpPr txBox="1"/>
          <p:nvPr>
            <p:ph idx="2" type="body"/>
          </p:nvPr>
        </p:nvSpPr>
        <p:spPr>
          <a:xfrm>
            <a:off x="5189800" y="382775"/>
            <a:ext cx="3567900" cy="4408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Implication/Insights</a:t>
            </a:r>
            <a:endParaRPr/>
          </a:p>
          <a:p>
            <a:pPr indent="-311150" lvl="0" marL="457200" rtl="0" algn="l">
              <a:spcBef>
                <a:spcPts val="1200"/>
              </a:spcBef>
              <a:spcAft>
                <a:spcPts val="0"/>
              </a:spcAft>
              <a:buSzPts val="1300"/>
              <a:buChar char="●"/>
            </a:pPr>
            <a:r>
              <a:rPr lang="en"/>
              <a:t>We noticed that regularization of Logistic regression wasn’t effective and all gave similar results.</a:t>
            </a:r>
            <a:endParaRPr/>
          </a:p>
          <a:p>
            <a:pPr indent="-311150" lvl="0" marL="457200" rtl="0" algn="l">
              <a:spcBef>
                <a:spcPts val="0"/>
              </a:spcBef>
              <a:spcAft>
                <a:spcPts val="0"/>
              </a:spcAft>
              <a:buSzPts val="1300"/>
              <a:buChar char="●"/>
            </a:pPr>
            <a:r>
              <a:rPr lang="en"/>
              <a:t>Because of class-imbalance the logistic regression is more incentivized to over-classify true 0’s and under classify true 1’s</a:t>
            </a:r>
            <a:endParaRPr/>
          </a:p>
          <a:p>
            <a:pPr indent="-311150" lvl="0" marL="457200" rtl="0" algn="l">
              <a:spcBef>
                <a:spcPts val="0"/>
              </a:spcBef>
              <a:spcAft>
                <a:spcPts val="0"/>
              </a:spcAft>
              <a:buSzPts val="1300"/>
              <a:buChar char="●"/>
            </a:pPr>
            <a:r>
              <a:rPr lang="en"/>
              <a:t>In this case, it seems that the model is effective at identifying "failure" companies.</a:t>
            </a:r>
            <a:endParaRPr/>
          </a:p>
          <a:p>
            <a:pPr indent="-311150" lvl="0" marL="457200" rtl="0" algn="l">
              <a:spcBef>
                <a:spcPts val="0"/>
              </a:spcBef>
              <a:spcAft>
                <a:spcPts val="0"/>
              </a:spcAft>
              <a:buSzPts val="1300"/>
              <a:buChar char="●"/>
            </a:pPr>
            <a:r>
              <a:rPr lang="en"/>
              <a:t>The .96 metric tells us that our model is capable of identifying 96% of all actual failure cases.</a:t>
            </a:r>
            <a:endParaRPr/>
          </a:p>
          <a:p>
            <a:pPr indent="-311150" lvl="0" marL="457200" rtl="0" algn="l">
              <a:spcBef>
                <a:spcPts val="0"/>
              </a:spcBef>
              <a:spcAft>
                <a:spcPts val="0"/>
              </a:spcAft>
              <a:buSzPts val="1300"/>
              <a:buChar char="●"/>
            </a:pPr>
            <a:r>
              <a:rPr lang="en"/>
              <a:t>The fact that recall is low for successful companies indicates that there might not be obvious reasons for a company to be successful within our metrics. </a:t>
            </a:r>
            <a:endParaRPr/>
          </a:p>
        </p:txBody>
      </p:sp>
      <p:pic>
        <p:nvPicPr>
          <p:cNvPr id="197" name="Google Shape;197;p24"/>
          <p:cNvPicPr preferRelativeResize="0"/>
          <p:nvPr/>
        </p:nvPicPr>
        <p:blipFill>
          <a:blip r:embed="rId3">
            <a:alphaModFix/>
          </a:blip>
          <a:stretch>
            <a:fillRect/>
          </a:stretch>
        </p:blipFill>
        <p:spPr>
          <a:xfrm>
            <a:off x="386200" y="1713050"/>
            <a:ext cx="4552750" cy="2061350"/>
          </a:xfrm>
          <a:prstGeom prst="rect">
            <a:avLst/>
          </a:prstGeom>
          <a:noFill/>
          <a:ln cap="flat" cmpd="sng" w="28575">
            <a:solidFill>
              <a:schemeClr val="lt1"/>
            </a:solidFill>
            <a:prstDash val="solid"/>
            <a:round/>
            <a:headEnd len="sm" w="sm" type="none"/>
            <a:tailEnd len="sm" w="sm" type="none"/>
          </a:ln>
        </p:spPr>
      </p:pic>
      <p:pic>
        <p:nvPicPr>
          <p:cNvPr id="198" name="Google Shape;198;p24"/>
          <p:cNvPicPr preferRelativeResize="0"/>
          <p:nvPr/>
        </p:nvPicPr>
        <p:blipFill>
          <a:blip r:embed="rId4">
            <a:alphaModFix/>
          </a:blip>
          <a:stretch>
            <a:fillRect/>
          </a:stretch>
        </p:blipFill>
        <p:spPr>
          <a:xfrm>
            <a:off x="386200" y="1198088"/>
            <a:ext cx="4552750" cy="414837"/>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386200" y="391000"/>
            <a:ext cx="49932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Trees</a:t>
            </a:r>
            <a:endParaRPr/>
          </a:p>
        </p:txBody>
      </p:sp>
      <p:sp>
        <p:nvSpPr>
          <p:cNvPr id="204" name="Google Shape;204;p25"/>
          <p:cNvSpPr txBox="1"/>
          <p:nvPr>
            <p:ph idx="2" type="body"/>
          </p:nvPr>
        </p:nvSpPr>
        <p:spPr>
          <a:xfrm>
            <a:off x="5652675" y="391000"/>
            <a:ext cx="2938800" cy="439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t>Implications/Insights</a:t>
            </a:r>
            <a:endParaRPr sz="1700"/>
          </a:p>
          <a:p>
            <a:pPr indent="-304800" lvl="0" marL="457200" rtl="0" algn="l">
              <a:spcBef>
                <a:spcPts val="1200"/>
              </a:spcBef>
              <a:spcAft>
                <a:spcPts val="0"/>
              </a:spcAft>
              <a:buSzPts val="1200"/>
              <a:buChar char="●"/>
            </a:pPr>
            <a:r>
              <a:rPr lang="en" sz="1200"/>
              <a:t>Our accuracy went up with Decision trees. </a:t>
            </a:r>
            <a:endParaRPr sz="1200"/>
          </a:p>
          <a:p>
            <a:pPr indent="-304800" lvl="0" marL="457200" rtl="0" algn="l">
              <a:spcBef>
                <a:spcPts val="0"/>
              </a:spcBef>
              <a:spcAft>
                <a:spcPts val="0"/>
              </a:spcAft>
              <a:buSzPts val="1200"/>
              <a:buChar char="●"/>
            </a:pPr>
            <a:r>
              <a:rPr lang="en" sz="1200"/>
              <a:t>Out of all of the hyperparameters, the best decision tree parameters were depth 10, minimum samples split 2, minimum sample leaves 16, no maximum number of features, and gini criteria.</a:t>
            </a:r>
            <a:endParaRPr sz="1200"/>
          </a:p>
          <a:p>
            <a:pPr indent="-304800" lvl="0" marL="457200" rtl="0" algn="l">
              <a:spcBef>
                <a:spcPts val="0"/>
              </a:spcBef>
              <a:spcAft>
                <a:spcPts val="0"/>
              </a:spcAft>
              <a:buSzPts val="1200"/>
              <a:buChar char="●"/>
            </a:pPr>
            <a:r>
              <a:rPr lang="en" sz="1200"/>
              <a:t>This means that the decision tree was generally avoiding overfitting.</a:t>
            </a:r>
            <a:endParaRPr sz="1200"/>
          </a:p>
          <a:p>
            <a:pPr indent="-304800" lvl="0" marL="457200" rtl="0" algn="l">
              <a:spcBef>
                <a:spcPts val="0"/>
              </a:spcBef>
              <a:spcAft>
                <a:spcPts val="0"/>
              </a:spcAft>
              <a:buSzPts val="1200"/>
              <a:buChar char="●"/>
            </a:pPr>
            <a:r>
              <a:rPr lang="en" sz="1200"/>
              <a:t>Similar recall and precision metrics indicate that our decision tree model, even though more complex, still has bias towards negative. </a:t>
            </a:r>
            <a:endParaRPr sz="1200"/>
          </a:p>
          <a:p>
            <a:pPr indent="-304800" lvl="0" marL="457200" rtl="0" algn="l">
              <a:spcBef>
                <a:spcPts val="0"/>
              </a:spcBef>
              <a:spcAft>
                <a:spcPts val="0"/>
              </a:spcAft>
              <a:buSzPts val="1200"/>
              <a:buChar char="●"/>
            </a:pPr>
            <a:r>
              <a:rPr lang="en" sz="1200"/>
              <a:t>We don’t expect the decision tree to be linearly separable like the logistic regression.</a:t>
            </a:r>
            <a:endParaRPr sz="1200"/>
          </a:p>
        </p:txBody>
      </p:sp>
      <p:pic>
        <p:nvPicPr>
          <p:cNvPr id="205" name="Google Shape;205;p25"/>
          <p:cNvPicPr preferRelativeResize="0"/>
          <p:nvPr/>
        </p:nvPicPr>
        <p:blipFill>
          <a:blip r:embed="rId3">
            <a:alphaModFix/>
          </a:blip>
          <a:stretch>
            <a:fillRect/>
          </a:stretch>
        </p:blipFill>
        <p:spPr>
          <a:xfrm>
            <a:off x="386200" y="1598525"/>
            <a:ext cx="4993100" cy="2353900"/>
          </a:xfrm>
          <a:prstGeom prst="rect">
            <a:avLst/>
          </a:prstGeom>
          <a:noFill/>
          <a:ln cap="flat" cmpd="sng" w="28575">
            <a:solidFill>
              <a:schemeClr val="lt1"/>
            </a:solidFill>
            <a:prstDash val="solid"/>
            <a:round/>
            <a:headEnd len="sm" w="sm" type="none"/>
            <a:tailEnd len="sm" w="sm" type="none"/>
          </a:ln>
        </p:spPr>
      </p:pic>
      <p:pic>
        <p:nvPicPr>
          <p:cNvPr id="206" name="Google Shape;206;p25"/>
          <p:cNvPicPr preferRelativeResize="0"/>
          <p:nvPr/>
        </p:nvPicPr>
        <p:blipFill>
          <a:blip r:embed="rId4">
            <a:alphaModFix/>
          </a:blip>
          <a:stretch>
            <a:fillRect/>
          </a:stretch>
        </p:blipFill>
        <p:spPr>
          <a:xfrm>
            <a:off x="386200" y="1155800"/>
            <a:ext cx="4993101" cy="324946"/>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386200" y="315250"/>
            <a:ext cx="3748500" cy="6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212" name="Google Shape;212;p26"/>
          <p:cNvSpPr txBox="1"/>
          <p:nvPr>
            <p:ph idx="2" type="body"/>
          </p:nvPr>
        </p:nvSpPr>
        <p:spPr>
          <a:xfrm>
            <a:off x="5074075" y="409475"/>
            <a:ext cx="3250800" cy="434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t>Implications/Insights</a:t>
            </a:r>
            <a:endParaRPr sz="1700"/>
          </a:p>
          <a:p>
            <a:pPr indent="-304800" lvl="0" marL="457200" rtl="0" algn="l">
              <a:spcBef>
                <a:spcPts val="1200"/>
              </a:spcBef>
              <a:spcAft>
                <a:spcPts val="0"/>
              </a:spcAft>
              <a:buSzPts val="1200"/>
              <a:buChar char="●"/>
            </a:pPr>
            <a:r>
              <a:rPr lang="en" sz="1200"/>
              <a:t>As all three models had very similar performance on recall, we see that the class imbalance certainly had a big effect.</a:t>
            </a:r>
            <a:endParaRPr sz="1200"/>
          </a:p>
          <a:p>
            <a:pPr indent="-304800" lvl="0" marL="457200" rtl="0" algn="l">
              <a:spcBef>
                <a:spcPts val="0"/>
              </a:spcBef>
              <a:spcAft>
                <a:spcPts val="0"/>
              </a:spcAft>
              <a:buSzPts val="1200"/>
              <a:buChar char="●"/>
            </a:pPr>
            <a:r>
              <a:rPr lang="en" sz="1200"/>
              <a:t>The hyperparameters from the random forest indicate that the model was once again trying to regularize, with the number of estimators being high and the depth being low.</a:t>
            </a:r>
            <a:endParaRPr sz="1200"/>
          </a:p>
          <a:p>
            <a:pPr indent="-304800" lvl="0" marL="457200" rtl="0" algn="l">
              <a:spcBef>
                <a:spcPts val="0"/>
              </a:spcBef>
              <a:spcAft>
                <a:spcPts val="0"/>
              </a:spcAft>
              <a:buSzPts val="1200"/>
              <a:buChar char="●"/>
            </a:pPr>
            <a:r>
              <a:rPr lang="en" sz="1200"/>
              <a:t>The fact that the precision remained very similar though, indicates that the logistic regression model was surprisingly effective. </a:t>
            </a:r>
            <a:endParaRPr sz="1200"/>
          </a:p>
          <a:p>
            <a:pPr indent="-304800" lvl="0" marL="457200" rtl="0" algn="l">
              <a:spcBef>
                <a:spcPts val="0"/>
              </a:spcBef>
              <a:spcAft>
                <a:spcPts val="0"/>
              </a:spcAft>
              <a:buSzPts val="1200"/>
              <a:buChar char="●"/>
            </a:pPr>
            <a:r>
              <a:rPr lang="en" sz="1200"/>
              <a:t>Our models did improve with each iteration, meaning that the added complexity was useful.</a:t>
            </a:r>
            <a:endParaRPr sz="1200"/>
          </a:p>
        </p:txBody>
      </p:sp>
      <p:pic>
        <p:nvPicPr>
          <p:cNvPr id="213" name="Google Shape;213;p26"/>
          <p:cNvPicPr preferRelativeResize="0"/>
          <p:nvPr/>
        </p:nvPicPr>
        <p:blipFill>
          <a:blip r:embed="rId3">
            <a:alphaModFix/>
          </a:blip>
          <a:stretch>
            <a:fillRect/>
          </a:stretch>
        </p:blipFill>
        <p:spPr>
          <a:xfrm>
            <a:off x="386200" y="974050"/>
            <a:ext cx="4421747" cy="523075"/>
          </a:xfrm>
          <a:prstGeom prst="rect">
            <a:avLst/>
          </a:prstGeom>
          <a:noFill/>
          <a:ln cap="flat" cmpd="sng" w="28575">
            <a:solidFill>
              <a:schemeClr val="lt1"/>
            </a:solidFill>
            <a:prstDash val="solid"/>
            <a:round/>
            <a:headEnd len="sm" w="sm" type="none"/>
            <a:tailEnd len="sm" w="sm" type="none"/>
          </a:ln>
        </p:spPr>
      </p:pic>
      <p:pic>
        <p:nvPicPr>
          <p:cNvPr id="214" name="Google Shape;214;p26"/>
          <p:cNvPicPr preferRelativeResize="0"/>
          <p:nvPr/>
        </p:nvPicPr>
        <p:blipFill>
          <a:blip r:embed="rId4">
            <a:alphaModFix/>
          </a:blip>
          <a:stretch>
            <a:fillRect/>
          </a:stretch>
        </p:blipFill>
        <p:spPr>
          <a:xfrm>
            <a:off x="386198" y="1639100"/>
            <a:ext cx="4421750" cy="2077890"/>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idx="1" type="body"/>
          </p:nvPr>
        </p:nvSpPr>
        <p:spPr>
          <a:xfrm>
            <a:off x="819150" y="533600"/>
            <a:ext cx="36861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D0D0D"/>
                </a:solidFill>
                <a:highlight>
                  <a:srgbClr val="FFFFFF"/>
                </a:highlight>
                <a:latin typeface="Roboto"/>
                <a:ea typeface="Roboto"/>
                <a:cs typeface="Roboto"/>
                <a:sym typeface="Roboto"/>
              </a:rPr>
              <a:t>Challenges</a:t>
            </a:r>
            <a:endParaRPr>
              <a:latin typeface="Roboto"/>
              <a:ea typeface="Roboto"/>
              <a:cs typeface="Roboto"/>
              <a:sym typeface="Roboto"/>
            </a:endParaRPr>
          </a:p>
          <a:p>
            <a:pPr indent="-311150" lvl="0" marL="457200" rtl="0" algn="l">
              <a:spcBef>
                <a:spcPts val="1200"/>
              </a:spcBef>
              <a:spcAft>
                <a:spcPts val="0"/>
              </a:spcAft>
              <a:buSzPts val="1300"/>
              <a:buFont typeface="Roboto"/>
              <a:buChar char="●"/>
            </a:pPr>
            <a:r>
              <a:rPr lang="en" sz="1500">
                <a:solidFill>
                  <a:srgbClr val="0D0D0D"/>
                </a:solidFill>
                <a:highlight>
                  <a:srgbClr val="FFFFFF"/>
                </a:highlight>
                <a:latin typeface="Roboto"/>
                <a:ea typeface="Roboto"/>
                <a:cs typeface="Roboto"/>
                <a:sym typeface="Roboto"/>
              </a:rPr>
              <a:t>Our data was in different dataframes so we had to clean and merge many different tables.</a:t>
            </a:r>
            <a:endParaRPr sz="1500">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SzPts val="1300"/>
              <a:buFont typeface="Roboto"/>
              <a:buChar char="●"/>
            </a:pPr>
            <a:r>
              <a:rPr lang="en" sz="1500">
                <a:solidFill>
                  <a:srgbClr val="0D0D0D"/>
                </a:solidFill>
                <a:highlight>
                  <a:srgbClr val="FFFFFF"/>
                </a:highlight>
                <a:latin typeface="Roboto"/>
                <a:ea typeface="Roboto"/>
                <a:cs typeface="Roboto"/>
                <a:sym typeface="Roboto"/>
              </a:rPr>
              <a:t>Deciding which models to use to best analyze the data and present our data</a:t>
            </a:r>
            <a:endParaRPr sz="1500">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SzPts val="1300"/>
              <a:buFont typeface="Roboto"/>
              <a:buChar char="●"/>
            </a:pPr>
            <a:r>
              <a:rPr lang="en" sz="1500">
                <a:solidFill>
                  <a:srgbClr val="0D0D0D"/>
                </a:solidFill>
                <a:highlight>
                  <a:srgbClr val="FFFFFF"/>
                </a:highlight>
                <a:latin typeface="Roboto"/>
                <a:ea typeface="Roboto"/>
                <a:cs typeface="Roboto"/>
                <a:sym typeface="Roboto"/>
              </a:rPr>
              <a:t>Important feature selection through our large diversity in data.</a:t>
            </a:r>
            <a:endParaRPr sz="1500">
              <a:solidFill>
                <a:srgbClr val="0D0D0D"/>
              </a:solidFill>
              <a:highlight>
                <a:srgbClr val="FFFFFF"/>
              </a:highlight>
              <a:latin typeface="Roboto"/>
              <a:ea typeface="Roboto"/>
              <a:cs typeface="Roboto"/>
              <a:sym typeface="Roboto"/>
            </a:endParaRPr>
          </a:p>
          <a:p>
            <a:pPr indent="-311150" lvl="0" marL="457200" rtl="0" algn="l">
              <a:spcBef>
                <a:spcPts val="0"/>
              </a:spcBef>
              <a:spcAft>
                <a:spcPts val="0"/>
              </a:spcAft>
              <a:buSzPts val="1300"/>
              <a:buFont typeface="Roboto"/>
              <a:buChar char="●"/>
            </a:pPr>
            <a:r>
              <a:rPr lang="en" sz="1500">
                <a:solidFill>
                  <a:srgbClr val="0D0D0D"/>
                </a:solidFill>
                <a:highlight>
                  <a:srgbClr val="FFFFFF"/>
                </a:highlight>
                <a:latin typeface="Roboto"/>
                <a:ea typeface="Roboto"/>
                <a:cs typeface="Roboto"/>
                <a:sym typeface="Roboto"/>
              </a:rPr>
              <a:t>Deciding our success criteria</a:t>
            </a:r>
            <a:endParaRPr>
              <a:latin typeface="Roboto"/>
              <a:ea typeface="Roboto"/>
              <a:cs typeface="Roboto"/>
              <a:sym typeface="Roboto"/>
            </a:endParaRPr>
          </a:p>
        </p:txBody>
      </p:sp>
      <p:sp>
        <p:nvSpPr>
          <p:cNvPr id="220" name="Google Shape;220;p27"/>
          <p:cNvSpPr txBox="1"/>
          <p:nvPr>
            <p:ph idx="2" type="body"/>
          </p:nvPr>
        </p:nvSpPr>
        <p:spPr>
          <a:xfrm>
            <a:off x="4638675" y="443625"/>
            <a:ext cx="3686100" cy="39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Future Work</a:t>
            </a:r>
            <a:endParaRPr sz="1700"/>
          </a:p>
          <a:p>
            <a:pPr indent="-323850" lvl="0" marL="457200" rtl="0" algn="l">
              <a:spcBef>
                <a:spcPts val="1200"/>
              </a:spcBef>
              <a:spcAft>
                <a:spcPts val="0"/>
              </a:spcAft>
              <a:buSzPts val="1500"/>
              <a:buChar char="●"/>
            </a:pPr>
            <a:r>
              <a:rPr lang="en" sz="1500"/>
              <a:t>Analyze the data based on economic time period</a:t>
            </a:r>
            <a:endParaRPr sz="1500"/>
          </a:p>
          <a:p>
            <a:pPr indent="-323850" lvl="0" marL="457200" rtl="0" algn="l">
              <a:spcBef>
                <a:spcPts val="0"/>
              </a:spcBef>
              <a:spcAft>
                <a:spcPts val="0"/>
              </a:spcAft>
              <a:buSzPts val="1500"/>
              <a:buChar char="●"/>
            </a:pPr>
            <a:r>
              <a:rPr lang="en" sz="1500"/>
              <a:t>Looking at creating some more specific features</a:t>
            </a:r>
            <a:endParaRPr sz="1500"/>
          </a:p>
          <a:p>
            <a:pPr indent="-323850" lvl="0" marL="457200" rtl="0" algn="l">
              <a:spcBef>
                <a:spcPts val="0"/>
              </a:spcBef>
              <a:spcAft>
                <a:spcPts val="0"/>
              </a:spcAft>
              <a:buSzPts val="1500"/>
              <a:buChar char="●"/>
            </a:pPr>
            <a:r>
              <a:rPr lang="en" sz="1500"/>
              <a:t>Analyze how changes in regulations affect startup success rates across different regions and sectors, providing insights for policy advocacy and strategic adaptation</a:t>
            </a:r>
            <a:endParaRPr sz="1500"/>
          </a:p>
          <a:p>
            <a:pPr indent="-323850" lvl="0" marL="457200" rtl="0" algn="l">
              <a:spcBef>
                <a:spcPts val="0"/>
              </a:spcBef>
              <a:spcAft>
                <a:spcPts val="0"/>
              </a:spcAft>
              <a:buSzPts val="1500"/>
              <a:buChar char="●"/>
            </a:pPr>
            <a:r>
              <a:rPr lang="en" sz="1500"/>
              <a:t>Use NLP to further analyze our data from the degree dataset.</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19150" y="453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26" name="Google Shape;226;p28"/>
          <p:cNvSpPr txBox="1"/>
          <p:nvPr>
            <p:ph idx="1" type="body"/>
          </p:nvPr>
        </p:nvSpPr>
        <p:spPr>
          <a:xfrm>
            <a:off x="819150" y="1312175"/>
            <a:ext cx="7505700" cy="3124500"/>
          </a:xfrm>
          <a:prstGeom prst="rect">
            <a:avLst/>
          </a:prstGeom>
        </p:spPr>
        <p:txBody>
          <a:bodyPr anchorCtr="0" anchor="t" bIns="91425" lIns="91425" spcFirstLastPara="1" rIns="91425" wrap="square" tIns="91425">
            <a:normAutofit fontScale="62500" lnSpcReduction="10000"/>
          </a:bodyPr>
          <a:lstStyle/>
          <a:p>
            <a:pPr indent="-318438" lvl="0" marL="457200" marR="0" rtl="0" algn="l">
              <a:lnSpc>
                <a:spcPct val="135714"/>
              </a:lnSpc>
              <a:spcBef>
                <a:spcPts val="0"/>
              </a:spcBef>
              <a:spcAft>
                <a:spcPts val="0"/>
              </a:spcAft>
              <a:buClr>
                <a:srgbClr val="0D0D0D"/>
              </a:buClr>
              <a:buSzPct val="100000"/>
              <a:buFont typeface="Roboto"/>
              <a:buChar char="●"/>
            </a:pPr>
            <a:r>
              <a:rPr lang="en" sz="2263">
                <a:solidFill>
                  <a:srgbClr val="0D0D0D"/>
                </a:solidFill>
                <a:highlight>
                  <a:srgbClr val="FFFFFF"/>
                </a:highlight>
                <a:latin typeface="Roboto"/>
                <a:ea typeface="Roboto"/>
                <a:cs typeface="Roboto"/>
                <a:sym typeface="Roboto"/>
              </a:rPr>
              <a:t>The features that impact startup success are much more complex than we accounted for, and our select set of features was not a catch-all for startup success.</a:t>
            </a:r>
            <a:endParaRPr sz="2263">
              <a:solidFill>
                <a:srgbClr val="0D0D0D"/>
              </a:solidFill>
              <a:highlight>
                <a:srgbClr val="FFFFFF"/>
              </a:highlight>
              <a:latin typeface="Roboto"/>
              <a:ea typeface="Roboto"/>
              <a:cs typeface="Roboto"/>
              <a:sym typeface="Roboto"/>
            </a:endParaRPr>
          </a:p>
          <a:p>
            <a:pPr indent="-318438" lvl="0" marL="457200" marR="0" rtl="0" algn="l">
              <a:lnSpc>
                <a:spcPct val="135714"/>
              </a:lnSpc>
              <a:spcBef>
                <a:spcPts val="0"/>
              </a:spcBef>
              <a:spcAft>
                <a:spcPts val="0"/>
              </a:spcAft>
              <a:buClr>
                <a:srgbClr val="0D0D0D"/>
              </a:buClr>
              <a:buSzPct val="100000"/>
              <a:buFont typeface="Roboto"/>
              <a:buChar char="●"/>
            </a:pPr>
            <a:r>
              <a:rPr lang="en" sz="2263">
                <a:solidFill>
                  <a:srgbClr val="0D0D0D"/>
                </a:solidFill>
                <a:highlight>
                  <a:srgbClr val="FFFFFF"/>
                </a:highlight>
                <a:latin typeface="Roboto"/>
                <a:ea typeface="Roboto"/>
                <a:cs typeface="Roboto"/>
                <a:sym typeface="Roboto"/>
              </a:rPr>
              <a:t>The low recall across all models indicates that our class imbalance significantly affected the outcomes, undermining the effectiveness of the predictive models.</a:t>
            </a:r>
            <a:endParaRPr sz="2263">
              <a:solidFill>
                <a:srgbClr val="0D0D0D"/>
              </a:solidFill>
              <a:highlight>
                <a:srgbClr val="FFFFFF"/>
              </a:highlight>
              <a:latin typeface="Roboto"/>
              <a:ea typeface="Roboto"/>
              <a:cs typeface="Roboto"/>
              <a:sym typeface="Roboto"/>
            </a:endParaRPr>
          </a:p>
          <a:p>
            <a:pPr indent="-318438" lvl="0" marL="457200" marR="0" rtl="0" algn="l">
              <a:lnSpc>
                <a:spcPct val="135714"/>
              </a:lnSpc>
              <a:spcBef>
                <a:spcPts val="0"/>
              </a:spcBef>
              <a:spcAft>
                <a:spcPts val="0"/>
              </a:spcAft>
              <a:buClr>
                <a:srgbClr val="0D0D0D"/>
              </a:buClr>
              <a:buSzPct val="100000"/>
              <a:buFont typeface="Roboto"/>
              <a:buChar char="●"/>
            </a:pPr>
            <a:r>
              <a:rPr lang="en" sz="2263">
                <a:solidFill>
                  <a:srgbClr val="0D0D0D"/>
                </a:solidFill>
                <a:highlight>
                  <a:srgbClr val="FFFFFF"/>
                </a:highlight>
                <a:latin typeface="Roboto"/>
                <a:ea typeface="Roboto"/>
                <a:cs typeface="Roboto"/>
                <a:sym typeface="Roboto"/>
              </a:rPr>
              <a:t>The best-performing model was the random forest, achieving a 76% accuracy on the testing data. While this was the highest among our models, all tended to hover around the 75% accuracy mark, suggesting that our limited feature selection constrained model performance.</a:t>
            </a:r>
            <a:endParaRPr sz="2263">
              <a:solidFill>
                <a:srgbClr val="0D0D0D"/>
              </a:solidFill>
              <a:highlight>
                <a:srgbClr val="FFFFFF"/>
              </a:highlight>
              <a:latin typeface="Roboto"/>
              <a:ea typeface="Roboto"/>
              <a:cs typeface="Roboto"/>
              <a:sym typeface="Roboto"/>
            </a:endParaRPr>
          </a:p>
          <a:p>
            <a:pPr indent="-318438" lvl="0" marL="457200" marR="0" rtl="0" algn="l">
              <a:lnSpc>
                <a:spcPct val="135714"/>
              </a:lnSpc>
              <a:spcBef>
                <a:spcPts val="0"/>
              </a:spcBef>
              <a:spcAft>
                <a:spcPts val="0"/>
              </a:spcAft>
              <a:buClr>
                <a:srgbClr val="0D0D0D"/>
              </a:buClr>
              <a:buSzPct val="100000"/>
              <a:buFont typeface="Roboto"/>
              <a:buChar char="●"/>
            </a:pPr>
            <a:r>
              <a:rPr lang="en" sz="2263">
                <a:solidFill>
                  <a:srgbClr val="0D0D0D"/>
                </a:solidFill>
                <a:highlight>
                  <a:srgbClr val="FFFFFF"/>
                </a:highlight>
                <a:latin typeface="Roboto"/>
                <a:ea typeface="Roboto"/>
                <a:cs typeface="Roboto"/>
                <a:sym typeface="Roboto"/>
              </a:rPr>
              <a:t>Given the current model performance and the challenges we faced with feature selection and class imbalance, we cannot reliably predict every instance of a startup’s success. We advise primarily using these models to filter out bad investments.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Clr>
                <a:schemeClr val="dk1"/>
              </a:buClr>
              <a:buSzPct val="47826"/>
              <a:buFont typeface="Arial"/>
              <a:buNone/>
            </a:pPr>
            <a:r>
              <a:rPr lang="en" sz="2300">
                <a:solidFill>
                  <a:srgbClr val="0D0D0D"/>
                </a:solidFill>
                <a:highlight>
                  <a:srgbClr val="FFFFFF"/>
                </a:highlight>
                <a:latin typeface="Roboto"/>
                <a:ea typeface="Roboto"/>
                <a:cs typeface="Roboto"/>
                <a:sym typeface="Roboto"/>
              </a:rPr>
              <a:t>We aim to develop predictive models using logistic regression, decision trees, and random forests to evaluate the potential success of startups based on historical data and key business metrics. This approach will help investors and entrepreneurs make informed decisions by identifying critical success factors and predicting future outcomes.</a:t>
            </a:r>
            <a:endParaRPr sz="23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ct val="91666"/>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Value Proposition</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rgbClr val="0D0D0D"/>
                </a:solidFill>
                <a:highlight>
                  <a:srgbClr val="FFFFFF"/>
                </a:highlight>
                <a:latin typeface="Roboto"/>
                <a:ea typeface="Roboto"/>
                <a:cs typeface="Roboto"/>
                <a:sym typeface="Roboto"/>
              </a:rPr>
              <a:t>Our analytical approach, using the "Startup Investments" dataset, enables investors and entrepreneurs to identify key success factors and forecast the viability of startup ventures with greater accuracy. By focusing on relevant metrics and factors that contribute to startup success, stakeholders can strategically allocate resources, minimize risks, and maximize returns in the competitive startup ecosystem.</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12121"/>
                </a:solidFill>
                <a:highlight>
                  <a:srgbClr val="FFFFFF"/>
                </a:highlight>
                <a:latin typeface="Roboto"/>
                <a:ea typeface="Roboto"/>
                <a:cs typeface="Roboto"/>
                <a:sym typeface="Roboto"/>
              </a:rPr>
              <a:t>We utilized the "Startup Investments" dataset, published by Justinas Cirtautas on Kaggle, which comprises 11 individual datasets detailing various factors potentially influencing startup success. In our analysis, we selectively extracted data pertinent to our defined success metrics from these datasets.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Dataframes</a:t>
            </a:r>
            <a:endParaRPr/>
          </a:p>
        </p:txBody>
      </p:sp>
      <p:sp>
        <p:nvSpPr>
          <p:cNvPr id="153" name="Google Shape;153;p17"/>
          <p:cNvSpPr txBox="1"/>
          <p:nvPr>
            <p:ph idx="1" type="body"/>
          </p:nvPr>
        </p:nvSpPr>
        <p:spPr>
          <a:xfrm>
            <a:off x="699450" y="1632350"/>
            <a:ext cx="7745100" cy="2838900"/>
          </a:xfrm>
          <a:prstGeom prst="rect">
            <a:avLst/>
          </a:prstGeom>
        </p:spPr>
        <p:txBody>
          <a:bodyPr anchorCtr="0" anchor="t" bIns="91425" lIns="91425" spcFirstLastPara="1" rIns="91425" wrap="square" tIns="91425">
            <a:normAutofit/>
          </a:bodyPr>
          <a:lstStyle/>
          <a:p>
            <a:pPr indent="-349250" lvl="0" marL="457200" rtl="0" algn="l">
              <a:lnSpc>
                <a:spcPct val="135714"/>
              </a:lnSpc>
              <a:spcBef>
                <a:spcPts val="0"/>
              </a:spcBef>
              <a:spcAft>
                <a:spcPts val="0"/>
              </a:spcAft>
              <a:buClr>
                <a:srgbClr val="0D0D0D"/>
              </a:buClr>
              <a:buSzPts val="1900"/>
              <a:buFont typeface="Roboto"/>
              <a:buChar char="●"/>
            </a:pPr>
            <a:r>
              <a:rPr lang="en" sz="1900">
                <a:solidFill>
                  <a:srgbClr val="0D0D0D"/>
                </a:solidFill>
                <a:highlight>
                  <a:srgbClr val="FFFFFF"/>
                </a:highlight>
                <a:latin typeface="Roboto"/>
                <a:ea typeface="Roboto"/>
                <a:cs typeface="Roboto"/>
                <a:sym typeface="Roboto"/>
              </a:rPr>
              <a:t>objects_df = pd.read_csv("objects.csv") - Main Dataframe</a:t>
            </a:r>
            <a:endParaRPr sz="1900">
              <a:solidFill>
                <a:srgbClr val="0D0D0D"/>
              </a:solidFill>
              <a:highlight>
                <a:srgbClr val="FFFFFF"/>
              </a:highlight>
              <a:latin typeface="Roboto"/>
              <a:ea typeface="Roboto"/>
              <a:cs typeface="Roboto"/>
              <a:sym typeface="Roboto"/>
            </a:endParaRPr>
          </a:p>
          <a:p>
            <a:pPr indent="-349250" lvl="0" marL="457200" rtl="0" algn="l">
              <a:lnSpc>
                <a:spcPct val="135714"/>
              </a:lnSpc>
              <a:spcBef>
                <a:spcPts val="0"/>
              </a:spcBef>
              <a:spcAft>
                <a:spcPts val="0"/>
              </a:spcAft>
              <a:buClr>
                <a:srgbClr val="0D0D0D"/>
              </a:buClr>
              <a:buSzPts val="1900"/>
              <a:buFont typeface="Roboto"/>
              <a:buChar char="●"/>
            </a:pPr>
            <a:r>
              <a:rPr lang="en" sz="1900">
                <a:solidFill>
                  <a:srgbClr val="0D0D0D"/>
                </a:solidFill>
                <a:highlight>
                  <a:srgbClr val="FFFFFF"/>
                </a:highlight>
                <a:latin typeface="Roboto"/>
                <a:ea typeface="Roboto"/>
                <a:cs typeface="Roboto"/>
                <a:sym typeface="Roboto"/>
              </a:rPr>
              <a:t>d</a:t>
            </a:r>
            <a:r>
              <a:rPr lang="en" sz="1900">
                <a:solidFill>
                  <a:srgbClr val="0D0D0D"/>
                </a:solidFill>
                <a:highlight>
                  <a:srgbClr val="FFFFFF"/>
                </a:highlight>
                <a:latin typeface="Roboto"/>
                <a:ea typeface="Roboto"/>
                <a:cs typeface="Roboto"/>
                <a:sym typeface="Roboto"/>
              </a:rPr>
              <a:t>egrees_df = pd.read_csv("degrees.csv") - Merged</a:t>
            </a:r>
            <a:endParaRPr sz="1900">
              <a:solidFill>
                <a:srgbClr val="0D0D0D"/>
              </a:solidFill>
              <a:highlight>
                <a:srgbClr val="FFFFFF"/>
              </a:highlight>
              <a:latin typeface="Roboto"/>
              <a:ea typeface="Roboto"/>
              <a:cs typeface="Roboto"/>
              <a:sym typeface="Roboto"/>
            </a:endParaRPr>
          </a:p>
          <a:p>
            <a:pPr indent="-349250" lvl="0" marL="457200" rtl="0" algn="l">
              <a:lnSpc>
                <a:spcPct val="135714"/>
              </a:lnSpc>
              <a:spcBef>
                <a:spcPts val="0"/>
              </a:spcBef>
              <a:spcAft>
                <a:spcPts val="0"/>
              </a:spcAft>
              <a:buClr>
                <a:srgbClr val="0D0D0D"/>
              </a:buClr>
              <a:buSzPts val="1900"/>
              <a:buFont typeface="Roboto"/>
              <a:buChar char="●"/>
            </a:pPr>
            <a:r>
              <a:rPr lang="en" sz="1900">
                <a:solidFill>
                  <a:srgbClr val="0D0D0D"/>
                </a:solidFill>
                <a:highlight>
                  <a:srgbClr val="FFFFFF"/>
                </a:highlight>
                <a:latin typeface="Roboto"/>
                <a:ea typeface="Roboto"/>
                <a:cs typeface="Roboto"/>
                <a:sym typeface="Roboto"/>
              </a:rPr>
              <a:t>funding_rounds_df = pd.read_csv("funding_rounds.csv") - Merged</a:t>
            </a:r>
            <a:endParaRPr sz="1900">
              <a:solidFill>
                <a:srgbClr val="0D0D0D"/>
              </a:solidFill>
              <a:highlight>
                <a:srgbClr val="FFFFFF"/>
              </a:highlight>
              <a:latin typeface="Roboto"/>
              <a:ea typeface="Roboto"/>
              <a:cs typeface="Roboto"/>
              <a:sym typeface="Roboto"/>
            </a:endParaRPr>
          </a:p>
          <a:p>
            <a:pPr indent="-349250" lvl="0" marL="457200" rtl="0" algn="l">
              <a:lnSpc>
                <a:spcPct val="135714"/>
              </a:lnSpc>
              <a:spcBef>
                <a:spcPts val="0"/>
              </a:spcBef>
              <a:spcAft>
                <a:spcPts val="0"/>
              </a:spcAft>
              <a:buClr>
                <a:srgbClr val="0D0D0D"/>
              </a:buClr>
              <a:buSzPts val="1900"/>
              <a:buFont typeface="Roboto"/>
              <a:buChar char="●"/>
            </a:pPr>
            <a:r>
              <a:rPr lang="en" sz="1900">
                <a:solidFill>
                  <a:srgbClr val="0D0D0D"/>
                </a:solidFill>
                <a:highlight>
                  <a:srgbClr val="FFFFFF"/>
                </a:highlight>
                <a:latin typeface="Roboto"/>
                <a:ea typeface="Roboto"/>
                <a:cs typeface="Roboto"/>
                <a:sym typeface="Roboto"/>
              </a:rPr>
              <a:t>milestones_df = pd.read_csv("milestones.csv") - Merged</a:t>
            </a:r>
            <a:endParaRPr sz="1900">
              <a:solidFill>
                <a:srgbClr val="0D0D0D"/>
              </a:solidFill>
              <a:highlight>
                <a:srgbClr val="FFFFFF"/>
              </a:highlight>
              <a:latin typeface="Roboto"/>
              <a:ea typeface="Roboto"/>
              <a:cs typeface="Roboto"/>
              <a:sym typeface="Roboto"/>
            </a:endParaRPr>
          </a:p>
          <a:p>
            <a:pPr indent="-349250" lvl="0" marL="457200" rtl="0" algn="l">
              <a:lnSpc>
                <a:spcPct val="135714"/>
              </a:lnSpc>
              <a:spcBef>
                <a:spcPts val="0"/>
              </a:spcBef>
              <a:spcAft>
                <a:spcPts val="0"/>
              </a:spcAft>
              <a:buClr>
                <a:srgbClr val="0D0D0D"/>
              </a:buClr>
              <a:buSzPts val="1900"/>
              <a:buFont typeface="Roboto"/>
              <a:buChar char="●"/>
            </a:pPr>
            <a:r>
              <a:rPr lang="en" sz="1900">
                <a:solidFill>
                  <a:srgbClr val="0D0D0D"/>
                </a:solidFill>
                <a:highlight>
                  <a:srgbClr val="FFFFFF"/>
                </a:highlight>
                <a:latin typeface="Roboto"/>
                <a:ea typeface="Roboto"/>
                <a:cs typeface="Roboto"/>
                <a:sym typeface="Roboto"/>
              </a:rPr>
              <a:t>relationships_df = pd.read_csv("relationships.csv") - Merged</a:t>
            </a:r>
            <a:endParaRPr sz="11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8"/>
          <p:cNvPicPr preferRelativeResize="0"/>
          <p:nvPr/>
        </p:nvPicPr>
        <p:blipFill>
          <a:blip r:embed="rId3">
            <a:alphaModFix/>
          </a:blip>
          <a:stretch>
            <a:fillRect/>
          </a:stretch>
        </p:blipFill>
        <p:spPr>
          <a:xfrm>
            <a:off x="2333350" y="395238"/>
            <a:ext cx="3891050" cy="4353026"/>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9"/>
          <p:cNvPicPr preferRelativeResize="0"/>
          <p:nvPr/>
        </p:nvPicPr>
        <p:blipFill>
          <a:blip r:embed="rId3">
            <a:alphaModFix/>
          </a:blip>
          <a:stretch>
            <a:fillRect/>
          </a:stretch>
        </p:blipFill>
        <p:spPr>
          <a:xfrm>
            <a:off x="1633763" y="368075"/>
            <a:ext cx="5876474" cy="440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idx="1" type="body"/>
          </p:nvPr>
        </p:nvSpPr>
        <p:spPr>
          <a:xfrm>
            <a:off x="311700" y="472650"/>
            <a:ext cx="4260300" cy="41982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3202">
                <a:solidFill>
                  <a:srgbClr val="0D0D0D"/>
                </a:solidFill>
                <a:highlight>
                  <a:srgbClr val="FFFFFF"/>
                </a:highlight>
                <a:latin typeface="Roboto"/>
                <a:ea typeface="Roboto"/>
                <a:cs typeface="Roboto"/>
                <a:sym typeface="Roboto"/>
              </a:rPr>
              <a:t>Key Takeaways:</a:t>
            </a:r>
            <a:endParaRPr sz="1200">
              <a:solidFill>
                <a:srgbClr val="0D0D0D"/>
              </a:solidFill>
              <a:highlight>
                <a:srgbClr val="FFFFFF"/>
              </a:highlight>
              <a:latin typeface="Roboto"/>
              <a:ea typeface="Roboto"/>
              <a:cs typeface="Roboto"/>
              <a:sym typeface="Roboto"/>
            </a:endParaRPr>
          </a:p>
          <a:p>
            <a:pPr indent="-340445" lvl="0" marL="457200" rtl="0" algn="l">
              <a:spcBef>
                <a:spcPts val="1500"/>
              </a:spcBef>
              <a:spcAft>
                <a:spcPts val="0"/>
              </a:spcAft>
              <a:buClr>
                <a:srgbClr val="0D0D0D"/>
              </a:buClr>
              <a:buSzPct val="100000"/>
              <a:buFont typeface="Roboto"/>
              <a:buChar char="●"/>
            </a:pPr>
            <a:r>
              <a:rPr lang="en" sz="3202">
                <a:solidFill>
                  <a:srgbClr val="0D0D0D"/>
                </a:solidFill>
                <a:highlight>
                  <a:srgbClr val="FFFFFF"/>
                </a:highlight>
                <a:latin typeface="Roboto"/>
                <a:ea typeface="Roboto"/>
                <a:cs typeface="Roboto"/>
                <a:sym typeface="Roboto"/>
              </a:rPr>
              <a:t>We can see that companies with at least 3 funding rounds have very small chances of closing, and thus are worthwhile investments. This additionally means that we chose a good success metric to work with.</a:t>
            </a:r>
            <a:endParaRPr sz="3202">
              <a:solidFill>
                <a:srgbClr val="0D0D0D"/>
              </a:solidFill>
              <a:highlight>
                <a:srgbClr val="FFFFFF"/>
              </a:highlight>
              <a:latin typeface="Roboto"/>
              <a:ea typeface="Roboto"/>
              <a:cs typeface="Roboto"/>
              <a:sym typeface="Roboto"/>
            </a:endParaRPr>
          </a:p>
          <a:p>
            <a:pPr indent="-340445" lvl="0" marL="457200" rtl="0" algn="l">
              <a:spcBef>
                <a:spcPts val="0"/>
              </a:spcBef>
              <a:spcAft>
                <a:spcPts val="0"/>
              </a:spcAft>
              <a:buClr>
                <a:srgbClr val="0D0D0D"/>
              </a:buClr>
              <a:buSzPct val="100000"/>
              <a:buFont typeface="Roboto"/>
              <a:buChar char="●"/>
            </a:pPr>
            <a:r>
              <a:rPr lang="en" sz="3202">
                <a:solidFill>
                  <a:srgbClr val="0D0D0D"/>
                </a:solidFill>
                <a:highlight>
                  <a:srgbClr val="FFFFFF"/>
                </a:highlight>
                <a:latin typeface="Roboto"/>
                <a:ea typeface="Roboto"/>
                <a:cs typeface="Roboto"/>
                <a:sym typeface="Roboto"/>
              </a:rPr>
              <a:t>Companies that have less than 3 rounds of funding may not be a worthwhile investment.</a:t>
            </a:r>
            <a:endParaRPr sz="3202">
              <a:solidFill>
                <a:srgbClr val="0D0D0D"/>
              </a:solidFill>
              <a:highlight>
                <a:srgbClr val="FFFFFF"/>
              </a:highlight>
              <a:latin typeface="Roboto"/>
              <a:ea typeface="Roboto"/>
              <a:cs typeface="Roboto"/>
              <a:sym typeface="Roboto"/>
            </a:endParaRPr>
          </a:p>
          <a:p>
            <a:pPr indent="-340445" lvl="0" marL="457200" rtl="0" algn="l">
              <a:spcBef>
                <a:spcPts val="0"/>
              </a:spcBef>
              <a:spcAft>
                <a:spcPts val="0"/>
              </a:spcAft>
              <a:buClr>
                <a:srgbClr val="0D0D0D"/>
              </a:buClr>
              <a:buSzPct val="100000"/>
              <a:buFont typeface="Roboto"/>
              <a:buChar char="●"/>
            </a:pPr>
            <a:r>
              <a:rPr lang="en" sz="3202">
                <a:solidFill>
                  <a:srgbClr val="0D0D0D"/>
                </a:solidFill>
                <a:highlight>
                  <a:srgbClr val="FFFFFF"/>
                </a:highlight>
                <a:latin typeface="Roboto"/>
                <a:ea typeface="Roboto"/>
                <a:cs typeface="Roboto"/>
                <a:sym typeface="Roboto"/>
              </a:rPr>
              <a:t>Companies without funding rounds do better than those that get one or two. </a:t>
            </a:r>
            <a:endParaRPr sz="1700"/>
          </a:p>
        </p:txBody>
      </p:sp>
      <p:pic>
        <p:nvPicPr>
          <p:cNvPr id="169" name="Google Shape;169;p20"/>
          <p:cNvPicPr preferRelativeResize="0"/>
          <p:nvPr/>
        </p:nvPicPr>
        <p:blipFill>
          <a:blip r:embed="rId3">
            <a:alphaModFix/>
          </a:blip>
          <a:stretch>
            <a:fillRect/>
          </a:stretch>
        </p:blipFill>
        <p:spPr>
          <a:xfrm>
            <a:off x="5126738" y="266875"/>
            <a:ext cx="3240893" cy="2304875"/>
          </a:xfrm>
          <a:prstGeom prst="rect">
            <a:avLst/>
          </a:prstGeom>
          <a:noFill/>
          <a:ln cap="flat" cmpd="sng" w="28575">
            <a:solidFill>
              <a:schemeClr val="lt1"/>
            </a:solidFill>
            <a:prstDash val="solid"/>
            <a:round/>
            <a:headEnd len="sm" w="sm" type="none"/>
            <a:tailEnd len="sm" w="sm" type="none"/>
          </a:ln>
        </p:spPr>
      </p:pic>
      <p:pic>
        <p:nvPicPr>
          <p:cNvPr id="170" name="Google Shape;170;p20"/>
          <p:cNvPicPr preferRelativeResize="0"/>
          <p:nvPr/>
        </p:nvPicPr>
        <p:blipFill>
          <a:blip r:embed="rId4">
            <a:alphaModFix/>
          </a:blip>
          <a:stretch>
            <a:fillRect/>
          </a:stretch>
        </p:blipFill>
        <p:spPr>
          <a:xfrm>
            <a:off x="5126750" y="2728950"/>
            <a:ext cx="3240874" cy="2067298"/>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idx="1" type="body"/>
          </p:nvPr>
        </p:nvSpPr>
        <p:spPr>
          <a:xfrm>
            <a:off x="463225" y="447900"/>
            <a:ext cx="4260300" cy="424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358"/>
              <a:buNone/>
            </a:pPr>
            <a:r>
              <a:rPr lang="en" sz="1484">
                <a:solidFill>
                  <a:srgbClr val="0D0D0D"/>
                </a:solidFill>
                <a:highlight>
                  <a:srgbClr val="FFFFFF"/>
                </a:highlight>
                <a:latin typeface="Roboto"/>
                <a:ea typeface="Roboto"/>
                <a:cs typeface="Roboto"/>
                <a:sym typeface="Roboto"/>
              </a:rPr>
              <a:t>Key Takeaways:</a:t>
            </a:r>
            <a:endParaRPr sz="1484">
              <a:solidFill>
                <a:srgbClr val="0D0D0D"/>
              </a:solidFill>
              <a:highlight>
                <a:srgbClr val="FFFFFF"/>
              </a:highlight>
              <a:latin typeface="Roboto"/>
              <a:ea typeface="Roboto"/>
              <a:cs typeface="Roboto"/>
              <a:sym typeface="Roboto"/>
            </a:endParaRPr>
          </a:p>
          <a:p>
            <a:pPr indent="-322868" lvl="0" marL="457200" marR="0" rtl="0" algn="l">
              <a:lnSpc>
                <a:spcPct val="115000"/>
              </a:lnSpc>
              <a:spcBef>
                <a:spcPts val="1500"/>
              </a:spcBef>
              <a:spcAft>
                <a:spcPts val="0"/>
              </a:spcAft>
              <a:buClr>
                <a:srgbClr val="0D0D0D"/>
              </a:buClr>
              <a:buSzPts val="1485"/>
              <a:buFont typeface="Roboto"/>
              <a:buChar char="●"/>
            </a:pPr>
            <a:r>
              <a:rPr lang="en" sz="1484">
                <a:solidFill>
                  <a:srgbClr val="0D0D0D"/>
                </a:solidFill>
                <a:highlight>
                  <a:srgbClr val="FFFFFF"/>
                </a:highlight>
                <a:latin typeface="Roboto"/>
                <a:ea typeface="Roboto"/>
                <a:cs typeface="Roboto"/>
                <a:sym typeface="Roboto"/>
              </a:rPr>
              <a:t>Even in countries with high numbers of startups, startup success is still not very common. </a:t>
            </a:r>
            <a:endParaRPr sz="1484">
              <a:solidFill>
                <a:srgbClr val="0D0D0D"/>
              </a:solidFill>
              <a:highlight>
                <a:srgbClr val="FFFFFF"/>
              </a:highlight>
              <a:latin typeface="Roboto"/>
              <a:ea typeface="Roboto"/>
              <a:cs typeface="Roboto"/>
              <a:sym typeface="Roboto"/>
            </a:endParaRPr>
          </a:p>
          <a:p>
            <a:pPr indent="-322868" lvl="0" marL="457200" marR="0" rtl="0" algn="l">
              <a:lnSpc>
                <a:spcPct val="115000"/>
              </a:lnSpc>
              <a:spcBef>
                <a:spcPts val="0"/>
              </a:spcBef>
              <a:spcAft>
                <a:spcPts val="0"/>
              </a:spcAft>
              <a:buClr>
                <a:srgbClr val="0D0D0D"/>
              </a:buClr>
              <a:buSzPts val="1485"/>
              <a:buFont typeface="Roboto"/>
              <a:buChar char="●"/>
            </a:pPr>
            <a:r>
              <a:rPr lang="en" sz="1484">
                <a:solidFill>
                  <a:srgbClr val="0D0D0D"/>
                </a:solidFill>
                <a:highlight>
                  <a:srgbClr val="FFFFFF"/>
                </a:highlight>
                <a:latin typeface="Roboto"/>
                <a:ea typeface="Roboto"/>
                <a:cs typeface="Roboto"/>
                <a:sym typeface="Roboto"/>
              </a:rPr>
              <a:t>We see higher rates in the US and Japan, with relatively decent rates in European countries.</a:t>
            </a:r>
            <a:endParaRPr sz="1484">
              <a:solidFill>
                <a:srgbClr val="0D0D0D"/>
              </a:solidFill>
              <a:highlight>
                <a:srgbClr val="FFFFFF"/>
              </a:highlight>
              <a:latin typeface="Roboto"/>
              <a:ea typeface="Roboto"/>
              <a:cs typeface="Roboto"/>
              <a:sym typeface="Roboto"/>
            </a:endParaRPr>
          </a:p>
          <a:p>
            <a:pPr indent="-322868" lvl="0" marL="457200" marR="0" rtl="0" algn="l">
              <a:lnSpc>
                <a:spcPct val="115000"/>
              </a:lnSpc>
              <a:spcBef>
                <a:spcPts val="0"/>
              </a:spcBef>
              <a:spcAft>
                <a:spcPts val="0"/>
              </a:spcAft>
              <a:buClr>
                <a:srgbClr val="0D0D0D"/>
              </a:buClr>
              <a:buSzPts val="1485"/>
              <a:buFont typeface="Roboto"/>
              <a:buChar char="●"/>
            </a:pPr>
            <a:r>
              <a:rPr lang="en" sz="1484">
                <a:solidFill>
                  <a:srgbClr val="0D0D0D"/>
                </a:solidFill>
                <a:highlight>
                  <a:srgbClr val="FFFFFF"/>
                </a:highlight>
                <a:latin typeface="Roboto"/>
                <a:ea typeface="Roboto"/>
                <a:cs typeface="Roboto"/>
                <a:sym typeface="Roboto"/>
              </a:rPr>
              <a:t>There aren't any countries with a substantially better performance than other ones. Because of how much dimensionality we are adding through this categorical column, we will opt to not include it when training our model, as country's effect on success is not large enough.</a:t>
            </a:r>
            <a:endParaRPr sz="652"/>
          </a:p>
        </p:txBody>
      </p:sp>
      <p:pic>
        <p:nvPicPr>
          <p:cNvPr id="176" name="Google Shape;176;p21"/>
          <p:cNvPicPr preferRelativeResize="0"/>
          <p:nvPr/>
        </p:nvPicPr>
        <p:blipFill>
          <a:blip r:embed="rId3">
            <a:alphaModFix/>
          </a:blip>
          <a:stretch>
            <a:fillRect/>
          </a:stretch>
        </p:blipFill>
        <p:spPr>
          <a:xfrm>
            <a:off x="5418900" y="2618725"/>
            <a:ext cx="2889599" cy="2199649"/>
          </a:xfrm>
          <a:prstGeom prst="rect">
            <a:avLst/>
          </a:prstGeom>
          <a:noFill/>
          <a:ln cap="flat" cmpd="sng" w="28575">
            <a:solidFill>
              <a:schemeClr val="lt1"/>
            </a:solidFill>
            <a:prstDash val="solid"/>
            <a:round/>
            <a:headEnd len="sm" w="sm" type="none"/>
            <a:tailEnd len="sm" w="sm" type="none"/>
          </a:ln>
        </p:spPr>
      </p:pic>
      <p:pic>
        <p:nvPicPr>
          <p:cNvPr id="177" name="Google Shape;177;p21"/>
          <p:cNvPicPr preferRelativeResize="0"/>
          <p:nvPr/>
        </p:nvPicPr>
        <p:blipFill>
          <a:blip r:embed="rId4">
            <a:alphaModFix/>
          </a:blip>
          <a:stretch>
            <a:fillRect/>
          </a:stretch>
        </p:blipFill>
        <p:spPr>
          <a:xfrm>
            <a:off x="5418900" y="311368"/>
            <a:ext cx="2889601" cy="2213408"/>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