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0" r:id="rId3"/>
    <p:sldId id="368" r:id="rId4"/>
    <p:sldId id="364" r:id="rId5"/>
    <p:sldId id="372" r:id="rId6"/>
    <p:sldId id="290" r:id="rId7"/>
    <p:sldId id="292" r:id="rId8"/>
    <p:sldId id="293" r:id="rId9"/>
    <p:sldId id="303" r:id="rId10"/>
    <p:sldId id="327" r:id="rId11"/>
    <p:sldId id="267" r:id="rId12"/>
    <p:sldId id="275" r:id="rId13"/>
    <p:sldId id="270" r:id="rId14"/>
    <p:sldId id="309" r:id="rId15"/>
    <p:sldId id="317" r:id="rId16"/>
    <p:sldId id="283" r:id="rId17"/>
    <p:sldId id="367" r:id="rId18"/>
    <p:sldId id="347" r:id="rId19"/>
    <p:sldId id="333" r:id="rId20"/>
    <p:sldId id="360" r:id="rId21"/>
    <p:sldId id="359" r:id="rId22"/>
    <p:sldId id="340" r:id="rId23"/>
    <p:sldId id="342" r:id="rId24"/>
    <p:sldId id="341" r:id="rId25"/>
    <p:sldId id="350" r:id="rId26"/>
    <p:sldId id="374" r:id="rId27"/>
    <p:sldId id="282" r:id="rId28"/>
  </p:sldIdLst>
  <p:sldSz cx="9144000" cy="6858000" type="screen4x3"/>
  <p:notesSz cx="92964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 autoAdjust="0"/>
    <p:restoredTop sz="92188" autoAdjust="0"/>
  </p:normalViewPr>
  <p:slideViewPr>
    <p:cSldViewPr>
      <p:cViewPr varScale="1">
        <p:scale>
          <a:sx n="90" d="100"/>
          <a:sy n="90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2016" y="-104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5752284436668"/>
          <c:y val="0.0433180739656953"/>
          <c:w val="0.807272406921357"/>
          <c:h val="0.913363852068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6601512"/>
        <c:axId val="-2136856504"/>
      </c:lineChart>
      <c:catAx>
        <c:axId val="-2136601512"/>
        <c:scaling>
          <c:orientation val="minMax"/>
        </c:scaling>
        <c:delete val="1"/>
        <c:axPos val="b"/>
        <c:majorTickMark val="none"/>
        <c:minorTickMark val="none"/>
        <c:tickLblPos val="none"/>
        <c:crossAx val="-2136856504"/>
        <c:crosses val="autoZero"/>
        <c:auto val="1"/>
        <c:lblAlgn val="ctr"/>
        <c:lblOffset val="100"/>
        <c:noMultiLvlLbl val="0"/>
      </c:catAx>
      <c:valAx>
        <c:axId val="-2136856504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Nanoseconds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601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5752284436668"/>
          <c:y val="0.0433180739656953"/>
          <c:w val="0.807272406921357"/>
          <c:h val="0.913363852068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marker>
            <c:symbol val="none"/>
          </c:marker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469176"/>
        <c:axId val="-2137466200"/>
      </c:lineChart>
      <c:catAx>
        <c:axId val="-2137469176"/>
        <c:scaling>
          <c:orientation val="minMax"/>
        </c:scaling>
        <c:delete val="1"/>
        <c:axPos val="b"/>
        <c:majorTickMark val="none"/>
        <c:minorTickMark val="none"/>
        <c:tickLblPos val="none"/>
        <c:crossAx val="-2137466200"/>
        <c:crosses val="autoZero"/>
        <c:auto val="1"/>
        <c:lblAlgn val="ctr"/>
        <c:lblOffset val="100"/>
        <c:noMultiLvlLbl val="0"/>
      </c:catAx>
      <c:valAx>
        <c:axId val="-213746620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Nanoseconds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469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060441737236"/>
          <c:y val="0.109374939243706"/>
          <c:w val="0.700901797652652"/>
          <c:h val="0.6980402449693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Redis - BTree+Logging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256.0</c:v>
                </c:pt>
                <c:pt idx="1">
                  <c:v>1024.0</c:v>
                </c:pt>
                <c:pt idx="2">
                  <c:v>4096.0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11146.0</c:v>
                </c:pt>
                <c:pt idx="1">
                  <c:v>8084.82</c:v>
                </c:pt>
                <c:pt idx="2">
                  <c:v>6098.08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Redis - Hashtable+Logging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256.0</c:v>
                </c:pt>
                <c:pt idx="1">
                  <c:v>1024.0</c:v>
                </c:pt>
                <c:pt idx="2">
                  <c:v>4096.0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13139.0</c:v>
                </c:pt>
                <c:pt idx="1">
                  <c:v>9604.18</c:v>
                </c:pt>
                <c:pt idx="2">
                  <c:v>6921.45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Tembo - CDDS BTree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256.0</c:v>
                </c:pt>
                <c:pt idx="1">
                  <c:v>1024.0</c:v>
                </c:pt>
                <c:pt idx="2">
                  <c:v>4096.0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11619.5</c:v>
                </c:pt>
                <c:pt idx="1">
                  <c:v>9543.23</c:v>
                </c:pt>
                <c:pt idx="2">
                  <c:v>7946.23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024232"/>
        <c:axId val="-2136105912"/>
      </c:barChart>
      <c:catAx>
        <c:axId val="-213602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0" kern="1200" dirty="0" smtClean="0">
                    <a:solidFill>
                      <a:schemeClr val="tx1"/>
                    </a:solidFill>
                    <a:latin typeface="Gill Sans MT"/>
                    <a:ea typeface="+mn-ea"/>
                    <a:cs typeface="+mn-cs"/>
                  </a:rPr>
                  <a:t>Value size (bytes)</a:t>
                </a:r>
                <a:endParaRPr lang="en-US" sz="2200" b="0" kern="1200" dirty="0">
                  <a:solidFill>
                    <a:schemeClr val="tx1"/>
                  </a:solidFill>
                  <a:latin typeface="Gill Sans MT"/>
                  <a:ea typeface="+mn-ea"/>
                  <a:cs typeface="+mn-c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105912"/>
        <c:crosses val="autoZero"/>
        <c:auto val="1"/>
        <c:lblAlgn val="ctr"/>
        <c:lblOffset val="100"/>
        <c:noMultiLvlLbl val="0"/>
      </c:catAx>
      <c:valAx>
        <c:axId val="-2136105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0" dirty="0" smtClean="0"/>
                  <a:t>Throughput (Ops/sec)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024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2233694844748"/>
          <c:y val="0.000619228152036552"/>
          <c:w val="0.460226439855395"/>
          <c:h val="0.289396325459318"/>
        </c:manualLayout>
      </c:layout>
      <c:overlay val="0"/>
      <c:txPr>
        <a:bodyPr/>
        <a:lstStyle/>
        <a:p>
          <a:pPr>
            <a:defRPr sz="2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685865655682"/>
          <c:y val="0.0489301392874842"/>
          <c:w val="0.736763147662098"/>
          <c:h val="0.7830236349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Tembo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6619.214268398328</c:v>
                </c:pt>
                <c:pt idx="1">
                  <c:v>39829.04901919398</c:v>
                </c:pt>
                <c:pt idx="2">
                  <c:v>95777.40419572734</c:v>
                </c:pt>
                <c:pt idx="3">
                  <c:v>144676.3826489837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Cassandra-inmemory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2046.991668604337</c:v>
                </c:pt>
                <c:pt idx="1">
                  <c:v>11152.17097047486</c:v>
                </c:pt>
                <c:pt idx="2">
                  <c:v>25123.16794319476</c:v>
                </c:pt>
                <c:pt idx="3">
                  <c:v>37486.48171109568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Cassandra-disk</c:v>
                </c:pt>
              </c:strCache>
            </c:strRef>
          </c:tx>
          <c:spPr>
            <a:ln w="57150"/>
          </c:spPr>
          <c:marker>
            <c:spPr>
              <a:ln w="57150"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1516.374062363373</c:v>
                </c:pt>
                <c:pt idx="1">
                  <c:v>8685.16205061778</c:v>
                </c:pt>
                <c:pt idx="2">
                  <c:v>16688.96013410707</c:v>
                </c:pt>
                <c:pt idx="3">
                  <c:v>20942.12658102623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361384"/>
        <c:axId val="2145349816"/>
      </c:lineChart>
      <c:catAx>
        <c:axId val="2145361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Client Threads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35931637017595"/>
              <c:y val="0.9273937944256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45349816"/>
        <c:crosses val="autoZero"/>
        <c:auto val="1"/>
        <c:lblAlgn val="ctr"/>
        <c:lblOffset val="100"/>
        <c:noMultiLvlLbl val="0"/>
      </c:catAx>
      <c:valAx>
        <c:axId val="2145349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Ops/sec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361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060950714494"/>
          <c:y val="0.0650668156147101"/>
          <c:w val="0.378958394089628"/>
          <c:h val="0.224478856764848"/>
        </c:manualLayout>
      </c:layout>
      <c:overlay val="0"/>
      <c:txPr>
        <a:bodyPr/>
        <a:lstStyle/>
        <a:p>
          <a:pPr>
            <a:defRPr sz="2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C769D-FF32-4FED-B691-38BF58A43536}" type="datetimeFigureOut">
              <a:rPr lang="en-US" smtClean="0"/>
              <a:pPr/>
              <a:t>4/7/13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1780-54C7-4077-B36C-5E896C9FA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5D53C-7C75-4919-AFD9-7AEFF5727631}" type="datetimeFigureOut">
              <a:rPr lang="en-US" smtClean="0"/>
              <a:pPr/>
              <a:t>4/7/13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A32B-317F-462E-AA09-EC4AF4C8B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level store gives</a:t>
            </a:r>
            <a:r>
              <a:rPr lang="en-US" baseline="0" dirty="0" smtClean="0"/>
              <a:t> better performance, efficiency (power usage) and space utilization.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 changed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b-tree.. 1.7%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better for 4 KB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15% better than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Mean of 5 trials. Standard deviation within 6.7% of the mean. CDDS B-Tree always better than normal B-Tree. Hash table comparison is unfair as it is optimized for random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286% greater … Disk-backed Cassandra’s throughput was only 22–44% lower than the memory-backed durable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Poster session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A32B-317F-462E-AA09-EC4AF4C8B6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C75C-B18A-4BEF-A7A3-970ECD5B76D7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84C-F51C-416B-ABDC-BA6A81C386EB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C43-DE8C-41E7-8FE4-3C1743301631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3C92-662C-46DD-B8C1-454D6C8BA889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B4A-F767-46C6-BF4C-4E11B6B3796C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1C8A-3B64-4833-8BE6-88194EAF0160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8C57-5BCF-4703-9E49-3873F6CF881A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07E0-2E38-400A-A3B0-5C6E51D24D94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197-A840-414D-AA13-E77CF27CFA2B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0BF7-85FC-4596-AC21-E78D7A84EB6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30C2-D256-400F-8B0F-AF7CD85FA82D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A5E3-041E-42A7-BCE3-126D379B1F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019800"/>
            <a:ext cx="9144000" cy="457200"/>
            <a:chOff x="0" y="5943600"/>
            <a:chExt cx="9144000" cy="45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6172200"/>
              <a:ext cx="9144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C:\Users\venkashi\AppData\Local\Temp\HP_Circle_Logo_150dpi_RGB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800600" y="59436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0" name="Picture 4" descr="C:\Users\venkashi\Downloads\imark_bold\imark_bold\pc\imark_bold.ti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038600" y="5962650"/>
              <a:ext cx="338136" cy="43815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Consistent and Durable</a:t>
            </a:r>
            <a:r>
              <a:rPr lang="en-US" dirty="0"/>
              <a:t> </a:t>
            </a:r>
            <a:r>
              <a:rPr lang="en-US" dirty="0" smtClean="0"/>
              <a:t>Data Structures for </a:t>
            </a:r>
            <a:br>
              <a:rPr lang="en-US" dirty="0" smtClean="0"/>
            </a:br>
            <a:r>
              <a:rPr lang="en-US" dirty="0" smtClean="0"/>
              <a:t>Non-Volatile Byte-Addressable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1440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3200" u="sng" dirty="0"/>
              <a:t>Shivaram </a:t>
            </a:r>
            <a:r>
              <a:rPr lang="en-US" sz="3200" u="sng" dirty="0" smtClean="0"/>
              <a:t>Venkataraman</a:t>
            </a:r>
            <a:r>
              <a:rPr lang="en-US" sz="3200" dirty="0"/>
              <a:t>*</a:t>
            </a:r>
            <a:r>
              <a:rPr lang="en-US" sz="3200" baseline="30000" dirty="0" smtClean="0"/>
              <a:t>†</a:t>
            </a:r>
            <a:r>
              <a:rPr lang="en-US" sz="3200" dirty="0" smtClean="0"/>
              <a:t>, </a:t>
            </a:r>
            <a:r>
              <a:rPr lang="en-US" sz="3200" dirty="0" err="1"/>
              <a:t>Niraj</a:t>
            </a:r>
            <a:r>
              <a:rPr lang="en-US" sz="3200" dirty="0"/>
              <a:t> </a:t>
            </a:r>
            <a:r>
              <a:rPr lang="en-US" sz="3200" dirty="0" err="1" smtClean="0"/>
              <a:t>Tolia</a:t>
            </a:r>
            <a:r>
              <a:rPr lang="en-US" sz="3200" baseline="30000" dirty="0"/>
              <a:t>‡</a:t>
            </a:r>
            <a:r>
              <a:rPr lang="en-US" sz="3200" dirty="0" smtClean="0"/>
              <a:t>,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3200" dirty="0" smtClean="0"/>
              <a:t> </a:t>
            </a:r>
            <a:r>
              <a:rPr lang="en-US" sz="3200" dirty="0" err="1"/>
              <a:t>Parthasarathy</a:t>
            </a:r>
            <a:r>
              <a:rPr lang="en-US" sz="3200" dirty="0"/>
              <a:t> </a:t>
            </a:r>
            <a:r>
              <a:rPr lang="en-US" sz="3200" dirty="0" err="1" smtClean="0"/>
              <a:t>Ranganathan</a:t>
            </a:r>
            <a:r>
              <a:rPr lang="en-US" sz="3200" dirty="0" smtClean="0"/>
              <a:t>* </a:t>
            </a:r>
            <a:r>
              <a:rPr lang="en-US" sz="3200" dirty="0"/>
              <a:t>and Roy H. </a:t>
            </a:r>
            <a:r>
              <a:rPr lang="en-US" sz="3200" dirty="0" smtClean="0"/>
              <a:t>Campbell</a:t>
            </a:r>
            <a:r>
              <a:rPr lang="en-US" sz="3200" baseline="30000" dirty="0"/>
              <a:t>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600" dirty="0" smtClean="0">
                <a:solidFill>
                  <a:prstClr val="black"/>
                </a:solidFill>
              </a:rPr>
              <a:t>*HP </a:t>
            </a:r>
            <a:r>
              <a:rPr lang="en-US" sz="2600" dirty="0">
                <a:solidFill>
                  <a:prstClr val="black"/>
                </a:solidFill>
              </a:rPr>
              <a:t>Labs, Palo Alto, </a:t>
            </a:r>
            <a:r>
              <a:rPr lang="en-US" sz="2600" baseline="30000" dirty="0"/>
              <a:t>‡</a:t>
            </a:r>
            <a:r>
              <a:rPr lang="en-US" sz="2600" dirty="0" err="1" smtClean="0">
                <a:solidFill>
                  <a:prstClr val="black"/>
                </a:solidFill>
              </a:rPr>
              <a:t>Maginatics</a:t>
            </a:r>
            <a:r>
              <a:rPr lang="en-US" sz="2600" dirty="0">
                <a:solidFill>
                  <a:prstClr val="black"/>
                </a:solidFill>
              </a:rPr>
              <a:t>, and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600" baseline="30000" dirty="0"/>
              <a:t>†</a:t>
            </a:r>
            <a:r>
              <a:rPr lang="en-US" sz="2600" dirty="0" smtClean="0">
                <a:solidFill>
                  <a:prstClr val="black"/>
                </a:solidFill>
              </a:rPr>
              <a:t>University </a:t>
            </a:r>
            <a:r>
              <a:rPr lang="en-US" sz="2600" dirty="0">
                <a:solidFill>
                  <a:prstClr val="black"/>
                </a:solidFill>
              </a:rPr>
              <a:t>of Illinois, Urbana-Champaign</a:t>
            </a:r>
            <a:endParaRPr lang="en-US" sz="26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Consistent durable data structures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Consistent durable B-Tree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Tembo</a:t>
            </a:r>
            <a:r>
              <a:rPr lang="en-US" dirty="0" smtClean="0"/>
              <a:t> – Distributed Data Store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AF2C-D451-4F0A-970C-E2D9920BE87D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Consistent Durable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Versioning for consistency across failures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Restore to last consistent version on recovery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Atomic change </a:t>
            </a:r>
            <a:r>
              <a:rPr lang="en-US" dirty="0"/>
              <a:t>across versions</a:t>
            </a:r>
          </a:p>
          <a:p>
            <a:pPr>
              <a:buFont typeface="Wingdings" pitchFamily="2" charset="2"/>
              <a:buChar char="§"/>
            </a:pPr>
            <a:endParaRPr lang="en-US" sz="1050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 new processor extensions!</a:t>
            </a:r>
          </a:p>
          <a:p>
            <a:pPr>
              <a:buFont typeface="Wingdings" pitchFamily="2" charset="2"/>
              <a:buChar char="§"/>
            </a:pPr>
            <a:endParaRPr lang="en-US" sz="3000" dirty="0" smtClean="0"/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77A6-042D-4177-A400-1BEAB0847CFA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Totally ordered – Increasing natural numbers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Every update creates a new version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Last consistent 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Stored in a well-known location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by reader threads and for recovery</a:t>
            </a:r>
          </a:p>
          <a:p>
            <a:pPr lvl="1">
              <a:buFont typeface="Wingdings" pitchFamily="2" charset="2"/>
              <a:buChar char="§"/>
            </a:pPr>
            <a:endParaRPr lang="en-US" sz="10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7356-1DD8-4BDA-974B-2F7633A9A130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6" t="64000" r="33889" b="20889"/>
          <a:stretch>
            <a:fillRect/>
          </a:stretch>
        </p:blipFill>
        <p:spPr bwMode="auto">
          <a:xfrm>
            <a:off x="609600" y="4495800"/>
            <a:ext cx="7696200" cy="110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Durable B-Tree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32766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B </a:t>
            </a:r>
            <a:r>
              <a:rPr lang="en-US" sz="3200" dirty="0" smtClean="0"/>
              <a:t>– Size of  a B-Tree node</a:t>
            </a:r>
            <a:endParaRPr lang="en-US" sz="3200" b="1" i="1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D6B-F930-4BAB-807D-2878D0E68D60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4657601"/>
            <a:ext cx="685800" cy="362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4599689"/>
            <a:ext cx="685800" cy="362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4657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5038601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24600" y="5038601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5038601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800" y="5038601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05200" y="5038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5038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5038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5038601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5400000">
            <a:off x="4191000" y="390401"/>
            <a:ext cx="457200" cy="7467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9600" y="1523999"/>
            <a:ext cx="1801092" cy="1524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[start, end)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43600" y="2362200"/>
            <a:ext cx="320040" cy="32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5943600" y="1828800"/>
            <a:ext cx="320040" cy="32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4600" y="2286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Deleted entry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1752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Live entry</a:t>
            </a:r>
            <a:endParaRPr lang="en-US" sz="24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 l="20555" t="28445" r="13889" b="56445"/>
          <a:stretch>
            <a:fillRect/>
          </a:stretch>
        </p:blipFill>
        <p:spPr bwMode="auto">
          <a:xfrm>
            <a:off x="588084" y="4453826"/>
            <a:ext cx="7696200" cy="110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0" grpId="0" animBg="1"/>
      <p:bldP spid="12" grpId="0" animBg="1"/>
      <p:bldP spid="13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7" grpId="0" animBg="1"/>
      <p:bldP spid="29" grpId="0" animBg="1"/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 1027"/>
          <p:cNvPicPr>
            <a:picLocks noChangeAspect="1" noChangeArrowheads="1"/>
          </p:cNvPicPr>
          <p:nvPr/>
        </p:nvPicPr>
        <p:blipFill>
          <a:blip r:embed="rId2" cstate="print"/>
          <a:srcRect l="3889" t="26000" r="18333" b="39333"/>
          <a:stretch>
            <a:fillRect/>
          </a:stretch>
        </p:blipFill>
        <p:spPr bwMode="auto">
          <a:xfrm>
            <a:off x="533400" y="2971800"/>
            <a:ext cx="8153400" cy="227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0" y="1600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Find key 20 at version 5</a:t>
            </a:r>
            <a:endParaRPr lang="en-US" sz="3200" dirty="0"/>
          </a:p>
        </p:txBody>
      </p:sp>
      <p:sp>
        <p:nvSpPr>
          <p:cNvPr id="5" name="Oval 4" descr=" 6"/>
          <p:cNvSpPr/>
          <p:nvPr/>
        </p:nvSpPr>
        <p:spPr>
          <a:xfrm>
            <a:off x="3352800" y="3048000"/>
            <a:ext cx="838200" cy="838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descr=" 8"/>
          <p:cNvSpPr/>
          <p:nvPr/>
        </p:nvSpPr>
        <p:spPr>
          <a:xfrm>
            <a:off x="2133600" y="4343400"/>
            <a:ext cx="838200" cy="8382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854-9910-441D-B2CB-1A47B151BBCA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223" t="24000" r="43333" b="61778"/>
          <a:stretch>
            <a:fillRect/>
          </a:stretch>
        </p:blipFill>
        <p:spPr bwMode="auto">
          <a:xfrm>
            <a:off x="1600200" y="1524001"/>
            <a:ext cx="3048000" cy="110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1667" t="50667" r="62778" b="35111"/>
          <a:stretch>
            <a:fillRect/>
          </a:stretch>
        </p:blipFill>
        <p:spPr bwMode="auto">
          <a:xfrm>
            <a:off x="685800" y="4267200"/>
            <a:ext cx="350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Split</a:t>
            </a:r>
            <a:endParaRPr lang="en-US" dirty="0"/>
          </a:p>
        </p:txBody>
      </p:sp>
      <p:pic>
        <p:nvPicPr>
          <p:cNvPr id="4" name="Picture 5" descr=" 10"/>
          <p:cNvPicPr>
            <a:picLocks noChangeAspect="1" noChangeArrowheads="1"/>
          </p:cNvPicPr>
          <p:nvPr/>
        </p:nvPicPr>
        <p:blipFill>
          <a:blip r:embed="rId3" cstate="print"/>
          <a:srcRect l="69444" t="45333" r="20556" b="39556"/>
          <a:stretch>
            <a:fillRect/>
          </a:stretch>
        </p:blipFill>
        <p:spPr bwMode="auto">
          <a:xfrm>
            <a:off x="6248401" y="1524000"/>
            <a:ext cx="1295399" cy="122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 descr=" 6"/>
          <p:cNvSpPr/>
          <p:nvPr/>
        </p:nvSpPr>
        <p:spPr>
          <a:xfrm rot="10800000">
            <a:off x="4876800" y="2057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 descr=" 7"/>
          <p:cNvSpPr/>
          <p:nvPr/>
        </p:nvSpPr>
        <p:spPr>
          <a:xfrm>
            <a:off x="1143000" y="4800600"/>
            <a:ext cx="5334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 8"/>
          <p:cNvSpPr/>
          <p:nvPr/>
        </p:nvSpPr>
        <p:spPr>
          <a:xfrm>
            <a:off x="2286000" y="4800600"/>
            <a:ext cx="5334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 descr=" 11"/>
          <p:cNvSpPr/>
          <p:nvPr/>
        </p:nvSpPr>
        <p:spPr>
          <a:xfrm>
            <a:off x="3429000" y="4800600"/>
            <a:ext cx="533400" cy="5334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 descr=" 6"/>
          <p:cNvSpPr/>
          <p:nvPr/>
        </p:nvSpPr>
        <p:spPr>
          <a:xfrm rot="5400000">
            <a:off x="3886200" y="33528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086-571B-4F57-9BE3-09C82897DFA8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37778" t="50667" r="28889" b="35111"/>
          <a:stretch>
            <a:fillRect/>
          </a:stretch>
        </p:blipFill>
        <p:spPr bwMode="auto">
          <a:xfrm>
            <a:off x="4419600" y="4267200"/>
            <a:ext cx="457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24AF-B1D4-409F-BE1E-B7F5456E59E3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5000" t="17778" r="19444" b="47555"/>
          <a:stretch>
            <a:fillRect/>
          </a:stretch>
        </p:blipFill>
        <p:spPr bwMode="auto">
          <a:xfrm>
            <a:off x="2286000" y="4495800"/>
            <a:ext cx="4343400" cy="14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556" t="35556" r="3889" b="26222"/>
          <a:stretch>
            <a:fillRect/>
          </a:stretch>
        </p:blipFill>
        <p:spPr bwMode="auto">
          <a:xfrm>
            <a:off x="533400" y="1524000"/>
            <a:ext cx="8001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 descr=" 6"/>
          <p:cNvSpPr/>
          <p:nvPr/>
        </p:nvSpPr>
        <p:spPr>
          <a:xfrm rot="5400000">
            <a:off x="4191000" y="3886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Tembo</a:t>
            </a:r>
            <a:r>
              <a:rPr lang="en-US" sz="3200" dirty="0" smtClean="0"/>
              <a:t> – Distributed Data Store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6324600" cy="236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Based on open source key-value store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Widely used in production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In-memory dataset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E9A1-5362-418C-852F-D8D8034145C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148926"/>
            <a:ext cx="3581400" cy="11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Tembo</a:t>
            </a:r>
            <a:r>
              <a:rPr lang="en-US" sz="3200" dirty="0" smtClean="0"/>
              <a:t> – Distributed Data Store Implementation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33400" y="2369129"/>
            <a:ext cx="2286000" cy="2355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Key Value Server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2098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durable B-Tree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3124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Single writer, shared reader</a:t>
            </a: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95C8-9194-4747-9B9E-180F79843AAB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 descr=" 18"/>
          <p:cNvSpPr txBox="1"/>
          <p:nvPr/>
        </p:nvSpPr>
        <p:spPr>
          <a:xfrm>
            <a:off x="3048000" y="4038600"/>
            <a:ext cx="533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Hashing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884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Consistent durable data structures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 durable B-Tree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Tembo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Data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237B-CD7A-43B8-A68D-C753B03FB93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Non-Volatile Byte-Addressable Memory (NVBM)</a:t>
            </a:r>
            <a:endParaRPr lang="en-US" sz="3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304424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4600" y="50247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Memristor</a:t>
            </a: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E6E-94E6-4276-8318-1224B577B19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2713672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Phase Change Memory</a:t>
            </a:r>
          </a:p>
          <a:p>
            <a:endParaRPr lang="en-US" sz="3000" dirty="0"/>
          </a:p>
          <a:p>
            <a:r>
              <a:rPr lang="en-US" sz="3000" dirty="0" err="1" smtClean="0"/>
              <a:t>Memristor</a:t>
            </a:r>
            <a:endParaRPr lang="en-US" sz="3000" dirty="0" smtClean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Integration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560634"/>
              </p:ext>
            </p:extLst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3000" dirty="0" smtClean="0"/>
                        <a:t>Lines of Code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Original STX B-Tree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3000" dirty="0" smtClean="0"/>
                        <a:t>2110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CDDS Modifications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3000" dirty="0" smtClean="0"/>
                        <a:t>1902  (90%)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Redis</a:t>
                      </a:r>
                      <a:r>
                        <a:rPr lang="en-US" sz="3000" dirty="0" smtClean="0"/>
                        <a:t> (v2.0.0-rc4)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3000" dirty="0" smtClean="0"/>
                        <a:t>18539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Tembo</a:t>
                      </a:r>
                      <a:r>
                        <a:rPr lang="en-US" sz="3000" baseline="0" dirty="0" smtClean="0"/>
                        <a:t> Modifications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3000" dirty="0" smtClean="0"/>
                        <a:t>321   (1.7%)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API </a:t>
            </a:r>
            <a:r>
              <a:rPr lang="en-US" dirty="0" err="1" smtClean="0"/>
              <a:t>Microbenchmarks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Compare with Berkeley DB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Tembo</a:t>
            </a:r>
            <a:r>
              <a:rPr lang="en-US" dirty="0" smtClean="0"/>
              <a:t>: </a:t>
            </a:r>
            <a:r>
              <a:rPr lang="en-US" dirty="0"/>
              <a:t>V</a:t>
            </a:r>
            <a:r>
              <a:rPr lang="en-US" dirty="0" smtClean="0"/>
              <a:t>ersioning vs. write</a:t>
            </a:r>
            <a:r>
              <a:rPr lang="en-US" dirty="0"/>
              <a:t>-ahead </a:t>
            </a:r>
            <a:r>
              <a:rPr lang="en-US" dirty="0" smtClean="0"/>
              <a:t>logging</a:t>
            </a: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End-to-End Comparison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NoSQL</a:t>
            </a:r>
            <a:r>
              <a:rPr lang="en-US" dirty="0" smtClean="0"/>
              <a:t> systems – Cassandra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Yahoo Cloud Serving Benchmark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15 node test cluster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13 servers, 2 clients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720 GB RAM, 120 cores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4D21-0975-446E-8203-2549B6F15CDA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 - Logging vs. Versioning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1E5B-382B-4947-91AD-F7E5B529C91D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7329" y="2116838"/>
            <a:ext cx="1457425" cy="275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8219" y="2118163"/>
            <a:ext cx="1457425" cy="275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72476" y="2118163"/>
            <a:ext cx="1457425" cy="275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018917671"/>
              </p:ext>
            </p:extLst>
          </p:nvPr>
        </p:nvGraphicFramePr>
        <p:xfrm>
          <a:off x="838200" y="1371600"/>
          <a:ext cx="8077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4800" y="54864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2M insert operations, two client threads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Chart bld="categoryEl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Cloud Serving Benchmark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295783"/>
              </p:ext>
            </p:extLst>
          </p:nvPr>
        </p:nvGraphicFramePr>
        <p:xfrm>
          <a:off x="762000" y="13716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96200" y="1905000"/>
            <a:ext cx="0" cy="2362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6200" y="4343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8600" y="2971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286%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4343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44%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Algorithms for deletion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Analysis for space usage and height of B-Tree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Durability techniques for current processors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Multi-version data structures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in transaction time databases</a:t>
            </a:r>
            <a:endParaRPr lang="en-US" sz="10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NVBM based systems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BPFS – File system (SOSP 2009)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NV-Heaps – Transaction Interface (ASPLOS 2011)</a:t>
            </a:r>
            <a:endParaRPr lang="en-US" sz="11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In-memory data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H-Store – MIT, Brown University, Yale University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RAMCloud</a:t>
            </a:r>
            <a:r>
              <a:rPr lang="en-US" dirty="0" smtClean="0"/>
              <a:t> – Stanford University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4506-14B0-480B-91E8-0B0C192700C6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Work-in-progress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Gill Sans MT" pitchFamily="34" charset="0"/>
              </a:rPr>
              <a:t>Robust reliability testing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Gill Sans MT" pitchFamily="34" charset="0"/>
              </a:rPr>
              <a:t>Support for transaction</a:t>
            </a:r>
            <a:r>
              <a:rPr lang="en-US" dirty="0">
                <a:latin typeface="Gill Sans MT" pitchFamily="34" charset="0"/>
              </a:rPr>
              <a:t>-like </a:t>
            </a:r>
            <a:r>
              <a:rPr lang="en-US" dirty="0" smtClean="0">
                <a:latin typeface="Gill Sans MT" pitchFamily="34" charset="0"/>
              </a:rPr>
              <a:t>operations</a:t>
            </a:r>
          </a:p>
          <a:p>
            <a:pPr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of </a:t>
            </a:r>
            <a:r>
              <a:rPr lang="en-US" dirty="0" smtClean="0"/>
              <a:t>versioning </a:t>
            </a:r>
            <a:r>
              <a:rPr lang="en-US" dirty="0"/>
              <a:t>and wear-leveling </a:t>
            </a:r>
            <a:r>
              <a:rPr lang="en-US" dirty="0" smtClean="0"/>
              <a:t> </a:t>
            </a:r>
            <a:endParaRPr lang="en-US" sz="10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Changes in storage media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Rethink software stack</a:t>
            </a:r>
          </a:p>
          <a:p>
            <a:pPr lvl="1">
              <a:buFont typeface="Wingdings" pitchFamily="2" charset="2"/>
              <a:buChar char="§"/>
            </a:pPr>
            <a:endParaRPr lang="en-US" sz="105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Consistent Durable Data Structures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Single-level store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Durability through versioning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p to 286% faster than memory-backed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0E90-8013-4422-B0EF-1ACE0E987D92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Non-Volatile Byte-Addressable Memory (NVBM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6" name="Rectangle 5" descr=" 8"/>
          <p:cNvSpPr/>
          <p:nvPr/>
        </p:nvSpPr>
        <p:spPr>
          <a:xfrm>
            <a:off x="4267200" y="2590800"/>
            <a:ext cx="4876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50-150 nanoseconds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 descr=" 10"/>
          <p:cNvSpPr/>
          <p:nvPr/>
        </p:nvSpPr>
        <p:spPr>
          <a:xfrm>
            <a:off x="4267200" y="3352800"/>
            <a:ext cx="4876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Scalable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 descr=" 11"/>
          <p:cNvSpPr txBox="1"/>
          <p:nvPr/>
        </p:nvSpPr>
        <p:spPr>
          <a:xfrm>
            <a:off x="4267200" y="1981200"/>
            <a:ext cx="4876800" cy="861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Non-Volatile</a:t>
            </a:r>
          </a:p>
          <a:p>
            <a:endParaRPr lang="en-US" dirty="0"/>
          </a:p>
        </p:txBody>
      </p:sp>
      <p:sp>
        <p:nvSpPr>
          <p:cNvPr id="8" name="Rectangle 7" descr=" 7"/>
          <p:cNvSpPr/>
          <p:nvPr/>
        </p:nvSpPr>
        <p:spPr>
          <a:xfrm>
            <a:off x="4267200" y="4038600"/>
            <a:ext cx="4876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Lower energy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955" y="1981200"/>
            <a:ext cx="304424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4600" y="50247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Memristor</a:t>
            </a: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E6E-94E6-4276-8318-1224B577B19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105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Times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96299"/>
              </p:ext>
            </p:extLst>
          </p:nvPr>
        </p:nvGraphicFramePr>
        <p:xfrm>
          <a:off x="4572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600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 Disk Writes – 3 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to SLC </a:t>
            </a:r>
            <a:r>
              <a:rPr lang="en-US" sz="2400" dirty="0"/>
              <a:t>F</a:t>
            </a:r>
            <a:r>
              <a:rPr lang="en-US" sz="2400" dirty="0" smtClean="0"/>
              <a:t>lash – 200 </a:t>
            </a:r>
            <a:r>
              <a:rPr lang="en-US" sz="2400" dirty="0" err="1" smtClean="0">
                <a:latin typeface="Times"/>
                <a:cs typeface="Times"/>
              </a:rPr>
              <a:t>μ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5334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Processor clock cycle – 1ns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 L2 cache – 10ns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5675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DRAM – 55ns</a:t>
            </a:r>
            <a:endParaRPr lang="en-US" sz="2400" dirty="0"/>
          </a:p>
        </p:txBody>
      </p:sp>
      <p:sp>
        <p:nvSpPr>
          <p:cNvPr id="15" name="Up-Down Arrow 14"/>
          <p:cNvSpPr/>
          <p:nvPr/>
        </p:nvSpPr>
        <p:spPr>
          <a:xfrm>
            <a:off x="2971800" y="2743200"/>
            <a:ext cx="1066800" cy="1524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Times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2513"/>
              </p:ext>
            </p:extLst>
          </p:nvPr>
        </p:nvGraphicFramePr>
        <p:xfrm>
          <a:off x="4572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5CB-A70B-4B12-ACAC-4286F3842432}" type="datetime1">
              <a:rPr lang="en-US" smtClean="0"/>
              <a:pPr/>
              <a:t>4/7/13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600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 Disk Writes – 3 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to SLC </a:t>
            </a:r>
            <a:r>
              <a:rPr lang="en-US" sz="2400" dirty="0"/>
              <a:t>F</a:t>
            </a:r>
            <a:r>
              <a:rPr lang="en-US" sz="2400" dirty="0" smtClean="0"/>
              <a:t>lash – 200 </a:t>
            </a:r>
            <a:r>
              <a:rPr lang="en-US" sz="2400" dirty="0" err="1" smtClean="0">
                <a:latin typeface="Times"/>
                <a:cs typeface="Times"/>
              </a:rPr>
              <a:t>μ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5334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Processor clock cycle – 1ns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 L2 cache – 10ns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5675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DRAM – 55ns</a:t>
            </a:r>
            <a:endParaRPr lang="en-US" sz="2400" dirty="0"/>
          </a:p>
        </p:txBody>
      </p:sp>
      <p:sp>
        <p:nvSpPr>
          <p:cNvPr id="15" name="Up-Down Arrow 14"/>
          <p:cNvSpPr/>
          <p:nvPr/>
        </p:nvSpPr>
        <p:spPr>
          <a:xfrm>
            <a:off x="2971800" y="2743200"/>
            <a:ext cx="1066800" cy="1524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3657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Writes to PCM /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Memristor</a:t>
            </a:r>
            <a:r>
              <a:rPr lang="en-US" sz="2400" dirty="0" smtClean="0">
                <a:solidFill>
                  <a:srgbClr val="FF0000"/>
                </a:solidFill>
              </a:rPr>
              <a:t> – 100-150 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5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 - 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3528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22098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Traditional 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3810000"/>
            <a:ext cx="3810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430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052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3352800"/>
            <a:ext cx="3810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495800"/>
            <a:ext cx="3810000" cy="12954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3505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File systems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5DBA0E53-F69B-409F-8ED0-A1946B6BDF4C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43000" y="3810000"/>
            <a:ext cx="3810000" cy="198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 - DRAM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3352800"/>
            <a:ext cx="3810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5181600"/>
            <a:ext cx="3810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Log -  Disk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941255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RAMCloud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memcached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Memory-based DB</a:t>
            </a:r>
          </a:p>
        </p:txBody>
      </p:sp>
      <p:sp>
        <p:nvSpPr>
          <p:cNvPr id="14" name="Bent Arrow 13"/>
          <p:cNvSpPr/>
          <p:nvPr/>
        </p:nvSpPr>
        <p:spPr>
          <a:xfrm rot="5400000">
            <a:off x="5295900" y="4229100"/>
            <a:ext cx="685800" cy="10668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D3A-5036-45AF-BB54-50C114ABA8DE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43000" y="3810000"/>
            <a:ext cx="3810000" cy="198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 - NVBM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981200"/>
            <a:ext cx="14478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895600"/>
            <a:ext cx="1447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3352800"/>
            <a:ext cx="3810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3810000"/>
            <a:ext cx="3810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Non-Volatile Memory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3505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Single-level store</a:t>
            </a:r>
            <a:endParaRPr lang="en-US" sz="3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C876-D44A-436C-A535-6E8626F51EB5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9" name="Oval 58" descr=" 59"/>
          <p:cNvSpPr/>
          <p:nvPr/>
        </p:nvSpPr>
        <p:spPr>
          <a:xfrm>
            <a:off x="1981200" y="18288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60" name="Oval 59" descr=" 60"/>
          <p:cNvSpPr/>
          <p:nvPr/>
        </p:nvSpPr>
        <p:spPr>
          <a:xfrm>
            <a:off x="1143000" y="31242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61" name="Oval 60" descr=" 61"/>
          <p:cNvSpPr/>
          <p:nvPr/>
        </p:nvSpPr>
        <p:spPr>
          <a:xfrm>
            <a:off x="2819400" y="31242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</a:t>
            </a:r>
            <a:endParaRPr lang="en-US" sz="3200" dirty="0"/>
          </a:p>
        </p:txBody>
      </p:sp>
      <p:cxnSp>
        <p:nvCxnSpPr>
          <p:cNvPr id="62" name="Straight Arrow Connector 61" descr=" 62"/>
          <p:cNvCxnSpPr/>
          <p:nvPr/>
        </p:nvCxnSpPr>
        <p:spPr>
          <a:xfrm rot="5400000">
            <a:off x="1761849" y="2733959"/>
            <a:ext cx="514911" cy="3809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 descr=" 63"/>
          <p:cNvCxnSpPr/>
          <p:nvPr/>
        </p:nvCxnSpPr>
        <p:spPr>
          <a:xfrm rot="16200000" flipH="1">
            <a:off x="2590803" y="2743200"/>
            <a:ext cx="533396" cy="3809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 68"/>
          <p:cNvSpPr/>
          <p:nvPr/>
        </p:nvSpPr>
        <p:spPr>
          <a:xfrm>
            <a:off x="2057400" y="4648200"/>
            <a:ext cx="914400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15</a:t>
            </a:r>
            <a:endParaRPr lang="en-US" sz="3200" dirty="0"/>
          </a:p>
        </p:txBody>
      </p:sp>
      <p:cxnSp>
        <p:nvCxnSpPr>
          <p:cNvPr id="8" name="Straight Arrow Connector 7" descr=" 69"/>
          <p:cNvCxnSpPr/>
          <p:nvPr/>
        </p:nvCxnSpPr>
        <p:spPr>
          <a:xfrm rot="5400000">
            <a:off x="2628900" y="41529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41910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2</a:t>
            </a:r>
            <a:endParaRPr lang="en-US" sz="32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49530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" name="TextBox 11" descr=" 42"/>
          <p:cNvSpPr txBox="1"/>
          <p:nvPr/>
        </p:nvSpPr>
        <p:spPr>
          <a:xfrm>
            <a:off x="5181600" y="2514600"/>
            <a:ext cx="251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Consistency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Durability</a:t>
            </a:r>
          </a:p>
          <a:p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7AC0-FB5E-41AA-8435-598E58BFCC3E}" type="datetime1">
              <a:rPr lang="en-US" smtClean="0"/>
              <a:pPr/>
              <a:t>4/7/13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A5E3-041E-42A7-BCE3-126D379B1F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796</Words>
  <Application>Microsoft Macintosh PowerPoint</Application>
  <PresentationFormat>On-screen Show (4:3)</PresentationFormat>
  <Paragraphs>246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Consistent and Durable Data Structures for  Non-Volatile Byte-Addressable Memory</vt:lpstr>
      <vt:lpstr>Non-Volatile Byte-Addressable Memory (NVBM)</vt:lpstr>
      <vt:lpstr>Non-Volatile Byte-Addressable Memory (NVBM)</vt:lpstr>
      <vt:lpstr>Access Times</vt:lpstr>
      <vt:lpstr>Access Times</vt:lpstr>
      <vt:lpstr>Data Stores - Disk</vt:lpstr>
      <vt:lpstr>Data Stores - DRAM</vt:lpstr>
      <vt:lpstr>Data Stores - NVBM</vt:lpstr>
      <vt:lpstr>Challenges</vt:lpstr>
      <vt:lpstr>Outline</vt:lpstr>
      <vt:lpstr>Consistent Durable Data Structures</vt:lpstr>
      <vt:lpstr>Versioning</vt:lpstr>
      <vt:lpstr>Consistent Durable B-Tree</vt:lpstr>
      <vt:lpstr>Lookup</vt:lpstr>
      <vt:lpstr>Insert / Split</vt:lpstr>
      <vt:lpstr>Garbage Collection</vt:lpstr>
      <vt:lpstr>Tembo – Distributed Data Store Implementation</vt:lpstr>
      <vt:lpstr>Tembo – Distributed Data Store Implementation</vt:lpstr>
      <vt:lpstr>Outline</vt:lpstr>
      <vt:lpstr>Ease of Integration</vt:lpstr>
      <vt:lpstr>Evaluation - Setup</vt:lpstr>
      <vt:lpstr>Durability - Logging vs. Versioning</vt:lpstr>
      <vt:lpstr>Yahoo Cloud Serving Benchmark</vt:lpstr>
      <vt:lpstr>Furthermore</vt:lpstr>
      <vt:lpstr>Related Work</vt:lpstr>
      <vt:lpstr>Work-in-progress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Shivaram Venkataraman</dc:creator>
  <cp:lastModifiedBy>Shivaram Venkataraman</cp:lastModifiedBy>
  <cp:revision>364</cp:revision>
  <dcterms:created xsi:type="dcterms:W3CDTF">2010-08-09T22:21:05Z</dcterms:created>
  <dcterms:modified xsi:type="dcterms:W3CDTF">2013-04-07T09:05:37Z</dcterms:modified>
</cp:coreProperties>
</file>