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17" r:id="rId4"/>
    <p:sldId id="277" r:id="rId5"/>
    <p:sldId id="303" r:id="rId6"/>
    <p:sldId id="319" r:id="rId7"/>
    <p:sldId id="320" r:id="rId8"/>
    <p:sldId id="321" r:id="rId9"/>
    <p:sldId id="322" r:id="rId10"/>
    <p:sldId id="263" r:id="rId11"/>
    <p:sldId id="324" r:id="rId12"/>
    <p:sldId id="325" r:id="rId13"/>
    <p:sldId id="302" r:id="rId14"/>
    <p:sldId id="327" r:id="rId15"/>
    <p:sldId id="259" r:id="rId16"/>
    <p:sldId id="329" r:id="rId17"/>
    <p:sldId id="330" r:id="rId18"/>
    <p:sldId id="331" r:id="rId19"/>
    <p:sldId id="264" r:id="rId20"/>
    <p:sldId id="278" r:id="rId21"/>
    <p:sldId id="266" r:id="rId22"/>
    <p:sldId id="282" r:id="rId23"/>
    <p:sldId id="293" r:id="rId24"/>
    <p:sldId id="333" r:id="rId25"/>
    <p:sldId id="294" r:id="rId26"/>
    <p:sldId id="335" r:id="rId27"/>
    <p:sldId id="336" r:id="rId28"/>
    <p:sldId id="261" r:id="rId29"/>
    <p:sldId id="338" r:id="rId30"/>
    <p:sldId id="295" r:id="rId31"/>
    <p:sldId id="340" r:id="rId32"/>
    <p:sldId id="341" r:id="rId33"/>
    <p:sldId id="296" r:id="rId34"/>
    <p:sldId id="343" r:id="rId35"/>
    <p:sldId id="344" r:id="rId36"/>
    <p:sldId id="269" r:id="rId37"/>
    <p:sldId id="30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15" r:id="rId46"/>
    <p:sldId id="354" r:id="rId47"/>
    <p:sldId id="355" r:id="rId48"/>
    <p:sldId id="356" r:id="rId49"/>
    <p:sldId id="357" r:id="rId50"/>
    <p:sldId id="358" r:id="rId51"/>
    <p:sldId id="307" r:id="rId52"/>
    <p:sldId id="280" r:id="rId53"/>
    <p:sldId id="274" r:id="rId54"/>
    <p:sldId id="360" r:id="rId55"/>
    <p:sldId id="288" r:id="rId56"/>
    <p:sldId id="362" r:id="rId57"/>
    <p:sldId id="292" r:id="rId58"/>
    <p:sldId id="27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2822" autoAdjust="0"/>
  </p:normalViewPr>
  <p:slideViewPr>
    <p:cSldViewPr>
      <p:cViewPr varScale="1">
        <p:scale>
          <a:sx n="113" d="100"/>
          <a:sy n="113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analytics\Presto-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analytics\Presto-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analytics\Presto-pl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Sparsity!$A$2</c:f>
              <c:strCache>
                <c:ptCount val="1"/>
                <c:pt idx="0">
                  <c:v>LiveJournal</c:v>
                </c:pt>
              </c:strCache>
            </c:strRef>
          </c:tx>
          <c:marker>
            <c:symbol val="none"/>
          </c:marker>
          <c:val>
            <c:numRef>
              <c:f>Sparsity!$A$3:$A$102</c:f>
              <c:numCache>
                <c:formatCode>General</c:formatCode>
                <c:ptCount val="100"/>
                <c:pt idx="0">
                  <c:v>1</c:v>
                </c:pt>
                <c:pt idx="1">
                  <c:v>1.0886047554957399</c:v>
                </c:pt>
                <c:pt idx="2">
                  <c:v>1.2355316285329669</c:v>
                </c:pt>
                <c:pt idx="3">
                  <c:v>1.34410049349484</c:v>
                </c:pt>
                <c:pt idx="4">
                  <c:v>1.4925975773889599</c:v>
                </c:pt>
                <c:pt idx="5">
                  <c:v>1.6305518169582824</c:v>
                </c:pt>
                <c:pt idx="6">
                  <c:v>1.8268281740690899</c:v>
                </c:pt>
                <c:pt idx="7">
                  <c:v>1.9479587258860502</c:v>
                </c:pt>
                <c:pt idx="8">
                  <c:v>1.9634365186182101</c:v>
                </c:pt>
                <c:pt idx="9">
                  <c:v>2.0060565275908457</c:v>
                </c:pt>
                <c:pt idx="10">
                  <c:v>2.0446388515029255</c:v>
                </c:pt>
                <c:pt idx="11">
                  <c:v>2.2335127860026978</c:v>
                </c:pt>
                <c:pt idx="12">
                  <c:v>2.4508748317631177</c:v>
                </c:pt>
                <c:pt idx="13">
                  <c:v>2.65971287572903</c:v>
                </c:pt>
                <c:pt idx="14">
                  <c:v>5.6345895020188355</c:v>
                </c:pt>
                <c:pt idx="15">
                  <c:v>5.87550471063257</c:v>
                </c:pt>
                <c:pt idx="16">
                  <c:v>11.075370121130575</c:v>
                </c:pt>
                <c:pt idx="17">
                  <c:v>11.158142664872098</c:v>
                </c:pt>
                <c:pt idx="18">
                  <c:v>13.301704800358921</c:v>
                </c:pt>
                <c:pt idx="19">
                  <c:v>13.468147151188917</c:v>
                </c:pt>
                <c:pt idx="20">
                  <c:v>13.638851502916081</c:v>
                </c:pt>
                <c:pt idx="21">
                  <c:v>13.897487662629025</c:v>
                </c:pt>
                <c:pt idx="22">
                  <c:v>14.739793629430181</c:v>
                </c:pt>
                <c:pt idx="23">
                  <c:v>14.844773441004875</c:v>
                </c:pt>
                <c:pt idx="24">
                  <c:v>15.950426200089735</c:v>
                </c:pt>
                <c:pt idx="25">
                  <c:v>16.0872588604756</c:v>
                </c:pt>
                <c:pt idx="26">
                  <c:v>16.140197397936287</c:v>
                </c:pt>
                <c:pt idx="27">
                  <c:v>16.290713324360659</c:v>
                </c:pt>
                <c:pt idx="28">
                  <c:v>16.915657245401487</c:v>
                </c:pt>
                <c:pt idx="29">
                  <c:v>16.986316733961285</c:v>
                </c:pt>
                <c:pt idx="30">
                  <c:v>17.171377299237299</c:v>
                </c:pt>
                <c:pt idx="31">
                  <c:v>17.438313144907958</c:v>
                </c:pt>
                <c:pt idx="32">
                  <c:v>18.076267384477287</c:v>
                </c:pt>
                <c:pt idx="33">
                  <c:v>18.377299237326159</c:v>
                </c:pt>
                <c:pt idx="34">
                  <c:v>18.888290713324356</c:v>
                </c:pt>
                <c:pt idx="35">
                  <c:v>19.268954688200999</c:v>
                </c:pt>
                <c:pt idx="36">
                  <c:v>19.781516375056089</c:v>
                </c:pt>
                <c:pt idx="37">
                  <c:v>20.053611484970787</c:v>
                </c:pt>
                <c:pt idx="38">
                  <c:v>21.730596680125551</c:v>
                </c:pt>
                <c:pt idx="39">
                  <c:v>22.345446388514951</c:v>
                </c:pt>
                <c:pt idx="40">
                  <c:v>23.180125616868601</c:v>
                </c:pt>
                <c:pt idx="41">
                  <c:v>23.396141767608835</c:v>
                </c:pt>
                <c:pt idx="42">
                  <c:v>23.881561238223359</c:v>
                </c:pt>
                <c:pt idx="43">
                  <c:v>24.302153432032288</c:v>
                </c:pt>
                <c:pt idx="44">
                  <c:v>25.6031852848811</c:v>
                </c:pt>
                <c:pt idx="45">
                  <c:v>25.697622252130959</c:v>
                </c:pt>
                <c:pt idx="46">
                  <c:v>30.1550022431584</c:v>
                </c:pt>
                <c:pt idx="47">
                  <c:v>30.443472409152086</c:v>
                </c:pt>
                <c:pt idx="48">
                  <c:v>31.960969044414501</c:v>
                </c:pt>
                <c:pt idx="49">
                  <c:v>32.192014356213498</c:v>
                </c:pt>
                <c:pt idx="50">
                  <c:v>32.363840287124297</c:v>
                </c:pt>
                <c:pt idx="51">
                  <c:v>32.984073575594273</c:v>
                </c:pt>
                <c:pt idx="52">
                  <c:v>33.852624495289227</c:v>
                </c:pt>
                <c:pt idx="53">
                  <c:v>34.072229699416795</c:v>
                </c:pt>
                <c:pt idx="54">
                  <c:v>36.531852848811113</c:v>
                </c:pt>
                <c:pt idx="55">
                  <c:v>37.414087034544472</c:v>
                </c:pt>
                <c:pt idx="56">
                  <c:v>37.786002691790003</c:v>
                </c:pt>
                <c:pt idx="57">
                  <c:v>38.179676985195201</c:v>
                </c:pt>
                <c:pt idx="58">
                  <c:v>46.0522655899507</c:v>
                </c:pt>
                <c:pt idx="59">
                  <c:v>46.395693135935403</c:v>
                </c:pt>
                <c:pt idx="60">
                  <c:v>48.383580080753589</c:v>
                </c:pt>
                <c:pt idx="61">
                  <c:v>48.713100044863211</c:v>
                </c:pt>
                <c:pt idx="62">
                  <c:v>51.982503364737596</c:v>
                </c:pt>
                <c:pt idx="63">
                  <c:v>52.2940780619112</c:v>
                </c:pt>
                <c:pt idx="64">
                  <c:v>53.836473755046974</c:v>
                </c:pt>
                <c:pt idx="65">
                  <c:v>55.294751009421311</c:v>
                </c:pt>
                <c:pt idx="66">
                  <c:v>57.617092866756394</c:v>
                </c:pt>
                <c:pt idx="67">
                  <c:v>58.173396141767597</c:v>
                </c:pt>
                <c:pt idx="68">
                  <c:v>58.3389412292508</c:v>
                </c:pt>
                <c:pt idx="69">
                  <c:v>66.741812471960642</c:v>
                </c:pt>
                <c:pt idx="70">
                  <c:v>66.89412292507869</c:v>
                </c:pt>
                <c:pt idx="71">
                  <c:v>68.549125168236927</c:v>
                </c:pt>
                <c:pt idx="72">
                  <c:v>69.448183041722842</c:v>
                </c:pt>
                <c:pt idx="73">
                  <c:v>69.810004486316842</c:v>
                </c:pt>
                <c:pt idx="74">
                  <c:v>74.837819650067459</c:v>
                </c:pt>
                <c:pt idx="75">
                  <c:v>91.212427097353</c:v>
                </c:pt>
                <c:pt idx="76">
                  <c:v>91.822790489008483</c:v>
                </c:pt>
                <c:pt idx="77">
                  <c:v>92.001794526693558</c:v>
                </c:pt>
                <c:pt idx="78">
                  <c:v>93.072229699416795</c:v>
                </c:pt>
                <c:pt idx="79">
                  <c:v>95.03678779721848</c:v>
                </c:pt>
                <c:pt idx="80">
                  <c:v>104.9755495738</c:v>
                </c:pt>
                <c:pt idx="81">
                  <c:v>105.31247196051986</c:v>
                </c:pt>
                <c:pt idx="82">
                  <c:v>108.22812920592214</c:v>
                </c:pt>
                <c:pt idx="83">
                  <c:v>109.07761327949802</c:v>
                </c:pt>
                <c:pt idx="84">
                  <c:v>109.89143113503798</c:v>
                </c:pt>
                <c:pt idx="85">
                  <c:v>132.259982054733</c:v>
                </c:pt>
                <c:pt idx="86">
                  <c:v>133.12449528936671</c:v>
                </c:pt>
                <c:pt idx="87">
                  <c:v>133.65432929564798</c:v>
                </c:pt>
                <c:pt idx="88">
                  <c:v>175.66532077164598</c:v>
                </c:pt>
                <c:pt idx="89">
                  <c:v>176.59869896814698</c:v>
                </c:pt>
                <c:pt idx="90">
                  <c:v>248.89614176760938</c:v>
                </c:pt>
                <c:pt idx="91">
                  <c:v>249.21152983400592</c:v>
                </c:pt>
                <c:pt idx="92">
                  <c:v>301.48968147151197</c:v>
                </c:pt>
                <c:pt idx="93">
                  <c:v>322.41991924629758</c:v>
                </c:pt>
                <c:pt idx="94">
                  <c:v>331.11081202332963</c:v>
                </c:pt>
                <c:pt idx="95">
                  <c:v>331.52131000448526</c:v>
                </c:pt>
                <c:pt idx="96">
                  <c:v>655.23844773440999</c:v>
                </c:pt>
                <c:pt idx="97">
                  <c:v>660.35688649618703</c:v>
                </c:pt>
                <c:pt idx="98">
                  <c:v>660.53230148048362</c:v>
                </c:pt>
                <c:pt idx="99">
                  <c:v>1603.5630327501099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Sparsity!$B$2</c:f>
              <c:strCache>
                <c:ptCount val="1"/>
                <c:pt idx="0">
                  <c:v>Netflix</c:v>
                </c:pt>
              </c:strCache>
            </c:strRef>
          </c:tx>
          <c:marker>
            <c:symbol val="none"/>
          </c:marker>
          <c:val>
            <c:numRef>
              <c:f>Sparsity!$B$3:$B$102</c:f>
              <c:numCache>
                <c:formatCode>General</c:formatCode>
                <c:ptCount val="100"/>
                <c:pt idx="0">
                  <c:v>1</c:v>
                </c:pt>
                <c:pt idx="1">
                  <c:v>6.4503745318351955</c:v>
                </c:pt>
                <c:pt idx="2">
                  <c:v>7.6117637044603459</c:v>
                </c:pt>
                <c:pt idx="3">
                  <c:v>8.4091760299625502</c:v>
                </c:pt>
                <c:pt idx="4">
                  <c:v>8.8959822948587259</c:v>
                </c:pt>
                <c:pt idx="5">
                  <c:v>8.9641641130405194</c:v>
                </c:pt>
                <c:pt idx="6">
                  <c:v>10.289581205311499</c:v>
                </c:pt>
                <c:pt idx="7">
                  <c:v>10.432754511406237</c:v>
                </c:pt>
                <c:pt idx="8">
                  <c:v>11.177221654749699</c:v>
                </c:pt>
                <c:pt idx="9">
                  <c:v>11.205737146748406</c:v>
                </c:pt>
                <c:pt idx="10">
                  <c:v>12.658495062989402</c:v>
                </c:pt>
                <c:pt idx="11">
                  <c:v>13.064181137214799</c:v>
                </c:pt>
                <c:pt idx="12">
                  <c:v>13.481018045624801</c:v>
                </c:pt>
                <c:pt idx="13">
                  <c:v>13.782431052094006</c:v>
                </c:pt>
                <c:pt idx="14">
                  <c:v>16.86397684712286</c:v>
                </c:pt>
                <c:pt idx="15">
                  <c:v>17.290091930541351</c:v>
                </c:pt>
                <c:pt idx="16">
                  <c:v>17.673646578140929</c:v>
                </c:pt>
                <c:pt idx="17">
                  <c:v>17.882022471910059</c:v>
                </c:pt>
                <c:pt idx="18">
                  <c:v>17.943649982975696</c:v>
                </c:pt>
                <c:pt idx="19">
                  <c:v>18.3655090228124</c:v>
                </c:pt>
                <c:pt idx="20">
                  <c:v>19.6610486891386</c:v>
                </c:pt>
                <c:pt idx="21">
                  <c:v>19.790858018386135</c:v>
                </c:pt>
                <c:pt idx="22">
                  <c:v>21.386789240721704</c:v>
                </c:pt>
                <c:pt idx="23">
                  <c:v>21.732805583929164</c:v>
                </c:pt>
                <c:pt idx="24">
                  <c:v>23.797582567245499</c:v>
                </c:pt>
                <c:pt idx="25">
                  <c:v>24.746850527749405</c:v>
                </c:pt>
                <c:pt idx="26">
                  <c:v>25.616870956758667</c:v>
                </c:pt>
                <c:pt idx="27">
                  <c:v>25.883895131086131</c:v>
                </c:pt>
                <c:pt idx="28">
                  <c:v>25.9870616275111</c:v>
                </c:pt>
                <c:pt idx="29">
                  <c:v>27.574310520939687</c:v>
                </c:pt>
                <c:pt idx="30">
                  <c:v>28.084354783793</c:v>
                </c:pt>
                <c:pt idx="31">
                  <c:v>28.321927136533887</c:v>
                </c:pt>
                <c:pt idx="32">
                  <c:v>29.077800476676931</c:v>
                </c:pt>
                <c:pt idx="33">
                  <c:v>31.497020769492735</c:v>
                </c:pt>
                <c:pt idx="34">
                  <c:v>33.474208375893795</c:v>
                </c:pt>
                <c:pt idx="35">
                  <c:v>34.818947906026594</c:v>
                </c:pt>
                <c:pt idx="36">
                  <c:v>36.069543752128013</c:v>
                </c:pt>
                <c:pt idx="37">
                  <c:v>36.605294518215899</c:v>
                </c:pt>
                <c:pt idx="38">
                  <c:v>36.71424923391212</c:v>
                </c:pt>
                <c:pt idx="39">
                  <c:v>40.1314266258087</c:v>
                </c:pt>
                <c:pt idx="40">
                  <c:v>43.180881852230073</c:v>
                </c:pt>
                <c:pt idx="41">
                  <c:v>44.040943139257628</c:v>
                </c:pt>
                <c:pt idx="42">
                  <c:v>44.586227442968998</c:v>
                </c:pt>
                <c:pt idx="43">
                  <c:v>48.598144364998312</c:v>
                </c:pt>
                <c:pt idx="44">
                  <c:v>49.748638066053871</c:v>
                </c:pt>
                <c:pt idx="45">
                  <c:v>53.057882192713549</c:v>
                </c:pt>
                <c:pt idx="46">
                  <c:v>54.149387129724197</c:v>
                </c:pt>
                <c:pt idx="47">
                  <c:v>54.807116104868911</c:v>
                </c:pt>
                <c:pt idx="48">
                  <c:v>57.859039836567902</c:v>
                </c:pt>
                <c:pt idx="49">
                  <c:v>61.854187946884544</c:v>
                </c:pt>
                <c:pt idx="50">
                  <c:v>68.874361593462439</c:v>
                </c:pt>
                <c:pt idx="51">
                  <c:v>71.1666666666667</c:v>
                </c:pt>
                <c:pt idx="52">
                  <c:v>73.147514470548387</c:v>
                </c:pt>
                <c:pt idx="53">
                  <c:v>75.770003404834881</c:v>
                </c:pt>
                <c:pt idx="54">
                  <c:v>77.51949267960498</c:v>
                </c:pt>
                <c:pt idx="55">
                  <c:v>81.600527749404179</c:v>
                </c:pt>
                <c:pt idx="56">
                  <c:v>82.543581886278503</c:v>
                </c:pt>
                <c:pt idx="57">
                  <c:v>84.386959482465102</c:v>
                </c:pt>
                <c:pt idx="58">
                  <c:v>91.202162070139579</c:v>
                </c:pt>
                <c:pt idx="59">
                  <c:v>95.354102826012948</c:v>
                </c:pt>
                <c:pt idx="60">
                  <c:v>105.31452162070114</c:v>
                </c:pt>
                <c:pt idx="61">
                  <c:v>106.57030983997301</c:v>
                </c:pt>
                <c:pt idx="62">
                  <c:v>108.89759959142</c:v>
                </c:pt>
                <c:pt idx="63">
                  <c:v>112.02400408580222</c:v>
                </c:pt>
                <c:pt idx="64">
                  <c:v>112.74063670412002</c:v>
                </c:pt>
                <c:pt idx="65">
                  <c:v>113.49421178072917</c:v>
                </c:pt>
                <c:pt idx="66">
                  <c:v>115.23604017705084</c:v>
                </c:pt>
                <c:pt idx="67">
                  <c:v>117.22191011236001</c:v>
                </c:pt>
                <c:pt idx="68">
                  <c:v>118.980166836908</c:v>
                </c:pt>
                <c:pt idx="69">
                  <c:v>120.62878787878765</c:v>
                </c:pt>
                <c:pt idx="70">
                  <c:v>121.32856656452201</c:v>
                </c:pt>
                <c:pt idx="71">
                  <c:v>124.58758937691502</c:v>
                </c:pt>
                <c:pt idx="72">
                  <c:v>124.66734763364001</c:v>
                </c:pt>
                <c:pt idx="73">
                  <c:v>126.96552604698698</c:v>
                </c:pt>
                <c:pt idx="74">
                  <c:v>130.37351038474571</c:v>
                </c:pt>
                <c:pt idx="75">
                  <c:v>130.94748042220004</c:v>
                </c:pt>
                <c:pt idx="76">
                  <c:v>133.76098059244092</c:v>
                </c:pt>
                <c:pt idx="77">
                  <c:v>136.371722846442</c:v>
                </c:pt>
                <c:pt idx="78">
                  <c:v>138.90781409601598</c:v>
                </c:pt>
                <c:pt idx="79">
                  <c:v>144.93122233571728</c:v>
                </c:pt>
                <c:pt idx="80">
                  <c:v>152.43726591760341</c:v>
                </c:pt>
                <c:pt idx="81">
                  <c:v>155.14938712972398</c:v>
                </c:pt>
                <c:pt idx="82">
                  <c:v>158.90125978890001</c:v>
                </c:pt>
                <c:pt idx="83">
                  <c:v>164.91266598570002</c:v>
                </c:pt>
                <c:pt idx="84">
                  <c:v>169.89317330609501</c:v>
                </c:pt>
                <c:pt idx="85">
                  <c:v>174.26378958120495</c:v>
                </c:pt>
                <c:pt idx="86">
                  <c:v>178.96178072863501</c:v>
                </c:pt>
                <c:pt idx="87">
                  <c:v>182.400153217569</c:v>
                </c:pt>
                <c:pt idx="88">
                  <c:v>185.51157643854268</c:v>
                </c:pt>
                <c:pt idx="89">
                  <c:v>197.93462717058199</c:v>
                </c:pt>
                <c:pt idx="90">
                  <c:v>203.37274429690171</c:v>
                </c:pt>
                <c:pt idx="91">
                  <c:v>211.561372148451</c:v>
                </c:pt>
                <c:pt idx="92">
                  <c:v>218.01302349336058</c:v>
                </c:pt>
                <c:pt idx="93">
                  <c:v>220.76702417432767</c:v>
                </c:pt>
                <c:pt idx="94">
                  <c:v>221.59499489274771</c:v>
                </c:pt>
                <c:pt idx="95">
                  <c:v>227.44450119169161</c:v>
                </c:pt>
                <c:pt idx="96">
                  <c:v>233.36925434116398</c:v>
                </c:pt>
                <c:pt idx="97">
                  <c:v>233.42092271024899</c:v>
                </c:pt>
                <c:pt idx="98">
                  <c:v>241.69492679604971</c:v>
                </c:pt>
                <c:pt idx="99">
                  <c:v>251.840738849166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Sparsity!$C$2</c:f>
              <c:strCache>
                <c:ptCount val="1"/>
                <c:pt idx="0">
                  <c:v>ClueWeb-1B</c:v>
                </c:pt>
              </c:strCache>
            </c:strRef>
          </c:tx>
          <c:marker>
            <c:symbol val="none"/>
          </c:marker>
          <c:val>
            <c:numRef>
              <c:f>Sparsity!$C$3:$C$102</c:f>
              <c:numCache>
                <c:formatCode>General</c:formatCode>
                <c:ptCount val="100"/>
                <c:pt idx="0">
                  <c:v>1</c:v>
                </c:pt>
                <c:pt idx="1">
                  <c:v>1.0010129249220039</c:v>
                </c:pt>
                <c:pt idx="2">
                  <c:v>1.0013382185255277</c:v>
                </c:pt>
                <c:pt idx="3">
                  <c:v>1.0019737565623075</c:v>
                </c:pt>
                <c:pt idx="4">
                  <c:v>1.0545821829400301</c:v>
                </c:pt>
                <c:pt idx="5">
                  <c:v>1.0571579063131324</c:v>
                </c:pt>
                <c:pt idx="6">
                  <c:v>1.1633784229627224</c:v>
                </c:pt>
                <c:pt idx="7">
                  <c:v>1.1635474367211327</c:v>
                </c:pt>
                <c:pt idx="8">
                  <c:v>1.1979556281002701</c:v>
                </c:pt>
                <c:pt idx="9">
                  <c:v>1.1984013150659598</c:v>
                </c:pt>
                <c:pt idx="10">
                  <c:v>1.275821192704625</c:v>
                </c:pt>
                <c:pt idx="11">
                  <c:v>1.2764532578559598</c:v>
                </c:pt>
                <c:pt idx="12">
                  <c:v>1.34047937395452</c:v>
                </c:pt>
                <c:pt idx="13">
                  <c:v>1.3422574913033227</c:v>
                </c:pt>
                <c:pt idx="14">
                  <c:v>1.3765811758032525</c:v>
                </c:pt>
                <c:pt idx="15">
                  <c:v>1.37754200744355</c:v>
                </c:pt>
                <c:pt idx="16">
                  <c:v>1.386210329518953</c:v>
                </c:pt>
                <c:pt idx="17">
                  <c:v>1.3878599501062101</c:v>
                </c:pt>
                <c:pt idx="18">
                  <c:v>1.4992261253595898</c:v>
                </c:pt>
                <c:pt idx="19">
                  <c:v>1.4994009272604099</c:v>
                </c:pt>
                <c:pt idx="20">
                  <c:v>1.5272453651449598</c:v>
                </c:pt>
                <c:pt idx="21">
                  <c:v>1.5300155701030922</c:v>
                </c:pt>
                <c:pt idx="22">
                  <c:v>1.5963499973953399</c:v>
                </c:pt>
                <c:pt idx="23">
                  <c:v>1.5971128745651701</c:v>
                </c:pt>
                <c:pt idx="24">
                  <c:v>1.712955599159562</c:v>
                </c:pt>
                <c:pt idx="25">
                  <c:v>1.7130979874628798</c:v>
                </c:pt>
                <c:pt idx="26">
                  <c:v>1.8520400307929201</c:v>
                </c:pt>
                <c:pt idx="27">
                  <c:v>1.85443863700822</c:v>
                </c:pt>
                <c:pt idx="28">
                  <c:v>1.9243686583664674</c:v>
                </c:pt>
                <c:pt idx="29">
                  <c:v>1.9254174697714304</c:v>
                </c:pt>
                <c:pt idx="30">
                  <c:v>1.9279225778070974</c:v>
                </c:pt>
                <c:pt idx="31">
                  <c:v>1.92864725323702</c:v>
                </c:pt>
                <c:pt idx="32">
                  <c:v>1.9495239252866601</c:v>
                </c:pt>
                <c:pt idx="33">
                  <c:v>1.95030995502613</c:v>
                </c:pt>
                <c:pt idx="34">
                  <c:v>2.0446254203638343</c:v>
                </c:pt>
                <c:pt idx="35">
                  <c:v>2.04631208506254</c:v>
                </c:pt>
                <c:pt idx="36">
                  <c:v>2.0551343717260844</c:v>
                </c:pt>
                <c:pt idx="37">
                  <c:v>2.0566994854341343</c:v>
                </c:pt>
                <c:pt idx="38">
                  <c:v>2.0964906492559301</c:v>
                </c:pt>
                <c:pt idx="39">
                  <c:v>2.0965080136831613</c:v>
                </c:pt>
                <c:pt idx="40">
                  <c:v>2.1078736101222999</c:v>
                </c:pt>
                <c:pt idx="41">
                  <c:v>2.1093808424062575</c:v>
                </c:pt>
                <c:pt idx="42">
                  <c:v>2.2623151412017299</c:v>
                </c:pt>
                <c:pt idx="43">
                  <c:v>2.2626994738578468</c:v>
                </c:pt>
                <c:pt idx="44">
                  <c:v>2.2752562700052668</c:v>
                </c:pt>
                <c:pt idx="45">
                  <c:v>2.2775055421463684</c:v>
                </c:pt>
                <c:pt idx="46">
                  <c:v>2.4389981883114298</c:v>
                </c:pt>
                <c:pt idx="47">
                  <c:v>2.4418829984892843</c:v>
                </c:pt>
                <c:pt idx="48">
                  <c:v>2.6615314267192201</c:v>
                </c:pt>
                <c:pt idx="49">
                  <c:v>2.6627793502231301</c:v>
                </c:pt>
                <c:pt idx="50">
                  <c:v>2.9893417145635501</c:v>
                </c:pt>
                <c:pt idx="51">
                  <c:v>2.9922809332800728</c:v>
                </c:pt>
                <c:pt idx="52">
                  <c:v>3.0653527583392699</c:v>
                </c:pt>
                <c:pt idx="53">
                  <c:v>3.0672396927654044</c:v>
                </c:pt>
                <c:pt idx="54">
                  <c:v>3.5905468058136067</c:v>
                </c:pt>
                <c:pt idx="55">
                  <c:v>3.5922647264813299</c:v>
                </c:pt>
                <c:pt idx="56">
                  <c:v>4.5976314921252301</c:v>
                </c:pt>
                <c:pt idx="57">
                  <c:v>4.6050738856378803</c:v>
                </c:pt>
                <c:pt idx="58">
                  <c:v>4.7651889539090106</c:v>
                </c:pt>
                <c:pt idx="59">
                  <c:v>4.7674822159324375</c:v>
                </c:pt>
                <c:pt idx="60">
                  <c:v>4.8017028714974455</c:v>
                </c:pt>
                <c:pt idx="61">
                  <c:v>4.80573141861582</c:v>
                </c:pt>
                <c:pt idx="62">
                  <c:v>4.8467519838858104</c:v>
                </c:pt>
                <c:pt idx="63">
                  <c:v>4.8555244925246104</c:v>
                </c:pt>
                <c:pt idx="64">
                  <c:v>5.0185567845711399</c:v>
                </c:pt>
                <c:pt idx="65">
                  <c:v>5.0235149073607648</c:v>
                </c:pt>
                <c:pt idx="66">
                  <c:v>5.2686994622815799</c:v>
                </c:pt>
                <c:pt idx="67">
                  <c:v>5.2718482117534098</c:v>
                </c:pt>
                <c:pt idx="68">
                  <c:v>5.7950823942072303</c:v>
                </c:pt>
                <c:pt idx="69">
                  <c:v>5.79860853056429</c:v>
                </c:pt>
                <c:pt idx="70">
                  <c:v>8.4260153848825219</c:v>
                </c:pt>
                <c:pt idx="71">
                  <c:v>8.4287693830418959</c:v>
                </c:pt>
                <c:pt idx="72">
                  <c:v>12.0779454409696</c:v>
                </c:pt>
                <c:pt idx="73">
                  <c:v>12.0809170732837</c:v>
                </c:pt>
                <c:pt idx="74">
                  <c:v>12.1757534714384</c:v>
                </c:pt>
                <c:pt idx="75">
                  <c:v>12.1799626086</c:v>
                </c:pt>
                <c:pt idx="76">
                  <c:v>12.552092702888926</c:v>
                </c:pt>
                <c:pt idx="77">
                  <c:v>12.552847476659323</c:v>
                </c:pt>
                <c:pt idx="78">
                  <c:v>12.816015790052498</c:v>
                </c:pt>
                <c:pt idx="79">
                  <c:v>12.816453373618804</c:v>
                </c:pt>
                <c:pt idx="80">
                  <c:v>12.848451382497798</c:v>
                </c:pt>
                <c:pt idx="81">
                  <c:v>12.848908645748301</c:v>
                </c:pt>
                <c:pt idx="82">
                  <c:v>12.874922873002404</c:v>
                </c:pt>
                <c:pt idx="83">
                  <c:v>12.875079152847517</c:v>
                </c:pt>
                <c:pt idx="84">
                  <c:v>12.928900773874581</c:v>
                </c:pt>
                <c:pt idx="85">
                  <c:v>12.931783268795501</c:v>
                </c:pt>
                <c:pt idx="86">
                  <c:v>13.4419964460806</c:v>
                </c:pt>
                <c:pt idx="87">
                  <c:v>13.442548634866627</c:v>
                </c:pt>
                <c:pt idx="88">
                  <c:v>15.5222351490736</c:v>
                </c:pt>
                <c:pt idx="89">
                  <c:v>15.523059380553001</c:v>
                </c:pt>
                <c:pt idx="90">
                  <c:v>21.563619209686959</c:v>
                </c:pt>
                <c:pt idx="91">
                  <c:v>26.522129804881647</c:v>
                </c:pt>
                <c:pt idx="92">
                  <c:v>32.114849479356394</c:v>
                </c:pt>
                <c:pt idx="93">
                  <c:v>39.319231103161997</c:v>
                </c:pt>
                <c:pt idx="94">
                  <c:v>48.122412266231471</c:v>
                </c:pt>
                <c:pt idx="95">
                  <c:v>55.235815867613596</c:v>
                </c:pt>
                <c:pt idx="96">
                  <c:v>58.461811572811897</c:v>
                </c:pt>
                <c:pt idx="97">
                  <c:v>62.110664652392927</c:v>
                </c:pt>
                <c:pt idx="98">
                  <c:v>72.022332968680146</c:v>
                </c:pt>
                <c:pt idx="99">
                  <c:v>80.149901312171664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15456"/>
        <c:axId val="84588160"/>
      </c:lineChart>
      <c:catAx>
        <c:axId val="176915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Block ID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84588160"/>
        <c:crosses val="autoZero"/>
        <c:auto val="0"/>
        <c:lblAlgn val="ctr"/>
        <c:lblOffset val="10"/>
        <c:tickLblSkip val="10"/>
        <c:tickMarkSkip val="1"/>
        <c:noMultiLvlLbl val="0"/>
      </c:catAx>
      <c:valAx>
        <c:axId val="84588160"/>
        <c:scaling>
          <c:logBase val="10"/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 Block density (normalized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691545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Sparsity!$A$2</c:f>
              <c:strCache>
                <c:ptCount val="1"/>
                <c:pt idx="0">
                  <c:v>LiveJournal</c:v>
                </c:pt>
              </c:strCache>
            </c:strRef>
          </c:tx>
          <c:marker>
            <c:symbol val="none"/>
          </c:marker>
          <c:val>
            <c:numRef>
              <c:f>Sparsity!$A$3:$A$102</c:f>
              <c:numCache>
                <c:formatCode>General</c:formatCode>
                <c:ptCount val="100"/>
                <c:pt idx="0">
                  <c:v>1</c:v>
                </c:pt>
                <c:pt idx="1">
                  <c:v>1.0886047554957399</c:v>
                </c:pt>
                <c:pt idx="2">
                  <c:v>1.2355316285329669</c:v>
                </c:pt>
                <c:pt idx="3">
                  <c:v>1.34410049349484</c:v>
                </c:pt>
                <c:pt idx="4">
                  <c:v>1.4925975773889599</c:v>
                </c:pt>
                <c:pt idx="5">
                  <c:v>1.6305518169582824</c:v>
                </c:pt>
                <c:pt idx="6">
                  <c:v>1.8268281740690899</c:v>
                </c:pt>
                <c:pt idx="7">
                  <c:v>1.9479587258860502</c:v>
                </c:pt>
                <c:pt idx="8">
                  <c:v>1.9634365186182101</c:v>
                </c:pt>
                <c:pt idx="9">
                  <c:v>2.0060565275908457</c:v>
                </c:pt>
                <c:pt idx="10">
                  <c:v>2.0446388515029255</c:v>
                </c:pt>
                <c:pt idx="11">
                  <c:v>2.2335127860026978</c:v>
                </c:pt>
                <c:pt idx="12">
                  <c:v>2.4508748317631177</c:v>
                </c:pt>
                <c:pt idx="13">
                  <c:v>2.65971287572903</c:v>
                </c:pt>
                <c:pt idx="14">
                  <c:v>5.6345895020188355</c:v>
                </c:pt>
                <c:pt idx="15">
                  <c:v>5.87550471063257</c:v>
                </c:pt>
                <c:pt idx="16">
                  <c:v>11.075370121130575</c:v>
                </c:pt>
                <c:pt idx="17">
                  <c:v>11.158142664872098</c:v>
                </c:pt>
                <c:pt idx="18">
                  <c:v>13.301704800358921</c:v>
                </c:pt>
                <c:pt idx="19">
                  <c:v>13.468147151188917</c:v>
                </c:pt>
                <c:pt idx="20">
                  <c:v>13.638851502916081</c:v>
                </c:pt>
                <c:pt idx="21">
                  <c:v>13.897487662629025</c:v>
                </c:pt>
                <c:pt idx="22">
                  <c:v>14.739793629430181</c:v>
                </c:pt>
                <c:pt idx="23">
                  <c:v>14.844773441004875</c:v>
                </c:pt>
                <c:pt idx="24">
                  <c:v>15.950426200089735</c:v>
                </c:pt>
                <c:pt idx="25">
                  <c:v>16.0872588604756</c:v>
                </c:pt>
                <c:pt idx="26">
                  <c:v>16.140197397936287</c:v>
                </c:pt>
                <c:pt idx="27">
                  <c:v>16.290713324360659</c:v>
                </c:pt>
                <c:pt idx="28">
                  <c:v>16.915657245401487</c:v>
                </c:pt>
                <c:pt idx="29">
                  <c:v>16.986316733961285</c:v>
                </c:pt>
                <c:pt idx="30">
                  <c:v>17.171377299237299</c:v>
                </c:pt>
                <c:pt idx="31">
                  <c:v>17.438313144907958</c:v>
                </c:pt>
                <c:pt idx="32">
                  <c:v>18.076267384477287</c:v>
                </c:pt>
                <c:pt idx="33">
                  <c:v>18.377299237326159</c:v>
                </c:pt>
                <c:pt idx="34">
                  <c:v>18.888290713324356</c:v>
                </c:pt>
                <c:pt idx="35">
                  <c:v>19.268954688200999</c:v>
                </c:pt>
                <c:pt idx="36">
                  <c:v>19.781516375056089</c:v>
                </c:pt>
                <c:pt idx="37">
                  <c:v>20.053611484970787</c:v>
                </c:pt>
                <c:pt idx="38">
                  <c:v>21.730596680125551</c:v>
                </c:pt>
                <c:pt idx="39">
                  <c:v>22.345446388514951</c:v>
                </c:pt>
                <c:pt idx="40">
                  <c:v>23.180125616868601</c:v>
                </c:pt>
                <c:pt idx="41">
                  <c:v>23.396141767608835</c:v>
                </c:pt>
                <c:pt idx="42">
                  <c:v>23.881561238223359</c:v>
                </c:pt>
                <c:pt idx="43">
                  <c:v>24.302153432032288</c:v>
                </c:pt>
                <c:pt idx="44">
                  <c:v>25.6031852848811</c:v>
                </c:pt>
                <c:pt idx="45">
                  <c:v>25.697622252130959</c:v>
                </c:pt>
                <c:pt idx="46">
                  <c:v>30.1550022431584</c:v>
                </c:pt>
                <c:pt idx="47">
                  <c:v>30.443472409152086</c:v>
                </c:pt>
                <c:pt idx="48">
                  <c:v>31.960969044414501</c:v>
                </c:pt>
                <c:pt idx="49">
                  <c:v>32.192014356213498</c:v>
                </c:pt>
                <c:pt idx="50">
                  <c:v>32.363840287124297</c:v>
                </c:pt>
                <c:pt idx="51">
                  <c:v>32.984073575594273</c:v>
                </c:pt>
                <c:pt idx="52">
                  <c:v>33.852624495289227</c:v>
                </c:pt>
                <c:pt idx="53">
                  <c:v>34.072229699416795</c:v>
                </c:pt>
                <c:pt idx="54">
                  <c:v>36.531852848811113</c:v>
                </c:pt>
                <c:pt idx="55">
                  <c:v>37.414087034544472</c:v>
                </c:pt>
                <c:pt idx="56">
                  <c:v>37.786002691790003</c:v>
                </c:pt>
                <c:pt idx="57">
                  <c:v>38.179676985195201</c:v>
                </c:pt>
                <c:pt idx="58">
                  <c:v>46.0522655899507</c:v>
                </c:pt>
                <c:pt idx="59">
                  <c:v>46.395693135935403</c:v>
                </c:pt>
                <c:pt idx="60">
                  <c:v>48.383580080753589</c:v>
                </c:pt>
                <c:pt idx="61">
                  <c:v>48.713100044863211</c:v>
                </c:pt>
                <c:pt idx="62">
                  <c:v>51.982503364737596</c:v>
                </c:pt>
                <c:pt idx="63">
                  <c:v>52.2940780619112</c:v>
                </c:pt>
                <c:pt idx="64">
                  <c:v>53.836473755046974</c:v>
                </c:pt>
                <c:pt idx="65">
                  <c:v>55.294751009421311</c:v>
                </c:pt>
                <c:pt idx="66">
                  <c:v>57.617092866756394</c:v>
                </c:pt>
                <c:pt idx="67">
                  <c:v>58.173396141767597</c:v>
                </c:pt>
                <c:pt idx="68">
                  <c:v>58.3389412292508</c:v>
                </c:pt>
                <c:pt idx="69">
                  <c:v>66.741812471960642</c:v>
                </c:pt>
                <c:pt idx="70">
                  <c:v>66.89412292507869</c:v>
                </c:pt>
                <c:pt idx="71">
                  <c:v>68.549125168236927</c:v>
                </c:pt>
                <c:pt idx="72">
                  <c:v>69.448183041722842</c:v>
                </c:pt>
                <c:pt idx="73">
                  <c:v>69.810004486316842</c:v>
                </c:pt>
                <c:pt idx="74">
                  <c:v>74.837819650067459</c:v>
                </c:pt>
                <c:pt idx="75">
                  <c:v>91.212427097353</c:v>
                </c:pt>
                <c:pt idx="76">
                  <c:v>91.822790489008483</c:v>
                </c:pt>
                <c:pt idx="77">
                  <c:v>92.001794526693558</c:v>
                </c:pt>
                <c:pt idx="78">
                  <c:v>93.072229699416795</c:v>
                </c:pt>
                <c:pt idx="79">
                  <c:v>95.03678779721848</c:v>
                </c:pt>
                <c:pt idx="80">
                  <c:v>104.9755495738</c:v>
                </c:pt>
                <c:pt idx="81">
                  <c:v>105.31247196051986</c:v>
                </c:pt>
                <c:pt idx="82">
                  <c:v>108.22812920592214</c:v>
                </c:pt>
                <c:pt idx="83">
                  <c:v>109.07761327949802</c:v>
                </c:pt>
                <c:pt idx="84">
                  <c:v>109.89143113503798</c:v>
                </c:pt>
                <c:pt idx="85">
                  <c:v>132.259982054733</c:v>
                </c:pt>
                <c:pt idx="86">
                  <c:v>133.12449528936671</c:v>
                </c:pt>
                <c:pt idx="87">
                  <c:v>133.65432929564798</c:v>
                </c:pt>
                <c:pt idx="88">
                  <c:v>175.66532077164598</c:v>
                </c:pt>
                <c:pt idx="89">
                  <c:v>176.59869896814698</c:v>
                </c:pt>
                <c:pt idx="90">
                  <c:v>248.89614176760938</c:v>
                </c:pt>
                <c:pt idx="91">
                  <c:v>249.21152983400592</c:v>
                </c:pt>
                <c:pt idx="92">
                  <c:v>301.48968147151197</c:v>
                </c:pt>
                <c:pt idx="93">
                  <c:v>322.41991924629758</c:v>
                </c:pt>
                <c:pt idx="94">
                  <c:v>331.11081202332963</c:v>
                </c:pt>
                <c:pt idx="95">
                  <c:v>331.52131000448526</c:v>
                </c:pt>
                <c:pt idx="96">
                  <c:v>655.23844773440999</c:v>
                </c:pt>
                <c:pt idx="97">
                  <c:v>660.35688649618703</c:v>
                </c:pt>
                <c:pt idx="98">
                  <c:v>660.53230148048362</c:v>
                </c:pt>
                <c:pt idx="99">
                  <c:v>1603.5630327501099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Sparsity!$B$2</c:f>
              <c:strCache>
                <c:ptCount val="1"/>
                <c:pt idx="0">
                  <c:v>Netflix</c:v>
                </c:pt>
              </c:strCache>
            </c:strRef>
          </c:tx>
          <c:marker>
            <c:symbol val="none"/>
          </c:marker>
          <c:val>
            <c:numRef>
              <c:f>Sparsity!$B$3:$B$102</c:f>
              <c:numCache>
                <c:formatCode>General</c:formatCode>
                <c:ptCount val="100"/>
                <c:pt idx="0">
                  <c:v>1</c:v>
                </c:pt>
                <c:pt idx="1">
                  <c:v>6.4503745318351955</c:v>
                </c:pt>
                <c:pt idx="2">
                  <c:v>7.6117637044603459</c:v>
                </c:pt>
                <c:pt idx="3">
                  <c:v>8.4091760299625502</c:v>
                </c:pt>
                <c:pt idx="4">
                  <c:v>8.8959822948587259</c:v>
                </c:pt>
                <c:pt idx="5">
                  <c:v>8.9641641130405194</c:v>
                </c:pt>
                <c:pt idx="6">
                  <c:v>10.289581205311499</c:v>
                </c:pt>
                <c:pt idx="7">
                  <c:v>10.432754511406237</c:v>
                </c:pt>
                <c:pt idx="8">
                  <c:v>11.177221654749699</c:v>
                </c:pt>
                <c:pt idx="9">
                  <c:v>11.205737146748406</c:v>
                </c:pt>
                <c:pt idx="10">
                  <c:v>12.658495062989402</c:v>
                </c:pt>
                <c:pt idx="11">
                  <c:v>13.064181137214799</c:v>
                </c:pt>
                <c:pt idx="12">
                  <c:v>13.481018045624801</c:v>
                </c:pt>
                <c:pt idx="13">
                  <c:v>13.782431052094006</c:v>
                </c:pt>
                <c:pt idx="14">
                  <c:v>16.86397684712286</c:v>
                </c:pt>
                <c:pt idx="15">
                  <c:v>17.290091930541351</c:v>
                </c:pt>
                <c:pt idx="16">
                  <c:v>17.673646578140929</c:v>
                </c:pt>
                <c:pt idx="17">
                  <c:v>17.882022471910059</c:v>
                </c:pt>
                <c:pt idx="18">
                  <c:v>17.943649982975696</c:v>
                </c:pt>
                <c:pt idx="19">
                  <c:v>18.3655090228124</c:v>
                </c:pt>
                <c:pt idx="20">
                  <c:v>19.6610486891386</c:v>
                </c:pt>
                <c:pt idx="21">
                  <c:v>19.790858018386135</c:v>
                </c:pt>
                <c:pt idx="22">
                  <c:v>21.386789240721704</c:v>
                </c:pt>
                <c:pt idx="23">
                  <c:v>21.732805583929164</c:v>
                </c:pt>
                <c:pt idx="24">
                  <c:v>23.797582567245499</c:v>
                </c:pt>
                <c:pt idx="25">
                  <c:v>24.746850527749405</c:v>
                </c:pt>
                <c:pt idx="26">
                  <c:v>25.616870956758667</c:v>
                </c:pt>
                <c:pt idx="27">
                  <c:v>25.883895131086131</c:v>
                </c:pt>
                <c:pt idx="28">
                  <c:v>25.9870616275111</c:v>
                </c:pt>
                <c:pt idx="29">
                  <c:v>27.574310520939687</c:v>
                </c:pt>
                <c:pt idx="30">
                  <c:v>28.084354783793</c:v>
                </c:pt>
                <c:pt idx="31">
                  <c:v>28.321927136533887</c:v>
                </c:pt>
                <c:pt idx="32">
                  <c:v>29.077800476676931</c:v>
                </c:pt>
                <c:pt idx="33">
                  <c:v>31.497020769492735</c:v>
                </c:pt>
                <c:pt idx="34">
                  <c:v>33.474208375893795</c:v>
                </c:pt>
                <c:pt idx="35">
                  <c:v>34.818947906026594</c:v>
                </c:pt>
                <c:pt idx="36">
                  <c:v>36.069543752128013</c:v>
                </c:pt>
                <c:pt idx="37">
                  <c:v>36.605294518215899</c:v>
                </c:pt>
                <c:pt idx="38">
                  <c:v>36.71424923391212</c:v>
                </c:pt>
                <c:pt idx="39">
                  <c:v>40.1314266258087</c:v>
                </c:pt>
                <c:pt idx="40">
                  <c:v>43.180881852230073</c:v>
                </c:pt>
                <c:pt idx="41">
                  <c:v>44.040943139257628</c:v>
                </c:pt>
                <c:pt idx="42">
                  <c:v>44.586227442968998</c:v>
                </c:pt>
                <c:pt idx="43">
                  <c:v>48.598144364998312</c:v>
                </c:pt>
                <c:pt idx="44">
                  <c:v>49.748638066053871</c:v>
                </c:pt>
                <c:pt idx="45">
                  <c:v>53.057882192713549</c:v>
                </c:pt>
                <c:pt idx="46">
                  <c:v>54.149387129724197</c:v>
                </c:pt>
                <c:pt idx="47">
                  <c:v>54.807116104868911</c:v>
                </c:pt>
                <c:pt idx="48">
                  <c:v>57.859039836567902</c:v>
                </c:pt>
                <c:pt idx="49">
                  <c:v>61.854187946884544</c:v>
                </c:pt>
                <c:pt idx="50">
                  <c:v>68.874361593462439</c:v>
                </c:pt>
                <c:pt idx="51">
                  <c:v>71.1666666666667</c:v>
                </c:pt>
                <c:pt idx="52">
                  <c:v>73.147514470548387</c:v>
                </c:pt>
                <c:pt idx="53">
                  <c:v>75.770003404834881</c:v>
                </c:pt>
                <c:pt idx="54">
                  <c:v>77.51949267960498</c:v>
                </c:pt>
                <c:pt idx="55">
                  <c:v>81.600527749404179</c:v>
                </c:pt>
                <c:pt idx="56">
                  <c:v>82.543581886278503</c:v>
                </c:pt>
                <c:pt idx="57">
                  <c:v>84.386959482465102</c:v>
                </c:pt>
                <c:pt idx="58">
                  <c:v>91.202162070139579</c:v>
                </c:pt>
                <c:pt idx="59">
                  <c:v>95.354102826012948</c:v>
                </c:pt>
                <c:pt idx="60">
                  <c:v>105.31452162070114</c:v>
                </c:pt>
                <c:pt idx="61">
                  <c:v>106.57030983997301</c:v>
                </c:pt>
                <c:pt idx="62">
                  <c:v>108.89759959142</c:v>
                </c:pt>
                <c:pt idx="63">
                  <c:v>112.02400408580222</c:v>
                </c:pt>
                <c:pt idx="64">
                  <c:v>112.74063670412002</c:v>
                </c:pt>
                <c:pt idx="65">
                  <c:v>113.49421178072917</c:v>
                </c:pt>
                <c:pt idx="66">
                  <c:v>115.23604017705084</c:v>
                </c:pt>
                <c:pt idx="67">
                  <c:v>117.22191011236001</c:v>
                </c:pt>
                <c:pt idx="68">
                  <c:v>118.980166836908</c:v>
                </c:pt>
                <c:pt idx="69">
                  <c:v>120.62878787878765</c:v>
                </c:pt>
                <c:pt idx="70">
                  <c:v>121.32856656452201</c:v>
                </c:pt>
                <c:pt idx="71">
                  <c:v>124.58758937691502</c:v>
                </c:pt>
                <c:pt idx="72">
                  <c:v>124.66734763364001</c:v>
                </c:pt>
                <c:pt idx="73">
                  <c:v>126.96552604698698</c:v>
                </c:pt>
                <c:pt idx="74">
                  <c:v>130.37351038474571</c:v>
                </c:pt>
                <c:pt idx="75">
                  <c:v>130.94748042220004</c:v>
                </c:pt>
                <c:pt idx="76">
                  <c:v>133.76098059244092</c:v>
                </c:pt>
                <c:pt idx="77">
                  <c:v>136.371722846442</c:v>
                </c:pt>
                <c:pt idx="78">
                  <c:v>138.90781409601598</c:v>
                </c:pt>
                <c:pt idx="79">
                  <c:v>144.93122233571728</c:v>
                </c:pt>
                <c:pt idx="80">
                  <c:v>152.43726591760341</c:v>
                </c:pt>
                <c:pt idx="81">
                  <c:v>155.14938712972398</c:v>
                </c:pt>
                <c:pt idx="82">
                  <c:v>158.90125978890001</c:v>
                </c:pt>
                <c:pt idx="83">
                  <c:v>164.91266598570002</c:v>
                </c:pt>
                <c:pt idx="84">
                  <c:v>169.89317330609501</c:v>
                </c:pt>
                <c:pt idx="85">
                  <c:v>174.26378958120495</c:v>
                </c:pt>
                <c:pt idx="86">
                  <c:v>178.96178072863501</c:v>
                </c:pt>
                <c:pt idx="87">
                  <c:v>182.400153217569</c:v>
                </c:pt>
                <c:pt idx="88">
                  <c:v>185.51157643854268</c:v>
                </c:pt>
                <c:pt idx="89">
                  <c:v>197.93462717058199</c:v>
                </c:pt>
                <c:pt idx="90">
                  <c:v>203.37274429690171</c:v>
                </c:pt>
                <c:pt idx="91">
                  <c:v>211.561372148451</c:v>
                </c:pt>
                <c:pt idx="92">
                  <c:v>218.01302349336058</c:v>
                </c:pt>
                <c:pt idx="93">
                  <c:v>220.76702417432767</c:v>
                </c:pt>
                <c:pt idx="94">
                  <c:v>221.59499489274771</c:v>
                </c:pt>
                <c:pt idx="95">
                  <c:v>227.44450119169161</c:v>
                </c:pt>
                <c:pt idx="96">
                  <c:v>233.36925434116398</c:v>
                </c:pt>
                <c:pt idx="97">
                  <c:v>233.42092271024899</c:v>
                </c:pt>
                <c:pt idx="98">
                  <c:v>241.69492679604971</c:v>
                </c:pt>
                <c:pt idx="99">
                  <c:v>251.840738849166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Sparsity!$C$2</c:f>
              <c:strCache>
                <c:ptCount val="1"/>
                <c:pt idx="0">
                  <c:v>ClueWeb-1B</c:v>
                </c:pt>
              </c:strCache>
            </c:strRef>
          </c:tx>
          <c:marker>
            <c:symbol val="none"/>
          </c:marker>
          <c:val>
            <c:numRef>
              <c:f>Sparsity!$C$3:$C$102</c:f>
              <c:numCache>
                <c:formatCode>General</c:formatCode>
                <c:ptCount val="100"/>
                <c:pt idx="0">
                  <c:v>1</c:v>
                </c:pt>
                <c:pt idx="1">
                  <c:v>1.0010129249220039</c:v>
                </c:pt>
                <c:pt idx="2">
                  <c:v>1.0013382185255277</c:v>
                </c:pt>
                <c:pt idx="3">
                  <c:v>1.0019737565623075</c:v>
                </c:pt>
                <c:pt idx="4">
                  <c:v>1.0545821829400301</c:v>
                </c:pt>
                <c:pt idx="5">
                  <c:v>1.0571579063131324</c:v>
                </c:pt>
                <c:pt idx="6">
                  <c:v>1.1633784229627224</c:v>
                </c:pt>
                <c:pt idx="7">
                  <c:v>1.1635474367211327</c:v>
                </c:pt>
                <c:pt idx="8">
                  <c:v>1.1979556281002701</c:v>
                </c:pt>
                <c:pt idx="9">
                  <c:v>1.1984013150659598</c:v>
                </c:pt>
                <c:pt idx="10">
                  <c:v>1.275821192704625</c:v>
                </c:pt>
                <c:pt idx="11">
                  <c:v>1.2764532578559598</c:v>
                </c:pt>
                <c:pt idx="12">
                  <c:v>1.34047937395452</c:v>
                </c:pt>
                <c:pt idx="13">
                  <c:v>1.3422574913033227</c:v>
                </c:pt>
                <c:pt idx="14">
                  <c:v>1.3765811758032525</c:v>
                </c:pt>
                <c:pt idx="15">
                  <c:v>1.37754200744355</c:v>
                </c:pt>
                <c:pt idx="16">
                  <c:v>1.386210329518953</c:v>
                </c:pt>
                <c:pt idx="17">
                  <c:v>1.3878599501062101</c:v>
                </c:pt>
                <c:pt idx="18">
                  <c:v>1.4992261253595898</c:v>
                </c:pt>
                <c:pt idx="19">
                  <c:v>1.4994009272604099</c:v>
                </c:pt>
                <c:pt idx="20">
                  <c:v>1.5272453651449598</c:v>
                </c:pt>
                <c:pt idx="21">
                  <c:v>1.5300155701030922</c:v>
                </c:pt>
                <c:pt idx="22">
                  <c:v>1.5963499973953399</c:v>
                </c:pt>
                <c:pt idx="23">
                  <c:v>1.5971128745651701</c:v>
                </c:pt>
                <c:pt idx="24">
                  <c:v>1.712955599159562</c:v>
                </c:pt>
                <c:pt idx="25">
                  <c:v>1.7130979874628798</c:v>
                </c:pt>
                <c:pt idx="26">
                  <c:v>1.8520400307929201</c:v>
                </c:pt>
                <c:pt idx="27">
                  <c:v>1.85443863700822</c:v>
                </c:pt>
                <c:pt idx="28">
                  <c:v>1.9243686583664674</c:v>
                </c:pt>
                <c:pt idx="29">
                  <c:v>1.9254174697714304</c:v>
                </c:pt>
                <c:pt idx="30">
                  <c:v>1.9279225778070974</c:v>
                </c:pt>
                <c:pt idx="31">
                  <c:v>1.92864725323702</c:v>
                </c:pt>
                <c:pt idx="32">
                  <c:v>1.9495239252866601</c:v>
                </c:pt>
                <c:pt idx="33">
                  <c:v>1.95030995502613</c:v>
                </c:pt>
                <c:pt idx="34">
                  <c:v>2.0446254203638343</c:v>
                </c:pt>
                <c:pt idx="35">
                  <c:v>2.04631208506254</c:v>
                </c:pt>
                <c:pt idx="36">
                  <c:v>2.0551343717260844</c:v>
                </c:pt>
                <c:pt idx="37">
                  <c:v>2.0566994854341343</c:v>
                </c:pt>
                <c:pt idx="38">
                  <c:v>2.0964906492559301</c:v>
                </c:pt>
                <c:pt idx="39">
                  <c:v>2.0965080136831613</c:v>
                </c:pt>
                <c:pt idx="40">
                  <c:v>2.1078736101222999</c:v>
                </c:pt>
                <c:pt idx="41">
                  <c:v>2.1093808424062575</c:v>
                </c:pt>
                <c:pt idx="42">
                  <c:v>2.2623151412017299</c:v>
                </c:pt>
                <c:pt idx="43">
                  <c:v>2.2626994738578468</c:v>
                </c:pt>
                <c:pt idx="44">
                  <c:v>2.2752562700052668</c:v>
                </c:pt>
                <c:pt idx="45">
                  <c:v>2.2775055421463684</c:v>
                </c:pt>
                <c:pt idx="46">
                  <c:v>2.4389981883114298</c:v>
                </c:pt>
                <c:pt idx="47">
                  <c:v>2.4418829984892843</c:v>
                </c:pt>
                <c:pt idx="48">
                  <c:v>2.6615314267192201</c:v>
                </c:pt>
                <c:pt idx="49">
                  <c:v>2.6627793502231301</c:v>
                </c:pt>
                <c:pt idx="50">
                  <c:v>2.9893417145635501</c:v>
                </c:pt>
                <c:pt idx="51">
                  <c:v>2.9922809332800728</c:v>
                </c:pt>
                <c:pt idx="52">
                  <c:v>3.0653527583392699</c:v>
                </c:pt>
                <c:pt idx="53">
                  <c:v>3.0672396927654044</c:v>
                </c:pt>
                <c:pt idx="54">
                  <c:v>3.5905468058136067</c:v>
                </c:pt>
                <c:pt idx="55">
                  <c:v>3.5922647264813299</c:v>
                </c:pt>
                <c:pt idx="56">
                  <c:v>4.5976314921252301</c:v>
                </c:pt>
                <c:pt idx="57">
                  <c:v>4.6050738856378803</c:v>
                </c:pt>
                <c:pt idx="58">
                  <c:v>4.7651889539090106</c:v>
                </c:pt>
                <c:pt idx="59">
                  <c:v>4.7674822159324375</c:v>
                </c:pt>
                <c:pt idx="60">
                  <c:v>4.8017028714974455</c:v>
                </c:pt>
                <c:pt idx="61">
                  <c:v>4.80573141861582</c:v>
                </c:pt>
                <c:pt idx="62">
                  <c:v>4.8467519838858104</c:v>
                </c:pt>
                <c:pt idx="63">
                  <c:v>4.8555244925246104</c:v>
                </c:pt>
                <c:pt idx="64">
                  <c:v>5.0185567845711399</c:v>
                </c:pt>
                <c:pt idx="65">
                  <c:v>5.0235149073607648</c:v>
                </c:pt>
                <c:pt idx="66">
                  <c:v>5.2686994622815799</c:v>
                </c:pt>
                <c:pt idx="67">
                  <c:v>5.2718482117534098</c:v>
                </c:pt>
                <c:pt idx="68">
                  <c:v>5.7950823942072303</c:v>
                </c:pt>
                <c:pt idx="69">
                  <c:v>5.79860853056429</c:v>
                </c:pt>
                <c:pt idx="70">
                  <c:v>8.4260153848825219</c:v>
                </c:pt>
                <c:pt idx="71">
                  <c:v>8.4287693830418959</c:v>
                </c:pt>
                <c:pt idx="72">
                  <c:v>12.0779454409696</c:v>
                </c:pt>
                <c:pt idx="73">
                  <c:v>12.0809170732837</c:v>
                </c:pt>
                <c:pt idx="74">
                  <c:v>12.1757534714384</c:v>
                </c:pt>
                <c:pt idx="75">
                  <c:v>12.1799626086</c:v>
                </c:pt>
                <c:pt idx="76">
                  <c:v>12.552092702888926</c:v>
                </c:pt>
                <c:pt idx="77">
                  <c:v>12.552847476659323</c:v>
                </c:pt>
                <c:pt idx="78">
                  <c:v>12.816015790052498</c:v>
                </c:pt>
                <c:pt idx="79">
                  <c:v>12.816453373618804</c:v>
                </c:pt>
                <c:pt idx="80">
                  <c:v>12.848451382497798</c:v>
                </c:pt>
                <c:pt idx="81">
                  <c:v>12.848908645748301</c:v>
                </c:pt>
                <c:pt idx="82">
                  <c:v>12.874922873002404</c:v>
                </c:pt>
                <c:pt idx="83">
                  <c:v>12.875079152847517</c:v>
                </c:pt>
                <c:pt idx="84">
                  <c:v>12.928900773874581</c:v>
                </c:pt>
                <c:pt idx="85">
                  <c:v>12.931783268795501</c:v>
                </c:pt>
                <c:pt idx="86">
                  <c:v>13.4419964460806</c:v>
                </c:pt>
                <c:pt idx="87">
                  <c:v>13.442548634866627</c:v>
                </c:pt>
                <c:pt idx="88">
                  <c:v>15.5222351490736</c:v>
                </c:pt>
                <c:pt idx="89">
                  <c:v>15.523059380553001</c:v>
                </c:pt>
                <c:pt idx="90">
                  <c:v>21.563619209686959</c:v>
                </c:pt>
                <c:pt idx="91">
                  <c:v>26.522129804881647</c:v>
                </c:pt>
                <c:pt idx="92">
                  <c:v>32.114849479356394</c:v>
                </c:pt>
                <c:pt idx="93">
                  <c:v>39.319231103161997</c:v>
                </c:pt>
                <c:pt idx="94">
                  <c:v>48.122412266231471</c:v>
                </c:pt>
                <c:pt idx="95">
                  <c:v>55.235815867613596</c:v>
                </c:pt>
                <c:pt idx="96">
                  <c:v>58.461811572811897</c:v>
                </c:pt>
                <c:pt idx="97">
                  <c:v>62.110664652392927</c:v>
                </c:pt>
                <c:pt idx="98">
                  <c:v>72.022332968680146</c:v>
                </c:pt>
                <c:pt idx="99">
                  <c:v>80.149901312171664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833984"/>
        <c:axId val="169558016"/>
      </c:lineChart>
      <c:catAx>
        <c:axId val="17783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Block ID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69558016"/>
        <c:crosses val="autoZero"/>
        <c:auto val="0"/>
        <c:lblAlgn val="ctr"/>
        <c:lblOffset val="10"/>
        <c:tickLblSkip val="10"/>
        <c:tickMarkSkip val="1"/>
        <c:noMultiLvlLbl val="0"/>
      </c:catAx>
      <c:valAx>
        <c:axId val="169558016"/>
        <c:scaling>
          <c:logBase val="10"/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 Block density (normalized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7833984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Sparsity!$A$2</c:f>
              <c:strCache>
                <c:ptCount val="1"/>
                <c:pt idx="0">
                  <c:v>LiveJournal</c:v>
                </c:pt>
              </c:strCache>
            </c:strRef>
          </c:tx>
          <c:marker>
            <c:symbol val="none"/>
          </c:marker>
          <c:val>
            <c:numRef>
              <c:f>Sparsity!$A$3:$A$102</c:f>
              <c:numCache>
                <c:formatCode>General</c:formatCode>
                <c:ptCount val="100"/>
                <c:pt idx="0">
                  <c:v>1</c:v>
                </c:pt>
                <c:pt idx="1">
                  <c:v>1.0886047554957399</c:v>
                </c:pt>
                <c:pt idx="2">
                  <c:v>1.2355316285329669</c:v>
                </c:pt>
                <c:pt idx="3">
                  <c:v>1.34410049349484</c:v>
                </c:pt>
                <c:pt idx="4">
                  <c:v>1.4925975773889599</c:v>
                </c:pt>
                <c:pt idx="5">
                  <c:v>1.6305518169582824</c:v>
                </c:pt>
                <c:pt idx="6">
                  <c:v>1.8268281740690899</c:v>
                </c:pt>
                <c:pt idx="7">
                  <c:v>1.9479587258860502</c:v>
                </c:pt>
                <c:pt idx="8">
                  <c:v>1.9634365186182101</c:v>
                </c:pt>
                <c:pt idx="9">
                  <c:v>2.0060565275908457</c:v>
                </c:pt>
                <c:pt idx="10">
                  <c:v>2.0446388515029255</c:v>
                </c:pt>
                <c:pt idx="11">
                  <c:v>2.2335127860026978</c:v>
                </c:pt>
                <c:pt idx="12">
                  <c:v>2.4508748317631177</c:v>
                </c:pt>
                <c:pt idx="13">
                  <c:v>2.65971287572903</c:v>
                </c:pt>
                <c:pt idx="14">
                  <c:v>5.6345895020188355</c:v>
                </c:pt>
                <c:pt idx="15">
                  <c:v>5.87550471063257</c:v>
                </c:pt>
                <c:pt idx="16">
                  <c:v>11.075370121130575</c:v>
                </c:pt>
                <c:pt idx="17">
                  <c:v>11.158142664872098</c:v>
                </c:pt>
                <c:pt idx="18">
                  <c:v>13.301704800358921</c:v>
                </c:pt>
                <c:pt idx="19">
                  <c:v>13.468147151188917</c:v>
                </c:pt>
                <c:pt idx="20">
                  <c:v>13.638851502916081</c:v>
                </c:pt>
                <c:pt idx="21">
                  <c:v>13.897487662629025</c:v>
                </c:pt>
                <c:pt idx="22">
                  <c:v>14.739793629430181</c:v>
                </c:pt>
                <c:pt idx="23">
                  <c:v>14.844773441004875</c:v>
                </c:pt>
                <c:pt idx="24">
                  <c:v>15.950426200089735</c:v>
                </c:pt>
                <c:pt idx="25">
                  <c:v>16.0872588604756</c:v>
                </c:pt>
                <c:pt idx="26">
                  <c:v>16.140197397936287</c:v>
                </c:pt>
                <c:pt idx="27">
                  <c:v>16.290713324360659</c:v>
                </c:pt>
                <c:pt idx="28">
                  <c:v>16.915657245401487</c:v>
                </c:pt>
                <c:pt idx="29">
                  <c:v>16.986316733961285</c:v>
                </c:pt>
                <c:pt idx="30">
                  <c:v>17.171377299237299</c:v>
                </c:pt>
                <c:pt idx="31">
                  <c:v>17.438313144907958</c:v>
                </c:pt>
                <c:pt idx="32">
                  <c:v>18.076267384477287</c:v>
                </c:pt>
                <c:pt idx="33">
                  <c:v>18.377299237326159</c:v>
                </c:pt>
                <c:pt idx="34">
                  <c:v>18.888290713324356</c:v>
                </c:pt>
                <c:pt idx="35">
                  <c:v>19.268954688200999</c:v>
                </c:pt>
                <c:pt idx="36">
                  <c:v>19.781516375056089</c:v>
                </c:pt>
                <c:pt idx="37">
                  <c:v>20.053611484970787</c:v>
                </c:pt>
                <c:pt idx="38">
                  <c:v>21.730596680125551</c:v>
                </c:pt>
                <c:pt idx="39">
                  <c:v>22.345446388514951</c:v>
                </c:pt>
                <c:pt idx="40">
                  <c:v>23.180125616868601</c:v>
                </c:pt>
                <c:pt idx="41">
                  <c:v>23.396141767608835</c:v>
                </c:pt>
                <c:pt idx="42">
                  <c:v>23.881561238223359</c:v>
                </c:pt>
                <c:pt idx="43">
                  <c:v>24.302153432032288</c:v>
                </c:pt>
                <c:pt idx="44">
                  <c:v>25.6031852848811</c:v>
                </c:pt>
                <c:pt idx="45">
                  <c:v>25.697622252130959</c:v>
                </c:pt>
                <c:pt idx="46">
                  <c:v>30.1550022431584</c:v>
                </c:pt>
                <c:pt idx="47">
                  <c:v>30.443472409152086</c:v>
                </c:pt>
                <c:pt idx="48">
                  <c:v>31.960969044414501</c:v>
                </c:pt>
                <c:pt idx="49">
                  <c:v>32.192014356213498</c:v>
                </c:pt>
                <c:pt idx="50">
                  <c:v>32.363840287124297</c:v>
                </c:pt>
                <c:pt idx="51">
                  <c:v>32.984073575594273</c:v>
                </c:pt>
                <c:pt idx="52">
                  <c:v>33.852624495289227</c:v>
                </c:pt>
                <c:pt idx="53">
                  <c:v>34.072229699416795</c:v>
                </c:pt>
                <c:pt idx="54">
                  <c:v>36.531852848811113</c:v>
                </c:pt>
                <c:pt idx="55">
                  <c:v>37.414087034544472</c:v>
                </c:pt>
                <c:pt idx="56">
                  <c:v>37.786002691790003</c:v>
                </c:pt>
                <c:pt idx="57">
                  <c:v>38.179676985195201</c:v>
                </c:pt>
                <c:pt idx="58">
                  <c:v>46.0522655899507</c:v>
                </c:pt>
                <c:pt idx="59">
                  <c:v>46.395693135935403</c:v>
                </c:pt>
                <c:pt idx="60">
                  <c:v>48.383580080753589</c:v>
                </c:pt>
                <c:pt idx="61">
                  <c:v>48.713100044863211</c:v>
                </c:pt>
                <c:pt idx="62">
                  <c:v>51.982503364737596</c:v>
                </c:pt>
                <c:pt idx="63">
                  <c:v>52.2940780619112</c:v>
                </c:pt>
                <c:pt idx="64">
                  <c:v>53.836473755046974</c:v>
                </c:pt>
                <c:pt idx="65">
                  <c:v>55.294751009421311</c:v>
                </c:pt>
                <c:pt idx="66">
                  <c:v>57.617092866756394</c:v>
                </c:pt>
                <c:pt idx="67">
                  <c:v>58.173396141767597</c:v>
                </c:pt>
                <c:pt idx="68">
                  <c:v>58.3389412292508</c:v>
                </c:pt>
                <c:pt idx="69">
                  <c:v>66.741812471960642</c:v>
                </c:pt>
                <c:pt idx="70">
                  <c:v>66.89412292507869</c:v>
                </c:pt>
                <c:pt idx="71">
                  <c:v>68.549125168236927</c:v>
                </c:pt>
                <c:pt idx="72">
                  <c:v>69.448183041722842</c:v>
                </c:pt>
                <c:pt idx="73">
                  <c:v>69.810004486316842</c:v>
                </c:pt>
                <c:pt idx="74">
                  <c:v>74.837819650067459</c:v>
                </c:pt>
                <c:pt idx="75">
                  <c:v>91.212427097353</c:v>
                </c:pt>
                <c:pt idx="76">
                  <c:v>91.822790489008483</c:v>
                </c:pt>
                <c:pt idx="77">
                  <c:v>92.001794526693558</c:v>
                </c:pt>
                <c:pt idx="78">
                  <c:v>93.072229699416795</c:v>
                </c:pt>
                <c:pt idx="79">
                  <c:v>95.03678779721848</c:v>
                </c:pt>
                <c:pt idx="80">
                  <c:v>104.9755495738</c:v>
                </c:pt>
                <c:pt idx="81">
                  <c:v>105.31247196051986</c:v>
                </c:pt>
                <c:pt idx="82">
                  <c:v>108.22812920592214</c:v>
                </c:pt>
                <c:pt idx="83">
                  <c:v>109.07761327949802</c:v>
                </c:pt>
                <c:pt idx="84">
                  <c:v>109.89143113503798</c:v>
                </c:pt>
                <c:pt idx="85">
                  <c:v>132.259982054733</c:v>
                </c:pt>
                <c:pt idx="86">
                  <c:v>133.12449528936671</c:v>
                </c:pt>
                <c:pt idx="87">
                  <c:v>133.65432929564798</c:v>
                </c:pt>
                <c:pt idx="88">
                  <c:v>175.66532077164598</c:v>
                </c:pt>
                <c:pt idx="89">
                  <c:v>176.59869896814698</c:v>
                </c:pt>
                <c:pt idx="90">
                  <c:v>248.89614176760938</c:v>
                </c:pt>
                <c:pt idx="91">
                  <c:v>249.21152983400592</c:v>
                </c:pt>
                <c:pt idx="92">
                  <c:v>301.48968147151197</c:v>
                </c:pt>
                <c:pt idx="93">
                  <c:v>322.41991924629758</c:v>
                </c:pt>
                <c:pt idx="94">
                  <c:v>331.11081202332963</c:v>
                </c:pt>
                <c:pt idx="95">
                  <c:v>331.52131000448526</c:v>
                </c:pt>
                <c:pt idx="96">
                  <c:v>655.23844773440999</c:v>
                </c:pt>
                <c:pt idx="97">
                  <c:v>660.35688649618703</c:v>
                </c:pt>
                <c:pt idx="98">
                  <c:v>660.53230148048362</c:v>
                </c:pt>
                <c:pt idx="99">
                  <c:v>1603.5630327501099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Sparsity!$B$2</c:f>
              <c:strCache>
                <c:ptCount val="1"/>
                <c:pt idx="0">
                  <c:v>Netflix</c:v>
                </c:pt>
              </c:strCache>
            </c:strRef>
          </c:tx>
          <c:marker>
            <c:symbol val="none"/>
          </c:marker>
          <c:val>
            <c:numRef>
              <c:f>Sparsity!$B$3:$B$102</c:f>
              <c:numCache>
                <c:formatCode>General</c:formatCode>
                <c:ptCount val="100"/>
                <c:pt idx="0">
                  <c:v>1</c:v>
                </c:pt>
                <c:pt idx="1">
                  <c:v>6.4503745318351955</c:v>
                </c:pt>
                <c:pt idx="2">
                  <c:v>7.6117637044603459</c:v>
                </c:pt>
                <c:pt idx="3">
                  <c:v>8.4091760299625502</c:v>
                </c:pt>
                <c:pt idx="4">
                  <c:v>8.8959822948587259</c:v>
                </c:pt>
                <c:pt idx="5">
                  <c:v>8.9641641130405194</c:v>
                </c:pt>
                <c:pt idx="6">
                  <c:v>10.289581205311499</c:v>
                </c:pt>
                <c:pt idx="7">
                  <c:v>10.432754511406237</c:v>
                </c:pt>
                <c:pt idx="8">
                  <c:v>11.177221654749699</c:v>
                </c:pt>
                <c:pt idx="9">
                  <c:v>11.205737146748406</c:v>
                </c:pt>
                <c:pt idx="10">
                  <c:v>12.658495062989402</c:v>
                </c:pt>
                <c:pt idx="11">
                  <c:v>13.064181137214799</c:v>
                </c:pt>
                <c:pt idx="12">
                  <c:v>13.481018045624801</c:v>
                </c:pt>
                <c:pt idx="13">
                  <c:v>13.782431052094006</c:v>
                </c:pt>
                <c:pt idx="14">
                  <c:v>16.86397684712286</c:v>
                </c:pt>
                <c:pt idx="15">
                  <c:v>17.290091930541351</c:v>
                </c:pt>
                <c:pt idx="16">
                  <c:v>17.673646578140929</c:v>
                </c:pt>
                <c:pt idx="17">
                  <c:v>17.882022471910059</c:v>
                </c:pt>
                <c:pt idx="18">
                  <c:v>17.943649982975696</c:v>
                </c:pt>
                <c:pt idx="19">
                  <c:v>18.3655090228124</c:v>
                </c:pt>
                <c:pt idx="20">
                  <c:v>19.6610486891386</c:v>
                </c:pt>
                <c:pt idx="21">
                  <c:v>19.790858018386135</c:v>
                </c:pt>
                <c:pt idx="22">
                  <c:v>21.386789240721704</c:v>
                </c:pt>
                <c:pt idx="23">
                  <c:v>21.732805583929164</c:v>
                </c:pt>
                <c:pt idx="24">
                  <c:v>23.797582567245499</c:v>
                </c:pt>
                <c:pt idx="25">
                  <c:v>24.746850527749405</c:v>
                </c:pt>
                <c:pt idx="26">
                  <c:v>25.616870956758667</c:v>
                </c:pt>
                <c:pt idx="27">
                  <c:v>25.883895131086131</c:v>
                </c:pt>
                <c:pt idx="28">
                  <c:v>25.9870616275111</c:v>
                </c:pt>
                <c:pt idx="29">
                  <c:v>27.574310520939687</c:v>
                </c:pt>
                <c:pt idx="30">
                  <c:v>28.084354783793</c:v>
                </c:pt>
                <c:pt idx="31">
                  <c:v>28.321927136533887</c:v>
                </c:pt>
                <c:pt idx="32">
                  <c:v>29.077800476676931</c:v>
                </c:pt>
                <c:pt idx="33">
                  <c:v>31.497020769492735</c:v>
                </c:pt>
                <c:pt idx="34">
                  <c:v>33.474208375893795</c:v>
                </c:pt>
                <c:pt idx="35">
                  <c:v>34.818947906026594</c:v>
                </c:pt>
                <c:pt idx="36">
                  <c:v>36.069543752128013</c:v>
                </c:pt>
                <c:pt idx="37">
                  <c:v>36.605294518215899</c:v>
                </c:pt>
                <c:pt idx="38">
                  <c:v>36.71424923391212</c:v>
                </c:pt>
                <c:pt idx="39">
                  <c:v>40.1314266258087</c:v>
                </c:pt>
                <c:pt idx="40">
                  <c:v>43.180881852230073</c:v>
                </c:pt>
                <c:pt idx="41">
                  <c:v>44.040943139257628</c:v>
                </c:pt>
                <c:pt idx="42">
                  <c:v>44.586227442968998</c:v>
                </c:pt>
                <c:pt idx="43">
                  <c:v>48.598144364998312</c:v>
                </c:pt>
                <c:pt idx="44">
                  <c:v>49.748638066053871</c:v>
                </c:pt>
                <c:pt idx="45">
                  <c:v>53.057882192713549</c:v>
                </c:pt>
                <c:pt idx="46">
                  <c:v>54.149387129724197</c:v>
                </c:pt>
                <c:pt idx="47">
                  <c:v>54.807116104868911</c:v>
                </c:pt>
                <c:pt idx="48">
                  <c:v>57.859039836567902</c:v>
                </c:pt>
                <c:pt idx="49">
                  <c:v>61.854187946884544</c:v>
                </c:pt>
                <c:pt idx="50">
                  <c:v>68.874361593462439</c:v>
                </c:pt>
                <c:pt idx="51">
                  <c:v>71.1666666666667</c:v>
                </c:pt>
                <c:pt idx="52">
                  <c:v>73.147514470548387</c:v>
                </c:pt>
                <c:pt idx="53">
                  <c:v>75.770003404834881</c:v>
                </c:pt>
                <c:pt idx="54">
                  <c:v>77.51949267960498</c:v>
                </c:pt>
                <c:pt idx="55">
                  <c:v>81.600527749404179</c:v>
                </c:pt>
                <c:pt idx="56">
                  <c:v>82.543581886278503</c:v>
                </c:pt>
                <c:pt idx="57">
                  <c:v>84.386959482465102</c:v>
                </c:pt>
                <c:pt idx="58">
                  <c:v>91.202162070139579</c:v>
                </c:pt>
                <c:pt idx="59">
                  <c:v>95.354102826012948</c:v>
                </c:pt>
                <c:pt idx="60">
                  <c:v>105.31452162070114</c:v>
                </c:pt>
                <c:pt idx="61">
                  <c:v>106.57030983997301</c:v>
                </c:pt>
                <c:pt idx="62">
                  <c:v>108.89759959142</c:v>
                </c:pt>
                <c:pt idx="63">
                  <c:v>112.02400408580222</c:v>
                </c:pt>
                <c:pt idx="64">
                  <c:v>112.74063670412002</c:v>
                </c:pt>
                <c:pt idx="65">
                  <c:v>113.49421178072917</c:v>
                </c:pt>
                <c:pt idx="66">
                  <c:v>115.23604017705084</c:v>
                </c:pt>
                <c:pt idx="67">
                  <c:v>117.22191011236001</c:v>
                </c:pt>
                <c:pt idx="68">
                  <c:v>118.980166836908</c:v>
                </c:pt>
                <c:pt idx="69">
                  <c:v>120.62878787878765</c:v>
                </c:pt>
                <c:pt idx="70">
                  <c:v>121.32856656452201</c:v>
                </c:pt>
                <c:pt idx="71">
                  <c:v>124.58758937691502</c:v>
                </c:pt>
                <c:pt idx="72">
                  <c:v>124.66734763364001</c:v>
                </c:pt>
                <c:pt idx="73">
                  <c:v>126.96552604698698</c:v>
                </c:pt>
                <c:pt idx="74">
                  <c:v>130.37351038474571</c:v>
                </c:pt>
                <c:pt idx="75">
                  <c:v>130.94748042220004</c:v>
                </c:pt>
                <c:pt idx="76">
                  <c:v>133.76098059244092</c:v>
                </c:pt>
                <c:pt idx="77">
                  <c:v>136.371722846442</c:v>
                </c:pt>
                <c:pt idx="78">
                  <c:v>138.90781409601598</c:v>
                </c:pt>
                <c:pt idx="79">
                  <c:v>144.93122233571728</c:v>
                </c:pt>
                <c:pt idx="80">
                  <c:v>152.43726591760341</c:v>
                </c:pt>
                <c:pt idx="81">
                  <c:v>155.14938712972398</c:v>
                </c:pt>
                <c:pt idx="82">
                  <c:v>158.90125978890001</c:v>
                </c:pt>
                <c:pt idx="83">
                  <c:v>164.91266598570002</c:v>
                </c:pt>
                <c:pt idx="84">
                  <c:v>169.89317330609501</c:v>
                </c:pt>
                <c:pt idx="85">
                  <c:v>174.26378958120495</c:v>
                </c:pt>
                <c:pt idx="86">
                  <c:v>178.96178072863501</c:v>
                </c:pt>
                <c:pt idx="87">
                  <c:v>182.400153217569</c:v>
                </c:pt>
                <c:pt idx="88">
                  <c:v>185.51157643854268</c:v>
                </c:pt>
                <c:pt idx="89">
                  <c:v>197.93462717058199</c:v>
                </c:pt>
                <c:pt idx="90">
                  <c:v>203.37274429690171</c:v>
                </c:pt>
                <c:pt idx="91">
                  <c:v>211.561372148451</c:v>
                </c:pt>
                <c:pt idx="92">
                  <c:v>218.01302349336058</c:v>
                </c:pt>
                <c:pt idx="93">
                  <c:v>220.76702417432767</c:v>
                </c:pt>
                <c:pt idx="94">
                  <c:v>221.59499489274771</c:v>
                </c:pt>
                <c:pt idx="95">
                  <c:v>227.44450119169161</c:v>
                </c:pt>
                <c:pt idx="96">
                  <c:v>233.36925434116398</c:v>
                </c:pt>
                <c:pt idx="97">
                  <c:v>233.42092271024899</c:v>
                </c:pt>
                <c:pt idx="98">
                  <c:v>241.69492679604971</c:v>
                </c:pt>
                <c:pt idx="99">
                  <c:v>251.840738849166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Sparsity!$C$2</c:f>
              <c:strCache>
                <c:ptCount val="1"/>
                <c:pt idx="0">
                  <c:v>ClueWeb-1B</c:v>
                </c:pt>
              </c:strCache>
            </c:strRef>
          </c:tx>
          <c:marker>
            <c:symbol val="none"/>
          </c:marker>
          <c:val>
            <c:numRef>
              <c:f>Sparsity!$C$3:$C$102</c:f>
              <c:numCache>
                <c:formatCode>General</c:formatCode>
                <c:ptCount val="100"/>
                <c:pt idx="0">
                  <c:v>1</c:v>
                </c:pt>
                <c:pt idx="1">
                  <c:v>1.0010129249220039</c:v>
                </c:pt>
                <c:pt idx="2">
                  <c:v>1.0013382185255277</c:v>
                </c:pt>
                <c:pt idx="3">
                  <c:v>1.0019737565623075</c:v>
                </c:pt>
                <c:pt idx="4">
                  <c:v>1.0545821829400301</c:v>
                </c:pt>
                <c:pt idx="5">
                  <c:v>1.0571579063131324</c:v>
                </c:pt>
                <c:pt idx="6">
                  <c:v>1.1633784229627224</c:v>
                </c:pt>
                <c:pt idx="7">
                  <c:v>1.1635474367211327</c:v>
                </c:pt>
                <c:pt idx="8">
                  <c:v>1.1979556281002701</c:v>
                </c:pt>
                <c:pt idx="9">
                  <c:v>1.1984013150659598</c:v>
                </c:pt>
                <c:pt idx="10">
                  <c:v>1.275821192704625</c:v>
                </c:pt>
                <c:pt idx="11">
                  <c:v>1.2764532578559598</c:v>
                </c:pt>
                <c:pt idx="12">
                  <c:v>1.34047937395452</c:v>
                </c:pt>
                <c:pt idx="13">
                  <c:v>1.3422574913033227</c:v>
                </c:pt>
                <c:pt idx="14">
                  <c:v>1.3765811758032525</c:v>
                </c:pt>
                <c:pt idx="15">
                  <c:v>1.37754200744355</c:v>
                </c:pt>
                <c:pt idx="16">
                  <c:v>1.386210329518953</c:v>
                </c:pt>
                <c:pt idx="17">
                  <c:v>1.3878599501062101</c:v>
                </c:pt>
                <c:pt idx="18">
                  <c:v>1.4992261253595898</c:v>
                </c:pt>
                <c:pt idx="19">
                  <c:v>1.4994009272604099</c:v>
                </c:pt>
                <c:pt idx="20">
                  <c:v>1.5272453651449598</c:v>
                </c:pt>
                <c:pt idx="21">
                  <c:v>1.5300155701030922</c:v>
                </c:pt>
                <c:pt idx="22">
                  <c:v>1.5963499973953399</c:v>
                </c:pt>
                <c:pt idx="23">
                  <c:v>1.5971128745651701</c:v>
                </c:pt>
                <c:pt idx="24">
                  <c:v>1.712955599159562</c:v>
                </c:pt>
                <c:pt idx="25">
                  <c:v>1.7130979874628798</c:v>
                </c:pt>
                <c:pt idx="26">
                  <c:v>1.8520400307929201</c:v>
                </c:pt>
                <c:pt idx="27">
                  <c:v>1.85443863700822</c:v>
                </c:pt>
                <c:pt idx="28">
                  <c:v>1.9243686583664674</c:v>
                </c:pt>
                <c:pt idx="29">
                  <c:v>1.9254174697714304</c:v>
                </c:pt>
                <c:pt idx="30">
                  <c:v>1.9279225778070974</c:v>
                </c:pt>
                <c:pt idx="31">
                  <c:v>1.92864725323702</c:v>
                </c:pt>
                <c:pt idx="32">
                  <c:v>1.9495239252866601</c:v>
                </c:pt>
                <c:pt idx="33">
                  <c:v>1.95030995502613</c:v>
                </c:pt>
                <c:pt idx="34">
                  <c:v>2.0446254203638343</c:v>
                </c:pt>
                <c:pt idx="35">
                  <c:v>2.04631208506254</c:v>
                </c:pt>
                <c:pt idx="36">
                  <c:v>2.0551343717260844</c:v>
                </c:pt>
                <c:pt idx="37">
                  <c:v>2.0566994854341343</c:v>
                </c:pt>
                <c:pt idx="38">
                  <c:v>2.0964906492559301</c:v>
                </c:pt>
                <c:pt idx="39">
                  <c:v>2.0965080136831613</c:v>
                </c:pt>
                <c:pt idx="40">
                  <c:v>2.1078736101222999</c:v>
                </c:pt>
                <c:pt idx="41">
                  <c:v>2.1093808424062575</c:v>
                </c:pt>
                <c:pt idx="42">
                  <c:v>2.2623151412017299</c:v>
                </c:pt>
                <c:pt idx="43">
                  <c:v>2.2626994738578468</c:v>
                </c:pt>
                <c:pt idx="44">
                  <c:v>2.2752562700052668</c:v>
                </c:pt>
                <c:pt idx="45">
                  <c:v>2.2775055421463684</c:v>
                </c:pt>
                <c:pt idx="46">
                  <c:v>2.4389981883114298</c:v>
                </c:pt>
                <c:pt idx="47">
                  <c:v>2.4418829984892843</c:v>
                </c:pt>
                <c:pt idx="48">
                  <c:v>2.6615314267192201</c:v>
                </c:pt>
                <c:pt idx="49">
                  <c:v>2.6627793502231301</c:v>
                </c:pt>
                <c:pt idx="50">
                  <c:v>2.9893417145635501</c:v>
                </c:pt>
                <c:pt idx="51">
                  <c:v>2.9922809332800728</c:v>
                </c:pt>
                <c:pt idx="52">
                  <c:v>3.0653527583392699</c:v>
                </c:pt>
                <c:pt idx="53">
                  <c:v>3.0672396927654044</c:v>
                </c:pt>
                <c:pt idx="54">
                  <c:v>3.5905468058136067</c:v>
                </c:pt>
                <c:pt idx="55">
                  <c:v>3.5922647264813299</c:v>
                </c:pt>
                <c:pt idx="56">
                  <c:v>4.5976314921252301</c:v>
                </c:pt>
                <c:pt idx="57">
                  <c:v>4.6050738856378803</c:v>
                </c:pt>
                <c:pt idx="58">
                  <c:v>4.7651889539090106</c:v>
                </c:pt>
                <c:pt idx="59">
                  <c:v>4.7674822159324375</c:v>
                </c:pt>
                <c:pt idx="60">
                  <c:v>4.8017028714974455</c:v>
                </c:pt>
                <c:pt idx="61">
                  <c:v>4.80573141861582</c:v>
                </c:pt>
                <c:pt idx="62">
                  <c:v>4.8467519838858104</c:v>
                </c:pt>
                <c:pt idx="63">
                  <c:v>4.8555244925246104</c:v>
                </c:pt>
                <c:pt idx="64">
                  <c:v>5.0185567845711399</c:v>
                </c:pt>
                <c:pt idx="65">
                  <c:v>5.0235149073607648</c:v>
                </c:pt>
                <c:pt idx="66">
                  <c:v>5.2686994622815799</c:v>
                </c:pt>
                <c:pt idx="67">
                  <c:v>5.2718482117534098</c:v>
                </c:pt>
                <c:pt idx="68">
                  <c:v>5.7950823942072303</c:v>
                </c:pt>
                <c:pt idx="69">
                  <c:v>5.79860853056429</c:v>
                </c:pt>
                <c:pt idx="70">
                  <c:v>8.4260153848825219</c:v>
                </c:pt>
                <c:pt idx="71">
                  <c:v>8.4287693830418959</c:v>
                </c:pt>
                <c:pt idx="72">
                  <c:v>12.0779454409696</c:v>
                </c:pt>
                <c:pt idx="73">
                  <c:v>12.0809170732837</c:v>
                </c:pt>
                <c:pt idx="74">
                  <c:v>12.1757534714384</c:v>
                </c:pt>
                <c:pt idx="75">
                  <c:v>12.1799626086</c:v>
                </c:pt>
                <c:pt idx="76">
                  <c:v>12.552092702888926</c:v>
                </c:pt>
                <c:pt idx="77">
                  <c:v>12.552847476659323</c:v>
                </c:pt>
                <c:pt idx="78">
                  <c:v>12.816015790052498</c:v>
                </c:pt>
                <c:pt idx="79">
                  <c:v>12.816453373618804</c:v>
                </c:pt>
                <c:pt idx="80">
                  <c:v>12.848451382497798</c:v>
                </c:pt>
                <c:pt idx="81">
                  <c:v>12.848908645748301</c:v>
                </c:pt>
                <c:pt idx="82">
                  <c:v>12.874922873002404</c:v>
                </c:pt>
                <c:pt idx="83">
                  <c:v>12.875079152847517</c:v>
                </c:pt>
                <c:pt idx="84">
                  <c:v>12.928900773874581</c:v>
                </c:pt>
                <c:pt idx="85">
                  <c:v>12.931783268795501</c:v>
                </c:pt>
                <c:pt idx="86">
                  <c:v>13.4419964460806</c:v>
                </c:pt>
                <c:pt idx="87">
                  <c:v>13.442548634866627</c:v>
                </c:pt>
                <c:pt idx="88">
                  <c:v>15.5222351490736</c:v>
                </c:pt>
                <c:pt idx="89">
                  <c:v>15.523059380553001</c:v>
                </c:pt>
                <c:pt idx="90">
                  <c:v>21.563619209686959</c:v>
                </c:pt>
                <c:pt idx="91">
                  <c:v>26.522129804881647</c:v>
                </c:pt>
                <c:pt idx="92">
                  <c:v>32.114849479356394</c:v>
                </c:pt>
                <c:pt idx="93">
                  <c:v>39.319231103161997</c:v>
                </c:pt>
                <c:pt idx="94">
                  <c:v>48.122412266231471</c:v>
                </c:pt>
                <c:pt idx="95">
                  <c:v>55.235815867613596</c:v>
                </c:pt>
                <c:pt idx="96">
                  <c:v>58.461811572811897</c:v>
                </c:pt>
                <c:pt idx="97">
                  <c:v>62.110664652392927</c:v>
                </c:pt>
                <c:pt idx="98">
                  <c:v>72.022332968680146</c:v>
                </c:pt>
                <c:pt idx="99">
                  <c:v>80.149901312171664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267136"/>
        <c:axId val="169560320"/>
      </c:lineChart>
      <c:catAx>
        <c:axId val="17826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Block ID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69560320"/>
        <c:crosses val="autoZero"/>
        <c:auto val="0"/>
        <c:lblAlgn val="ctr"/>
        <c:lblOffset val="10"/>
        <c:tickLblSkip val="10"/>
        <c:tickMarkSkip val="1"/>
        <c:noMultiLvlLbl val="0"/>
      </c:catAx>
      <c:valAx>
        <c:axId val="169560320"/>
        <c:scaling>
          <c:logBase val="10"/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 Block density (normalized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826713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Presto</c:v>
                </c:pt>
              </c:strCache>
            </c:strRef>
          </c:tx>
          <c:invertIfNegative val="0"/>
          <c:cat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19.239999999999998</c:v>
                </c:pt>
                <c:pt idx="1">
                  <c:v>10.42</c:v>
                </c:pt>
                <c:pt idx="2">
                  <c:v>7.54</c:v>
                </c:pt>
                <c:pt idx="3">
                  <c:v>7.66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Hadoop-InMem</c:v>
                </c:pt>
              </c:strCache>
            </c:strRef>
          </c:tx>
          <c:invertIfNegative val="0"/>
          <c:cat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368</c:v>
                </c:pt>
                <c:pt idx="1">
                  <c:v>244</c:v>
                </c:pt>
                <c:pt idx="2">
                  <c:v>179</c:v>
                </c:pt>
                <c:pt idx="3">
                  <c:v>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397504"/>
        <c:axId val="139829824"/>
      </c:barChart>
      <c:catAx>
        <c:axId val="14139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workers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829824"/>
        <c:crosses val="autoZero"/>
        <c:auto val="1"/>
        <c:lblAlgn val="ctr"/>
        <c:lblOffset val="100"/>
        <c:noMultiLvlLbl val="0"/>
      </c:catAx>
      <c:valAx>
        <c:axId val="139829824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13975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Presto</c:v>
                </c:pt>
              </c:strCache>
            </c:strRef>
          </c:tx>
          <c:invertIfNegative val="0"/>
          <c:cat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19.239999999999998</c:v>
                </c:pt>
                <c:pt idx="1">
                  <c:v>10.42</c:v>
                </c:pt>
                <c:pt idx="2">
                  <c:v>7.54</c:v>
                </c:pt>
                <c:pt idx="3">
                  <c:v>7.66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Hadoop-InMem</c:v>
                </c:pt>
              </c:strCache>
            </c:strRef>
          </c:tx>
          <c:invertIfNegative val="0"/>
          <c:cat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368</c:v>
                </c:pt>
                <c:pt idx="1">
                  <c:v>244</c:v>
                </c:pt>
                <c:pt idx="2">
                  <c:v>179</c:v>
                </c:pt>
                <c:pt idx="3">
                  <c:v>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146176"/>
        <c:axId val="202032256"/>
      </c:barChart>
      <c:catAx>
        <c:axId val="20414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workers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2032256"/>
        <c:crosses val="autoZero"/>
        <c:auto val="1"/>
        <c:lblAlgn val="ctr"/>
        <c:lblOffset val="100"/>
        <c:noMultiLvlLbl val="0"/>
      </c:catAx>
      <c:valAx>
        <c:axId val="202032256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1461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723E-D43E-426E-A24B-73BE854802A5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82D42-AC4D-44F6-A92C-4D446617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2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way to do ML + graph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Spark, where only one record is addressed at a time, the ease of array-based programming is due to a global view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contrast,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-like programs don’t act on the global structure of data which results in inefficiencies: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observes 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pass the entire state of the graph between steps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Fine grained, lack of global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7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Spark, where only one record is addressed at a time, the ease of array-based programming is due to a global view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contrast,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-like programs don’t act on the global structure of data which results in inefficiencies: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observes 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pass the entire state of the graph between steps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Fine grained, lack of global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7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Spark, where only one record is addressed at a time, the ease of array-based programming is due to a global view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contrast,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-like programs don’t act on the global structure of data which results in inefficiencies: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observes 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pass the entire state of the graph between steps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Fine grained, lack of global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7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systems where mappers scan any of the equal-size data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Dynamic, evolving data</a:t>
            </a:r>
            <a:r>
              <a:rPr lang="en-US" baseline="0" dirty="0" smtClean="0"/>
              <a:t>  - </a:t>
            </a:r>
            <a:r>
              <a:rPr lang="en-US" dirty="0" smtClean="0"/>
              <a:t>Benefits: Low latency, </a:t>
            </a:r>
            <a:r>
              <a:rPr lang="en-US" dirty="0" smtClean="0">
                <a:solidFill>
                  <a:srgbClr val="FF0000"/>
                </a:solidFill>
              </a:rPr>
              <a:t>fresher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major trends</a:t>
            </a:r>
            <a:r>
              <a:rPr lang="en-US" baseline="0" dirty="0" smtClean="0"/>
              <a:t> in industry - big data, complex algorithms used to analyze data – Two major classes – each algorithm is linear algebra operation – Common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5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19.24, 7.66   368 to</a:t>
            </a:r>
            <a:r>
              <a:rPr lang="en-US" baseline="0" dirty="0" smtClean="0"/>
              <a:t> 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9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19.24, 7.66   368 to</a:t>
            </a:r>
            <a:r>
              <a:rPr lang="en-US" baseline="0" dirty="0" smtClean="0"/>
              <a:t> 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major trends</a:t>
            </a:r>
            <a:r>
              <a:rPr lang="en-US" baseline="0" dirty="0" smtClean="0"/>
              <a:t> in industry - big data, complex algorithms used to analyze data – Two major classes – each algorithm is linear algebra operation – Common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by adjacency matrix  step to neighbor vertices</a:t>
            </a:r>
          </a:p>
          <a:p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- all programs written in octave</a:t>
            </a:r>
          </a:p>
          <a:p>
            <a:r>
              <a:rPr lang="en-US" dirty="0" smtClean="0"/>
              <a:t>High performance computing</a:t>
            </a:r>
            <a:r>
              <a:rPr lang="en-US" baseline="0" dirty="0" smtClean="0"/>
              <a:t> community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by adjacency matrix  step to neighbor vertices</a:t>
            </a:r>
          </a:p>
          <a:p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- all programs written in octave</a:t>
            </a:r>
          </a:p>
          <a:p>
            <a:r>
              <a:rPr lang="en-US" dirty="0" smtClean="0"/>
              <a:t>High performance computing</a:t>
            </a:r>
            <a:r>
              <a:rPr lang="en-US" baseline="0" dirty="0" smtClean="0"/>
              <a:t> community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by adjacency matrix  step to neighbor vertices</a:t>
            </a:r>
          </a:p>
          <a:p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- all programs written in octave</a:t>
            </a:r>
          </a:p>
          <a:p>
            <a:r>
              <a:rPr lang="en-US" dirty="0" smtClean="0"/>
              <a:t>High performance computing</a:t>
            </a:r>
            <a:r>
              <a:rPr lang="en-US" baseline="0" dirty="0" smtClean="0"/>
              <a:t> community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by adjacency matrix  step to neighbor vertices</a:t>
            </a:r>
          </a:p>
          <a:p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- all programs written in octave</a:t>
            </a:r>
          </a:p>
          <a:p>
            <a:r>
              <a:rPr lang="en-US" dirty="0" smtClean="0"/>
              <a:t>High performance computing</a:t>
            </a:r>
            <a:r>
              <a:rPr lang="en-US" baseline="0" dirty="0" smtClean="0"/>
              <a:t> community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by adjacency matrix  step to neighbor vertices</a:t>
            </a:r>
          </a:p>
          <a:p>
            <a:r>
              <a:rPr lang="en-US" dirty="0" err="1" smtClean="0"/>
              <a:t>andrew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- all programs written in octave</a:t>
            </a:r>
          </a:p>
          <a:p>
            <a:r>
              <a:rPr lang="en-US" dirty="0" smtClean="0"/>
              <a:t>High performance computing</a:t>
            </a:r>
            <a:r>
              <a:rPr lang="en-US" baseline="0" dirty="0" smtClean="0"/>
              <a:t> community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82D42-AC4D-44F6-A92C-4D44661761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E987-8BC9-44E5-925A-DF2F1CA275DA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0AC-769A-44BB-AD08-837963D20DB3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4638-C3BC-4753-BA3A-E33D3D078C0D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6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cap="none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142999"/>
            <a:ext cx="8348472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4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DD2FD2-6FB7-4016-A6C2-A2A548F5F25A}" type="datetime1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5ED9-FCC8-4476-859D-F44AA794ECFD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EEFD-40A5-40C3-A53C-D81F706BD65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B275-B4D5-4810-B20C-FC7379E37BED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59AA-1055-4AA5-8902-E766FF24D05E}" type="datetime1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2CF8-6B00-428A-9DDF-FF079F2014A9}" type="datetime1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4839-825F-42E9-BF7B-73D0321DB3D0}" type="datetime1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D7CA-3F51-4860-BBEC-6DF2280A6000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9D9D-24D9-4EEA-BB53-41D4612E1D3A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F4FD-2EC5-45C0-9787-5E7ADD8C2D20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23FE-55B4-40A8-B927-B1694BA2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4575"/>
            <a:ext cx="7772400" cy="1470025"/>
          </a:xfrm>
        </p:spPr>
        <p:txBody>
          <a:bodyPr/>
          <a:lstStyle/>
          <a:p>
            <a:r>
              <a:rPr lang="en-US" dirty="0" smtClean="0"/>
              <a:t>Using R for Iterative and Incremental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Shivaram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Venkataraman</a:t>
            </a:r>
            <a:r>
              <a:rPr lang="en-US" dirty="0" smtClean="0"/>
              <a:t>, Indrajit Roy, Alvin AuYoung,  Robert Schreiber</a:t>
            </a:r>
          </a:p>
          <a:p>
            <a:endParaRPr lang="en-US" dirty="0"/>
          </a:p>
          <a:p>
            <a:r>
              <a:rPr lang="en-US" dirty="0" smtClean="0"/>
              <a:t>UC Berkeley and HP Labs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33400" y="5728061"/>
            <a:ext cx="2661667" cy="874926"/>
            <a:chOff x="4953000" y="5181600"/>
            <a:chExt cx="4000688" cy="1342241"/>
          </a:xfrm>
        </p:grpSpPr>
        <p:pic>
          <p:nvPicPr>
            <p:cNvPr id="5" name="Picture 4" descr="amplab_hire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181600"/>
              <a:ext cx="4000688" cy="13422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1706" y="6132997"/>
              <a:ext cx="1512428" cy="37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3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599"/>
            <a:ext cx="1079861" cy="107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 on Existing Frameworks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>
              <a:buChar char=" "/>
            </a:pPr>
            <a:r>
              <a:rPr lang="en-US" smtClean="0"/>
              <a:t>                              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</a:t>
            </a:r>
            <a:r>
              <a:rPr lang="en-US" i="1" smtClean="0"/>
              <a:t>      </a:t>
            </a:r>
            <a:r>
              <a:rPr lang="en-US" smtClean="0"/>
              <a:t> 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                             </a:t>
            </a:r>
            <a:endParaRPr lang="en-US" dirty="0" smtClean="0"/>
          </a:p>
          <a:p>
            <a:pPr>
              <a:buChar char=" "/>
            </a:pPr>
            <a:r>
              <a:rPr lang="en-US" smtClean="0"/>
              <a:t>                              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</a:t>
            </a:r>
            <a:r>
              <a:rPr lang="en-US" i="1" smtClean="0"/>
              <a:t>      </a:t>
            </a:r>
            <a:r>
              <a:rPr lang="en-US" smtClean="0"/>
              <a:t>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        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F00-65EF-4512-B315-BAF4F71C5CA5}" type="datetime1">
              <a:rPr lang="en-US" smtClean="0"/>
              <a:t>6/29/2012</a:t>
            </a:fld>
            <a:endParaRPr lang="en-US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 descr=" 8"/>
          <p:cNvSpPr/>
          <p:nvPr/>
        </p:nvSpPr>
        <p:spPr>
          <a:xfrm>
            <a:off x="381000" y="1524000"/>
            <a:ext cx="77724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Matrix Operations:  </a:t>
            </a:r>
            <a:r>
              <a:rPr lang="en-US" sz="3200" i="1" dirty="0" smtClean="0">
                <a:solidFill>
                  <a:srgbClr val="C00000"/>
                </a:solidFill>
              </a:rPr>
              <a:t>Structured</a:t>
            </a:r>
            <a:r>
              <a:rPr lang="en-US" sz="3200" dirty="0">
                <a:solidFill>
                  <a:prstClr val="black"/>
                </a:solidFill>
              </a:rPr>
              <a:t>, coarse grained</a:t>
            </a:r>
          </a:p>
          <a:p>
            <a:pPr lvl="1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                         Need global </a:t>
            </a:r>
            <a:r>
              <a:rPr lang="en-US" sz="3200" dirty="0">
                <a:solidFill>
                  <a:prstClr val="black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6723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 on Existing Frameworks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mtClean="0">
                <a:latin typeface="Gill Sans MT"/>
              </a:rPr>
              <a:t>Data-parallel frameworks – MapReduce/Dryad</a:t>
            </a:r>
          </a:p>
          <a:p>
            <a:pPr lvl="1"/>
            <a:r>
              <a:rPr lang="en-US" smtClean="0">
                <a:latin typeface="Gill Sans MT"/>
              </a:rPr>
              <a:t>Process each </a:t>
            </a:r>
            <a:r>
              <a:rPr lang="en-US" i="1" smtClean="0">
                <a:latin typeface="Gill Sans MT"/>
              </a:rPr>
              <a:t>record</a:t>
            </a:r>
            <a:r>
              <a:rPr lang="en-US" smtClean="0">
                <a:latin typeface="Gill Sans MT"/>
              </a:rPr>
              <a:t> in parallel </a:t>
            </a:r>
          </a:p>
          <a:p>
            <a:pPr lvl="1"/>
            <a:r>
              <a:rPr lang="en-US" smtClean="0">
                <a:latin typeface="Gill Sans MT"/>
              </a:rPr>
              <a:t>Use case:  Computing sufficient statistics</a:t>
            </a:r>
          </a:p>
          <a:p>
            <a:pPr>
              <a:buChar char=" "/>
            </a:pPr>
            <a:r>
              <a:rPr lang="en-US" smtClean="0"/>
              <a:t>                              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</a:t>
            </a:r>
            <a:r>
              <a:rPr lang="en-US" i="1" smtClean="0"/>
              <a:t>      </a:t>
            </a:r>
            <a:r>
              <a:rPr lang="en-US" smtClean="0"/>
              <a:t>            </a:t>
            </a:r>
            <a:endParaRPr lang="en-US" dirty="0" smtClean="0"/>
          </a:p>
          <a:p>
            <a:pPr lvl="1">
              <a:buChar char=" "/>
            </a:pPr>
            <a:r>
              <a:rPr lang="en-US" smtClean="0"/>
              <a:t>                     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F00-65EF-4512-B315-BAF4F71C5CA5}" type="datetime1">
              <a:rPr lang="en-US" smtClean="0"/>
              <a:t>6/29/2012</a:t>
            </a:fld>
            <a:endParaRPr lang="en-US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 descr=" 8"/>
          <p:cNvSpPr/>
          <p:nvPr/>
        </p:nvSpPr>
        <p:spPr>
          <a:xfrm>
            <a:off x="381000" y="1524000"/>
            <a:ext cx="77724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Matrix Operations:  </a:t>
            </a:r>
            <a:r>
              <a:rPr lang="en-US" sz="3200" i="1" dirty="0" smtClean="0">
                <a:solidFill>
                  <a:srgbClr val="C00000"/>
                </a:solidFill>
              </a:rPr>
              <a:t>Structured</a:t>
            </a:r>
            <a:r>
              <a:rPr lang="en-US" sz="3200" dirty="0">
                <a:solidFill>
                  <a:prstClr val="black"/>
                </a:solidFill>
              </a:rPr>
              <a:t>, coarse grained</a:t>
            </a:r>
          </a:p>
          <a:p>
            <a:pPr lvl="1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                         Need global </a:t>
            </a:r>
            <a:r>
              <a:rPr lang="en-US" sz="3200" dirty="0">
                <a:solidFill>
                  <a:prstClr val="black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91198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 on Existing Frameworks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mtClean="0">
                <a:latin typeface="Gill Sans MT"/>
              </a:rPr>
              <a:t>Data-parallel frameworks – MapReduce/Dryad</a:t>
            </a:r>
          </a:p>
          <a:p>
            <a:pPr lvl="1"/>
            <a:r>
              <a:rPr lang="en-US" smtClean="0">
                <a:latin typeface="Gill Sans MT"/>
              </a:rPr>
              <a:t>Process each </a:t>
            </a:r>
            <a:r>
              <a:rPr lang="en-US" i="1" smtClean="0">
                <a:latin typeface="Gill Sans MT"/>
              </a:rPr>
              <a:t>record</a:t>
            </a:r>
            <a:r>
              <a:rPr lang="en-US" smtClean="0">
                <a:latin typeface="Gill Sans MT"/>
              </a:rPr>
              <a:t> in parallel </a:t>
            </a:r>
          </a:p>
          <a:p>
            <a:pPr lvl="1"/>
            <a:r>
              <a:rPr lang="en-US" smtClean="0">
                <a:latin typeface="Gill Sans MT"/>
              </a:rPr>
              <a:t>Use case:  Computing sufficient statistics</a:t>
            </a:r>
          </a:p>
          <a:p>
            <a:pPr marL="0" lvl="0" indent="0">
              <a:buNone/>
            </a:pPr>
            <a:r>
              <a:rPr lang="en-US" smtClean="0">
                <a:latin typeface="Gill Sans MT"/>
              </a:rPr>
              <a:t>Graph-centric frameworks – Pregel/GraphLab</a:t>
            </a:r>
          </a:p>
          <a:p>
            <a:pPr lvl="1"/>
            <a:r>
              <a:rPr lang="en-US" smtClean="0">
                <a:latin typeface="Gill Sans MT"/>
              </a:rPr>
              <a:t>Process each </a:t>
            </a:r>
            <a:r>
              <a:rPr lang="en-US" i="1" smtClean="0">
                <a:latin typeface="Gill Sans MT"/>
              </a:rPr>
              <a:t>vertex</a:t>
            </a:r>
            <a:r>
              <a:rPr lang="en-US" smtClean="0">
                <a:latin typeface="Gill Sans MT"/>
              </a:rPr>
              <a:t> in parallel</a:t>
            </a:r>
          </a:p>
          <a:p>
            <a:pPr lvl="1"/>
            <a:r>
              <a:rPr lang="en-US" smtClean="0">
                <a:latin typeface="Gill Sans MT"/>
              </a:rPr>
              <a:t>Use case: Graph models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F00-65EF-4512-B315-BAF4F71C5CA5}" type="datetime1">
              <a:rPr lang="en-US" smtClean="0"/>
              <a:t>6/29/2012</a:t>
            </a:fld>
            <a:endParaRPr lang="en-US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 descr=" 8"/>
          <p:cNvSpPr/>
          <p:nvPr/>
        </p:nvSpPr>
        <p:spPr>
          <a:xfrm>
            <a:off x="381000" y="1524000"/>
            <a:ext cx="77724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Matrix Operations:  </a:t>
            </a:r>
            <a:r>
              <a:rPr lang="en-US" sz="3200" i="1" dirty="0" smtClean="0">
                <a:solidFill>
                  <a:srgbClr val="C00000"/>
                </a:solidFill>
              </a:rPr>
              <a:t>Structured</a:t>
            </a:r>
            <a:r>
              <a:rPr lang="en-US" sz="3200" dirty="0">
                <a:solidFill>
                  <a:prstClr val="black"/>
                </a:solidFill>
              </a:rPr>
              <a:t>, coarse grained</a:t>
            </a:r>
          </a:p>
          <a:p>
            <a:pPr lvl="1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                         Need global </a:t>
            </a:r>
            <a:r>
              <a:rPr lang="en-US" sz="3200" dirty="0">
                <a:solidFill>
                  <a:prstClr val="black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18605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4BB3-6017-42BD-8F85-04918DDD2401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1312"/>
              </p:ext>
            </p:extLst>
          </p:nvPr>
        </p:nvGraphicFramePr>
        <p:xfrm>
          <a:off x="381000" y="2209800"/>
          <a:ext cx="3657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177"/>
              </p:ext>
            </p:extLst>
          </p:nvPr>
        </p:nvGraphicFramePr>
        <p:xfrm>
          <a:off x="4876800" y="20574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 descr="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22107"/>
              </p:ext>
            </p:extLst>
          </p:nvPr>
        </p:nvGraphicFramePr>
        <p:xfrm>
          <a:off x="4876800" y="29718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10535"/>
              </p:ext>
            </p:extLst>
          </p:nvPr>
        </p:nvGraphicFramePr>
        <p:xfrm>
          <a:off x="4876800" y="38862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 descr="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18315"/>
              </p:ext>
            </p:extLst>
          </p:nvPr>
        </p:nvGraphicFramePr>
        <p:xfrm>
          <a:off x="4876800" y="48006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 descr=" 5"/>
          <p:cNvCxnSpPr/>
          <p:nvPr/>
        </p:nvCxnSpPr>
        <p:spPr>
          <a:xfrm>
            <a:off x="4191000" y="3810000"/>
            <a:ext cx="4572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0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4BB3-6017-42BD-8F85-04918DDD2401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20329"/>
              </p:ext>
            </p:extLst>
          </p:nvPr>
        </p:nvGraphicFramePr>
        <p:xfrm>
          <a:off x="381000" y="2209800"/>
          <a:ext cx="3657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69213"/>
              </p:ext>
            </p:extLst>
          </p:nvPr>
        </p:nvGraphicFramePr>
        <p:xfrm>
          <a:off x="4876800" y="20574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 descr="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88211"/>
              </p:ext>
            </p:extLst>
          </p:nvPr>
        </p:nvGraphicFramePr>
        <p:xfrm>
          <a:off x="4876800" y="29718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90766"/>
              </p:ext>
            </p:extLst>
          </p:nvPr>
        </p:nvGraphicFramePr>
        <p:xfrm>
          <a:off x="4876800" y="38862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 descr="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87143"/>
              </p:ext>
            </p:extLst>
          </p:nvPr>
        </p:nvGraphicFramePr>
        <p:xfrm>
          <a:off x="4876800" y="4800600"/>
          <a:ext cx="36576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54864" marR="54864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 descr=" 5"/>
          <p:cNvCxnSpPr/>
          <p:nvPr/>
        </p:nvCxnSpPr>
        <p:spPr>
          <a:xfrm>
            <a:off x="4191000" y="3810000"/>
            <a:ext cx="4572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 descr=" 11"/>
          <p:cNvSpPr/>
          <p:nvPr/>
        </p:nvSpPr>
        <p:spPr>
          <a:xfrm>
            <a:off x="4673600" y="3695700"/>
            <a:ext cx="4165600" cy="1104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2B66-73C1-4D2E-AD02-BDBC2C13ECDA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graphicFrame>
        <p:nvGraphicFramePr>
          <p:cNvPr id="5" name="Chart 4" descr=" 4"/>
          <p:cNvGraphicFramePr/>
          <p:nvPr>
            <p:extLst>
              <p:ext uri="{D42A27DB-BD31-4B8C-83A1-F6EECF244321}">
                <p14:modId xmlns:p14="http://schemas.microsoft.com/office/powerpoint/2010/main" val="2132469327"/>
              </p:ext>
            </p:extLst>
          </p:nvPr>
        </p:nvGraphicFramePr>
        <p:xfrm>
          <a:off x="762000" y="16002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2B66-73C1-4D2E-AD02-BDBC2C13ECDA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graphicFrame>
        <p:nvGraphicFramePr>
          <p:cNvPr id="5" name="Chart 4" descr=" 4"/>
          <p:cNvGraphicFramePr/>
          <p:nvPr>
            <p:extLst>
              <p:ext uri="{D42A27DB-BD31-4B8C-83A1-F6EECF244321}">
                <p14:modId xmlns:p14="http://schemas.microsoft.com/office/powerpoint/2010/main" val="379075168"/>
              </p:ext>
            </p:extLst>
          </p:nvPr>
        </p:nvGraphicFramePr>
        <p:xfrm>
          <a:off x="762000" y="16002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2B66-73C1-4D2E-AD02-BDBC2C13ECDA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 – Sparse Matrices</a:t>
            </a:r>
            <a:endParaRPr lang="en-US" dirty="0"/>
          </a:p>
        </p:txBody>
      </p:sp>
      <p:graphicFrame>
        <p:nvGraphicFramePr>
          <p:cNvPr id="5" name="Chart 4" descr=" 4"/>
          <p:cNvGraphicFramePr/>
          <p:nvPr>
            <p:extLst>
              <p:ext uri="{D42A27DB-BD31-4B8C-83A1-F6EECF244321}">
                <p14:modId xmlns:p14="http://schemas.microsoft.com/office/powerpoint/2010/main" val="40028553"/>
              </p:ext>
            </p:extLst>
          </p:nvPr>
        </p:nvGraphicFramePr>
        <p:xfrm>
          <a:off x="762000" y="1600200"/>
          <a:ext cx="7924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 descr=" 5"/>
          <p:cNvSpPr txBox="1"/>
          <p:nvPr/>
        </p:nvSpPr>
        <p:spPr>
          <a:xfrm>
            <a:off x="0" y="2971800"/>
            <a:ext cx="91440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1000x more elements </a:t>
            </a:r>
            <a:r>
              <a:rPr lang="en-US" sz="28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 Computation imbalance</a:t>
            </a:r>
            <a:endParaRPr lang="en-US" sz="28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2B66-73C1-4D2E-AD02-BDBC2C13ECDA}" type="datetime1">
              <a:rPr lang="en-US" smtClean="0"/>
              <a:t>6/29/2012</a:t>
            </a:fld>
            <a:endParaRPr lang="en-US"/>
          </a:p>
        </p:txBody>
      </p:sp>
      <p:sp>
        <p:nvSpPr>
          <p:cNvPr id="6" name="Slide Number Placeholder 5" descr="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– Incremental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10200"/>
            <a:ext cx="81534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Incremental computation on </a:t>
            </a: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 smtClean="0">
                <a:solidFill>
                  <a:srgbClr val="C00000"/>
                </a:solidFill>
              </a:rPr>
              <a:t>onsistent view of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83CF-EC82-41E1-80E7-3D67CC1CB805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98395" y="1646374"/>
            <a:ext cx="4516805" cy="3707981"/>
            <a:chOff x="5213444" y="1619432"/>
            <a:chExt cx="4115335" cy="377126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3444" y="3044980"/>
              <a:ext cx="737492" cy="88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https://netflix.hs.llnwd.net/e1/us/layout/signup/950/header/netflix_logo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29403" y="3183933"/>
              <a:ext cx="1007457" cy="37572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005941" y="3085693"/>
              <a:ext cx="2322838" cy="7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Refine recommendations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6652" y="1619432"/>
              <a:ext cx="1596788" cy="78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New movie ratings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0841" y="4608125"/>
              <a:ext cx="1464812" cy="78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Better</a:t>
              </a:r>
            </a:p>
            <a:p>
              <a:pPr algn="ctr"/>
              <a:r>
                <a:rPr lang="en-US" sz="2200" dirty="0" smtClean="0">
                  <a:latin typeface="+mj-lt"/>
                </a:rPr>
                <a:t>suggestions</a:t>
              </a:r>
            </a:p>
          </p:txBody>
        </p:sp>
        <p:sp>
          <p:nvSpPr>
            <p:cNvPr id="12" name="Curved Down Arrow 11"/>
            <p:cNvSpPr/>
            <p:nvPr/>
          </p:nvSpPr>
          <p:spPr>
            <a:xfrm>
              <a:off x="5517881" y="2402007"/>
              <a:ext cx="2232095" cy="739498"/>
            </a:xfrm>
            <a:prstGeom prst="curvedDownArrow">
              <a:avLst>
                <a:gd name="adj1" fmla="val 25000"/>
                <a:gd name="adj2" fmla="val 42125"/>
                <a:gd name="adj3" fmla="val 25000"/>
              </a:avLst>
            </a:pr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US" sz="2200" dirty="0" smtClea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10800000">
              <a:off x="5438440" y="3855494"/>
              <a:ext cx="2232095" cy="739498"/>
            </a:xfrm>
            <a:prstGeom prst="curvedDownArrow">
              <a:avLst>
                <a:gd name="adj1" fmla="val 25000"/>
                <a:gd name="adj2" fmla="val 42125"/>
                <a:gd name="adj3" fmla="val 25000"/>
              </a:avLst>
            </a:prstGeom>
            <a:gradFill flip="none" rotWithShape="1">
              <a:gsLst>
                <a:gs pos="0">
                  <a:srgbClr val="00A4E6"/>
                </a:gs>
                <a:gs pos="100000">
                  <a:srgbClr val="1742DB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US" sz="2200" dirty="0" smtClean="0">
                <a:solidFill>
                  <a:prstClr val="white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5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Data, Complex Algorithms</a:t>
            </a:r>
            <a:endParaRPr lang="en-US" dirty="0"/>
          </a:p>
        </p:txBody>
      </p:sp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8750"/>
              </p:ext>
            </p:extLst>
          </p:nvPr>
        </p:nvGraphicFramePr>
        <p:xfrm>
          <a:off x="4191000" y="1746447"/>
          <a:ext cx="4038600" cy="5083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</a:tblGrid>
              <a:tr h="107295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(Dominant </a:t>
                      </a:r>
                      <a:r>
                        <a:rPr lang="en-US" sz="2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eigenvector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41986" marR="141986" marT="70993" marB="70993"/>
                </a:tc>
              </a:tr>
              <a:tr h="141986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Recommendations</a:t>
                      </a: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Matrix factorization)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41986" marR="141986" marT="70993" marB="70993"/>
                </a:tc>
              </a:tr>
              <a:tr h="11709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Anomaly</a:t>
                      </a:r>
                      <a:r>
                        <a:rPr lang="en-US" sz="2800" baseline="0" dirty="0" smtClean="0"/>
                        <a:t> detection</a:t>
                      </a:r>
                      <a:endParaRPr lang="en-US" sz="2800" dirty="0" smtClean="0"/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(Top-K eigenvalues)</a:t>
                      </a:r>
                    </a:p>
                  </a:txBody>
                  <a:tcPr marL="141986" marR="141986" marT="70993" marB="70993"/>
                </a:tc>
              </a:tr>
              <a:tr h="14198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Importance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(Vertex Centrality)</a:t>
                      </a:r>
                    </a:p>
                  </a:txBody>
                  <a:tcPr marL="141986" marR="141986" marT="70993" marB="70993"/>
                </a:tc>
              </a:tr>
            </a:tbl>
          </a:graphicData>
        </a:graphic>
      </p:graphicFrame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7193-2717-4693-BA44-82BD723BBDC2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</a:t>
            </a:fld>
            <a:endParaRPr lang="en-US"/>
          </a:p>
        </p:txBody>
      </p:sp>
      <p:grpSp>
        <p:nvGrpSpPr>
          <p:cNvPr id="13" name="Group 12" descr=" 13"/>
          <p:cNvGrpSpPr/>
          <p:nvPr/>
        </p:nvGrpSpPr>
        <p:grpSpPr>
          <a:xfrm>
            <a:off x="1451625" y="1905000"/>
            <a:ext cx="1523237" cy="4493111"/>
            <a:chOff x="1451625" y="1905000"/>
            <a:chExt cx="1523237" cy="4493111"/>
          </a:xfrm>
        </p:grpSpPr>
        <p:grpSp>
          <p:nvGrpSpPr>
            <p:cNvPr id="9" name="Group 8"/>
            <p:cNvGrpSpPr/>
            <p:nvPr/>
          </p:nvGrpSpPr>
          <p:grpSpPr>
            <a:xfrm>
              <a:off x="1451625" y="1905000"/>
              <a:ext cx="1523237" cy="4493111"/>
              <a:chOff x="1451625" y="1905000"/>
              <a:chExt cx="1523237" cy="449311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451625" y="1905000"/>
                <a:ext cx="1523237" cy="4078318"/>
                <a:chOff x="1451625" y="1905000"/>
                <a:chExt cx="1523237" cy="407831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503134" y="1905000"/>
                  <a:ext cx="1366684" cy="2735149"/>
                  <a:chOff x="308813" y="1773714"/>
                  <a:chExt cx="1366684" cy="2735149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08813" y="3069114"/>
                    <a:ext cx="1366684" cy="1439749"/>
                    <a:chOff x="4257239" y="1499332"/>
                    <a:chExt cx="1366684" cy="1439749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327262" y="1754177"/>
                      <a:ext cx="1184904" cy="118490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12" name="Picture 2" descr="https://netflix.hs.llnwd.net/e1/us/layout/signup/950/header/netflix_logo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257239" y="1499332"/>
                      <a:ext cx="1366684" cy="509691"/>
                    </a:xfrm>
                    <a:prstGeom prst="rect">
                      <a:avLst/>
                    </a:prstGeom>
                    <a:noFill/>
                  </p:spPr>
                </p:pic>
              </p:grpSp>
              <p:pic>
                <p:nvPicPr>
                  <p:cNvPr id="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399704" y="1773714"/>
                    <a:ext cx="1238438" cy="9741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1625" y="5410200"/>
                  <a:ext cx="1523237" cy="573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6" name="Picture 2" descr="https://encrypted-tbn1.google.com/images?q=tbn:ANd9GcQZhP99w1BF4JJ48VayATO7ZoCMMl8KsU9sZ21opPYdYsxziBZT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14687" y="5989721"/>
                <a:ext cx="1197112" cy="40839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http://twitter.com/images/three_circles/twitter-bird-light-bgs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430" y="4097052"/>
              <a:ext cx="1313148" cy="131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59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3820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for </a:t>
            </a:r>
            <a:r>
              <a:rPr lang="en-US" dirty="0" smtClean="0"/>
              <a:t>large-scale iterative linear algebra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Extend R for scalability and incremental updates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1956-65C6-4D1F-B629-FCEDBA15329E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dirty="0" smtClean="0"/>
              <a:t>Programming model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Applications and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4E71-493B-4FDB-846B-B726A0455FA1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One data structure: Distributed Array</a:t>
            </a:r>
          </a:p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>
                <a:sym typeface="Wingdings" pitchFamily="2" charset="2"/>
              </a:rPr>
              <a:t> </a:t>
            </a:r>
            <a:r>
              <a:rPr lang="en-US" i="1" dirty="0" err="1" smtClean="0">
                <a:solidFill>
                  <a:srgbClr val="C00000"/>
                </a:solidFill>
              </a:rPr>
              <a:t>darray</a:t>
            </a:r>
            <a:r>
              <a:rPr lang="en-US" dirty="0" smtClean="0"/>
              <a:t>(…)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3399"/>
              </p:ext>
            </p:extLst>
          </p:nvPr>
        </p:nvGraphicFramePr>
        <p:xfrm>
          <a:off x="4925136" y="3276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50948"/>
              </p:ext>
            </p:extLst>
          </p:nvPr>
        </p:nvGraphicFramePr>
        <p:xfrm>
          <a:off x="838200" y="3352800"/>
          <a:ext cx="234172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728"/>
              </a:tblGrid>
              <a:tr h="228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43642"/>
              </p:ext>
            </p:extLst>
          </p:nvPr>
        </p:nvGraphicFramePr>
        <p:xfrm>
          <a:off x="4914378" y="45720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0210"/>
              </p:ext>
            </p:extLst>
          </p:nvPr>
        </p:nvGraphicFramePr>
        <p:xfrm>
          <a:off x="6248400" y="32766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52893"/>
              </p:ext>
            </p:extLst>
          </p:nvPr>
        </p:nvGraphicFramePr>
        <p:xfrm>
          <a:off x="6248400" y="4572000"/>
          <a:ext cx="1170864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2"/>
                <a:gridCol w="585432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FBC6-FF47-4482-AB29-C11FE8D5A151}" type="datetime1">
              <a:rPr lang="en-US" smtClean="0"/>
              <a:t>6/29/2012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609600" y="153235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Iteration: </a:t>
            </a:r>
            <a:r>
              <a:rPr lang="en-US" sz="3200" dirty="0" err="1">
                <a:solidFill>
                  <a:srgbClr val="C00000"/>
                </a:solidFill>
              </a:rPr>
              <a:t>foreach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9558"/>
              </p:ext>
            </p:extLst>
          </p:nvPr>
        </p:nvGraphicFramePr>
        <p:xfrm>
          <a:off x="3456864" y="2438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44095"/>
              </p:ext>
            </p:extLst>
          </p:nvPr>
        </p:nvGraphicFramePr>
        <p:xfrm>
          <a:off x="3446106" y="3352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23395"/>
              </p:ext>
            </p:extLst>
          </p:nvPr>
        </p:nvGraphicFramePr>
        <p:xfrm>
          <a:off x="4447464" y="2438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2698"/>
              </p:ext>
            </p:extLst>
          </p:nvPr>
        </p:nvGraphicFramePr>
        <p:xfrm>
          <a:off x="4447464" y="3352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3" name="Date Placeholder 42" descr="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E9A9-70CF-4CB0-A80B-5932DAD7995D}" type="datetime1">
              <a:rPr lang="en-US" smtClean="0"/>
              <a:t>6/29/2012</a:t>
            </a:fld>
            <a:endParaRPr lang="en-US"/>
          </a:p>
        </p:txBody>
      </p:sp>
      <p:sp>
        <p:nvSpPr>
          <p:cNvPr id="44" name="Slide Number Placeholder 43" descr="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609600" y="153235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Iteration: </a:t>
            </a:r>
            <a:r>
              <a:rPr lang="en-US" sz="3200" dirty="0" err="1">
                <a:solidFill>
                  <a:srgbClr val="C00000"/>
                </a:solidFill>
              </a:rPr>
              <a:t>foreach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523"/>
              </p:ext>
            </p:extLst>
          </p:nvPr>
        </p:nvGraphicFramePr>
        <p:xfrm>
          <a:off x="3456864" y="2438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73500"/>
              </p:ext>
            </p:extLst>
          </p:nvPr>
        </p:nvGraphicFramePr>
        <p:xfrm>
          <a:off x="3446106" y="3352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6316"/>
              </p:ext>
            </p:extLst>
          </p:nvPr>
        </p:nvGraphicFramePr>
        <p:xfrm>
          <a:off x="4447464" y="2438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4395"/>
              </p:ext>
            </p:extLst>
          </p:nvPr>
        </p:nvGraphicFramePr>
        <p:xfrm>
          <a:off x="4447464" y="3352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00819"/>
              </p:ext>
            </p:extLst>
          </p:nvPr>
        </p:nvGraphicFramePr>
        <p:xfrm>
          <a:off x="990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14865"/>
              </p:ext>
            </p:extLst>
          </p:nvPr>
        </p:nvGraphicFramePr>
        <p:xfrm>
          <a:off x="3276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33116"/>
              </p:ext>
            </p:extLst>
          </p:nvPr>
        </p:nvGraphicFramePr>
        <p:xfrm>
          <a:off x="54102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3836"/>
              </p:ext>
            </p:extLst>
          </p:nvPr>
        </p:nvGraphicFramePr>
        <p:xfrm>
          <a:off x="7487113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 descr=" 13"/>
          <p:cNvSpPr txBox="1"/>
          <p:nvPr/>
        </p:nvSpPr>
        <p:spPr>
          <a:xfrm>
            <a:off x="8382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4" name="TextBox 13" descr=" 14"/>
          <p:cNvSpPr txBox="1"/>
          <p:nvPr/>
        </p:nvSpPr>
        <p:spPr>
          <a:xfrm>
            <a:off x="3118981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5" name="TextBox 14" descr=" 15"/>
          <p:cNvSpPr txBox="1"/>
          <p:nvPr/>
        </p:nvSpPr>
        <p:spPr>
          <a:xfrm>
            <a:off x="52578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6" name="TextBox 15" descr=" 16"/>
          <p:cNvSpPr txBox="1"/>
          <p:nvPr/>
        </p:nvSpPr>
        <p:spPr>
          <a:xfrm>
            <a:off x="73914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cxnSp>
        <p:nvCxnSpPr>
          <p:cNvPr id="21" name="Straight Arrow Connector 20" descr=" 35"/>
          <p:cNvCxnSpPr/>
          <p:nvPr/>
        </p:nvCxnSpPr>
        <p:spPr>
          <a:xfrm flipH="1">
            <a:off x="1600200" y="4343400"/>
            <a:ext cx="209881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 37"/>
          <p:cNvCxnSpPr/>
          <p:nvPr/>
        </p:nvCxnSpPr>
        <p:spPr>
          <a:xfrm flipH="1">
            <a:off x="3699010" y="4343400"/>
            <a:ext cx="152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 40"/>
          <p:cNvCxnSpPr/>
          <p:nvPr/>
        </p:nvCxnSpPr>
        <p:spPr>
          <a:xfrm>
            <a:off x="4800600" y="4343400"/>
            <a:ext cx="1037229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 42"/>
          <p:cNvCxnSpPr/>
          <p:nvPr/>
        </p:nvCxnSpPr>
        <p:spPr>
          <a:xfrm>
            <a:off x="4953000" y="4343400"/>
            <a:ext cx="2895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ate Placeholder 42" descr="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E9A9-70CF-4CB0-A80B-5932DAD7995D}" type="datetime1">
              <a:rPr lang="en-US" smtClean="0"/>
              <a:t>6/29/2012</a:t>
            </a:fld>
            <a:endParaRPr lang="en-US"/>
          </a:p>
        </p:txBody>
      </p:sp>
      <p:sp>
        <p:nvSpPr>
          <p:cNvPr id="44" name="Slide Number Placeholder 43" descr="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609600" y="153235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Incremental updates: </a:t>
            </a:r>
            <a:r>
              <a:rPr lang="en-US" sz="3200" dirty="0" err="1" smtClean="0">
                <a:solidFill>
                  <a:srgbClr val="C00000"/>
                </a:solidFill>
              </a:rPr>
              <a:t>onchange</a:t>
            </a:r>
            <a:r>
              <a:rPr lang="en-US" sz="3200" dirty="0" smtClean="0">
                <a:solidFill>
                  <a:srgbClr val="C00000"/>
                </a:solidFill>
              </a:rPr>
              <a:t>, update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23343"/>
              </p:ext>
            </p:extLst>
          </p:nvPr>
        </p:nvGraphicFramePr>
        <p:xfrm>
          <a:off x="34568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85686"/>
              </p:ext>
            </p:extLst>
          </p:nvPr>
        </p:nvGraphicFramePr>
        <p:xfrm>
          <a:off x="3446106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39205"/>
              </p:ext>
            </p:extLst>
          </p:nvPr>
        </p:nvGraphicFramePr>
        <p:xfrm>
          <a:off x="44474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21210"/>
              </p:ext>
            </p:extLst>
          </p:nvPr>
        </p:nvGraphicFramePr>
        <p:xfrm>
          <a:off x="4447464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11988"/>
              </p:ext>
            </p:extLst>
          </p:nvPr>
        </p:nvGraphicFramePr>
        <p:xfrm>
          <a:off x="990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82663"/>
              </p:ext>
            </p:extLst>
          </p:nvPr>
        </p:nvGraphicFramePr>
        <p:xfrm>
          <a:off x="3276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27575"/>
              </p:ext>
            </p:extLst>
          </p:nvPr>
        </p:nvGraphicFramePr>
        <p:xfrm>
          <a:off x="54102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5748"/>
              </p:ext>
            </p:extLst>
          </p:nvPr>
        </p:nvGraphicFramePr>
        <p:xfrm>
          <a:off x="7487113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 descr=" 13"/>
          <p:cNvSpPr txBox="1"/>
          <p:nvPr/>
        </p:nvSpPr>
        <p:spPr>
          <a:xfrm>
            <a:off x="8382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4" name="TextBox 13" descr=" 14"/>
          <p:cNvSpPr txBox="1"/>
          <p:nvPr/>
        </p:nvSpPr>
        <p:spPr>
          <a:xfrm>
            <a:off x="3118981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5" name="TextBox 14" descr=" 15"/>
          <p:cNvSpPr txBox="1"/>
          <p:nvPr/>
        </p:nvSpPr>
        <p:spPr>
          <a:xfrm>
            <a:off x="52578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6" name="TextBox 15" descr=" 16"/>
          <p:cNvSpPr txBox="1"/>
          <p:nvPr/>
        </p:nvSpPr>
        <p:spPr>
          <a:xfrm>
            <a:off x="73914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EA3-C8DE-40E7-B1CC-FACC002D2ABB}" type="datetime1">
              <a:rPr lang="en-US" smtClean="0"/>
              <a:t>6/29/2012</a:t>
            </a:fld>
            <a:endParaRPr lang="en-US"/>
          </a:p>
        </p:txBody>
      </p:sp>
      <p:sp>
        <p:nvSpPr>
          <p:cNvPr id="17" name="Slide Number Placeholder 16" descr="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609600" y="153235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Incremental updates: </a:t>
            </a:r>
            <a:r>
              <a:rPr lang="en-US" sz="3200" dirty="0" err="1" smtClean="0">
                <a:solidFill>
                  <a:srgbClr val="C00000"/>
                </a:solidFill>
              </a:rPr>
              <a:t>onchange</a:t>
            </a:r>
            <a:r>
              <a:rPr lang="en-US" sz="3200" dirty="0" smtClean="0">
                <a:solidFill>
                  <a:srgbClr val="C00000"/>
                </a:solidFill>
              </a:rPr>
              <a:t>, update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07537"/>
              </p:ext>
            </p:extLst>
          </p:nvPr>
        </p:nvGraphicFramePr>
        <p:xfrm>
          <a:off x="34568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65346"/>
              </p:ext>
            </p:extLst>
          </p:nvPr>
        </p:nvGraphicFramePr>
        <p:xfrm>
          <a:off x="3446106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48484"/>
              </p:ext>
            </p:extLst>
          </p:nvPr>
        </p:nvGraphicFramePr>
        <p:xfrm>
          <a:off x="44474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30685"/>
              </p:ext>
            </p:extLst>
          </p:nvPr>
        </p:nvGraphicFramePr>
        <p:xfrm>
          <a:off x="4447464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8535"/>
              </p:ext>
            </p:extLst>
          </p:nvPr>
        </p:nvGraphicFramePr>
        <p:xfrm>
          <a:off x="990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8156"/>
              </p:ext>
            </p:extLst>
          </p:nvPr>
        </p:nvGraphicFramePr>
        <p:xfrm>
          <a:off x="3276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3518"/>
              </p:ext>
            </p:extLst>
          </p:nvPr>
        </p:nvGraphicFramePr>
        <p:xfrm>
          <a:off x="54102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43578"/>
              </p:ext>
            </p:extLst>
          </p:nvPr>
        </p:nvGraphicFramePr>
        <p:xfrm>
          <a:off x="7487113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 descr=" 13"/>
          <p:cNvSpPr txBox="1"/>
          <p:nvPr/>
        </p:nvSpPr>
        <p:spPr>
          <a:xfrm>
            <a:off x="8382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4" name="TextBox 13" descr=" 14"/>
          <p:cNvSpPr txBox="1"/>
          <p:nvPr/>
        </p:nvSpPr>
        <p:spPr>
          <a:xfrm>
            <a:off x="3118981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5" name="TextBox 14" descr=" 15"/>
          <p:cNvSpPr txBox="1"/>
          <p:nvPr/>
        </p:nvSpPr>
        <p:spPr>
          <a:xfrm>
            <a:off x="52578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6" name="TextBox 15" descr=" 16"/>
          <p:cNvSpPr txBox="1"/>
          <p:nvPr/>
        </p:nvSpPr>
        <p:spPr>
          <a:xfrm>
            <a:off x="73914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8" name="TextBox 17" descr=" 21"/>
          <p:cNvSpPr txBox="1"/>
          <p:nvPr/>
        </p:nvSpPr>
        <p:spPr>
          <a:xfrm>
            <a:off x="6417859" y="3430332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Updated</a:t>
            </a:r>
            <a:endParaRPr lang="en-US" sz="2400" dirty="0"/>
          </a:p>
        </p:txBody>
      </p:sp>
      <p:cxnSp>
        <p:nvCxnSpPr>
          <p:cNvPr id="19" name="Straight Arrow Connector 18" descr=" 23"/>
          <p:cNvCxnSpPr/>
          <p:nvPr/>
        </p:nvCxnSpPr>
        <p:spPr>
          <a:xfrm flipH="1">
            <a:off x="5410202" y="3661165"/>
            <a:ext cx="1007657" cy="529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EA3-C8DE-40E7-B1CC-FACC002D2ABB}" type="datetime1">
              <a:rPr lang="en-US" smtClean="0"/>
              <a:t>6/29/2012</a:t>
            </a:fld>
            <a:endParaRPr lang="en-US"/>
          </a:p>
        </p:txBody>
      </p:sp>
      <p:sp>
        <p:nvSpPr>
          <p:cNvPr id="17" name="Slide Number Placeholder 16" descr="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609600" y="153235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Incremental updates: </a:t>
            </a:r>
            <a:r>
              <a:rPr lang="en-US" sz="3200" dirty="0" err="1" smtClean="0">
                <a:solidFill>
                  <a:srgbClr val="C00000"/>
                </a:solidFill>
              </a:rPr>
              <a:t>onchange</a:t>
            </a:r>
            <a:r>
              <a:rPr lang="en-US" sz="3200" dirty="0" smtClean="0">
                <a:solidFill>
                  <a:srgbClr val="C00000"/>
                </a:solidFill>
              </a:rPr>
              <a:t>, update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4442"/>
              </p:ext>
            </p:extLst>
          </p:nvPr>
        </p:nvGraphicFramePr>
        <p:xfrm>
          <a:off x="34568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4816"/>
              </p:ext>
            </p:extLst>
          </p:nvPr>
        </p:nvGraphicFramePr>
        <p:xfrm>
          <a:off x="3446106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42868"/>
              </p:ext>
            </p:extLst>
          </p:nvPr>
        </p:nvGraphicFramePr>
        <p:xfrm>
          <a:off x="4447464" y="28194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36462"/>
              </p:ext>
            </p:extLst>
          </p:nvPr>
        </p:nvGraphicFramePr>
        <p:xfrm>
          <a:off x="4447464" y="3733800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98752"/>
              </p:ext>
            </p:extLst>
          </p:nvPr>
        </p:nvGraphicFramePr>
        <p:xfrm>
          <a:off x="990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2669"/>
              </p:ext>
            </p:extLst>
          </p:nvPr>
        </p:nvGraphicFramePr>
        <p:xfrm>
          <a:off x="32766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77312"/>
              </p:ext>
            </p:extLst>
          </p:nvPr>
        </p:nvGraphicFramePr>
        <p:xfrm>
          <a:off x="5410200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66767"/>
              </p:ext>
            </p:extLst>
          </p:nvPr>
        </p:nvGraphicFramePr>
        <p:xfrm>
          <a:off x="7487113" y="5058199"/>
          <a:ext cx="886536" cy="865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68"/>
                <a:gridCol w="443268"/>
              </a:tblGrid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  <a:tr h="43271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235" marR="69235" marT="34618" marB="3461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 descr=" 13"/>
          <p:cNvSpPr txBox="1"/>
          <p:nvPr/>
        </p:nvSpPr>
        <p:spPr>
          <a:xfrm>
            <a:off x="8382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4" name="TextBox 13" descr=" 14"/>
          <p:cNvSpPr txBox="1"/>
          <p:nvPr/>
        </p:nvSpPr>
        <p:spPr>
          <a:xfrm>
            <a:off x="3118981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5" name="TextBox 14" descr=" 15"/>
          <p:cNvSpPr txBox="1"/>
          <p:nvPr/>
        </p:nvSpPr>
        <p:spPr>
          <a:xfrm>
            <a:off x="52578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6" name="TextBox 15" descr=" 16"/>
          <p:cNvSpPr txBox="1"/>
          <p:nvPr/>
        </p:nvSpPr>
        <p:spPr>
          <a:xfrm>
            <a:off x="7391400" y="6076890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Compute</a:t>
            </a:r>
          </a:p>
        </p:txBody>
      </p:sp>
      <p:sp>
        <p:nvSpPr>
          <p:cNvPr id="18" name="TextBox 17" descr=" 21"/>
          <p:cNvSpPr txBox="1"/>
          <p:nvPr/>
        </p:nvSpPr>
        <p:spPr>
          <a:xfrm>
            <a:off x="6417859" y="3430332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Updated</a:t>
            </a:r>
            <a:endParaRPr lang="en-US" sz="2400" dirty="0"/>
          </a:p>
        </p:txBody>
      </p:sp>
      <p:cxnSp>
        <p:nvCxnSpPr>
          <p:cNvPr id="19" name="Straight Arrow Connector 18" descr=" 23"/>
          <p:cNvCxnSpPr/>
          <p:nvPr/>
        </p:nvCxnSpPr>
        <p:spPr>
          <a:xfrm flipH="1">
            <a:off x="5410202" y="3661165"/>
            <a:ext cx="1007657" cy="529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EA3-C8DE-40E7-B1CC-FACC002D2ABB}" type="datetime1">
              <a:rPr lang="en-US" smtClean="0"/>
              <a:t>6/29/2012</a:t>
            </a:fld>
            <a:endParaRPr lang="en-US"/>
          </a:p>
        </p:txBody>
      </p:sp>
      <p:sp>
        <p:nvSpPr>
          <p:cNvPr id="17" name="Slide Number Placeholder 16" descr="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27</a:t>
            </a:fld>
            <a:endParaRPr lang="en-US"/>
          </a:p>
        </p:txBody>
      </p:sp>
      <p:cxnSp>
        <p:nvCxnSpPr>
          <p:cNvPr id="20" name="Straight Arrow Connector 19" descr=" 20"/>
          <p:cNvCxnSpPr/>
          <p:nvPr/>
        </p:nvCxnSpPr>
        <p:spPr>
          <a:xfrm>
            <a:off x="5410202" y="4191000"/>
            <a:ext cx="2520179" cy="86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 5"/>
          <p:cNvSpPr/>
          <p:nvPr/>
        </p:nvSpPr>
        <p:spPr>
          <a:xfrm>
            <a:off x="457200" y="3581400"/>
            <a:ext cx="8153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Presto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s,N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s,1))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(i,1:len,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calculate(p=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P,i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),m=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M,i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x=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),z=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Z,i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m*x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)+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z</a:t>
            </a:r>
          </a:p>
          <a:p>
            <a:pPr marL="5715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Date Placeholder 64" descr="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9B2F-4FF0-4A7C-9D3E-AF91F0D92D33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66" name="Slide Number Placeholder 65" descr="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 descr=" 4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11" name="Group 10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30" name="Equal 29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708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uble Bracket 53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4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 5"/>
          <p:cNvSpPr/>
          <p:nvPr/>
        </p:nvSpPr>
        <p:spPr>
          <a:xfrm>
            <a:off x="457200" y="3581400"/>
            <a:ext cx="8153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Presto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s,N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s,1))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(i,1:len,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calculate(p=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P,i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),m=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M,i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x=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),z=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Z,i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m*x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)+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z</a:t>
            </a:r>
          </a:p>
          <a:p>
            <a:pPr marL="5715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 descr=" 61"/>
          <p:cNvCxnSpPr/>
          <p:nvPr/>
        </p:nvCxnSpPr>
        <p:spPr>
          <a:xfrm flipH="1" flipV="1">
            <a:off x="4674902" y="4038600"/>
            <a:ext cx="1324695" cy="7153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 descr=" 64"/>
          <p:cNvSpPr/>
          <p:nvPr/>
        </p:nvSpPr>
        <p:spPr>
          <a:xfrm>
            <a:off x="5999597" y="4411070"/>
            <a:ext cx="310549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Create Distributed Array</a:t>
            </a:r>
          </a:p>
        </p:txBody>
      </p:sp>
      <p:sp>
        <p:nvSpPr>
          <p:cNvPr id="65" name="Date Placeholder 64" descr="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9B2F-4FF0-4A7C-9D3E-AF91F0D92D33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66" name="Slide Number Placeholder 65" descr="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29</a:t>
            </a:fld>
            <a:endParaRPr lang="en-US"/>
          </a:p>
        </p:txBody>
      </p:sp>
      <p:grpSp>
        <p:nvGrpSpPr>
          <p:cNvPr id="4" name="Group 3" descr=" 4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11" name="Group 10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30" name="Equal 29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708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uble Bracket 53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18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Data, Complex Algorithms</a:t>
            </a:r>
            <a:endParaRPr lang="en-US" dirty="0"/>
          </a:p>
        </p:txBody>
      </p:sp>
      <p:graphicFrame>
        <p:nvGraphicFramePr>
          <p:cNvPr id="6" name="Table 5" descr="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01455"/>
              </p:ext>
            </p:extLst>
          </p:nvPr>
        </p:nvGraphicFramePr>
        <p:xfrm>
          <a:off x="4191000" y="1746447"/>
          <a:ext cx="4038600" cy="5083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</a:tblGrid>
              <a:tr h="107295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(Dominant </a:t>
                      </a:r>
                      <a:r>
                        <a:rPr lang="en-US" sz="28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eigenvector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41986" marR="141986" marT="70993" marB="70993"/>
                </a:tc>
              </a:tr>
              <a:tr h="141986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Recommendations</a:t>
                      </a:r>
                    </a:p>
                    <a:p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Matrix factorization)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41986" marR="141986" marT="70993" marB="70993"/>
                </a:tc>
              </a:tr>
              <a:tr h="11709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Anomaly</a:t>
                      </a:r>
                      <a:r>
                        <a:rPr lang="en-US" sz="2800" baseline="0" dirty="0" smtClean="0"/>
                        <a:t> detection</a:t>
                      </a:r>
                      <a:endParaRPr lang="en-US" sz="2800" dirty="0" smtClean="0"/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(Top-K eigenvalues)</a:t>
                      </a:r>
                    </a:p>
                  </a:txBody>
                  <a:tcPr marL="141986" marR="141986" marT="70993" marB="70993"/>
                </a:tc>
              </a:tr>
              <a:tr h="14198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Importance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(Vertex Centrality)</a:t>
                      </a:r>
                    </a:p>
                  </a:txBody>
                  <a:tcPr marL="141986" marR="141986" marT="70993" marB="70993"/>
                </a:tc>
              </a:tr>
            </a:tbl>
          </a:graphicData>
        </a:graphic>
      </p:graphicFrame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7193-2717-4693-BA44-82BD723BBDC2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 descr=" 13"/>
          <p:cNvGrpSpPr/>
          <p:nvPr/>
        </p:nvGrpSpPr>
        <p:grpSpPr>
          <a:xfrm>
            <a:off x="1451625" y="1905000"/>
            <a:ext cx="1523237" cy="4493111"/>
            <a:chOff x="1451625" y="1905000"/>
            <a:chExt cx="1523237" cy="4493111"/>
          </a:xfrm>
        </p:grpSpPr>
        <p:grpSp>
          <p:nvGrpSpPr>
            <p:cNvPr id="9" name="Group 8"/>
            <p:cNvGrpSpPr/>
            <p:nvPr/>
          </p:nvGrpSpPr>
          <p:grpSpPr>
            <a:xfrm>
              <a:off x="1451625" y="1905000"/>
              <a:ext cx="1523237" cy="4493111"/>
              <a:chOff x="1451625" y="1905000"/>
              <a:chExt cx="1523237" cy="449311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451625" y="1905000"/>
                <a:ext cx="1523237" cy="4078318"/>
                <a:chOff x="1451625" y="1905000"/>
                <a:chExt cx="1523237" cy="407831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503134" y="1905000"/>
                  <a:ext cx="1366684" cy="2735149"/>
                  <a:chOff x="308813" y="1773714"/>
                  <a:chExt cx="1366684" cy="2735149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08813" y="3069114"/>
                    <a:ext cx="1366684" cy="1439749"/>
                    <a:chOff x="4257239" y="1499332"/>
                    <a:chExt cx="1366684" cy="1439749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327262" y="1754177"/>
                      <a:ext cx="1184904" cy="118490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pic>
                <p:pic>
                  <p:nvPicPr>
                    <p:cNvPr id="12" name="Picture 2" descr="https://netflix.hs.llnwd.net/e1/us/layout/signup/950/header/netflix_logo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257239" y="1499332"/>
                      <a:ext cx="1366684" cy="509691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pic>
              </p:grpSp>
              <p:pic>
                <p:nvPicPr>
                  <p:cNvPr id="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399704" y="1773714"/>
                    <a:ext cx="1238438" cy="974108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pic>
            </p:grp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1625" y="5410200"/>
                  <a:ext cx="1523237" cy="57311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>
                      <a:alpha val="25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25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6" name="Picture 2" descr="https://encrypted-tbn1.google.com/images?q=tbn:ANd9GcQZhP99w1BF4JJ48VayATO7ZoCMMl8KsU9sZ21opPYdYsxziBZT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14687" y="5989721"/>
                <a:ext cx="1197112" cy="40839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</p:pic>
        </p:grpSp>
        <p:pic>
          <p:nvPicPr>
            <p:cNvPr id="2050" name="Picture 2" descr="http://twitter.com/images/three_circles/twitter-bird-light-bgs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430" y="4097052"/>
              <a:ext cx="1313148" cy="13131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25000"/>
                    </a:srgbClr>
                  </a:solidFill>
                </a14:hiddenFill>
              </a:ext>
            </a:extLst>
          </p:spPr>
        </p:pic>
      </p:grpSp>
      <p:sp>
        <p:nvSpPr>
          <p:cNvPr id="17" name="TextBox 16" descr=" 3"/>
          <p:cNvSpPr txBox="1"/>
          <p:nvPr/>
        </p:nvSpPr>
        <p:spPr>
          <a:xfrm>
            <a:off x="0" y="2627055"/>
            <a:ext cx="9144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Machine learning + Graph algorithms</a:t>
            </a:r>
          </a:p>
          <a:p>
            <a:pPr algn="ctr"/>
            <a:endParaRPr lang="en-US" sz="4000" dirty="0" smtClean="0">
              <a:solidFill>
                <a:srgbClr val="C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Iterative Linear Algebra Operations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1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 descr=" 112"/>
          <p:cNvSpPr/>
          <p:nvPr/>
        </p:nvSpPr>
        <p:spPr>
          <a:xfrm>
            <a:off x="560102" y="4420792"/>
            <a:ext cx="8153400" cy="913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Presto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(m*x)+z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A1B-4DBF-4FBB-9BBD-092F3148958D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30</a:t>
            </a:fld>
            <a:endParaRPr lang="en-US"/>
          </a:p>
        </p:txBody>
      </p:sp>
      <p:grpSp>
        <p:nvGrpSpPr>
          <p:cNvPr id="60" name="Group 59" descr=" 60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2" name="Group 61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4" name="Equal 83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7" name="Multiply 96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ouble Bracket 107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98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 descr=" 112"/>
          <p:cNvSpPr/>
          <p:nvPr/>
        </p:nvSpPr>
        <p:spPr>
          <a:xfrm>
            <a:off x="560102" y="4420792"/>
            <a:ext cx="8153400" cy="913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Presto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(m*x)+z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tangle 57" descr=" 9"/>
          <p:cNvSpPr/>
          <p:nvPr/>
        </p:nvSpPr>
        <p:spPr>
          <a:xfrm>
            <a:off x="6005107" y="3962400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 smtClean="0"/>
              <a:t>Execute function in a cluster</a:t>
            </a:r>
            <a:endParaRPr lang="en-US" sz="2000" dirty="0"/>
          </a:p>
        </p:txBody>
      </p:sp>
      <p:cxnSp>
        <p:nvCxnSpPr>
          <p:cNvPr id="59" name="Straight Arrow Connector 58" descr=" 61"/>
          <p:cNvCxnSpPr/>
          <p:nvPr/>
        </p:nvCxnSpPr>
        <p:spPr>
          <a:xfrm flipH="1">
            <a:off x="3074702" y="4267995"/>
            <a:ext cx="2930405" cy="305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A1B-4DBF-4FBB-9BBD-092F3148958D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31</a:t>
            </a:fld>
            <a:endParaRPr lang="en-US"/>
          </a:p>
        </p:txBody>
      </p:sp>
      <p:grpSp>
        <p:nvGrpSpPr>
          <p:cNvPr id="60" name="Group 59" descr=" 60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2" name="Group 61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4" name="Equal 83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7" name="Multiply 96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ouble Bracket 107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03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 descr=" 112"/>
          <p:cNvSpPr/>
          <p:nvPr/>
        </p:nvSpPr>
        <p:spPr>
          <a:xfrm>
            <a:off x="560102" y="4420792"/>
            <a:ext cx="8153400" cy="913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Presto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while(..){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(m*x)+z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tangle 57" descr=" 9"/>
          <p:cNvSpPr/>
          <p:nvPr/>
        </p:nvSpPr>
        <p:spPr>
          <a:xfrm>
            <a:off x="6005107" y="3962400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 smtClean="0"/>
              <a:t>Execute function in a cluster</a:t>
            </a:r>
            <a:endParaRPr lang="en-US" sz="2000" dirty="0"/>
          </a:p>
        </p:txBody>
      </p:sp>
      <p:sp>
        <p:nvSpPr>
          <p:cNvPr id="61" name="Rectangle 60" descr=" 59"/>
          <p:cNvSpPr/>
          <p:nvPr/>
        </p:nvSpPr>
        <p:spPr>
          <a:xfrm>
            <a:off x="6005107" y="5638005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prstClr val="white"/>
                </a:solidFill>
              </a:rPr>
              <a:t>Pass array partitions</a:t>
            </a:r>
          </a:p>
        </p:txBody>
      </p:sp>
      <p:cxnSp>
        <p:nvCxnSpPr>
          <p:cNvPr id="59" name="Straight Arrow Connector 58" descr=" 61"/>
          <p:cNvCxnSpPr/>
          <p:nvPr/>
        </p:nvCxnSpPr>
        <p:spPr>
          <a:xfrm flipH="1">
            <a:off x="3074702" y="4267995"/>
            <a:ext cx="2930405" cy="305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CA1B-4DBF-4FBB-9BBD-092F3148958D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32</a:t>
            </a:fld>
            <a:endParaRPr lang="en-US"/>
          </a:p>
        </p:txBody>
      </p:sp>
      <p:cxnSp>
        <p:nvCxnSpPr>
          <p:cNvPr id="113" name="Straight Arrow Connector 112" descr=" 58"/>
          <p:cNvCxnSpPr/>
          <p:nvPr/>
        </p:nvCxnSpPr>
        <p:spPr>
          <a:xfrm flipH="1" flipV="1">
            <a:off x="3531902" y="5334000"/>
            <a:ext cx="2473205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 descr=" 60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2" name="Group 61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4" name="Equal 83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7" name="Multiply 96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7" name="Plus 106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ouble Bracket 107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79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 descr=" 114"/>
          <p:cNvSpPr/>
          <p:nvPr/>
        </p:nvSpPr>
        <p:spPr>
          <a:xfrm>
            <a:off x="477431" y="5689600"/>
            <a:ext cx="8153400" cy="210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 descr=" 113"/>
          <p:cNvSpPr/>
          <p:nvPr/>
        </p:nvSpPr>
        <p:spPr>
          <a:xfrm>
            <a:off x="463429" y="4091911"/>
            <a:ext cx="8153400" cy="26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PageRank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nchange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(M) {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})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9303-E790-49EA-8ABD-AA2B37FF46F1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33</a:t>
            </a:fld>
            <a:endParaRPr lang="en-US"/>
          </a:p>
        </p:txBody>
      </p:sp>
      <p:grpSp>
        <p:nvGrpSpPr>
          <p:cNvPr id="62" name="Group 61" descr=" 62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3" name="Group 62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1"/>
                <a:endCxn id="67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5" name="Equal 84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8" name="Multiply 97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100" name="Rectangle 99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Double Bracket 108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58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 descr=" 114"/>
          <p:cNvSpPr/>
          <p:nvPr/>
        </p:nvSpPr>
        <p:spPr>
          <a:xfrm>
            <a:off x="477431" y="5689600"/>
            <a:ext cx="8153400" cy="210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 descr=" 113"/>
          <p:cNvSpPr/>
          <p:nvPr/>
        </p:nvSpPr>
        <p:spPr>
          <a:xfrm>
            <a:off x="463429" y="4091911"/>
            <a:ext cx="8153400" cy="26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PageRank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nchange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(M) {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})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 descr=" 9"/>
          <p:cNvSpPr/>
          <p:nvPr/>
        </p:nvSpPr>
        <p:spPr>
          <a:xfrm>
            <a:off x="6005107" y="3615616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prstClr val="white"/>
                </a:solidFill>
              </a:rPr>
              <a:t>Execute </a:t>
            </a:r>
            <a:r>
              <a:rPr lang="en-US" sz="2000" dirty="0" smtClean="0">
                <a:solidFill>
                  <a:prstClr val="white"/>
                </a:solidFill>
              </a:rPr>
              <a:t>when </a:t>
            </a:r>
            <a:r>
              <a:rPr lang="en-US" sz="2000" dirty="0">
                <a:solidFill>
                  <a:prstClr val="white"/>
                </a:solidFill>
              </a:rPr>
              <a:t>data changes</a:t>
            </a:r>
          </a:p>
        </p:txBody>
      </p:sp>
      <p:cxnSp>
        <p:nvCxnSpPr>
          <p:cNvPr id="60" name="Straight Arrow Connector 59" descr=" 61"/>
          <p:cNvCxnSpPr/>
          <p:nvPr/>
        </p:nvCxnSpPr>
        <p:spPr>
          <a:xfrm flipH="1">
            <a:off x="2158714" y="3921211"/>
            <a:ext cx="3846393" cy="305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9303-E790-49EA-8ABD-AA2B37FF46F1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34</a:t>
            </a:fld>
            <a:endParaRPr lang="en-US"/>
          </a:p>
        </p:txBody>
      </p:sp>
      <p:grpSp>
        <p:nvGrpSpPr>
          <p:cNvPr id="62" name="Group 61" descr=" 62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3" name="Group 62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1"/>
                <a:endCxn id="67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5" name="Equal 84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8" name="Multiply 97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100" name="Rectangle 99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Double Bracket 108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079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 descr=" 114"/>
          <p:cNvSpPr/>
          <p:nvPr/>
        </p:nvSpPr>
        <p:spPr>
          <a:xfrm>
            <a:off x="477431" y="5689600"/>
            <a:ext cx="8153400" cy="210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 descr=" 113"/>
          <p:cNvSpPr/>
          <p:nvPr/>
        </p:nvSpPr>
        <p:spPr>
          <a:xfrm>
            <a:off x="463429" y="4091911"/>
            <a:ext cx="8153400" cy="26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PageRank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38594" y="3581400"/>
            <a:ext cx="8172006" cy="32766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(dim=c(N,N),blocks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s,N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darray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(dim=c(N,1),blocks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nchange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(M) {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(..){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(i,1:len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calculate(p=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x=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z=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splits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Z,i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(m*x)+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z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5715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})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P_old</a:t>
            </a: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}}</a:t>
            </a:r>
            <a:endParaRPr lang="en-US" sz="2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 descr=" 9"/>
          <p:cNvSpPr/>
          <p:nvPr/>
        </p:nvSpPr>
        <p:spPr>
          <a:xfrm>
            <a:off x="6005107" y="3615616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prstClr val="white"/>
                </a:solidFill>
              </a:rPr>
              <a:t>Execute </a:t>
            </a:r>
            <a:r>
              <a:rPr lang="en-US" sz="2000" dirty="0" smtClean="0">
                <a:solidFill>
                  <a:prstClr val="white"/>
                </a:solidFill>
              </a:rPr>
              <a:t>when </a:t>
            </a:r>
            <a:r>
              <a:rPr lang="en-US" sz="2000" dirty="0">
                <a:solidFill>
                  <a:prstClr val="white"/>
                </a:solidFill>
              </a:rPr>
              <a:t>data changes</a:t>
            </a:r>
          </a:p>
        </p:txBody>
      </p:sp>
      <p:sp>
        <p:nvSpPr>
          <p:cNvPr id="61" name="Rectangle 60" descr=" 59"/>
          <p:cNvSpPr/>
          <p:nvPr/>
        </p:nvSpPr>
        <p:spPr>
          <a:xfrm>
            <a:off x="5941557" y="5715000"/>
            <a:ext cx="3105490" cy="61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dirty="0">
                <a:solidFill>
                  <a:prstClr val="white"/>
                </a:solidFill>
              </a:rPr>
              <a:t>Update page rank vector</a:t>
            </a:r>
          </a:p>
        </p:txBody>
      </p:sp>
      <p:cxnSp>
        <p:nvCxnSpPr>
          <p:cNvPr id="60" name="Straight Arrow Connector 59" descr=" 61"/>
          <p:cNvCxnSpPr/>
          <p:nvPr/>
        </p:nvCxnSpPr>
        <p:spPr>
          <a:xfrm flipH="1">
            <a:off x="2158714" y="3921211"/>
            <a:ext cx="3846393" cy="3055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 descr=" 58"/>
          <p:cNvCxnSpPr/>
          <p:nvPr/>
        </p:nvCxnSpPr>
        <p:spPr>
          <a:xfrm flipH="1" flipV="1">
            <a:off x="2897280" y="5829697"/>
            <a:ext cx="3044277" cy="19089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 descr="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9303-E790-49EA-8ABD-AA2B37FF46F1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35</a:t>
            </a:fld>
            <a:endParaRPr lang="en-US"/>
          </a:p>
        </p:txBody>
      </p:sp>
      <p:grpSp>
        <p:nvGrpSpPr>
          <p:cNvPr id="62" name="Group 61" descr=" 62"/>
          <p:cNvGrpSpPr/>
          <p:nvPr/>
        </p:nvGrpSpPr>
        <p:grpSpPr>
          <a:xfrm>
            <a:off x="1626902" y="1370211"/>
            <a:ext cx="6374098" cy="2064476"/>
            <a:chOff x="1626902" y="1370211"/>
            <a:chExt cx="6374098" cy="2064476"/>
          </a:xfrm>
        </p:grpSpPr>
        <p:grpSp>
          <p:nvGrpSpPr>
            <p:cNvPr id="63" name="Group 62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1"/>
                <a:endCxn id="67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85" name="Equal 84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723266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P_old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98" name="Multiply 97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100" name="Rectangle 99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108" name="Plus 107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Double Bracket 108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19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model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Applications and 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8D8A-89A8-4540-9729-0F8EA57B29D5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97775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42835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43860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17331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6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50277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14865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208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2497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72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42045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08910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92742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61311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45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Using Matrices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969" y="3935894"/>
            <a:ext cx="3924369" cy="1474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Dominant eigenvector</a:t>
            </a:r>
            <a:endParaRPr lang="en-US" sz="2200" dirty="0">
              <a:latin typeface="Gill Sans MT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modified w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eb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graph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p = PageRank vector</a:t>
            </a:r>
          </a:p>
          <a:p>
            <a:pPr algn="ctr">
              <a:buFont typeface="Arial" pitchFamily="34" charset="0"/>
              <a:buNone/>
            </a:pPr>
            <a:endParaRPr lang="en-US" sz="2200" dirty="0" smtClean="0">
              <a:latin typeface="Gill Sans MT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DCBA-E9D1-4BF0-8BA4-6E22105455BB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9682" y="1676400"/>
            <a:ext cx="6374098" cy="2064476"/>
            <a:chOff x="1626902" y="1370211"/>
            <a:chExt cx="6374098" cy="2064476"/>
          </a:xfrm>
        </p:grpSpPr>
        <p:grpSp>
          <p:nvGrpSpPr>
            <p:cNvPr id="12" name="Group 11"/>
            <p:cNvGrpSpPr/>
            <p:nvPr/>
          </p:nvGrpSpPr>
          <p:grpSpPr>
            <a:xfrm>
              <a:off x="2158714" y="1524000"/>
              <a:ext cx="5667674" cy="1910687"/>
              <a:chOff x="2166980" y="2889944"/>
              <a:chExt cx="5667674" cy="191068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692569" y="3194745"/>
                <a:ext cx="1524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1"/>
                <a:endCxn id="16" idx="3"/>
              </p:cNvCxnSpPr>
              <p:nvPr/>
            </p:nvCxnSpPr>
            <p:spPr>
              <a:xfrm rot="10800000" flipH="1">
                <a:off x="3692569" y="38043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92569" y="34995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692569" y="4109145"/>
                <a:ext cx="152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692568" y="3042344"/>
                <a:ext cx="1524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259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25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25967" y="4109144"/>
                <a:ext cx="644857" cy="313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92568" y="3804344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25968" y="44059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02368" y="3194744"/>
                <a:ext cx="381000" cy="1219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902368" y="34995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902368" y="38043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02368" y="4109144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9023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02368" y="34995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875072" y="4109145"/>
                <a:ext cx="592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902368" y="3801367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34" name="Equal 33"/>
              <p:cNvSpPr/>
              <p:nvPr/>
            </p:nvSpPr>
            <p:spPr>
              <a:xfrm>
                <a:off x="3082968" y="3651944"/>
                <a:ext cx="381000" cy="304800"/>
              </a:xfrm>
              <a:prstGeom prst="mathEqual">
                <a:avLst>
                  <a:gd name="adj1" fmla="val 23520"/>
                  <a:gd name="adj2" fmla="val 1176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2520" y="439233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96454" y="443129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2015374" y="3347144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23209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3209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3209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209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3209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09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66376" y="4112121"/>
                <a:ext cx="63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209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44768" y="437670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p</a:t>
                </a:r>
                <a:endParaRPr lang="en-US" dirty="0"/>
              </a:p>
            </p:txBody>
          </p:sp>
          <p:sp>
            <p:nvSpPr>
              <p:cNvPr id="47" name="Multiply 46"/>
              <p:cNvSpPr/>
              <p:nvPr/>
            </p:nvSpPr>
            <p:spPr>
              <a:xfrm>
                <a:off x="5292768" y="3651944"/>
                <a:ext cx="457200" cy="304800"/>
              </a:xfrm>
              <a:prstGeom prst="mathMultipl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88"/>
              <p:cNvGrpSpPr/>
              <p:nvPr/>
            </p:nvGrpSpPr>
            <p:grpSpPr>
              <a:xfrm>
                <a:off x="5140368" y="3194744"/>
                <a:ext cx="685800" cy="307777"/>
                <a:chOff x="2286000" y="2743200"/>
                <a:chExt cx="685800" cy="307777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rot="5400000">
                  <a:off x="2361406" y="2895600"/>
                  <a:ext cx="30480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2286000" y="2743200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6969168" y="3197721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969168" y="35025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969168" y="38073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969168" y="4112121"/>
                <a:ext cx="38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969168" y="319474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endParaRPr lang="en-US" sz="1400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69168" y="3502521"/>
                <a:ext cx="457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endParaRPr lang="en-US" sz="1400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928224" y="4112121"/>
                <a:ext cx="549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N/s</a:t>
                </a:r>
                <a:endParaRPr lang="en-US" sz="1400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69168" y="3807321"/>
                <a:ext cx="381000" cy="30777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baseline="-25000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6511968" y="3651944"/>
                <a:ext cx="381000" cy="304800"/>
              </a:xfrm>
              <a:prstGeom prst="mathPlu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Double Bracket 57"/>
              <p:cNvSpPr/>
              <p:nvPr/>
            </p:nvSpPr>
            <p:spPr>
              <a:xfrm>
                <a:off x="3540168" y="2889944"/>
                <a:ext cx="2895600" cy="19050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502568" y="3194744"/>
                <a:ext cx="0" cy="1219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103403" y="13702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6902" y="1831777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15200" y="2286184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4848783" y="3962400"/>
            <a:ext cx="3924369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p = M*p + Z}</a:t>
            </a:r>
          </a:p>
          <a:p>
            <a:pPr algn="ctr">
              <a:buFont typeface="Arial" pitchFamily="34" charset="0"/>
              <a:buNone/>
            </a:pPr>
            <a:endParaRPr lang="en-US" sz="2200" dirty="0" smtClean="0">
              <a:latin typeface="Gill Sans MT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221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76292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64568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70943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  <p:sp>
        <p:nvSpPr>
          <p:cNvPr id="14" name="TextBox 13" descr=" 21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Partition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2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31746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02532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1225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77706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  <p:sp>
        <p:nvSpPr>
          <p:cNvPr id="14" name="TextBox 13" descr=" 21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Partition</a:t>
            </a:r>
            <a:endParaRPr lang="en-US" sz="2400" dirty="0"/>
          </a:p>
        </p:txBody>
      </p:sp>
      <p:graphicFrame>
        <p:nvGraphicFramePr>
          <p:cNvPr id="16" name="Table 15" descr="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12045"/>
              </p:ext>
            </p:extLst>
          </p:nvPr>
        </p:nvGraphicFramePr>
        <p:xfrm>
          <a:off x="6019800" y="33359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36978"/>
              </p:ext>
            </p:extLst>
          </p:nvPr>
        </p:nvGraphicFramePr>
        <p:xfrm>
          <a:off x="6019800" y="37401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8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82813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84910"/>
              </p:ext>
            </p:extLst>
          </p:nvPr>
        </p:nvGraphicFramePr>
        <p:xfrm>
          <a:off x="6019800" y="25146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16585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3687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60175"/>
              </p:ext>
            </p:extLst>
          </p:nvPr>
        </p:nvGraphicFramePr>
        <p:xfrm>
          <a:off x="6019800" y="18288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96446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 descr="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44547"/>
              </p:ext>
            </p:extLst>
          </p:nvPr>
        </p:nvGraphicFramePr>
        <p:xfrm>
          <a:off x="6019799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  <p:sp>
        <p:nvSpPr>
          <p:cNvPr id="14" name="TextBox 13" descr=" 21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Partition</a:t>
            </a:r>
            <a:endParaRPr lang="en-US" sz="2400" dirty="0"/>
          </a:p>
        </p:txBody>
      </p:sp>
      <p:graphicFrame>
        <p:nvGraphicFramePr>
          <p:cNvPr id="16" name="Table 15" descr="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48744"/>
              </p:ext>
            </p:extLst>
          </p:nvPr>
        </p:nvGraphicFramePr>
        <p:xfrm>
          <a:off x="6019800" y="33359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596"/>
              </p:ext>
            </p:extLst>
          </p:nvPr>
        </p:nvGraphicFramePr>
        <p:xfrm>
          <a:off x="6019800" y="37401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6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45823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64870"/>
              </p:ext>
            </p:extLst>
          </p:nvPr>
        </p:nvGraphicFramePr>
        <p:xfrm>
          <a:off x="6019800" y="25146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4206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34114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11361"/>
              </p:ext>
            </p:extLst>
          </p:nvPr>
        </p:nvGraphicFramePr>
        <p:xfrm>
          <a:off x="6019800" y="18288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56333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 descr="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0823"/>
              </p:ext>
            </p:extLst>
          </p:nvPr>
        </p:nvGraphicFramePr>
        <p:xfrm>
          <a:off x="6019799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execution</a:t>
            </a:r>
            <a:endParaRPr lang="en-US" sz="2400" dirty="0"/>
          </a:p>
        </p:txBody>
      </p:sp>
      <p:sp>
        <p:nvSpPr>
          <p:cNvPr id="14" name="TextBox 13" descr=" 21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Partition</a:t>
            </a:r>
            <a:endParaRPr lang="en-US" sz="2400" dirty="0"/>
          </a:p>
        </p:txBody>
      </p:sp>
      <p:sp>
        <p:nvSpPr>
          <p:cNvPr id="20" name="TextBox 19" descr=" 23"/>
          <p:cNvSpPr txBox="1"/>
          <p:nvPr/>
        </p:nvSpPr>
        <p:spPr>
          <a:xfrm>
            <a:off x="457200" y="5181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Programmers specify </a:t>
            </a:r>
            <a:r>
              <a:rPr lang="en-US" sz="2800" dirty="0">
                <a:solidFill>
                  <a:srgbClr val="C00000"/>
                </a:solidFill>
              </a:rPr>
              <a:t>size </a:t>
            </a:r>
            <a:r>
              <a:rPr lang="en-US" sz="2800" dirty="0" smtClean="0">
                <a:solidFill>
                  <a:srgbClr val="C00000"/>
                </a:solidFill>
              </a:rPr>
              <a:t>invariants</a:t>
            </a:r>
            <a:r>
              <a:rPr lang="en-US" sz="2800" dirty="0" smtClean="0"/>
              <a:t>. </a:t>
            </a:r>
            <a:endParaRPr lang="en-US" sz="2000" dirty="0"/>
          </a:p>
        </p:txBody>
      </p:sp>
      <p:graphicFrame>
        <p:nvGraphicFramePr>
          <p:cNvPr id="16" name="Table 15" descr="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78894"/>
              </p:ext>
            </p:extLst>
          </p:nvPr>
        </p:nvGraphicFramePr>
        <p:xfrm>
          <a:off x="6019800" y="33359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48106"/>
              </p:ext>
            </p:extLst>
          </p:nvPr>
        </p:nvGraphicFramePr>
        <p:xfrm>
          <a:off x="6019800" y="37401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8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 descr=" 22"/>
          <p:cNvSpPr/>
          <p:nvPr/>
        </p:nvSpPr>
        <p:spPr>
          <a:xfrm>
            <a:off x="381000" y="3200400"/>
            <a:ext cx="3505200" cy="990600"/>
          </a:xfrm>
          <a:prstGeom prst="ellipse">
            <a:avLst/>
          </a:prstGeom>
          <a:solidFill>
            <a:schemeClr val="lt1">
              <a:alpha val="25000"/>
            </a:schemeClr>
          </a:solidFill>
          <a:ln w="25400" cap="flat" cmpd="sng" algn="ctr">
            <a:solidFill>
              <a:schemeClr val="accent2"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>
                  <a:alpha val="25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Partitioning of Matrices</a:t>
            </a:r>
            <a:endParaRPr lang="en-US" dirty="0"/>
          </a:p>
        </p:txBody>
      </p:sp>
      <p:sp>
        <p:nvSpPr>
          <p:cNvPr id="4" name="Date Placeholder 3" descr="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53E3-FD91-4EF4-91F2-087E8943FAEF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 descr="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27941"/>
              </p:ext>
            </p:extLst>
          </p:nvPr>
        </p:nvGraphicFramePr>
        <p:xfrm>
          <a:off x="990601" y="18288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 descr="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3649"/>
              </p:ext>
            </p:extLst>
          </p:nvPr>
        </p:nvGraphicFramePr>
        <p:xfrm>
          <a:off x="6019800" y="25146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4" marB="165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 descr="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31911"/>
              </p:ext>
            </p:extLst>
          </p:nvPr>
        </p:nvGraphicFramePr>
        <p:xfrm>
          <a:off x="990601" y="33655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 descr="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80895"/>
              </p:ext>
            </p:extLst>
          </p:nvPr>
        </p:nvGraphicFramePr>
        <p:xfrm>
          <a:off x="990600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9584"/>
              </p:ext>
            </p:extLst>
          </p:nvPr>
        </p:nvGraphicFramePr>
        <p:xfrm>
          <a:off x="6019800" y="1828800"/>
          <a:ext cx="2286000" cy="5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79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3147" marR="33147" marT="16573" marB="165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0108"/>
              </p:ext>
            </p:extLst>
          </p:nvPr>
        </p:nvGraphicFramePr>
        <p:xfrm>
          <a:off x="990601" y="2514600"/>
          <a:ext cx="22860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 descr="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09653"/>
              </p:ext>
            </p:extLst>
          </p:nvPr>
        </p:nvGraphicFramePr>
        <p:xfrm>
          <a:off x="6019799" y="4350110"/>
          <a:ext cx="2286001" cy="60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</a:tblGrid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289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1" marR="34291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 descr=" 20"/>
          <p:cNvSpPr txBox="1"/>
          <p:nvPr/>
        </p:nvSpPr>
        <p:spPr>
          <a:xfrm>
            <a:off x="3429000" y="20551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alpha val="25000"/>
                  </a:schemeClr>
                </a:solidFill>
              </a:rPr>
              <a:t>Profile execution</a:t>
            </a:r>
            <a:endParaRPr lang="en-US" sz="24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14" name="TextBox 13" descr=" 21"/>
          <p:cNvSpPr txBox="1"/>
          <p:nvPr/>
        </p:nvSpPr>
        <p:spPr>
          <a:xfrm>
            <a:off x="3429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alpha val="25000"/>
                  </a:schemeClr>
                </a:solidFill>
              </a:rPr>
              <a:t>Partition</a:t>
            </a:r>
            <a:endParaRPr lang="en-US" sz="24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0" name="TextBox 19" descr=" 23"/>
          <p:cNvSpPr txBox="1"/>
          <p:nvPr/>
        </p:nvSpPr>
        <p:spPr>
          <a:xfrm>
            <a:off x="457200" y="5181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alpha val="25000"/>
                  </a:schemeClr>
                </a:solidFill>
              </a:rPr>
              <a:t>Programmers specify </a:t>
            </a:r>
            <a:r>
              <a:rPr lang="en-US" sz="2800" dirty="0">
                <a:solidFill>
                  <a:srgbClr val="C00000">
                    <a:alpha val="25000"/>
                  </a:srgbClr>
                </a:solidFill>
              </a:rPr>
              <a:t>size </a:t>
            </a:r>
            <a:r>
              <a:rPr lang="en-US" sz="2800" dirty="0" smtClean="0">
                <a:solidFill>
                  <a:srgbClr val="C00000">
                    <a:alpha val="25000"/>
                  </a:srgbClr>
                </a:solidFill>
              </a:rPr>
              <a:t>invariants</a:t>
            </a:r>
            <a:r>
              <a:rPr lang="en-US" sz="2800" dirty="0" smtClean="0">
                <a:solidFill>
                  <a:schemeClr val="tx1">
                    <a:alpha val="25000"/>
                  </a:schemeClr>
                </a:solidFill>
              </a:rPr>
              <a:t>. </a:t>
            </a:r>
            <a:endParaRPr lang="en-US" sz="20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1" name="TextBox 20" descr=" 24"/>
          <p:cNvSpPr txBox="1"/>
          <p:nvPr/>
        </p:nvSpPr>
        <p:spPr>
          <a:xfrm>
            <a:off x="0" y="2667000"/>
            <a:ext cx="91440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Up to 2x performance </a:t>
            </a:r>
            <a:r>
              <a:rPr lang="en-US" sz="2800" dirty="0" smtClean="0">
                <a:solidFill>
                  <a:srgbClr val="C00000"/>
                </a:solidFill>
              </a:rPr>
              <a:t>improvement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 descr="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2911"/>
              </p:ext>
            </p:extLst>
          </p:nvPr>
        </p:nvGraphicFramePr>
        <p:xfrm>
          <a:off x="6019800" y="3335982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 descr="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67470"/>
              </p:ext>
            </p:extLst>
          </p:nvPr>
        </p:nvGraphicFramePr>
        <p:xfrm>
          <a:off x="6019800" y="3740150"/>
          <a:ext cx="2286000" cy="29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34290" marR="34290" marT="17145" marB="171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21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 descr=" 51"/>
          <p:cNvSpPr/>
          <p:nvPr/>
        </p:nvSpPr>
        <p:spPr>
          <a:xfrm>
            <a:off x="2133600" y="3909605"/>
            <a:ext cx="1981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onchange</a:t>
            </a:r>
            <a:r>
              <a:rPr lang="en-US" sz="2400" dirty="0" smtClean="0"/>
              <a:t>(M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30" name="TextBox 29" descr=" 42"/>
          <p:cNvSpPr txBox="1"/>
          <p:nvPr/>
        </p:nvSpPr>
        <p:spPr>
          <a:xfrm>
            <a:off x="6629400" y="1671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Rank</a:t>
            </a:r>
            <a:endParaRPr lang="en-US" sz="2400" dirty="0"/>
          </a:p>
        </p:txBody>
      </p:sp>
      <p:sp>
        <p:nvSpPr>
          <p:cNvPr id="42" name="Double Bracket 41" descr=" 43"/>
          <p:cNvSpPr/>
          <p:nvPr/>
        </p:nvSpPr>
        <p:spPr>
          <a:xfrm>
            <a:off x="7010400" y="2133600"/>
            <a:ext cx="1219200" cy="16764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6" name="TextBox 35" descr=" 45"/>
          <p:cNvSpPr txBox="1"/>
          <p:nvPr/>
        </p:nvSpPr>
        <p:spPr>
          <a:xfrm>
            <a:off x="7315200" y="3505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5" name="TextBox 34" descr=" 46"/>
          <p:cNvSpPr txBox="1"/>
          <p:nvPr/>
        </p:nvSpPr>
        <p:spPr>
          <a:xfrm>
            <a:off x="7162800" y="22098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0.035</a:t>
            </a:r>
          </a:p>
          <a:p>
            <a:r>
              <a:rPr lang="en-US" sz="2400" dirty="0" smtClean="0"/>
              <a:t>0.006</a:t>
            </a:r>
          </a:p>
          <a:p>
            <a:r>
              <a:rPr lang="en-US" sz="2400" dirty="0" smtClean="0"/>
              <a:t>0.008</a:t>
            </a:r>
          </a:p>
          <a:p>
            <a:r>
              <a:rPr lang="en-US" sz="2400" dirty="0" smtClean="0"/>
              <a:t>0.032</a:t>
            </a:r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 50"/>
          <p:cNvSpPr/>
          <p:nvPr/>
        </p:nvSpPr>
        <p:spPr>
          <a:xfrm>
            <a:off x="5372100" y="4002732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pdate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30" name="TextBox 29" descr=" 42"/>
          <p:cNvSpPr txBox="1"/>
          <p:nvPr/>
        </p:nvSpPr>
        <p:spPr>
          <a:xfrm>
            <a:off x="6629400" y="1671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Rank</a:t>
            </a:r>
            <a:endParaRPr lang="en-US" sz="2400" dirty="0"/>
          </a:p>
        </p:txBody>
      </p:sp>
      <p:sp>
        <p:nvSpPr>
          <p:cNvPr id="42" name="Double Bracket 41" descr=" 43"/>
          <p:cNvSpPr/>
          <p:nvPr/>
        </p:nvSpPr>
        <p:spPr>
          <a:xfrm>
            <a:off x="7010400" y="2133600"/>
            <a:ext cx="1219200" cy="16764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6" name="TextBox 35" descr=" 45"/>
          <p:cNvSpPr txBox="1"/>
          <p:nvPr/>
        </p:nvSpPr>
        <p:spPr>
          <a:xfrm>
            <a:off x="7315200" y="3505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5" name="TextBox 34" descr=" 46"/>
          <p:cNvSpPr txBox="1"/>
          <p:nvPr/>
        </p:nvSpPr>
        <p:spPr>
          <a:xfrm>
            <a:off x="7162800" y="22098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0.035</a:t>
            </a:r>
          </a:p>
          <a:p>
            <a:r>
              <a:rPr lang="en-US" sz="2400" dirty="0" smtClean="0"/>
              <a:t>0.006</a:t>
            </a:r>
          </a:p>
          <a:p>
            <a:r>
              <a:rPr lang="en-US" sz="2400" dirty="0" smtClean="0"/>
              <a:t>0.008</a:t>
            </a:r>
          </a:p>
          <a:p>
            <a:r>
              <a:rPr lang="en-US" sz="2400" dirty="0" smtClean="0"/>
              <a:t>0.032</a:t>
            </a:r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 53"/>
          <p:cNvCxnSpPr/>
          <p:nvPr/>
        </p:nvCxnSpPr>
        <p:spPr>
          <a:xfrm rot="16200000" flipH="1">
            <a:off x="1219200" y="3238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30" name="TextBox 29" descr=" 42"/>
          <p:cNvSpPr txBox="1"/>
          <p:nvPr/>
        </p:nvSpPr>
        <p:spPr>
          <a:xfrm>
            <a:off x="6629400" y="1671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Rank</a:t>
            </a:r>
            <a:endParaRPr lang="en-US" sz="2400" dirty="0"/>
          </a:p>
        </p:txBody>
      </p:sp>
      <p:sp>
        <p:nvSpPr>
          <p:cNvPr id="42" name="Double Bracket 41" descr=" 43"/>
          <p:cNvSpPr/>
          <p:nvPr/>
        </p:nvSpPr>
        <p:spPr>
          <a:xfrm>
            <a:off x="7010400" y="2133600"/>
            <a:ext cx="1219200" cy="16764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6" name="TextBox 35" descr=" 45"/>
          <p:cNvSpPr txBox="1"/>
          <p:nvPr/>
        </p:nvSpPr>
        <p:spPr>
          <a:xfrm>
            <a:off x="7315200" y="3505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5" name="TextBox 34" descr=" 46"/>
          <p:cNvSpPr txBox="1"/>
          <p:nvPr/>
        </p:nvSpPr>
        <p:spPr>
          <a:xfrm>
            <a:off x="7162800" y="22098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0.035</a:t>
            </a:r>
          </a:p>
          <a:p>
            <a:r>
              <a:rPr lang="en-US" sz="2400" dirty="0" smtClean="0"/>
              <a:t>0.006</a:t>
            </a:r>
          </a:p>
          <a:p>
            <a:r>
              <a:rPr lang="en-US" sz="2400" dirty="0" smtClean="0"/>
              <a:t>0.008</a:t>
            </a:r>
          </a:p>
          <a:p>
            <a:r>
              <a:rPr lang="en-US" sz="2400" dirty="0" smtClean="0"/>
              <a:t>0.032</a:t>
            </a:r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 53"/>
          <p:cNvCxnSpPr/>
          <p:nvPr/>
        </p:nvCxnSpPr>
        <p:spPr>
          <a:xfrm rot="16200000" flipH="1">
            <a:off x="1219200" y="3238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 descr=" 54"/>
          <p:cNvGrpSpPr/>
          <p:nvPr/>
        </p:nvGrpSpPr>
        <p:grpSpPr>
          <a:xfrm>
            <a:off x="3505200" y="4343400"/>
            <a:ext cx="2590800" cy="1524000"/>
            <a:chOff x="3352800" y="2286000"/>
            <a:chExt cx="2590800" cy="1524000"/>
          </a:xfrm>
        </p:grpSpPr>
        <p:sp>
          <p:nvSpPr>
            <p:cNvPr id="45" name="Double Bracket 44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</a:t>
              </a:r>
              <a:r>
                <a:rPr lang="en-US" sz="2400" dirty="0" smtClean="0">
                  <a:solidFill>
                    <a:srgbClr val="FF0000"/>
                  </a:solidFill>
                </a:rPr>
                <a:t>1 </a:t>
              </a:r>
              <a:r>
                <a:rPr lang="en-US" sz="2400" dirty="0" smtClean="0"/>
                <a:t>    1      1</a:t>
              </a:r>
              <a:endParaRPr lang="en-US" sz="2400" dirty="0"/>
            </a:p>
          </p:txBody>
        </p:sp>
      </p:grpSp>
      <p:sp>
        <p:nvSpPr>
          <p:cNvPr id="51" name="Rectangle 50" descr=" 62"/>
          <p:cNvSpPr/>
          <p:nvPr/>
        </p:nvSpPr>
        <p:spPr>
          <a:xfrm>
            <a:off x="1401996" y="4368800"/>
            <a:ext cx="1981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onchange</a:t>
            </a:r>
            <a:r>
              <a:rPr lang="en-US" sz="2400" dirty="0" smtClean="0"/>
              <a:t>(M</a:t>
            </a:r>
            <a:r>
              <a:rPr lang="en-US" sz="2400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</a:t>
            </a:r>
            <a:r>
              <a:rPr lang="en-US" dirty="0"/>
              <a:t>U</a:t>
            </a:r>
            <a:r>
              <a:rPr lang="en-US" dirty="0" smtClean="0"/>
              <a:t>sing Matrices</a:t>
            </a:r>
            <a:endParaRPr lang="en-US" dirty="0"/>
          </a:p>
        </p:txBody>
      </p:sp>
      <p:sp>
        <p:nvSpPr>
          <p:cNvPr id="7" name="Content Placeholder 2" descr=" 7"/>
          <p:cNvSpPr txBox="1">
            <a:spLocks/>
          </p:cNvSpPr>
          <p:nvPr/>
        </p:nvSpPr>
        <p:spPr>
          <a:xfrm>
            <a:off x="657360" y="5181600"/>
            <a:ext cx="4114800" cy="10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adjacency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 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X =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BFS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vector</a:t>
            </a:r>
          </a:p>
        </p:txBody>
      </p:sp>
      <p:sp>
        <p:nvSpPr>
          <p:cNvPr id="9" name="Date Placeholder 8" descr="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1EE3-CAF1-4275-8A5F-70ECE4B330A6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 descr="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2844"/>
              </p:ext>
            </p:extLst>
          </p:nvPr>
        </p:nvGraphicFramePr>
        <p:xfrm>
          <a:off x="809760" y="3119526"/>
          <a:ext cx="1600200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78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21590"/>
              </p:ext>
            </p:extLst>
          </p:nvPr>
        </p:nvGraphicFramePr>
        <p:xfrm>
          <a:off x="1114560" y="2738527"/>
          <a:ext cx="12954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 descr=" 13"/>
          <p:cNvGrpSpPr/>
          <p:nvPr/>
        </p:nvGrpSpPr>
        <p:grpSpPr>
          <a:xfrm>
            <a:off x="1114560" y="1824126"/>
            <a:ext cx="1219200" cy="762000"/>
            <a:chOff x="1143000" y="1295400"/>
            <a:chExt cx="1219200" cy="762000"/>
          </a:xfrm>
        </p:grpSpPr>
        <p:sp>
          <p:nvSpPr>
            <p:cNvPr id="14" name="Oval 13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20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6"/>
              <a:endCxn id="21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0"/>
              <a:endCxn id="20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0" idx="6"/>
              <a:endCxn id="22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4"/>
              <a:endCxn id="23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 descr=" 24"/>
          <p:cNvSpPr txBox="1"/>
          <p:nvPr/>
        </p:nvSpPr>
        <p:spPr>
          <a:xfrm>
            <a:off x="733560" y="2738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2943360" y="412179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26" name="Straight Arrow Connector 25" descr=" 26"/>
          <p:cNvCxnSpPr/>
          <p:nvPr/>
        </p:nvCxnSpPr>
        <p:spPr>
          <a:xfrm flipH="1">
            <a:off x="2486160" y="4338725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 descr=" 3"/>
          <p:cNvSpPr txBox="1"/>
          <p:nvPr/>
        </p:nvSpPr>
        <p:spPr>
          <a:xfrm>
            <a:off x="3600450" y="5150091"/>
            <a:ext cx="316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 lvl="0"/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</a:t>
            </a: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X = G*X </a:t>
            </a:r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Incremental Updates Using Consistent Snapshots</a:t>
            </a:r>
            <a:endParaRPr lang="en-US" sz="3100" dirty="0"/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val 5" descr=" 6"/>
          <p:cNvSpPr/>
          <p:nvPr/>
        </p:nvSpPr>
        <p:spPr>
          <a:xfrm>
            <a:off x="13716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Oval 6" descr=" 7"/>
          <p:cNvSpPr/>
          <p:nvPr/>
        </p:nvSpPr>
        <p:spPr>
          <a:xfrm>
            <a:off x="14478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1066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 descr=" 9"/>
          <p:cNvSpPr/>
          <p:nvPr/>
        </p:nvSpPr>
        <p:spPr>
          <a:xfrm>
            <a:off x="17526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 descr=" 11"/>
          <p:cNvCxnSpPr>
            <a:stCxn id="6" idx="5"/>
            <a:endCxn id="9" idx="1"/>
          </p:cNvCxnSpPr>
          <p:nvPr/>
        </p:nvCxnSpPr>
        <p:spPr>
          <a:xfrm rot="16200000" flipH="1">
            <a:off x="1582504" y="2954104"/>
            <a:ext cx="340192" cy="111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 15"/>
          <p:cNvCxnSpPr>
            <a:stCxn id="6" idx="3"/>
            <a:endCxn id="8" idx="0"/>
          </p:cNvCxnSpPr>
          <p:nvPr/>
        </p:nvCxnSpPr>
        <p:spPr>
          <a:xfrm rot="5400000">
            <a:off x="1200150" y="2896954"/>
            <a:ext cx="2843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 17"/>
          <p:cNvCxnSpPr>
            <a:stCxn id="9" idx="4"/>
            <a:endCxn id="7" idx="7"/>
          </p:cNvCxnSpPr>
          <p:nvPr/>
        </p:nvCxnSpPr>
        <p:spPr>
          <a:xfrm rot="5400000">
            <a:off x="1753954" y="3524250"/>
            <a:ext cx="208196" cy="17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 descr=" 18"/>
          <p:cNvSpPr txBox="1"/>
          <p:nvPr/>
        </p:nvSpPr>
        <p:spPr>
          <a:xfrm>
            <a:off x="609600" y="160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Graph</a:t>
            </a:r>
            <a:endParaRPr lang="en-US" sz="2400" dirty="0"/>
          </a:p>
        </p:txBody>
      </p:sp>
      <p:cxnSp>
        <p:nvCxnSpPr>
          <p:cNvPr id="20" name="Straight Arrow Connector 19" descr=" 20"/>
          <p:cNvCxnSpPr>
            <a:endCxn id="6" idx="1"/>
          </p:cNvCxnSpPr>
          <p:nvPr/>
        </p:nvCxnSpPr>
        <p:spPr>
          <a:xfrm rot="16200000" flipH="1">
            <a:off x="1066800" y="22098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 22"/>
          <p:cNvCxnSpPr/>
          <p:nvPr/>
        </p:nvCxnSpPr>
        <p:spPr>
          <a:xfrm rot="16200000" flipH="1">
            <a:off x="685800" y="2895600"/>
            <a:ext cx="360596" cy="3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 23"/>
          <p:cNvCxnSpPr>
            <a:endCxn id="8" idx="2"/>
          </p:cNvCxnSpPr>
          <p:nvPr/>
        </p:nvCxnSpPr>
        <p:spPr>
          <a:xfrm flipV="1">
            <a:off x="685800" y="331470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 26"/>
          <p:cNvCxnSpPr>
            <a:endCxn id="6" idx="0"/>
          </p:cNvCxnSpPr>
          <p:nvPr/>
        </p:nvCxnSpPr>
        <p:spPr>
          <a:xfrm rot="5400000">
            <a:off x="1543050" y="2228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 descr=" 29"/>
          <p:cNvSpPr txBox="1"/>
          <p:nvPr/>
        </p:nvSpPr>
        <p:spPr>
          <a:xfrm>
            <a:off x="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1" name="TextBox 30" descr=" 31"/>
          <p:cNvSpPr txBox="1"/>
          <p:nvPr/>
        </p:nvSpPr>
        <p:spPr>
          <a:xfrm>
            <a:off x="2286000" y="2971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2" name="TextBox 31" descr=" 32"/>
          <p:cNvSpPr txBox="1"/>
          <p:nvPr/>
        </p:nvSpPr>
        <p:spPr>
          <a:xfrm>
            <a:off x="35052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Adjacency Matrix</a:t>
            </a:r>
            <a:endParaRPr lang="en-US" sz="2400" dirty="0"/>
          </a:p>
        </p:txBody>
      </p:sp>
      <p:grpSp>
        <p:nvGrpSpPr>
          <p:cNvPr id="41" name="Group 40" descr=" 41"/>
          <p:cNvGrpSpPr/>
          <p:nvPr/>
        </p:nvGrpSpPr>
        <p:grpSpPr>
          <a:xfrm>
            <a:off x="3352800" y="2286000"/>
            <a:ext cx="2590800" cy="1524000"/>
            <a:chOff x="3352800" y="2286000"/>
            <a:chExt cx="2590800" cy="1524000"/>
          </a:xfrm>
        </p:grpSpPr>
        <p:sp>
          <p:nvSpPr>
            <p:cNvPr id="33" name="Double Bracket 32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0     0     1      1</a:t>
              </a:r>
              <a:endParaRPr lang="en-US" sz="2400" dirty="0"/>
            </a:p>
          </p:txBody>
        </p:sp>
      </p:grpSp>
      <p:sp>
        <p:nvSpPr>
          <p:cNvPr id="30" name="TextBox 29" descr=" 42"/>
          <p:cNvSpPr txBox="1"/>
          <p:nvPr/>
        </p:nvSpPr>
        <p:spPr>
          <a:xfrm>
            <a:off x="6629400" y="1671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Page Rank</a:t>
            </a:r>
            <a:endParaRPr lang="en-US" sz="2400" dirty="0"/>
          </a:p>
        </p:txBody>
      </p:sp>
      <p:sp>
        <p:nvSpPr>
          <p:cNvPr id="42" name="Double Bracket 41" descr=" 43"/>
          <p:cNvSpPr/>
          <p:nvPr/>
        </p:nvSpPr>
        <p:spPr>
          <a:xfrm>
            <a:off x="7010400" y="2133600"/>
            <a:ext cx="1219200" cy="16764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 descr=" 44"/>
          <p:cNvSpPr txBox="1"/>
          <p:nvPr/>
        </p:nvSpPr>
        <p:spPr>
          <a:xfrm>
            <a:off x="426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6" name="TextBox 35" descr=" 45"/>
          <p:cNvSpPr txBox="1"/>
          <p:nvPr/>
        </p:nvSpPr>
        <p:spPr>
          <a:xfrm>
            <a:off x="7315200" y="3505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5" name="TextBox 34" descr=" 46"/>
          <p:cNvSpPr txBox="1"/>
          <p:nvPr/>
        </p:nvSpPr>
        <p:spPr>
          <a:xfrm>
            <a:off x="7162800" y="22098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0.035</a:t>
            </a:r>
          </a:p>
          <a:p>
            <a:r>
              <a:rPr lang="en-US" sz="2400" dirty="0" smtClean="0"/>
              <a:t>0.006</a:t>
            </a:r>
          </a:p>
          <a:p>
            <a:r>
              <a:rPr lang="en-US" sz="2400" dirty="0" smtClean="0"/>
              <a:t>0.008</a:t>
            </a:r>
          </a:p>
          <a:p>
            <a:r>
              <a:rPr lang="en-US" sz="2400" dirty="0" smtClean="0"/>
              <a:t>0.032</a:t>
            </a:r>
          </a:p>
        </p:txBody>
      </p:sp>
      <p:cxnSp>
        <p:nvCxnSpPr>
          <p:cNvPr id="47" name="Straight Arrow Connector 46" descr=" 47"/>
          <p:cNvCxnSpPr/>
          <p:nvPr/>
        </p:nvCxnSpPr>
        <p:spPr>
          <a:xfrm rot="5400000">
            <a:off x="2038350" y="29146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 53"/>
          <p:cNvCxnSpPr/>
          <p:nvPr/>
        </p:nvCxnSpPr>
        <p:spPr>
          <a:xfrm rot="16200000" flipH="1">
            <a:off x="1219200" y="32385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 descr=" 54"/>
          <p:cNvGrpSpPr/>
          <p:nvPr/>
        </p:nvGrpSpPr>
        <p:grpSpPr>
          <a:xfrm>
            <a:off x="3505200" y="4343400"/>
            <a:ext cx="2590800" cy="1524000"/>
            <a:chOff x="3352800" y="2286000"/>
            <a:chExt cx="2590800" cy="1524000"/>
          </a:xfrm>
        </p:grpSpPr>
        <p:sp>
          <p:nvSpPr>
            <p:cNvPr id="45" name="Double Bracket 44"/>
            <p:cNvSpPr/>
            <p:nvPr/>
          </p:nvSpPr>
          <p:spPr>
            <a:xfrm>
              <a:off x="3352800" y="2286000"/>
              <a:ext cx="2590800" cy="1524000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5200" y="2590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0     0     0      0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5200" y="28956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5200" y="3200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1     0     0      0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05200" y="2286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</a:t>
              </a:r>
              <a:r>
                <a:rPr lang="en-US" sz="2400" dirty="0" smtClean="0">
                  <a:solidFill>
                    <a:srgbClr val="FF0000"/>
                  </a:solidFill>
                </a:rPr>
                <a:t>1 </a:t>
              </a:r>
              <a:r>
                <a:rPr lang="en-US" sz="2400" dirty="0" smtClean="0"/>
                <a:t>    1      1</a:t>
              </a:r>
              <a:endParaRPr lang="en-US" sz="2400" dirty="0"/>
            </a:p>
          </p:txBody>
        </p:sp>
      </p:grpSp>
      <p:sp>
        <p:nvSpPr>
          <p:cNvPr id="52" name="Double Bracket 51" descr=" 60"/>
          <p:cNvSpPr/>
          <p:nvPr/>
        </p:nvSpPr>
        <p:spPr>
          <a:xfrm>
            <a:off x="7086600" y="4267200"/>
            <a:ext cx="1219200" cy="167640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 descr=" 61"/>
          <p:cNvSpPr txBox="1"/>
          <p:nvPr/>
        </p:nvSpPr>
        <p:spPr>
          <a:xfrm>
            <a:off x="7239000" y="4343400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0.035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0.028</a:t>
            </a:r>
          </a:p>
          <a:p>
            <a:r>
              <a:rPr lang="en-US" sz="2400" dirty="0" smtClean="0"/>
              <a:t>0.008</a:t>
            </a:r>
          </a:p>
          <a:p>
            <a:r>
              <a:rPr lang="en-US" sz="2400" dirty="0" smtClean="0"/>
              <a:t>0.032</a:t>
            </a:r>
          </a:p>
        </p:txBody>
      </p:sp>
      <p:sp>
        <p:nvSpPr>
          <p:cNvPr id="53" name="Rectangle 52" descr=" 64"/>
          <p:cNvSpPr/>
          <p:nvPr/>
        </p:nvSpPr>
        <p:spPr>
          <a:xfrm>
            <a:off x="5372100" y="333810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dirty="0"/>
          </a:p>
        </p:txBody>
      </p:sp>
      <p:sp>
        <p:nvSpPr>
          <p:cNvPr id="3" name="Date Placeholder 2" descr="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A52E-6CA9-479E-BF27-035DDFDA7C49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Versioned Distributed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Mechanics of versioning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update</a:t>
            </a:r>
            <a:r>
              <a:rPr lang="en-US" i="1" dirty="0"/>
              <a:t>: </a:t>
            </a:r>
            <a:r>
              <a:rPr lang="en-US" dirty="0"/>
              <a:t>Increment version number</a:t>
            </a:r>
            <a:endParaRPr lang="en-US" i="1" dirty="0"/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onchange</a:t>
            </a:r>
            <a:r>
              <a:rPr lang="en-US" i="1" dirty="0"/>
              <a:t>:</a:t>
            </a:r>
            <a:r>
              <a:rPr lang="en-US" dirty="0"/>
              <a:t> Bind a version number for the array before executing the </a:t>
            </a:r>
            <a:r>
              <a:rPr lang="en-US" dirty="0" smtClean="0"/>
              <a:t>handler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8EC6-D295-4F89-A091-C15BA9D8AA8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6B3-BCFD-4885-92F0-0C7412E9D243}" type="datetime1">
              <a:rPr lang="en-US" smtClean="0"/>
              <a:t>6/29/2012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r>
              <a:rPr lang="en-US" dirty="0"/>
              <a:t>Applications and 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1E9-CC83-4A7C-BC01-97AFB06D7C6E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Implemented in Presto</a:t>
            </a:r>
            <a:endParaRPr lang="en-US" dirty="0"/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901"/>
              </p:ext>
            </p:extLst>
          </p:nvPr>
        </p:nvGraphicFramePr>
        <p:xfrm>
          <a:off x="838200" y="1676403"/>
          <a:ext cx="7275870" cy="47243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07539"/>
                <a:gridCol w="2972031"/>
                <a:gridCol w="1696300"/>
              </a:tblGrid>
              <a:tr h="5022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Presto LOC</a:t>
                      </a:r>
                      <a:endParaRPr lang="en-US" dirty="0"/>
                    </a:p>
                  </a:txBody>
                  <a:tcPr anchor="ctr"/>
                </a:tc>
              </a:tr>
              <a:tr h="5022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Eigenvector calculation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r>
                        <a:rPr lang="en-US" baseline="0" dirty="0" smtClean="0"/>
                        <a:t> counting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eigenvalues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recommendation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factorization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Centrality </a:t>
                      </a:r>
                      <a:r>
                        <a:rPr lang="en-US" baseline="0" dirty="0" smtClean="0"/>
                        <a:t>m</a:t>
                      </a:r>
                      <a:r>
                        <a:rPr lang="en-US" dirty="0" smtClean="0"/>
                        <a:t>easure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k-path</a:t>
                      </a:r>
                      <a:r>
                        <a:rPr lang="en-US" baseline="0" dirty="0" smtClean="0"/>
                        <a:t> connectivity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r>
                        <a:rPr lang="en-US" baseline="0" dirty="0" smtClean="0"/>
                        <a:t>-Waterman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Date Placeholder 6" descr="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1E38-C599-49ED-AFDE-38A00C56C7C3}" type="datetime1">
              <a:rPr lang="en-US" smtClean="0"/>
              <a:t>6/29/2012</a:t>
            </a:fld>
            <a:endParaRPr lang="en-US"/>
          </a:p>
        </p:txBody>
      </p:sp>
      <p:sp>
        <p:nvSpPr>
          <p:cNvPr id="8" name="Slide Number Placeholder 7" descr="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Implemented in Presto</a:t>
            </a:r>
            <a:endParaRPr lang="en-US" dirty="0"/>
          </a:p>
        </p:txBody>
      </p:sp>
      <p:graphicFrame>
        <p:nvGraphicFramePr>
          <p:cNvPr id="5" name="Table 4" descr="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55117"/>
              </p:ext>
            </p:extLst>
          </p:nvPr>
        </p:nvGraphicFramePr>
        <p:xfrm>
          <a:off x="838200" y="1676403"/>
          <a:ext cx="7275870" cy="47243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07539"/>
                <a:gridCol w="2972031"/>
                <a:gridCol w="1696300"/>
              </a:tblGrid>
              <a:tr h="5022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Presto LOC</a:t>
                      </a:r>
                      <a:endParaRPr lang="en-US" dirty="0"/>
                    </a:p>
                  </a:txBody>
                  <a:tcPr anchor="ctr"/>
                </a:tc>
              </a:tr>
              <a:tr h="5022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Eigenvector calculation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r>
                        <a:rPr lang="en-US" baseline="0" dirty="0" smtClean="0"/>
                        <a:t> counting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eigenvalues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recommendation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factorization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Centrality </a:t>
                      </a:r>
                      <a:r>
                        <a:rPr lang="en-US" baseline="0" dirty="0" smtClean="0"/>
                        <a:t>m</a:t>
                      </a:r>
                      <a:r>
                        <a:rPr lang="en-US" dirty="0" smtClean="0"/>
                        <a:t>easure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k-path</a:t>
                      </a:r>
                      <a:r>
                        <a:rPr lang="en-US" baseline="0" dirty="0" smtClean="0"/>
                        <a:t> connectivity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</a:tr>
              <a:tr h="619971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r>
                        <a:rPr lang="en-US" baseline="0" dirty="0" smtClean="0"/>
                        <a:t>-Waterman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 descr=" 6"/>
          <p:cNvSpPr txBox="1"/>
          <p:nvPr/>
        </p:nvSpPr>
        <p:spPr>
          <a:xfrm>
            <a:off x="0" y="3276600"/>
            <a:ext cx="91440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Fewer than 140 lines of code</a:t>
            </a:r>
          </a:p>
        </p:txBody>
      </p:sp>
      <p:sp>
        <p:nvSpPr>
          <p:cNvPr id="7" name="Date Placeholder 6" descr="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1E38-C599-49ED-AFDE-38A00C56C7C3}" type="datetime1">
              <a:rPr lang="en-US" smtClean="0"/>
              <a:t>6/29/2012</a:t>
            </a:fld>
            <a:endParaRPr lang="en-US"/>
          </a:p>
        </p:txBody>
      </p:sp>
      <p:sp>
        <p:nvSpPr>
          <p:cNvPr id="8" name="Slide Number Placeholder 7" descr="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 descr="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792050"/>
              </p:ext>
            </p:extLst>
          </p:nvPr>
        </p:nvGraphicFramePr>
        <p:xfrm>
          <a:off x="1447800" y="1927412"/>
          <a:ext cx="6096000" cy="396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+mj-lt"/>
              </a:rPr>
              <a:t>Presto is Fast !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 descr="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PageRank per-iteration execution time</a:t>
            </a:r>
          </a:p>
        </p:txBody>
      </p:sp>
      <p:sp>
        <p:nvSpPr>
          <p:cNvPr id="5" name="TextBox 4" descr=" 5"/>
          <p:cNvSpPr txBox="1"/>
          <p:nvPr/>
        </p:nvSpPr>
        <p:spPr>
          <a:xfrm>
            <a:off x="378373" y="5895470"/>
            <a:ext cx="8292662" cy="4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0" indent="-225425" algn="ctr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Data: 100M nodes, 1.2B edges.  Setup: 10G network. 12 cores, 96GB RAM. </a:t>
            </a:r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93E8A9A-E90A-4F02-AF97-0FBE23226FEE}" type="datetime1">
              <a:rPr lang="en-US" smtClean="0"/>
              <a:t>6/29/2012</a:t>
            </a:fld>
            <a:endParaRPr lang="en-US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37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 descr="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180458"/>
              </p:ext>
            </p:extLst>
          </p:nvPr>
        </p:nvGraphicFramePr>
        <p:xfrm>
          <a:off x="1447800" y="1927412"/>
          <a:ext cx="6096000" cy="396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+mj-lt"/>
              </a:rPr>
              <a:t>Presto is Fast !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 descr="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PageRank per-iteration execution time</a:t>
            </a:r>
          </a:p>
        </p:txBody>
      </p:sp>
      <p:sp>
        <p:nvSpPr>
          <p:cNvPr id="5" name="TextBox 4" descr=" 5"/>
          <p:cNvSpPr txBox="1"/>
          <p:nvPr/>
        </p:nvSpPr>
        <p:spPr>
          <a:xfrm>
            <a:off x="378373" y="5895470"/>
            <a:ext cx="8292662" cy="4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0" indent="-225425" algn="ctr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ct val="100000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Data: 100M nodes, 1.2B edges.  Setup: 10G network. 12 cores, 96GB RAM. </a:t>
            </a:r>
          </a:p>
        </p:txBody>
      </p:sp>
      <p:sp>
        <p:nvSpPr>
          <p:cNvPr id="9" name="TextBox 8" descr=" 4"/>
          <p:cNvSpPr txBox="1"/>
          <p:nvPr/>
        </p:nvSpPr>
        <p:spPr>
          <a:xfrm>
            <a:off x="1" y="3514592"/>
            <a:ext cx="91440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than </a:t>
            </a:r>
            <a:r>
              <a:rPr lang="en-US" sz="2400" dirty="0">
                <a:solidFill>
                  <a:srgbClr val="FF0000"/>
                </a:solidFill>
              </a:rPr>
              <a:t>20x</a:t>
            </a:r>
            <a:r>
              <a:rPr lang="en-US" sz="2400" dirty="0"/>
              <a:t> faster than </a:t>
            </a:r>
            <a:r>
              <a:rPr lang="en-US" sz="2400" dirty="0" err="1"/>
              <a:t>Hadoop</a:t>
            </a:r>
            <a:r>
              <a:rPr lang="en-US" sz="2400" dirty="0"/>
              <a:t> (w/ in-memory storage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Date Placeholder 5" descr="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93E8A9A-E90A-4F02-AF97-0FBE23226FEE}" type="datetime1">
              <a:rPr lang="en-US" smtClean="0"/>
              <a:t>6/29/2012</a:t>
            </a:fld>
            <a:endParaRPr lang="en-US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05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management, caching of partitions</a:t>
            </a:r>
          </a:p>
          <a:p>
            <a:r>
              <a:rPr lang="en-US" dirty="0" smtClean="0"/>
              <a:t>Scheduling operations</a:t>
            </a:r>
          </a:p>
          <a:p>
            <a:r>
              <a:rPr lang="en-US" dirty="0" smtClean="0"/>
              <a:t>Storage driver interface to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Fault tolerance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A513-B107-4099-B5B8-663FB1D7D9A1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Algebra is a powerful abstraction</a:t>
            </a:r>
          </a:p>
          <a:p>
            <a:pPr marL="0" indent="0">
              <a:buNone/>
            </a:pPr>
            <a:r>
              <a:rPr lang="en-US" dirty="0" smtClean="0"/>
              <a:t>Easily express machine learning, graph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 Sparse matrices, Incremental data</a:t>
            </a:r>
          </a:p>
          <a:p>
            <a:pPr marL="0" indent="0">
              <a:buNone/>
            </a:pPr>
            <a:r>
              <a:rPr lang="en-US" dirty="0" smtClean="0"/>
              <a:t>Presto – prototype extends 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Open source version soon 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E192-2586-4116-86EC-17BED9518C55}" type="datetime1">
              <a:rPr lang="en-US" smtClean="0"/>
              <a:t>6/29/2012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</a:t>
            </a:r>
            <a:r>
              <a:rPr lang="en-US" dirty="0"/>
              <a:t>U</a:t>
            </a:r>
            <a:r>
              <a:rPr lang="en-US" dirty="0" smtClean="0"/>
              <a:t>sing Matrices</a:t>
            </a:r>
            <a:endParaRPr lang="en-US" dirty="0"/>
          </a:p>
        </p:txBody>
      </p:sp>
      <p:sp>
        <p:nvSpPr>
          <p:cNvPr id="7" name="Content Placeholder 2" descr=" 7"/>
          <p:cNvSpPr txBox="1">
            <a:spLocks/>
          </p:cNvSpPr>
          <p:nvPr/>
        </p:nvSpPr>
        <p:spPr>
          <a:xfrm>
            <a:off x="657360" y="5181600"/>
            <a:ext cx="4114800" cy="10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adjacency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 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X =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BFS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vector</a:t>
            </a:r>
          </a:p>
        </p:txBody>
      </p:sp>
      <p:sp>
        <p:nvSpPr>
          <p:cNvPr id="9" name="Date Placeholder 8" descr="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1EE3-CAF1-4275-8A5F-70ECE4B330A6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 descr="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2715"/>
              </p:ext>
            </p:extLst>
          </p:nvPr>
        </p:nvGraphicFramePr>
        <p:xfrm>
          <a:off x="809760" y="3119526"/>
          <a:ext cx="1600200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78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38977"/>
              </p:ext>
            </p:extLst>
          </p:nvPr>
        </p:nvGraphicFramePr>
        <p:xfrm>
          <a:off x="1114560" y="2738527"/>
          <a:ext cx="12954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 descr=" 13"/>
          <p:cNvGrpSpPr/>
          <p:nvPr/>
        </p:nvGrpSpPr>
        <p:grpSpPr>
          <a:xfrm>
            <a:off x="1114560" y="1824126"/>
            <a:ext cx="1219200" cy="762000"/>
            <a:chOff x="1143000" y="1295400"/>
            <a:chExt cx="1219200" cy="762000"/>
          </a:xfrm>
        </p:grpSpPr>
        <p:sp>
          <p:nvSpPr>
            <p:cNvPr id="14" name="Oval 13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20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6"/>
              <a:endCxn id="21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0"/>
              <a:endCxn id="20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0" idx="6"/>
              <a:endCxn id="22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4"/>
              <a:endCxn id="23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 descr=" 24"/>
          <p:cNvSpPr txBox="1"/>
          <p:nvPr/>
        </p:nvSpPr>
        <p:spPr>
          <a:xfrm>
            <a:off x="733560" y="2738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2943360" y="412179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26" name="Straight Arrow Connector 25" descr=" 26"/>
          <p:cNvCxnSpPr/>
          <p:nvPr/>
        </p:nvCxnSpPr>
        <p:spPr>
          <a:xfrm flipH="1">
            <a:off x="2486160" y="4338725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 descr="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1263"/>
              </p:ext>
            </p:extLst>
          </p:nvPr>
        </p:nvGraphicFramePr>
        <p:xfrm>
          <a:off x="32766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 descr=" 30"/>
          <p:cNvGrpSpPr/>
          <p:nvPr/>
        </p:nvGrpSpPr>
        <p:grpSpPr>
          <a:xfrm>
            <a:off x="3276600" y="1851422"/>
            <a:ext cx="1219200" cy="762000"/>
            <a:chOff x="1143000" y="1295400"/>
            <a:chExt cx="1219200" cy="762000"/>
          </a:xfrm>
        </p:grpSpPr>
        <p:sp>
          <p:nvSpPr>
            <p:cNvPr id="29" name="Oval 28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6"/>
              <a:endCxn id="35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6"/>
              <a:endCxn id="36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0"/>
              <a:endCxn id="35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5" idx="6"/>
              <a:endCxn id="37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7" idx="4"/>
              <a:endCxn id="38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 descr=" 3"/>
          <p:cNvSpPr txBox="1"/>
          <p:nvPr/>
        </p:nvSpPr>
        <p:spPr>
          <a:xfrm>
            <a:off x="3600450" y="5150091"/>
            <a:ext cx="316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 lvl="0"/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</a:t>
            </a: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X = G*X </a:t>
            </a:r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</a:t>
            </a:r>
            <a:r>
              <a:rPr lang="en-US" dirty="0"/>
              <a:t>U</a:t>
            </a:r>
            <a:r>
              <a:rPr lang="en-US" dirty="0" smtClean="0"/>
              <a:t>sing Matrices</a:t>
            </a:r>
            <a:endParaRPr lang="en-US" dirty="0"/>
          </a:p>
        </p:txBody>
      </p:sp>
      <p:sp>
        <p:nvSpPr>
          <p:cNvPr id="7" name="Content Placeholder 2" descr=" 7"/>
          <p:cNvSpPr txBox="1">
            <a:spLocks/>
          </p:cNvSpPr>
          <p:nvPr/>
        </p:nvSpPr>
        <p:spPr>
          <a:xfrm>
            <a:off x="657360" y="5181600"/>
            <a:ext cx="4114800" cy="10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adjacency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 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X =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BFS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vector</a:t>
            </a:r>
          </a:p>
        </p:txBody>
      </p:sp>
      <p:sp>
        <p:nvSpPr>
          <p:cNvPr id="9" name="Date Placeholder 8" descr="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1EE3-CAF1-4275-8A5F-70ECE4B330A6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 descr="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87541"/>
              </p:ext>
            </p:extLst>
          </p:nvPr>
        </p:nvGraphicFramePr>
        <p:xfrm>
          <a:off x="809760" y="3119526"/>
          <a:ext cx="1600200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78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45231"/>
              </p:ext>
            </p:extLst>
          </p:nvPr>
        </p:nvGraphicFramePr>
        <p:xfrm>
          <a:off x="1114560" y="2738527"/>
          <a:ext cx="12954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 descr=" 13"/>
          <p:cNvGrpSpPr/>
          <p:nvPr/>
        </p:nvGrpSpPr>
        <p:grpSpPr>
          <a:xfrm>
            <a:off x="1114560" y="1824126"/>
            <a:ext cx="1219200" cy="762000"/>
            <a:chOff x="1143000" y="1295400"/>
            <a:chExt cx="1219200" cy="762000"/>
          </a:xfrm>
        </p:grpSpPr>
        <p:sp>
          <p:nvSpPr>
            <p:cNvPr id="14" name="Oval 13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20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6"/>
              <a:endCxn id="21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0"/>
              <a:endCxn id="20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0" idx="6"/>
              <a:endCxn id="22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4"/>
              <a:endCxn id="23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 descr=" 24"/>
          <p:cNvSpPr txBox="1"/>
          <p:nvPr/>
        </p:nvSpPr>
        <p:spPr>
          <a:xfrm>
            <a:off x="733560" y="2738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2943360" y="412179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26" name="Straight Arrow Connector 25" descr=" 26"/>
          <p:cNvCxnSpPr/>
          <p:nvPr/>
        </p:nvCxnSpPr>
        <p:spPr>
          <a:xfrm flipH="1">
            <a:off x="2486160" y="4338725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 descr="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76550"/>
              </p:ext>
            </p:extLst>
          </p:nvPr>
        </p:nvGraphicFramePr>
        <p:xfrm>
          <a:off x="32766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 descr="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1276"/>
              </p:ext>
            </p:extLst>
          </p:nvPr>
        </p:nvGraphicFramePr>
        <p:xfrm>
          <a:off x="49530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 descr=" 30"/>
          <p:cNvGrpSpPr/>
          <p:nvPr/>
        </p:nvGrpSpPr>
        <p:grpSpPr>
          <a:xfrm>
            <a:off x="3276600" y="1851422"/>
            <a:ext cx="1219200" cy="762000"/>
            <a:chOff x="1143000" y="1295400"/>
            <a:chExt cx="1219200" cy="762000"/>
          </a:xfrm>
        </p:grpSpPr>
        <p:sp>
          <p:nvSpPr>
            <p:cNvPr id="29" name="Oval 28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6"/>
              <a:endCxn id="35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6"/>
              <a:endCxn id="36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0"/>
              <a:endCxn id="35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5" idx="6"/>
              <a:endCxn id="37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7" idx="4"/>
              <a:endCxn id="38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 41"/>
          <p:cNvGrpSpPr/>
          <p:nvPr/>
        </p:nvGrpSpPr>
        <p:grpSpPr>
          <a:xfrm>
            <a:off x="4953000" y="1851422"/>
            <a:ext cx="1219200" cy="762000"/>
            <a:chOff x="1143000" y="1295400"/>
            <a:chExt cx="1219200" cy="762000"/>
          </a:xfrm>
        </p:grpSpPr>
        <p:sp>
          <p:nvSpPr>
            <p:cNvPr id="41" name="Oval 40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47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6"/>
              <a:endCxn id="48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8" idx="0"/>
              <a:endCxn id="47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" idx="6"/>
              <a:endCxn id="49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9" idx="4"/>
              <a:endCxn id="50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 descr=" 3"/>
          <p:cNvSpPr txBox="1"/>
          <p:nvPr/>
        </p:nvSpPr>
        <p:spPr>
          <a:xfrm>
            <a:off x="3600450" y="5150091"/>
            <a:ext cx="316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 lvl="0"/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</a:t>
            </a: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X = G*X </a:t>
            </a:r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</a:t>
            </a:r>
            <a:r>
              <a:rPr lang="en-US" dirty="0"/>
              <a:t>U</a:t>
            </a:r>
            <a:r>
              <a:rPr lang="en-US" dirty="0" smtClean="0"/>
              <a:t>sing Matrices</a:t>
            </a:r>
            <a:endParaRPr lang="en-US" dirty="0"/>
          </a:p>
        </p:txBody>
      </p:sp>
      <p:sp>
        <p:nvSpPr>
          <p:cNvPr id="7" name="Content Placeholder 2" descr=" 7"/>
          <p:cNvSpPr txBox="1">
            <a:spLocks/>
          </p:cNvSpPr>
          <p:nvPr/>
        </p:nvSpPr>
        <p:spPr>
          <a:xfrm>
            <a:off x="657360" y="5181600"/>
            <a:ext cx="4114800" cy="10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adjacency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 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X =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BFS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vector</a:t>
            </a:r>
          </a:p>
        </p:txBody>
      </p:sp>
      <p:sp>
        <p:nvSpPr>
          <p:cNvPr id="9" name="Date Placeholder 8" descr="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1EE3-CAF1-4275-8A5F-70ECE4B330A6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 descr="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66902"/>
              </p:ext>
            </p:extLst>
          </p:nvPr>
        </p:nvGraphicFramePr>
        <p:xfrm>
          <a:off x="809760" y="3119526"/>
          <a:ext cx="1600200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78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74514"/>
              </p:ext>
            </p:extLst>
          </p:nvPr>
        </p:nvGraphicFramePr>
        <p:xfrm>
          <a:off x="1114560" y="2738527"/>
          <a:ext cx="12954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 descr=" 13"/>
          <p:cNvGrpSpPr/>
          <p:nvPr/>
        </p:nvGrpSpPr>
        <p:grpSpPr>
          <a:xfrm>
            <a:off x="1114560" y="1824126"/>
            <a:ext cx="1219200" cy="762000"/>
            <a:chOff x="1143000" y="1295400"/>
            <a:chExt cx="1219200" cy="762000"/>
          </a:xfrm>
        </p:grpSpPr>
        <p:sp>
          <p:nvSpPr>
            <p:cNvPr id="14" name="Oval 13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20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6"/>
              <a:endCxn id="21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0"/>
              <a:endCxn id="20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0" idx="6"/>
              <a:endCxn id="22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4"/>
              <a:endCxn id="23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 descr=" 24"/>
          <p:cNvSpPr txBox="1"/>
          <p:nvPr/>
        </p:nvSpPr>
        <p:spPr>
          <a:xfrm>
            <a:off x="733560" y="2738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 descr=" 25"/>
          <p:cNvSpPr txBox="1"/>
          <p:nvPr/>
        </p:nvSpPr>
        <p:spPr>
          <a:xfrm>
            <a:off x="2943360" y="412179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26" name="Straight Arrow Connector 25" descr=" 26"/>
          <p:cNvCxnSpPr/>
          <p:nvPr/>
        </p:nvCxnSpPr>
        <p:spPr>
          <a:xfrm flipH="1">
            <a:off x="2486160" y="4338725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 descr="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84031"/>
              </p:ext>
            </p:extLst>
          </p:nvPr>
        </p:nvGraphicFramePr>
        <p:xfrm>
          <a:off x="32766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 descr="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8139"/>
              </p:ext>
            </p:extLst>
          </p:nvPr>
        </p:nvGraphicFramePr>
        <p:xfrm>
          <a:off x="49530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 descr="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70877"/>
              </p:ext>
            </p:extLst>
          </p:nvPr>
        </p:nvGraphicFramePr>
        <p:xfrm>
          <a:off x="65532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 descr=" 30"/>
          <p:cNvGrpSpPr/>
          <p:nvPr/>
        </p:nvGrpSpPr>
        <p:grpSpPr>
          <a:xfrm>
            <a:off x="3276600" y="1851422"/>
            <a:ext cx="1219200" cy="762000"/>
            <a:chOff x="1143000" y="1295400"/>
            <a:chExt cx="1219200" cy="762000"/>
          </a:xfrm>
        </p:grpSpPr>
        <p:sp>
          <p:nvSpPr>
            <p:cNvPr id="29" name="Oval 28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6"/>
              <a:endCxn id="35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6"/>
              <a:endCxn id="36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0"/>
              <a:endCxn id="35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5" idx="6"/>
              <a:endCxn id="37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7" idx="4"/>
              <a:endCxn id="38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 41"/>
          <p:cNvGrpSpPr/>
          <p:nvPr/>
        </p:nvGrpSpPr>
        <p:grpSpPr>
          <a:xfrm>
            <a:off x="4953000" y="1851422"/>
            <a:ext cx="1219200" cy="762000"/>
            <a:chOff x="1143000" y="1295400"/>
            <a:chExt cx="1219200" cy="762000"/>
          </a:xfrm>
        </p:grpSpPr>
        <p:sp>
          <p:nvSpPr>
            <p:cNvPr id="41" name="Oval 40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47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6"/>
              <a:endCxn id="48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8" idx="0"/>
              <a:endCxn id="47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" idx="6"/>
              <a:endCxn id="49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9" idx="4"/>
              <a:endCxn id="50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 descr=" 52"/>
          <p:cNvGrpSpPr/>
          <p:nvPr/>
        </p:nvGrpSpPr>
        <p:grpSpPr>
          <a:xfrm>
            <a:off x="6553200" y="1851422"/>
            <a:ext cx="1219200" cy="762000"/>
            <a:chOff x="1143000" y="1295400"/>
            <a:chExt cx="1219200" cy="762000"/>
          </a:xfrm>
        </p:grpSpPr>
        <p:sp>
          <p:nvSpPr>
            <p:cNvPr id="53" name="Oval 52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6"/>
              <a:endCxn id="60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0" idx="0"/>
              <a:endCxn id="59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9" idx="6"/>
              <a:endCxn id="61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1" idx="4"/>
              <a:endCxn id="62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 descr=" 3"/>
          <p:cNvSpPr txBox="1"/>
          <p:nvPr/>
        </p:nvSpPr>
        <p:spPr>
          <a:xfrm>
            <a:off x="3600450" y="5150091"/>
            <a:ext cx="316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 lvl="0"/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</a:t>
            </a: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X = G*X </a:t>
            </a:r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</a:t>
            </a:r>
            <a:r>
              <a:rPr lang="en-US" dirty="0"/>
              <a:t>U</a:t>
            </a:r>
            <a:r>
              <a:rPr lang="en-US" dirty="0" smtClean="0"/>
              <a:t>sing Matrices</a:t>
            </a:r>
            <a:endParaRPr lang="en-US" dirty="0"/>
          </a:p>
        </p:txBody>
      </p:sp>
      <p:sp>
        <p:nvSpPr>
          <p:cNvPr id="7" name="Content Placeholder 2" descr=" 7"/>
          <p:cNvSpPr txBox="1">
            <a:spLocks/>
          </p:cNvSpPr>
          <p:nvPr/>
        </p:nvSpPr>
        <p:spPr>
          <a:xfrm>
            <a:off x="657360" y="5181600"/>
            <a:ext cx="4114800" cy="10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= adjacency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matrix </a:t>
            </a:r>
          </a:p>
          <a:p>
            <a:pPr>
              <a:buNone/>
            </a:pP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X = </a:t>
            </a:r>
            <a:r>
              <a:rPr lang="en-US" sz="2200" dirty="0">
                <a:latin typeface="Gill Sans MT" pitchFamily="34" charset="0"/>
                <a:ea typeface="Verdana" pitchFamily="34" charset="0"/>
                <a:cs typeface="Verdana" pitchFamily="34" charset="0"/>
              </a:rPr>
              <a:t>BFS </a:t>
            </a:r>
            <a:r>
              <a:rPr lang="en-US" sz="2200" dirty="0" smtClean="0">
                <a:latin typeface="Gill Sans MT" pitchFamily="34" charset="0"/>
                <a:ea typeface="Verdana" pitchFamily="34" charset="0"/>
                <a:cs typeface="Verdana" pitchFamily="34" charset="0"/>
              </a:rPr>
              <a:t>vector</a:t>
            </a:r>
          </a:p>
        </p:txBody>
      </p:sp>
      <p:sp>
        <p:nvSpPr>
          <p:cNvPr id="9" name="Date Placeholder 8" descr="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1EE3-CAF1-4275-8A5F-70ECE4B330A6}" type="datetime1">
              <a:rPr lang="en-US" smtClean="0"/>
              <a:t>6/29/2012</a:t>
            </a:fld>
            <a:endParaRPr lang="en-US"/>
          </a:p>
        </p:txBody>
      </p:sp>
      <p:sp>
        <p:nvSpPr>
          <p:cNvPr id="10" name="Slide Number Placeholder 9" descr="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23FE-55B4-40A8-B927-B1694BA2E64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 descr="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86088"/>
              </p:ext>
            </p:extLst>
          </p:nvPr>
        </p:nvGraphicFramePr>
        <p:xfrm>
          <a:off x="809760" y="3119526"/>
          <a:ext cx="1600200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789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099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 descr="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08777"/>
              </p:ext>
            </p:extLst>
          </p:nvPr>
        </p:nvGraphicFramePr>
        <p:xfrm>
          <a:off x="1114560" y="2738527"/>
          <a:ext cx="12954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 descr=" 13"/>
          <p:cNvGrpSpPr/>
          <p:nvPr/>
        </p:nvGrpSpPr>
        <p:grpSpPr>
          <a:xfrm>
            <a:off x="1114560" y="1824126"/>
            <a:ext cx="1219200" cy="762000"/>
            <a:chOff x="1143000" y="1295400"/>
            <a:chExt cx="1219200" cy="762000"/>
          </a:xfrm>
        </p:grpSpPr>
        <p:sp>
          <p:nvSpPr>
            <p:cNvPr id="14" name="Oval 13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A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20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6"/>
              <a:endCxn id="21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1" idx="0"/>
              <a:endCxn id="20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0" idx="6"/>
              <a:endCxn id="22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4"/>
              <a:endCxn id="23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B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C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D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E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sp>
        <p:nvSpPr>
          <p:cNvPr id="24" name="TextBox 23" descr=" 24"/>
          <p:cNvSpPr txBox="1"/>
          <p:nvPr/>
        </p:nvSpPr>
        <p:spPr>
          <a:xfrm>
            <a:off x="733560" y="2738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X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943360" y="412179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25000"/>
                  </a:schemeClr>
                </a:solidFill>
              </a:rPr>
              <a:t>G</a:t>
            </a:r>
            <a:endParaRPr lang="en-US" sz="200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26" name="Straight Arrow Connector 25" descr=" 26"/>
          <p:cNvCxnSpPr/>
          <p:nvPr/>
        </p:nvCxnSpPr>
        <p:spPr>
          <a:xfrm flipH="1">
            <a:off x="2486160" y="4338725"/>
            <a:ext cx="457200" cy="0"/>
          </a:xfrm>
          <a:prstGeom prst="straightConnector1">
            <a:avLst/>
          </a:prstGeom>
          <a:ln w="28575" cap="flat" cmpd="sng" algn="ctr">
            <a:solidFill>
              <a:schemeClr val="tx1">
                <a:alpha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 descr="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64155"/>
              </p:ext>
            </p:extLst>
          </p:nvPr>
        </p:nvGraphicFramePr>
        <p:xfrm>
          <a:off x="32766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 descr="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26619"/>
              </p:ext>
            </p:extLst>
          </p:nvPr>
        </p:nvGraphicFramePr>
        <p:xfrm>
          <a:off x="49530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 descr="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43405"/>
              </p:ext>
            </p:extLst>
          </p:nvPr>
        </p:nvGraphicFramePr>
        <p:xfrm>
          <a:off x="6553200" y="2765822"/>
          <a:ext cx="1295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/>
                <a:gridCol w="259080"/>
                <a:gridCol w="259080"/>
                <a:gridCol w="259080"/>
                <a:gridCol w="2590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 descr=" 30"/>
          <p:cNvGrpSpPr/>
          <p:nvPr/>
        </p:nvGrpSpPr>
        <p:grpSpPr>
          <a:xfrm>
            <a:off x="3276600" y="1851422"/>
            <a:ext cx="1219200" cy="762000"/>
            <a:chOff x="1143000" y="1295400"/>
            <a:chExt cx="1219200" cy="762000"/>
          </a:xfrm>
        </p:grpSpPr>
        <p:sp>
          <p:nvSpPr>
            <p:cNvPr id="29" name="Oval 28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A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6"/>
              <a:endCxn id="35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6"/>
              <a:endCxn id="36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0"/>
              <a:endCxn id="35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5" idx="6"/>
              <a:endCxn id="37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7" idx="4"/>
              <a:endCxn id="38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B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C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D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E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grpSp>
        <p:nvGrpSpPr>
          <p:cNvPr id="40" name="Group 39" descr=" 41"/>
          <p:cNvGrpSpPr/>
          <p:nvPr/>
        </p:nvGrpSpPr>
        <p:grpSpPr>
          <a:xfrm>
            <a:off x="4953000" y="1851422"/>
            <a:ext cx="1219200" cy="762000"/>
            <a:chOff x="1143000" y="1295400"/>
            <a:chExt cx="1219200" cy="762000"/>
          </a:xfrm>
        </p:grpSpPr>
        <p:sp>
          <p:nvSpPr>
            <p:cNvPr id="41" name="Oval 40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A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47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6"/>
              <a:endCxn id="48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8" idx="0"/>
              <a:endCxn id="47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" idx="6"/>
              <a:endCxn id="49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9" idx="4"/>
              <a:endCxn id="50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B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C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D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noFill/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E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grpSp>
        <p:nvGrpSpPr>
          <p:cNvPr id="52" name="Group 51" descr=" 52"/>
          <p:cNvGrpSpPr/>
          <p:nvPr/>
        </p:nvGrpSpPr>
        <p:grpSpPr>
          <a:xfrm>
            <a:off x="6553200" y="1851422"/>
            <a:ext cx="1219200" cy="762000"/>
            <a:chOff x="1143000" y="1295400"/>
            <a:chExt cx="1219200" cy="762000"/>
          </a:xfrm>
        </p:grpSpPr>
        <p:sp>
          <p:nvSpPr>
            <p:cNvPr id="53" name="Oval 52"/>
            <p:cNvSpPr/>
            <p:nvPr/>
          </p:nvSpPr>
          <p:spPr>
            <a:xfrm>
              <a:off x="1143000" y="15240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A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 flipV="1">
              <a:off x="1371600" y="1409700"/>
              <a:ext cx="228600" cy="2286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6"/>
              <a:endCxn id="60" idx="2"/>
            </p:cNvCxnSpPr>
            <p:nvPr/>
          </p:nvCxnSpPr>
          <p:spPr>
            <a:xfrm>
              <a:off x="1371600" y="1638300"/>
              <a:ext cx="22860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0" idx="0"/>
              <a:endCxn id="59" idx="4"/>
            </p:cNvCxnSpPr>
            <p:nvPr/>
          </p:nvCxnSpPr>
          <p:spPr>
            <a:xfrm flipV="1">
              <a:off x="17145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9" idx="6"/>
              <a:endCxn id="61" idx="2"/>
            </p:cNvCxnSpPr>
            <p:nvPr/>
          </p:nvCxnSpPr>
          <p:spPr>
            <a:xfrm>
              <a:off x="1828800" y="1409700"/>
              <a:ext cx="304800" cy="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1" idx="4"/>
              <a:endCxn id="62" idx="0"/>
            </p:cNvCxnSpPr>
            <p:nvPr/>
          </p:nvCxnSpPr>
          <p:spPr>
            <a:xfrm>
              <a:off x="2247900" y="1524000"/>
              <a:ext cx="0" cy="304800"/>
            </a:xfrm>
            <a:prstGeom prst="straightConnector1">
              <a:avLst/>
            </a:prstGeom>
            <a:ln w="12700"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600200" y="12954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B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600200" y="18288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C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133600" y="12954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D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133600" y="1828800"/>
              <a:ext cx="228600" cy="228600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 cap="flat" cmpd="sng" algn="ctr">
              <a:solidFill>
                <a:schemeClr val="tx1">
                  <a:alpha val="25000"/>
                </a:schemeClr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alpha val="25000"/>
                    </a:schemeClr>
                  </a:solidFill>
                </a:rPr>
                <a:t>E</a:t>
              </a:r>
              <a:endParaRPr lang="en-US" sz="1600" dirty="0">
                <a:solidFill>
                  <a:schemeClr val="tx1">
                    <a:alpha val="25000"/>
                  </a:schemeClr>
                </a:solidFill>
              </a:endParaRPr>
            </a:p>
          </p:txBody>
        </p:sp>
      </p:grpSp>
      <p:sp>
        <p:nvSpPr>
          <p:cNvPr id="3" name="TextBox 2" descr=" 3"/>
          <p:cNvSpPr txBox="1"/>
          <p:nvPr/>
        </p:nvSpPr>
        <p:spPr>
          <a:xfrm>
            <a:off x="3600450" y="5150091"/>
            <a:ext cx="316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Simplified algorithm:  </a:t>
            </a:r>
          </a:p>
          <a:p>
            <a:pPr lvl="0"/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repeat { </a:t>
            </a:r>
            <a:r>
              <a:rPr lang="en-US" sz="2200" dirty="0" smtClean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X = G*X </a:t>
            </a:r>
            <a:r>
              <a:rPr lang="en-US" sz="2200" dirty="0">
                <a:solidFill>
                  <a:srgbClr val="C00000"/>
                </a:solidFill>
                <a:latin typeface="Gill Sans MT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63" name="Content Placeholder 5" descr=" 64"/>
          <p:cNvSpPr txBox="1">
            <a:spLocks/>
          </p:cNvSpPr>
          <p:nvPr/>
        </p:nvSpPr>
        <p:spPr>
          <a:xfrm>
            <a:off x="0" y="3094037"/>
            <a:ext cx="4724400" cy="1554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600" smtClean="0">
                <a:latin typeface="Gill Sans MT"/>
              </a:rPr>
              <a:t>Matrix operations</a:t>
            </a:r>
          </a:p>
          <a:p>
            <a:pPr marL="0" indent="0" algn="ctr">
              <a:buFont typeface="Arial" pitchFamily="34" charset="0"/>
              <a:buNone/>
            </a:pPr>
            <a:endParaRPr lang="en-US" sz="3600" dirty="0" smtClean="0"/>
          </a:p>
        </p:txBody>
      </p:sp>
      <p:sp>
        <p:nvSpPr>
          <p:cNvPr id="64" name="TextBox 63" descr=" 65"/>
          <p:cNvSpPr txBox="1"/>
          <p:nvPr/>
        </p:nvSpPr>
        <p:spPr>
          <a:xfrm>
            <a:off x="4648200" y="3078540"/>
            <a:ext cx="44958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Easy </a:t>
            </a:r>
            <a:r>
              <a:rPr lang="en-US" sz="3200" dirty="0">
                <a:solidFill>
                  <a:srgbClr val="C00000"/>
                </a:solidFill>
              </a:rPr>
              <a:t>to express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Efficient to </a:t>
            </a:r>
            <a:r>
              <a:rPr lang="en-US" sz="3200" dirty="0" smtClean="0">
                <a:solidFill>
                  <a:srgbClr val="C00000"/>
                </a:solidFill>
              </a:rPr>
              <a:t>implement</a:t>
            </a:r>
            <a:endParaRPr lang="en-US" sz="1100" dirty="0" smtClean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17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2722</Words>
  <Application>Microsoft Office PowerPoint</Application>
  <PresentationFormat>On-screen Show (4:3)</PresentationFormat>
  <Paragraphs>1240</Paragraphs>
  <Slides>58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Using R for Iterative and Incremental Processing</vt:lpstr>
      <vt:lpstr>Big Data, Complex Algorithms</vt:lpstr>
      <vt:lpstr>Big Data, Complex Algorithms</vt:lpstr>
      <vt:lpstr>PageRank Using Matrices</vt:lpstr>
      <vt:lpstr>Breadth-first Search Using Matrices</vt:lpstr>
      <vt:lpstr>Breadth-first Search Using Matrices</vt:lpstr>
      <vt:lpstr>Breadth-first Search Using Matrices</vt:lpstr>
      <vt:lpstr>Breadth-first Search Using Matrices</vt:lpstr>
      <vt:lpstr>Breadth-first Search Using Matrices</vt:lpstr>
      <vt:lpstr>Linear Algebra on Existing Frameworks</vt:lpstr>
      <vt:lpstr>Linear Algebra on Existing Frameworks</vt:lpstr>
      <vt:lpstr>Linear Algebra on Existing Frameworks</vt:lpstr>
      <vt:lpstr>Challenge 1 – Sparse Matrices</vt:lpstr>
      <vt:lpstr>Challenge 1 – Sparse Matrices</vt:lpstr>
      <vt:lpstr>Challenge 1 – Sparse Matrices</vt:lpstr>
      <vt:lpstr>Challenge 1 – Sparse Matrices</vt:lpstr>
      <vt:lpstr>Challenge 1 – Sparse Matrices</vt:lpstr>
      <vt:lpstr>Challenge 1 – Sparse Matrices</vt:lpstr>
      <vt:lpstr>Challenge 2 – Incremental Updates</vt:lpstr>
      <vt:lpstr>Presto</vt:lpstr>
      <vt:lpstr>Outline</vt:lpstr>
      <vt:lpstr>Programming Model</vt:lpstr>
      <vt:lpstr>Programming Model</vt:lpstr>
      <vt:lpstr>Programming Model</vt:lpstr>
      <vt:lpstr>Programming Model</vt:lpstr>
      <vt:lpstr>Programming Model</vt:lpstr>
      <vt:lpstr>Programming Model</vt:lpstr>
      <vt:lpstr>PageRank Using Presto</vt:lpstr>
      <vt:lpstr>PageRank Using Presto</vt:lpstr>
      <vt:lpstr>PageRank Using Presto</vt:lpstr>
      <vt:lpstr>PageRank Using Presto</vt:lpstr>
      <vt:lpstr>PageRank Using Presto</vt:lpstr>
      <vt:lpstr>Incremental PageRank</vt:lpstr>
      <vt:lpstr>Incremental PageRank</vt:lpstr>
      <vt:lpstr>Incremental PageRank</vt:lpstr>
      <vt:lpstr>Outline</vt:lpstr>
      <vt:lpstr>Dynamic Partitioning of Matrices</vt:lpstr>
      <vt:lpstr>Dynamic Partitioning of Matrices</vt:lpstr>
      <vt:lpstr>Dynamic Partitioning of Matrices</vt:lpstr>
      <vt:lpstr>Dynamic Partitioning of Matrices</vt:lpstr>
      <vt:lpstr>Dynamic Partitioning of Matrices</vt:lpstr>
      <vt:lpstr>Dynamic Partitioning of Matrices</vt:lpstr>
      <vt:lpstr>Dynamic Partitioning of Matrices</vt:lpstr>
      <vt:lpstr>Dynamic Partitioning of Matrices</vt:lpstr>
      <vt:lpstr>Incremental Updates Using Consistent Snapshots</vt:lpstr>
      <vt:lpstr>Incremental Updates Using Consistent Snapshots</vt:lpstr>
      <vt:lpstr>Incremental Updates Using Consistent Snapshots</vt:lpstr>
      <vt:lpstr>Incremental Updates Using Consistent Snapshots</vt:lpstr>
      <vt:lpstr>Incremental Updates Using Consistent Snapshots</vt:lpstr>
      <vt:lpstr>Incremental Updates Using Consistent Snapshots</vt:lpstr>
      <vt:lpstr>Versioned Distributed Arrays</vt:lpstr>
      <vt:lpstr>Outline</vt:lpstr>
      <vt:lpstr>Applications Implemented in Presto</vt:lpstr>
      <vt:lpstr>Applications Implemented in Presto</vt:lpstr>
      <vt:lpstr>Presto is Fast !</vt:lpstr>
      <vt:lpstr>Presto is Fast !</vt:lpstr>
      <vt:lpstr>More in the Paper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Iterative and Incremental Processing</dc:title>
  <dc:creator>shivaram</dc:creator>
  <cp:lastModifiedBy>shivaram</cp:lastModifiedBy>
  <cp:revision>251</cp:revision>
  <dcterms:created xsi:type="dcterms:W3CDTF">2012-06-01T05:30:59Z</dcterms:created>
  <dcterms:modified xsi:type="dcterms:W3CDTF">2012-06-29T17:55:49Z</dcterms:modified>
</cp:coreProperties>
</file>