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523" r:id="rId2"/>
    <p:sldId id="521" r:id="rId3"/>
    <p:sldId id="479" r:id="rId4"/>
    <p:sldId id="480" r:id="rId5"/>
    <p:sldId id="481" r:id="rId6"/>
    <p:sldId id="507" r:id="rId7"/>
    <p:sldId id="509" r:id="rId8"/>
    <p:sldId id="508" r:id="rId9"/>
    <p:sldId id="510" r:id="rId10"/>
    <p:sldId id="484" r:id="rId11"/>
    <p:sldId id="417" r:id="rId12"/>
    <p:sldId id="530" r:id="rId13"/>
    <p:sldId id="534" r:id="rId14"/>
    <p:sldId id="533" r:id="rId15"/>
    <p:sldId id="535" r:id="rId16"/>
    <p:sldId id="551" r:id="rId17"/>
    <p:sldId id="422" r:id="rId18"/>
    <p:sldId id="487" r:id="rId19"/>
    <p:sldId id="488" r:id="rId20"/>
    <p:sldId id="537" r:id="rId21"/>
    <p:sldId id="515" r:id="rId22"/>
    <p:sldId id="485" r:id="rId23"/>
    <p:sldId id="486" r:id="rId24"/>
    <p:sldId id="538" r:id="rId25"/>
    <p:sldId id="491" r:id="rId26"/>
    <p:sldId id="492" r:id="rId27"/>
    <p:sldId id="493" r:id="rId28"/>
    <p:sldId id="494" r:id="rId29"/>
    <p:sldId id="495" r:id="rId30"/>
    <p:sldId id="496" r:id="rId31"/>
    <p:sldId id="497" r:id="rId32"/>
    <p:sldId id="498" r:id="rId33"/>
    <p:sldId id="499" r:id="rId34"/>
    <p:sldId id="500" r:id="rId35"/>
    <p:sldId id="501" r:id="rId36"/>
    <p:sldId id="539" r:id="rId37"/>
    <p:sldId id="505" r:id="rId38"/>
    <p:sldId id="443" r:id="rId39"/>
    <p:sldId id="541" r:id="rId40"/>
    <p:sldId id="448" r:id="rId41"/>
    <p:sldId id="545" r:id="rId42"/>
    <p:sldId id="540" r:id="rId43"/>
    <p:sldId id="450" r:id="rId44"/>
    <p:sldId id="557"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DC0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74" autoAdjust="0"/>
    <p:restoredTop sz="73387" autoAdjust="0"/>
  </p:normalViewPr>
  <p:slideViewPr>
    <p:cSldViewPr snapToGrid="0" snapToObjects="1">
      <p:cViewPr varScale="1">
        <p:scale>
          <a:sx n="104" d="100"/>
          <a:sy n="104" d="100"/>
        </p:scale>
        <p:origin x="-640"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562E2B-1DAC-D442-8BB8-363BED1B462C}" type="datetimeFigureOut">
              <a:rPr lang="en-US" smtClean="0"/>
              <a:t>11/2/17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5C0AA3-967D-2743-BCF9-BCDC17CAAB5E}" type="slidenum">
              <a:rPr lang="en-US" smtClean="0"/>
              <a:t>‹#›</a:t>
            </a:fld>
            <a:endParaRPr lang="en-US"/>
          </a:p>
        </p:txBody>
      </p:sp>
    </p:spTree>
    <p:extLst>
      <p:ext uri="{BB962C8B-B14F-4D97-AF65-F5344CB8AC3E}">
        <p14:creationId xmlns:p14="http://schemas.microsoft.com/office/powerpoint/2010/main" val="2895875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4DE20-A382-784B-9828-18484D5BA46F}" type="datetimeFigureOut">
              <a:rPr lang="en-US" smtClean="0"/>
              <a:t>11/2/17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CADED-E34C-A242-8C4F-5514BF76FED9}" type="slidenum">
              <a:rPr lang="en-US" smtClean="0"/>
              <a:t>‹#›</a:t>
            </a:fld>
            <a:endParaRPr lang="en-US"/>
          </a:p>
        </p:txBody>
      </p:sp>
    </p:spTree>
    <p:extLst>
      <p:ext uri="{BB962C8B-B14F-4D97-AF65-F5344CB8AC3E}">
        <p14:creationId xmlns:p14="http://schemas.microsoft.com/office/powerpoint/2010/main" val="25820529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1</a:t>
            </a:fld>
            <a:endParaRPr lang="en-US"/>
          </a:p>
        </p:txBody>
      </p:sp>
    </p:spTree>
    <p:extLst>
      <p:ext uri="{BB962C8B-B14F-4D97-AF65-F5344CB8AC3E}">
        <p14:creationId xmlns:p14="http://schemas.microsoft.com/office/powerpoint/2010/main" val="395607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Intuitively: making performance easier</a:t>
            </a:r>
            <a:r>
              <a:rPr lang="en-US" baseline="0" dirty="0" smtClean="0"/>
              <a:t> to reason about might mean making system simpler, undoing performance improvements, and making it slower as a result</a:t>
            </a:r>
          </a:p>
          <a:p>
            <a:endParaRPr lang="en-US"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10</a:t>
            </a:fld>
            <a:endParaRPr lang="en-US"/>
          </a:p>
        </p:txBody>
      </p:sp>
    </p:spTree>
    <p:extLst>
      <p:ext uri="{BB962C8B-B14F-4D97-AF65-F5344CB8AC3E}">
        <p14:creationId xmlns:p14="http://schemas.microsoft.com/office/powerpoint/2010/main" val="189280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11</a:t>
            </a:fld>
            <a:endParaRPr lang="en-US"/>
          </a:p>
        </p:txBody>
      </p:sp>
    </p:spTree>
    <p:extLst>
      <p:ext uri="{BB962C8B-B14F-4D97-AF65-F5344CB8AC3E}">
        <p14:creationId xmlns:p14="http://schemas.microsoft.com/office/powerpoint/2010/main" val="354913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writes a high level description of job. Two</a:t>
            </a:r>
            <a:r>
              <a:rPr lang="en-US" baseline="0" dirty="0" smtClean="0"/>
              <a:t> parts, first</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12</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part</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13</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framework’s job is to handle the details of executing the job: break it into tasks that can be parallelized on a cluster,</a:t>
            </a:r>
            <a:r>
              <a:rPr lang="en-US" baseline="0" dirty="0" smtClean="0"/>
              <a:t> handle data transfer, etc.</a:t>
            </a:r>
            <a:endParaRPr lang="en-US" dirty="0" smtClean="0"/>
          </a:p>
          <a:p>
            <a:endParaRPr lang="en-US" dirty="0" smtClean="0"/>
          </a:p>
          <a:p>
            <a:r>
              <a:rPr lang="en-US" dirty="0" smtClean="0"/>
              <a:t>Aside: this is how</a:t>
            </a:r>
            <a:r>
              <a:rPr lang="en-US" baseline="0" dirty="0" smtClean="0"/>
              <a:t> Spark works, but lots of other frameworks too!</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14</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on just reduce</a:t>
            </a:r>
            <a:r>
              <a:rPr lang="en-US" baseline="0" dirty="0" smtClean="0"/>
              <a:t> stage</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15</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Tasks use pipelining to parallelize the use of many resources</a:t>
            </a:r>
            <a:endParaRPr lang="en-US"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16</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Fine grained pipelining</a:t>
            </a:r>
            <a:r>
              <a:rPr lang="en-US" baseline="0" dirty="0" smtClean="0"/>
              <a:t> makes it hard to reason about performance, because the task is doing different things at different times, and this can change at the granularity of the pipelining.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is how things have always been built: fine-grained pipelining seen as fundamental to performance!  But it’s also a fundamental challenge to reasoning about performance. This results in a few issues</a:t>
            </a:r>
            <a:r>
              <a:rPr lang="is-IS" baseline="0" dirty="0" smtClean="0"/>
              <a:t>…</a:t>
            </a:r>
            <a:endParaRPr lang="en-US"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17</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tasks running concurrently!</a:t>
            </a:r>
          </a:p>
        </p:txBody>
      </p:sp>
      <p:sp>
        <p:nvSpPr>
          <p:cNvPr id="4" name="Slide Number Placeholder 3"/>
          <p:cNvSpPr>
            <a:spLocks noGrp="1"/>
          </p:cNvSpPr>
          <p:nvPr>
            <p:ph type="sldNum" sz="quarter" idx="10"/>
          </p:nvPr>
        </p:nvSpPr>
        <p:spPr/>
        <p:txBody>
          <a:bodyPr/>
          <a:lstStyle/>
          <a:p>
            <a:fld id="{EFDCADED-E34C-A242-8C4F-5514BF76FED9}" type="slidenum">
              <a:rPr lang="en-US" smtClean="0"/>
              <a:t>18</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single scheduler is responsible for scheduling</a:t>
            </a:r>
            <a:r>
              <a:rPr lang="en-US" baseline="0" dirty="0" smtClean="0"/>
              <a:t> these multi-resource tasks! Can’t avoid contention that occurs at fine time granularity</a:t>
            </a:r>
          </a:p>
        </p:txBody>
      </p:sp>
      <p:sp>
        <p:nvSpPr>
          <p:cNvPr id="4" name="Slide Number Placeholder 3"/>
          <p:cNvSpPr>
            <a:spLocks noGrp="1"/>
          </p:cNvSpPr>
          <p:nvPr>
            <p:ph type="sldNum" sz="quarter" idx="10"/>
          </p:nvPr>
        </p:nvSpPr>
        <p:spPr/>
        <p:txBody>
          <a:bodyPr/>
          <a:lstStyle/>
          <a:p>
            <a:fld id="{EFDCADED-E34C-A242-8C4F-5514BF76FED9}" type="slidenum">
              <a:rPr lang="en-US" smtClean="0"/>
              <a:t>19</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Starting</a:t>
            </a:r>
            <a:r>
              <a:rPr lang="en-US" baseline="0" dirty="0" smtClean="0"/>
              <a:t> abstractly: have a user, she’d running a workload on some system and getting some result. Pretty quickly asks: how can I make this faster?</a:t>
            </a:r>
          </a:p>
        </p:txBody>
      </p:sp>
      <p:sp>
        <p:nvSpPr>
          <p:cNvPr id="4" name="Slide Number Placeholder 3"/>
          <p:cNvSpPr>
            <a:spLocks noGrp="1"/>
          </p:cNvSpPr>
          <p:nvPr>
            <p:ph type="sldNum" sz="quarter" idx="10"/>
          </p:nvPr>
        </p:nvSpPr>
        <p:spPr/>
        <p:txBody>
          <a:bodyPr/>
          <a:lstStyle/>
          <a:p>
            <a:fld id="{EFDCADED-E34C-A242-8C4F-5514BF76FED9}" type="slidenum">
              <a:rPr lang="en-US" smtClean="0"/>
              <a:t>2</a:t>
            </a:fld>
            <a:endParaRPr lang="en-US"/>
          </a:p>
        </p:txBody>
      </p:sp>
    </p:spTree>
    <p:extLst>
      <p:ext uri="{BB962C8B-B14F-4D97-AF65-F5344CB8AC3E}">
        <p14:creationId xmlns:p14="http://schemas.microsoft.com/office/powerpoint/2010/main" val="107840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Disk write controlled</a:t>
            </a:r>
            <a:r>
              <a:rPr lang="en-US" baseline="0" dirty="0" smtClean="0"/>
              <a:t> by OS! OS might reasonably hold all data in the cache, and actually write it to disk much later, when it will contend with other tasks running on the machine.</a:t>
            </a:r>
            <a:endParaRPr lang="en-US"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20</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given what I’ve said so far, say you wanted to answer a simple question:</a:t>
            </a:r>
            <a:r>
              <a:rPr lang="en-US" baseline="0" dirty="0" smtClean="0"/>
              <a:t> what’s the bottleneck?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starts to look pretty hairy pretty quickly. Can *you* answer this from looking at this picture?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you look at one slice in time, different tasks may be bottlenecked on different things!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think about this for one task: but the task has different bottlenecks at different times!</a:t>
            </a:r>
          </a:p>
        </p:txBody>
      </p:sp>
      <p:sp>
        <p:nvSpPr>
          <p:cNvPr id="4" name="Slide Number Placeholder 3"/>
          <p:cNvSpPr>
            <a:spLocks noGrp="1"/>
          </p:cNvSpPr>
          <p:nvPr>
            <p:ph type="sldNum" sz="quarter" idx="10"/>
          </p:nvPr>
        </p:nvSpPr>
        <p:spPr/>
        <p:txBody>
          <a:bodyPr/>
          <a:lstStyle/>
          <a:p>
            <a:fld id="{EFDCADED-E34C-A242-8C4F-5514BF76FED9}" type="slidenum">
              <a:rPr lang="en-US" smtClean="0"/>
              <a:t>21</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if you wanted to ask</a:t>
            </a:r>
            <a:r>
              <a:rPr lang="en-US" baseline="0" dirty="0" smtClean="0"/>
              <a:t> a more complicated question?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Emphasize: no amount of additional logging is going to make it easy to answer this question today.</a:t>
            </a:r>
          </a:p>
        </p:txBody>
      </p:sp>
      <p:sp>
        <p:nvSpPr>
          <p:cNvPr id="4" name="Slide Number Placeholder 3"/>
          <p:cNvSpPr>
            <a:spLocks noGrp="1"/>
          </p:cNvSpPr>
          <p:nvPr>
            <p:ph type="sldNum" sz="quarter" idx="10"/>
          </p:nvPr>
        </p:nvSpPr>
        <p:spPr/>
        <p:txBody>
          <a:bodyPr/>
          <a:lstStyle/>
          <a:p>
            <a:fld id="{EFDCADED-E34C-A242-8C4F-5514BF76FED9}" type="slidenum">
              <a:rPr lang="en-US" smtClean="0"/>
              <a:t>22</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Contention exacerbated</a:t>
            </a:r>
            <a:r>
              <a:rPr lang="en-US" baseline="0" dirty="0" smtClean="0"/>
              <a:t> by the fact that resource use controlled outside of framework</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23</a:t>
            </a:fld>
            <a:endParaRPr lang="en-US"/>
          </a:p>
        </p:txBody>
      </p:sp>
    </p:spTree>
    <p:extLst>
      <p:ext uri="{BB962C8B-B14F-4D97-AF65-F5344CB8AC3E}">
        <p14:creationId xmlns:p14="http://schemas.microsoft.com/office/powerpoint/2010/main" val="2527026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24</a:t>
            </a:fld>
            <a:endParaRPr lang="en-US"/>
          </a:p>
        </p:txBody>
      </p:sp>
    </p:spTree>
    <p:extLst>
      <p:ext uri="{BB962C8B-B14F-4D97-AF65-F5344CB8AC3E}">
        <p14:creationId xmlns:p14="http://schemas.microsoft.com/office/powerpoint/2010/main" val="3549138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CADED-E34C-A242-8C4F-5514BF76FED9}" type="slidenum">
              <a:rPr lang="en-US" smtClean="0"/>
              <a:t>25</a:t>
            </a:fld>
            <a:endParaRPr lang="en-US"/>
          </a:p>
        </p:txBody>
      </p:sp>
    </p:spTree>
    <p:extLst>
      <p:ext uri="{BB962C8B-B14F-4D97-AF65-F5344CB8AC3E}">
        <p14:creationId xmlns:p14="http://schemas.microsoft.com/office/powerpoint/2010/main" val="1283106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26</a:t>
            </a:fld>
            <a:endParaRPr lang="en-US"/>
          </a:p>
        </p:txBody>
      </p:sp>
    </p:spTree>
    <p:extLst>
      <p:ext uri="{BB962C8B-B14F-4D97-AF65-F5344CB8AC3E}">
        <p14:creationId xmlns:p14="http://schemas.microsoft.com/office/powerpoint/2010/main" val="2881932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Dependencies: key to uniform</a:t>
            </a:r>
            <a:r>
              <a:rPr lang="en-US" baseline="0" dirty="0" smtClean="0"/>
              <a:t> resource use! Don’t want tasks to block.</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27</a:t>
            </a:fld>
            <a:endParaRPr lang="en-US"/>
          </a:p>
        </p:txBody>
      </p:sp>
    </p:spTree>
    <p:extLst>
      <p:ext uri="{BB962C8B-B14F-4D97-AF65-F5344CB8AC3E}">
        <p14:creationId xmlns:p14="http://schemas.microsoft.com/office/powerpoint/2010/main" val="3949848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28</a:t>
            </a:fld>
            <a:endParaRPr lang="en-US"/>
          </a:p>
        </p:txBody>
      </p:sp>
    </p:spTree>
    <p:extLst>
      <p:ext uri="{BB962C8B-B14F-4D97-AF65-F5344CB8AC3E}">
        <p14:creationId xmlns:p14="http://schemas.microsoft.com/office/powerpoint/2010/main" val="2163599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29</a:t>
            </a:fld>
            <a:endParaRPr lang="en-US"/>
          </a:p>
        </p:txBody>
      </p:sp>
    </p:spTree>
    <p:extLst>
      <p:ext uri="{BB962C8B-B14F-4D97-AF65-F5344CB8AC3E}">
        <p14:creationId xmlns:p14="http://schemas.microsoft.com/office/powerpoint/2010/main" val="1092742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She has lots of choices for how to do so. Lots of knobs to turn! To give a few examples</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3</a:t>
            </a:fld>
            <a:endParaRPr lang="en-US"/>
          </a:p>
        </p:txBody>
      </p:sp>
    </p:spTree>
    <p:extLst>
      <p:ext uri="{BB962C8B-B14F-4D97-AF65-F5344CB8AC3E}">
        <p14:creationId xmlns:p14="http://schemas.microsoft.com/office/powerpoint/2010/main" val="1078402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CADED-E34C-A242-8C4F-5514BF76FED9}" type="slidenum">
              <a:rPr lang="en-US" smtClean="0"/>
              <a:t>30</a:t>
            </a:fld>
            <a:endParaRPr lang="en-US"/>
          </a:p>
        </p:txBody>
      </p:sp>
    </p:spTree>
    <p:extLst>
      <p:ext uri="{BB962C8B-B14F-4D97-AF65-F5344CB8AC3E}">
        <p14:creationId xmlns:p14="http://schemas.microsoft.com/office/powerpoint/2010/main" val="1216650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CADED-E34C-A242-8C4F-5514BF76FED9}" type="slidenum">
              <a:rPr lang="en-US" smtClean="0"/>
              <a:t>31</a:t>
            </a:fld>
            <a:endParaRPr lang="en-US"/>
          </a:p>
        </p:txBody>
      </p:sp>
    </p:spTree>
    <p:extLst>
      <p:ext uri="{BB962C8B-B14F-4D97-AF65-F5344CB8AC3E}">
        <p14:creationId xmlns:p14="http://schemas.microsoft.com/office/powerpoint/2010/main" val="748797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CADED-E34C-A242-8C4F-5514BF76FED9}" type="slidenum">
              <a:rPr lang="en-US" smtClean="0"/>
              <a:t>32</a:t>
            </a:fld>
            <a:endParaRPr lang="en-US"/>
          </a:p>
        </p:txBody>
      </p:sp>
    </p:spTree>
    <p:extLst>
      <p:ext uri="{BB962C8B-B14F-4D97-AF65-F5344CB8AC3E}">
        <p14:creationId xmlns:p14="http://schemas.microsoft.com/office/powerpoint/2010/main" val="4954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 model simple</a:t>
            </a:r>
            <a:r>
              <a:rPr lang="en-US" baseline="0" dirty="0" smtClean="0"/>
              <a:t> (and not perfectly accurate!).</a:t>
            </a:r>
            <a:r>
              <a:rPr lang="en-US" dirty="0" smtClean="0"/>
              <a:t> But</a:t>
            </a:r>
            <a:r>
              <a:rPr lang="en-US" baseline="0" dirty="0" smtClean="0"/>
              <a:t> as I’ll show later, sufficiently accurate to answer what-if questions.</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33</a:t>
            </a:fld>
            <a:endParaRPr lang="en-US"/>
          </a:p>
        </p:txBody>
      </p:sp>
    </p:spTree>
    <p:extLst>
      <p:ext uri="{BB962C8B-B14F-4D97-AF65-F5344CB8AC3E}">
        <p14:creationId xmlns:p14="http://schemas.microsoft.com/office/powerpoint/2010/main" val="42772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Note that simple performance questions (e.g., bottleneck, time on each resource) are trivial</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34</a:t>
            </a:fld>
            <a:endParaRPr lang="en-US"/>
          </a:p>
        </p:txBody>
      </p:sp>
    </p:spTree>
    <p:extLst>
      <p:ext uri="{BB962C8B-B14F-4D97-AF65-F5344CB8AC3E}">
        <p14:creationId xmlns:p14="http://schemas.microsoft.com/office/powerpoint/2010/main" val="3885108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Framework </a:t>
            </a:r>
            <a:r>
              <a:rPr lang="en-US" dirty="0" smtClean="0"/>
              <a:t>can do this under the hood!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Open Sans Cond Light"/>
                <a:cs typeface="Open Sans Cond Light"/>
              </a:rPr>
              <a:t>Key insight: possible for the same reasons Spark is widely-used: high-level abstraction</a:t>
            </a:r>
          </a:p>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35</a:t>
            </a:fld>
            <a:endParaRPr lang="en-US"/>
          </a:p>
        </p:txBody>
      </p:sp>
    </p:spTree>
    <p:extLst>
      <p:ext uri="{BB962C8B-B14F-4D97-AF65-F5344CB8AC3E}">
        <p14:creationId xmlns:p14="http://schemas.microsoft.com/office/powerpoint/2010/main" val="3266814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36</a:t>
            </a:fld>
            <a:endParaRPr lang="en-US"/>
          </a:p>
        </p:txBody>
      </p:sp>
    </p:spTree>
    <p:extLst>
      <p:ext uri="{BB962C8B-B14F-4D97-AF65-F5344CB8AC3E}">
        <p14:creationId xmlns:p14="http://schemas.microsoft.com/office/powerpoint/2010/main" val="3549138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37</a:t>
            </a:fld>
            <a:endParaRPr lang="en-US"/>
          </a:p>
        </p:txBody>
      </p:sp>
    </p:spTree>
    <p:extLst>
      <p:ext uri="{BB962C8B-B14F-4D97-AF65-F5344CB8AC3E}">
        <p14:creationId xmlns:p14="http://schemas.microsoft.com/office/powerpoint/2010/main" val="1755520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Takeaway: </a:t>
            </a:r>
            <a:r>
              <a:rPr lang="en-US" b="0" dirty="0" err="1" smtClean="0"/>
              <a:t>monotask</a:t>
            </a:r>
            <a:r>
              <a:rPr lang="en-US" b="0" baseline="0" dirty="0" smtClean="0"/>
              <a:t> model</a:t>
            </a:r>
            <a:r>
              <a:rPr lang="en-US" b="0" dirty="0" smtClean="0"/>
              <a:t> correctly</a:t>
            </a:r>
            <a:r>
              <a:rPr lang="en-US" b="0" baseline="0" dirty="0" smtClean="0"/>
              <a:t> predicts new runtimes. Note that this is non-trivial (e.g., no runtimes increased by a factor of 2 because something else became the </a:t>
            </a:r>
            <a:r>
              <a:rPr lang="en-US" b="0" baseline="0" dirty="0" err="1" smtClean="0"/>
              <a:t>bottlencek</a:t>
            </a:r>
            <a:r>
              <a:rPr lang="en-US" b="0" baseline="0" dirty="0" smtClean="0"/>
              <a:t>), and </a:t>
            </a:r>
            <a:r>
              <a:rPr lang="en-US" b="0" baseline="0" dirty="0" err="1" smtClean="0"/>
              <a:t>monotasks</a:t>
            </a:r>
            <a:r>
              <a:rPr lang="en-US" b="0" baseline="0" dirty="0" smtClean="0"/>
              <a:t> model </a:t>
            </a:r>
            <a:r>
              <a:rPr lang="en-US" b="0" baseline="0" dirty="0" smtClean="0"/>
              <a:t>gets it correct in both cases.</a:t>
            </a:r>
          </a:p>
          <a:p>
            <a:endParaRPr lang="en-US" baseline="0"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38</a:t>
            </a:fld>
            <a:endParaRPr lang="en-US"/>
          </a:p>
        </p:txBody>
      </p:sp>
    </p:spTree>
    <p:extLst>
      <p:ext uri="{BB962C8B-B14F-4D97-AF65-F5344CB8AC3E}">
        <p14:creationId xmlns:p14="http://schemas.microsoft.com/office/powerpoint/2010/main" val="2972268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39</a:t>
            </a:fld>
            <a:endParaRPr lang="en-US"/>
          </a:p>
        </p:txBody>
      </p:sp>
    </p:spTree>
    <p:extLst>
      <p:ext uri="{BB962C8B-B14F-4D97-AF65-F5344CB8AC3E}">
        <p14:creationId xmlns:p14="http://schemas.microsoft.com/office/powerpoint/2010/main" val="297226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Change instance type! Can have significant impact (</a:t>
            </a:r>
            <a:r>
              <a:rPr lang="en-US" dirty="0" err="1" smtClean="0"/>
              <a:t>Shivaram’s</a:t>
            </a:r>
            <a:r>
              <a:rPr lang="en-US" dirty="0" smtClean="0"/>
              <a:t> work: 1.9x</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4</a:t>
            </a:fld>
            <a:endParaRPr lang="en-US"/>
          </a:p>
        </p:txBody>
      </p:sp>
    </p:spTree>
    <p:extLst>
      <p:ext uri="{BB962C8B-B14F-4D97-AF65-F5344CB8AC3E}">
        <p14:creationId xmlns:p14="http://schemas.microsoft.com/office/powerpoint/2010/main" val="10784026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CADED-E34C-A242-8C4F-5514BF76FED9}" type="slidenum">
              <a:rPr lang="en-US" smtClean="0"/>
              <a:t>40</a:t>
            </a:fld>
            <a:endParaRPr lang="en-US"/>
          </a:p>
        </p:txBody>
      </p:sp>
    </p:spTree>
    <p:extLst>
      <p:ext uri="{BB962C8B-B14F-4D97-AF65-F5344CB8AC3E}">
        <p14:creationId xmlns:p14="http://schemas.microsoft.com/office/powerpoint/2010/main" val="4935376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Monotasks</a:t>
            </a:r>
            <a:r>
              <a:rPr lang="en-US" dirty="0" smtClean="0"/>
              <a:t> allow you to get performance improvements</a:t>
            </a:r>
            <a:r>
              <a:rPr lang="en-US" baseline="0" dirty="0" smtClean="0"/>
              <a:t> that it would be hard to get any other way</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41</a:t>
            </a:fld>
            <a:endParaRPr lang="en-US"/>
          </a:p>
        </p:txBody>
      </p:sp>
    </p:spTree>
    <p:extLst>
      <p:ext uri="{BB962C8B-B14F-4D97-AF65-F5344CB8AC3E}">
        <p14:creationId xmlns:p14="http://schemas.microsoft.com/office/powerpoint/2010/main" val="4935376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Insight from this talk: it</a:t>
            </a:r>
            <a:r>
              <a:rPr lang="en-US" baseline="0" dirty="0" smtClean="0"/>
              <a:t> *is* possible to architect for performance clarity, can do so with single-resource tasks</a:t>
            </a:r>
            <a:endParaRPr lang="en-US" dirty="0" smtClean="0"/>
          </a:p>
          <a:p>
            <a:endParaRPr lang="en-US" dirty="0" smtClean="0"/>
          </a:p>
          <a:p>
            <a:r>
              <a:rPr lang="en-US" dirty="0" smtClean="0"/>
              <a:t>Why do we care? We need to build systems</a:t>
            </a:r>
            <a:r>
              <a:rPr lang="en-US" baseline="0" dirty="0" smtClean="0"/>
              <a:t> that perform well for the average </a:t>
            </a:r>
            <a:r>
              <a:rPr lang="en-US" baseline="0" dirty="0" smtClean="0"/>
              <a:t>user</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42</a:t>
            </a:fld>
            <a:endParaRPr lang="en-US"/>
          </a:p>
        </p:txBody>
      </p:sp>
    </p:spTree>
    <p:extLst>
      <p:ext uri="{BB962C8B-B14F-4D97-AF65-F5344CB8AC3E}">
        <p14:creationId xmlns:p14="http://schemas.microsoft.com/office/powerpoint/2010/main" val="3245491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43</a:t>
            </a:fld>
            <a:endParaRPr lang="en-US"/>
          </a:p>
        </p:txBody>
      </p:sp>
    </p:spTree>
    <p:extLst>
      <p:ext uri="{BB962C8B-B14F-4D97-AF65-F5344CB8AC3E}">
        <p14:creationId xmlns:p14="http://schemas.microsoft.com/office/powerpoint/2010/main" val="101926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only way to know how to make things faster is to know what you need to speed up! </a:t>
            </a:r>
            <a:endParaRPr lang="en-US" dirty="0" smtClean="0"/>
          </a:p>
          <a:p>
            <a:endParaRPr lang="en-US" dirty="0" smtClean="0"/>
          </a:p>
          <a:p>
            <a:r>
              <a:rPr lang="en-US" dirty="0" smtClean="0"/>
              <a:t>Insight from this talk: it</a:t>
            </a:r>
            <a:r>
              <a:rPr lang="en-US" baseline="0" dirty="0" smtClean="0"/>
              <a:t> *is* possible to architect for performance clarity, can do so with single-resource tasks</a:t>
            </a:r>
          </a:p>
          <a:p>
            <a:endParaRPr lang="en-US" baseline="0" dirty="0" smtClean="0"/>
          </a:p>
          <a:p>
            <a:r>
              <a:rPr lang="en-US" baseline="0" dirty="0" smtClean="0"/>
              <a:t>With this one architectural change, can make lots of things </a:t>
            </a:r>
            <a:r>
              <a:rPr lang="en-US" baseline="0" dirty="0" smtClean="0"/>
              <a:t>easy – both for user and via automated tools.</a:t>
            </a:r>
            <a:endParaRPr lang="en-US"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44</a:t>
            </a:fld>
            <a:endParaRPr lang="en-US"/>
          </a:p>
        </p:txBody>
      </p:sp>
    </p:spTree>
    <p:extLst>
      <p:ext uri="{BB962C8B-B14F-4D97-AF65-F5344CB8AC3E}">
        <p14:creationId xmlns:p14="http://schemas.microsoft.com/office/powerpoint/2010/main" val="3245491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Change software </a:t>
            </a:r>
            <a:r>
              <a:rPr lang="en-US" dirty="0" err="1" smtClean="0"/>
              <a:t>config</a:t>
            </a:r>
            <a:r>
              <a:rPr lang="en-US" dirty="0" smtClean="0"/>
              <a:t>. How do I</a:t>
            </a:r>
            <a:r>
              <a:rPr lang="en-US" baseline="0" dirty="0" smtClean="0"/>
              <a:t> know what effect of different tradeoff will be?</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5</a:t>
            </a:fld>
            <a:endParaRPr lang="en-US"/>
          </a:p>
        </p:txBody>
      </p:sp>
    </p:spTree>
    <p:extLst>
      <p:ext uri="{BB962C8B-B14F-4D97-AF65-F5344CB8AC3E}">
        <p14:creationId xmlns:p14="http://schemas.microsoft.com/office/powerpoint/2010/main" val="107840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User has no way to know how</a:t>
            </a:r>
            <a:r>
              <a:rPr lang="en-US" baseline="0" dirty="0" smtClean="0"/>
              <a:t> to turn these knobs – yet could get big performance improvements from doing so!</a:t>
            </a:r>
          </a:p>
        </p:txBody>
      </p:sp>
      <p:sp>
        <p:nvSpPr>
          <p:cNvPr id="4" name="Slide Number Placeholder 3"/>
          <p:cNvSpPr>
            <a:spLocks noGrp="1"/>
          </p:cNvSpPr>
          <p:nvPr>
            <p:ph type="sldNum" sz="quarter" idx="10"/>
          </p:nvPr>
        </p:nvSpPr>
        <p:spPr/>
        <p:txBody>
          <a:bodyPr/>
          <a:lstStyle/>
          <a:p>
            <a:fld id="{EFDCADED-E34C-A242-8C4F-5514BF76FED9}" type="slidenum">
              <a:rPr lang="en-US" smtClean="0"/>
              <a:t>6</a:t>
            </a:fld>
            <a:endParaRPr lang="en-US"/>
          </a:p>
        </p:txBody>
      </p:sp>
    </p:spTree>
    <p:extLst>
      <p:ext uri="{BB962C8B-B14F-4D97-AF65-F5344CB8AC3E}">
        <p14:creationId xmlns:p14="http://schemas.microsoft.com/office/powerpoint/2010/main" val="107840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What’s more, this is getting worse: with each new optimization, there are more knobs, and the systems are more complicated, so it’s harder to know how to turn them</a:t>
            </a:r>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7</a:t>
            </a:fld>
            <a:endParaRPr lang="en-US"/>
          </a:p>
        </p:txBody>
      </p:sp>
    </p:spTree>
    <p:extLst>
      <p:ext uri="{BB962C8B-B14F-4D97-AF65-F5344CB8AC3E}">
        <p14:creationId xmlns:p14="http://schemas.microsoft.com/office/powerpoint/2010/main" val="1078402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ADED-E34C-A242-8C4F-5514BF76FED9}" type="slidenum">
              <a:rPr lang="en-US" smtClean="0"/>
              <a:t>8</a:t>
            </a:fld>
            <a:endParaRPr lang="en-US"/>
          </a:p>
        </p:txBody>
      </p:sp>
    </p:spTree>
    <p:extLst>
      <p:ext uri="{BB962C8B-B14F-4D97-AF65-F5344CB8AC3E}">
        <p14:creationId xmlns:p14="http://schemas.microsoft.com/office/powerpoint/2010/main" val="107840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 should architect for performance clarity.  W</a:t>
            </a:r>
            <a:r>
              <a:rPr lang="is-IS" baseline="0" dirty="0" smtClean="0"/>
              <a:t>hat do I mean by clarity? Much more than just “what’s the bottleneck”. </a:t>
            </a:r>
            <a:r>
              <a:rPr lang="en-US" baseline="0" dirty="0" smtClean="0"/>
              <a:t>W</a:t>
            </a:r>
            <a:r>
              <a:rPr lang="is-IS" baseline="0" dirty="0" smtClean="0"/>
              <a:t>ant to know how to change the knobs; this requires knowing how system performs under different conditions. </a:t>
            </a:r>
            <a:r>
              <a:rPr lang="en-US" baseline="0" dirty="0" smtClean="0"/>
              <a:t>No measure of utilization will tell me what happens if network is twice as fast. This goes way beyond measurement. Not aware of any system that was designed to provide this kind of clarity.  </a:t>
            </a:r>
          </a:p>
          <a:p>
            <a:endParaRPr lang="en-US" baseline="0" dirty="0" smtClean="0"/>
          </a:p>
          <a:p>
            <a:r>
              <a:rPr lang="en-US" baseline="0" dirty="0" smtClean="0"/>
              <a:t>Enabling the user to turn the existing N knobs is much more useful than adding an N+1th one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FDCADED-E34C-A242-8C4F-5514BF76FED9}" type="slidenum">
              <a:rPr lang="en-US" smtClean="0"/>
              <a:t>9</a:t>
            </a:fld>
            <a:endParaRPr lang="en-US"/>
          </a:p>
        </p:txBody>
      </p:sp>
    </p:spTree>
    <p:extLst>
      <p:ext uri="{BB962C8B-B14F-4D97-AF65-F5344CB8AC3E}">
        <p14:creationId xmlns:p14="http://schemas.microsoft.com/office/powerpoint/2010/main" val="1078402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8"/>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4F9C9E-A6B3-9C4E-90D9-D88618E7354E}"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208141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F9C9E-A6B3-9C4E-90D9-D88618E7354E}"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295449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F9C9E-A6B3-9C4E-90D9-D88618E7354E}"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193271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4F9C9E-A6B3-9C4E-90D9-D88618E7354E}"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40830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4F9C9E-A6B3-9C4E-90D9-D88618E7354E}"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77222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4F9C9E-A6B3-9C4E-90D9-D88618E7354E}"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324358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4F9C9E-A6B3-9C4E-90D9-D88618E7354E}"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17558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4F9C9E-A6B3-9C4E-90D9-D88618E7354E}"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30648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F9C9E-A6B3-9C4E-90D9-D88618E7354E}"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320094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7"/>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F9C9E-A6B3-9C4E-90D9-D88618E7354E}"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109075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1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F9C9E-A6B3-9C4E-90D9-D88618E7354E}"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56FCB-423F-4648-91DA-F3BD6FD1A434}" type="slidenum">
              <a:rPr lang="en-US" smtClean="0"/>
              <a:t>‹#›</a:t>
            </a:fld>
            <a:endParaRPr lang="en-US"/>
          </a:p>
        </p:txBody>
      </p:sp>
    </p:spTree>
    <p:extLst>
      <p:ext uri="{BB962C8B-B14F-4D97-AF65-F5344CB8AC3E}">
        <p14:creationId xmlns:p14="http://schemas.microsoft.com/office/powerpoint/2010/main" val="4587452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Open Sans Condensed Light"/>
                <a:cs typeface="Open Sans Condensed Light"/>
              </a:defRPr>
            </a:lvl1pPr>
          </a:lstStyle>
          <a:p>
            <a:fld id="{754F9C9E-A6B3-9C4E-90D9-D88618E7354E}" type="datetimeFigureOut">
              <a:rPr lang="en-US" smtClean="0"/>
              <a:pPr/>
              <a:t>11/2/17</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Open Sans Condensed Light"/>
                <a:cs typeface="Open Sans Condensed Light"/>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Open Sans Condensed Light"/>
                <a:cs typeface="Open Sans Condensed Light"/>
              </a:defRPr>
            </a:lvl1pPr>
          </a:lstStyle>
          <a:p>
            <a:fld id="{E8256FCB-423F-4648-91DA-F3BD6FD1A434}" type="slidenum">
              <a:rPr lang="en-US" smtClean="0"/>
              <a:pPr/>
              <a:t>‹#›</a:t>
            </a:fld>
            <a:endParaRPr lang="en-US"/>
          </a:p>
        </p:txBody>
      </p:sp>
    </p:spTree>
    <p:extLst>
      <p:ext uri="{BB962C8B-B14F-4D97-AF65-F5344CB8AC3E}">
        <p14:creationId xmlns:p14="http://schemas.microsoft.com/office/powerpoint/2010/main" val="310081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Open Sans Condensed Light"/>
          <a:ea typeface="+mj-ea"/>
          <a:cs typeface="Open Sans Condensed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emf"/></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759" y="1172770"/>
            <a:ext cx="7772400" cy="1458712"/>
          </a:xfrm>
        </p:spPr>
        <p:txBody>
          <a:bodyPr>
            <a:normAutofit fontScale="90000"/>
          </a:bodyPr>
          <a:lstStyle/>
          <a:p>
            <a:pPr algn="l"/>
            <a:r>
              <a:rPr lang="en-US" dirty="0" err="1" smtClean="0">
                <a:latin typeface="Open Sans Condensed Bold"/>
                <a:cs typeface="Open Sans Condensed Bold"/>
              </a:rPr>
              <a:t>Monotasks</a:t>
            </a:r>
            <a:r>
              <a:rPr lang="en-US" dirty="0" smtClean="0"/>
              <a:t/>
            </a:r>
            <a:br>
              <a:rPr lang="en-US" dirty="0" smtClean="0"/>
            </a:br>
            <a:r>
              <a:rPr lang="en-US" dirty="0" smtClean="0"/>
              <a:t>Architecting for Performance Clarity</a:t>
            </a:r>
            <a:br>
              <a:rPr lang="en-US" dirty="0" smtClean="0"/>
            </a:br>
            <a:r>
              <a:rPr lang="en-US" dirty="0" smtClean="0"/>
              <a:t>in Data Analytics Frameworks</a:t>
            </a:r>
            <a:endParaRPr lang="en-US" dirty="0"/>
          </a:p>
        </p:txBody>
      </p:sp>
      <p:sp>
        <p:nvSpPr>
          <p:cNvPr id="3" name="Subtitle 2"/>
          <p:cNvSpPr>
            <a:spLocks noGrp="1"/>
          </p:cNvSpPr>
          <p:nvPr>
            <p:ph type="subTitle" idx="1"/>
          </p:nvPr>
        </p:nvSpPr>
        <p:spPr>
          <a:xfrm>
            <a:off x="571765" y="3283361"/>
            <a:ext cx="4468075" cy="1314450"/>
          </a:xfrm>
        </p:spPr>
        <p:txBody>
          <a:bodyPr>
            <a:normAutofit/>
          </a:bodyPr>
          <a:lstStyle/>
          <a:p>
            <a:pPr algn="l"/>
            <a:r>
              <a:rPr lang="en-US" sz="2800" dirty="0" smtClean="0"/>
              <a:t>Kay Ousterhout, Christopher </a:t>
            </a:r>
            <a:r>
              <a:rPr lang="en-US" sz="2800" dirty="0" err="1" smtClean="0"/>
              <a:t>Canel</a:t>
            </a:r>
            <a:r>
              <a:rPr lang="en-US" sz="2800" dirty="0" smtClean="0"/>
              <a:t>, Sylvia </a:t>
            </a:r>
            <a:r>
              <a:rPr lang="en-US" sz="2800" dirty="0" err="1" smtClean="0"/>
              <a:t>Ratnasamy</a:t>
            </a:r>
            <a:r>
              <a:rPr lang="en-US" sz="2800" dirty="0" smtClean="0"/>
              <a:t>, Scott </a:t>
            </a:r>
            <a:r>
              <a:rPr lang="en-US" sz="2800" dirty="0" err="1" smtClean="0"/>
              <a:t>Shenker</a:t>
            </a:r>
            <a:endParaRPr lang="en-US" sz="2800" dirty="0"/>
          </a:p>
        </p:txBody>
      </p:sp>
      <p:pic>
        <p:nvPicPr>
          <p:cNvPr id="4" name="Picture 3"/>
          <p:cNvPicPr>
            <a:picLocks noChangeAspect="1"/>
          </p:cNvPicPr>
          <p:nvPr/>
        </p:nvPicPr>
        <p:blipFill>
          <a:blip r:embed="rId3"/>
          <a:stretch>
            <a:fillRect/>
          </a:stretch>
        </p:blipFill>
        <p:spPr>
          <a:xfrm>
            <a:off x="6804867" y="3188476"/>
            <a:ext cx="1143000" cy="1143000"/>
          </a:xfrm>
          <a:prstGeom prst="rect">
            <a:avLst/>
          </a:prstGeom>
        </p:spPr>
      </p:pic>
    </p:spTree>
    <p:extLst>
      <p:ext uri="{BB962C8B-B14F-4D97-AF65-F5344CB8AC3E}">
        <p14:creationId xmlns:p14="http://schemas.microsoft.com/office/powerpoint/2010/main" val="33216319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826167"/>
            <a:ext cx="8229600" cy="3966004"/>
          </a:xfrm>
        </p:spPr>
        <p:txBody>
          <a:bodyPr>
            <a:normAutofit/>
          </a:bodyPr>
          <a:lstStyle/>
          <a:p>
            <a:pPr marL="0" indent="0" algn="ctr">
              <a:buNone/>
            </a:pPr>
            <a:r>
              <a:rPr lang="en-US" dirty="0" smtClean="0"/>
              <a:t>For data analytics frameworks:</a:t>
            </a:r>
          </a:p>
          <a:p>
            <a:pPr marL="0" indent="0" algn="ctr">
              <a:buNone/>
            </a:pPr>
            <a:endParaRPr lang="en-US" dirty="0" smtClean="0"/>
          </a:p>
          <a:p>
            <a:pPr marL="0" indent="0" algn="ctr">
              <a:buNone/>
            </a:pPr>
            <a:r>
              <a:rPr lang="en-US" dirty="0" smtClean="0">
                <a:latin typeface="Open Sans Condensed Bold"/>
                <a:cs typeface="Open Sans Condensed Bold"/>
              </a:rPr>
              <a:t>Is it possible to architect for performance clarity?</a:t>
            </a:r>
          </a:p>
          <a:p>
            <a:pPr marL="0" indent="0" algn="ctr">
              <a:buNone/>
            </a:pPr>
            <a:endParaRPr lang="en-US" dirty="0">
              <a:latin typeface="Open Sans Condensed Bold"/>
              <a:cs typeface="Open Sans Condensed Bold"/>
            </a:endParaRPr>
          </a:p>
          <a:p>
            <a:pPr marL="0" indent="0" algn="ctr">
              <a:buNone/>
            </a:pPr>
            <a:r>
              <a:rPr lang="en-US" dirty="0" smtClean="0">
                <a:latin typeface="Open Sans Condensed Bold"/>
                <a:cs typeface="Open Sans Condensed Bold"/>
              </a:rPr>
              <a:t>Does doing so require sacrificing performance?</a:t>
            </a:r>
          </a:p>
        </p:txBody>
      </p:sp>
    </p:spTree>
    <p:extLst>
      <p:ext uri="{BB962C8B-B14F-4D97-AF65-F5344CB8AC3E}">
        <p14:creationId xmlns:p14="http://schemas.microsoft.com/office/powerpoint/2010/main" val="3944125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90695"/>
            <a:ext cx="9144000" cy="1321954"/>
          </a:xfrm>
          <a:prstGeom prst="rect">
            <a:avLst/>
          </a:prstGeom>
          <a:solidFill>
            <a:schemeClr val="accent4">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chemeClr val="tx1"/>
              </a:solidFill>
              <a:latin typeface="Open Sans Cond Light"/>
              <a:cs typeface="Open Sans Cond Light"/>
            </a:endParaRPr>
          </a:p>
        </p:txBody>
      </p:sp>
      <p:sp>
        <p:nvSpPr>
          <p:cNvPr id="3" name="Content Placeholder 2"/>
          <p:cNvSpPr>
            <a:spLocks noGrp="1"/>
          </p:cNvSpPr>
          <p:nvPr>
            <p:ph idx="1"/>
          </p:nvPr>
        </p:nvSpPr>
        <p:spPr/>
        <p:txBody>
          <a:bodyPr>
            <a:normAutofit/>
          </a:bodyPr>
          <a:lstStyle/>
          <a:p>
            <a:pPr marL="0" indent="0">
              <a:spcAft>
                <a:spcPts val="600"/>
              </a:spcAft>
              <a:buNone/>
            </a:pPr>
            <a:r>
              <a:rPr lang="en-US" dirty="0" smtClean="0"/>
              <a:t>Reasoning about performance</a:t>
            </a:r>
          </a:p>
          <a:p>
            <a:pPr marL="0" indent="0">
              <a:spcAft>
                <a:spcPts val="600"/>
              </a:spcAft>
              <a:buNone/>
            </a:pPr>
            <a:r>
              <a:rPr lang="en-US" dirty="0"/>
              <a:t>	</a:t>
            </a:r>
            <a:r>
              <a:rPr lang="en-US" dirty="0" smtClean="0"/>
              <a:t>Today: why it’s hard</a:t>
            </a:r>
          </a:p>
          <a:p>
            <a:pPr marL="0" indent="0">
              <a:spcAft>
                <a:spcPts val="600"/>
              </a:spcAft>
              <a:buNone/>
            </a:pPr>
            <a:r>
              <a:rPr lang="en-US" dirty="0" smtClean="0"/>
              <a:t>	</a:t>
            </a:r>
            <a:r>
              <a:rPr lang="en-US" dirty="0" err="1" smtClean="0"/>
              <a:t>Monotasks</a:t>
            </a:r>
            <a:r>
              <a:rPr lang="en-US" dirty="0" smtClean="0"/>
              <a:t>: why it’s easy</a:t>
            </a:r>
          </a:p>
          <a:p>
            <a:pPr marL="0" indent="0">
              <a:spcAft>
                <a:spcPts val="600"/>
              </a:spcAft>
              <a:buNone/>
            </a:pPr>
            <a:r>
              <a:rPr lang="en-US" dirty="0" smtClean="0"/>
              <a:t>Does using </a:t>
            </a:r>
            <a:r>
              <a:rPr lang="en-US" dirty="0" err="1" smtClean="0"/>
              <a:t>monotasks</a:t>
            </a:r>
            <a:r>
              <a:rPr lang="en-US" dirty="0" smtClean="0"/>
              <a:t> hurt performance?</a:t>
            </a:r>
          </a:p>
          <a:p>
            <a:pPr marL="0" indent="0">
              <a:spcAft>
                <a:spcPts val="600"/>
              </a:spcAft>
              <a:buNone/>
            </a:pPr>
            <a:r>
              <a:rPr lang="en-US" dirty="0" smtClean="0"/>
              <a:t>Using </a:t>
            </a:r>
            <a:r>
              <a:rPr lang="en-US" dirty="0" err="1" smtClean="0"/>
              <a:t>monotasks</a:t>
            </a:r>
            <a:r>
              <a:rPr lang="en-US" dirty="0" smtClean="0"/>
              <a:t> to predict job runtime</a:t>
            </a:r>
          </a:p>
          <a:p>
            <a:pPr marL="0" indent="0">
              <a:buNone/>
            </a:pPr>
            <a:endParaRPr lang="en-US" dirty="0"/>
          </a:p>
          <a:p>
            <a:pPr marL="0" indent="0">
              <a:buNone/>
            </a:pPr>
            <a:endParaRPr lang="en-US" dirty="0" smtClean="0"/>
          </a:p>
        </p:txBody>
      </p:sp>
      <p:sp>
        <p:nvSpPr>
          <p:cNvPr id="2" name="Title 1"/>
          <p:cNvSpPr>
            <a:spLocks noGrp="1"/>
          </p:cNvSpPr>
          <p:nvPr>
            <p:ph type="title"/>
          </p:nvPr>
        </p:nvSpPr>
        <p:spPr/>
        <p:txBody>
          <a:bodyPr>
            <a:normAutofit/>
          </a:bodyPr>
          <a:lstStyle/>
          <a:p>
            <a:r>
              <a:rPr lang="en-US" dirty="0" smtClean="0"/>
              <a:t>Key idea: use single-resource </a:t>
            </a:r>
            <a:r>
              <a:rPr lang="en-US" dirty="0" err="1" smtClean="0"/>
              <a:t>monotasks</a:t>
            </a:r>
            <a:endParaRPr lang="en-US" dirty="0"/>
          </a:p>
        </p:txBody>
      </p:sp>
    </p:spTree>
    <p:extLst>
      <p:ext uri="{BB962C8B-B14F-4D97-AF65-F5344CB8AC3E}">
        <p14:creationId xmlns:p14="http://schemas.microsoft.com/office/powerpoint/2010/main" val="3785286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1599191"/>
            <a:ext cx="9144000" cy="1279476"/>
          </a:xfrm>
          <a:prstGeom prst="rect">
            <a:avLst/>
          </a:prstGeom>
          <a:solidFill>
            <a:schemeClr val="accent1">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chemeClr val="tx1"/>
              </a:solidFill>
              <a:latin typeface="Open Sans Cond Light"/>
              <a:cs typeface="Open Sans Cond Light"/>
            </a:endParaRPr>
          </a:p>
        </p:txBody>
      </p:sp>
      <p:sp>
        <p:nvSpPr>
          <p:cNvPr id="4" name="Rectangle 3"/>
          <p:cNvSpPr/>
          <p:nvPr/>
        </p:nvSpPr>
        <p:spPr>
          <a:xfrm>
            <a:off x="109875" y="1674660"/>
            <a:ext cx="8745311" cy="1990276"/>
          </a:xfrm>
          <a:prstGeom prst="rect">
            <a:avLst/>
          </a:prstGeom>
        </p:spPr>
        <p:txBody>
          <a:bodyPr wrap="square" lIns="91427" tIns="45714" rIns="91427" bIns="45714">
            <a:spAutoFit/>
          </a:bodyPr>
          <a:lstStyle/>
          <a:p>
            <a:pPr>
              <a:spcBef>
                <a:spcPts val="1000"/>
              </a:spcBef>
            </a:pPr>
            <a:r>
              <a:rPr lang="en-US" dirty="0" err="1">
                <a:latin typeface="Courier"/>
                <a:cs typeface="Courier"/>
              </a:rPr>
              <a:t>spark.textFile</a:t>
            </a:r>
            <a:r>
              <a:rPr lang="en-US" dirty="0">
                <a:latin typeface="Courier"/>
                <a:cs typeface="Courier"/>
              </a:rPr>
              <a:t>(“</a:t>
            </a:r>
            <a:r>
              <a:rPr lang="en-US" dirty="0" err="1">
                <a:latin typeface="Courier"/>
                <a:cs typeface="Courier"/>
              </a:rPr>
              <a:t>hdfs</a:t>
            </a:r>
            <a:r>
              <a:rPr lang="en-US" dirty="0">
                <a:latin typeface="Courier"/>
                <a:cs typeface="Courier"/>
              </a:rPr>
              <a:t>://…”</a:t>
            </a:r>
            <a:r>
              <a:rPr lang="en-US" dirty="0" smtClean="0">
                <a:latin typeface="Courier"/>
                <a:cs typeface="Courier"/>
              </a:rPr>
              <a:t>) \</a:t>
            </a:r>
          </a:p>
          <a:p>
            <a:pPr>
              <a:spcBef>
                <a:spcPts val="1000"/>
              </a:spcBef>
            </a:pPr>
            <a:r>
              <a:rPr lang="en-US" dirty="0" smtClean="0">
                <a:latin typeface="Courier"/>
                <a:cs typeface="Courier"/>
              </a:rPr>
              <a:t> .</a:t>
            </a:r>
            <a:r>
              <a:rPr lang="en-US" dirty="0" err="1">
                <a:latin typeface="Courier"/>
                <a:cs typeface="Courier"/>
              </a:rPr>
              <a:t>flatMap</a:t>
            </a:r>
            <a:r>
              <a:rPr lang="en-US" dirty="0">
                <a:latin typeface="Courier"/>
                <a:cs typeface="Courier"/>
              </a:rPr>
              <a:t>(lambda l: </a:t>
            </a:r>
            <a:r>
              <a:rPr lang="en-US" dirty="0" err="1">
                <a:latin typeface="Courier"/>
                <a:cs typeface="Courier"/>
              </a:rPr>
              <a:t>l.split</a:t>
            </a:r>
            <a:r>
              <a:rPr lang="en-US" dirty="0">
                <a:latin typeface="Courier"/>
                <a:cs typeface="Courier"/>
              </a:rPr>
              <a:t>(“ “)</a:t>
            </a:r>
            <a:r>
              <a:rPr lang="en-US" dirty="0" smtClean="0">
                <a:latin typeface="Courier"/>
                <a:cs typeface="Courier"/>
              </a:rPr>
              <a:t>) \</a:t>
            </a:r>
          </a:p>
          <a:p>
            <a:pPr>
              <a:spcBef>
                <a:spcPts val="1000"/>
              </a:spcBef>
            </a:pPr>
            <a:r>
              <a:rPr lang="en-US" dirty="0">
                <a:latin typeface="Courier"/>
                <a:cs typeface="Courier"/>
              </a:rPr>
              <a:t> </a:t>
            </a:r>
            <a:r>
              <a:rPr lang="en-US" dirty="0" smtClean="0">
                <a:latin typeface="Courier"/>
                <a:cs typeface="Courier"/>
              </a:rPr>
              <a:t>.</a:t>
            </a:r>
            <a:r>
              <a:rPr lang="en-US" dirty="0">
                <a:latin typeface="Courier"/>
                <a:cs typeface="Courier"/>
              </a:rPr>
              <a:t>map(lambda w: (w, 1)</a:t>
            </a:r>
            <a:r>
              <a:rPr lang="en-US" dirty="0" smtClean="0">
                <a:latin typeface="Courier"/>
                <a:cs typeface="Courier"/>
              </a:rPr>
              <a:t>) \</a:t>
            </a:r>
          </a:p>
          <a:p>
            <a:pPr>
              <a:spcBef>
                <a:spcPts val="1000"/>
              </a:spcBef>
            </a:pPr>
            <a:r>
              <a:rPr lang="en-US" dirty="0" smtClean="0">
                <a:latin typeface="Courier"/>
                <a:cs typeface="Courier"/>
              </a:rPr>
              <a:t> .</a:t>
            </a:r>
            <a:r>
              <a:rPr lang="en-US" dirty="0" err="1">
                <a:latin typeface="Courier"/>
                <a:cs typeface="Courier"/>
              </a:rPr>
              <a:t>reduceByKey</a:t>
            </a:r>
            <a:r>
              <a:rPr lang="en-US" dirty="0">
                <a:latin typeface="Courier"/>
                <a:cs typeface="Courier"/>
              </a:rPr>
              <a:t>(lambda a, b: a + b</a:t>
            </a:r>
            <a:r>
              <a:rPr lang="en-US" dirty="0" smtClean="0">
                <a:latin typeface="Courier"/>
                <a:cs typeface="Courier"/>
              </a:rPr>
              <a:t>) \</a:t>
            </a:r>
          </a:p>
          <a:p>
            <a:pPr>
              <a:spcBef>
                <a:spcPts val="1000"/>
              </a:spcBef>
            </a:pPr>
            <a:r>
              <a:rPr lang="en-US" dirty="0" smtClean="0">
                <a:latin typeface="Courier"/>
                <a:cs typeface="Courier"/>
              </a:rPr>
              <a:t> .</a:t>
            </a:r>
            <a:r>
              <a:rPr lang="en-US" dirty="0" err="1">
                <a:latin typeface="Courier"/>
                <a:cs typeface="Courier"/>
              </a:rPr>
              <a:t>saveAsTextFile</a:t>
            </a:r>
            <a:r>
              <a:rPr lang="en-US" dirty="0">
                <a:latin typeface="Courier"/>
                <a:cs typeface="Courier"/>
              </a:rPr>
              <a:t>(“</a:t>
            </a:r>
            <a:r>
              <a:rPr lang="en-US" dirty="0" err="1">
                <a:latin typeface="Courier"/>
                <a:cs typeface="Courier"/>
              </a:rPr>
              <a:t>hdfs</a:t>
            </a:r>
            <a:r>
              <a:rPr lang="en-US" dirty="0">
                <a:latin typeface="Courier"/>
                <a:cs typeface="Courier"/>
              </a:rPr>
              <a:t>://…”)</a:t>
            </a:r>
          </a:p>
        </p:txBody>
      </p:sp>
      <p:sp>
        <p:nvSpPr>
          <p:cNvPr id="5" name="Rectangle 4"/>
          <p:cNvSpPr/>
          <p:nvPr/>
        </p:nvSpPr>
        <p:spPr>
          <a:xfrm>
            <a:off x="634551" y="474453"/>
            <a:ext cx="7877780" cy="4492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latin typeface="Open Sans Cond Light"/>
                <a:cs typeface="Open Sans Cond Light"/>
              </a:rPr>
              <a:t>Example Spark Job</a:t>
            </a:r>
          </a:p>
        </p:txBody>
      </p:sp>
      <p:sp>
        <p:nvSpPr>
          <p:cNvPr id="7" name="Rectangle 6"/>
          <p:cNvSpPr/>
          <p:nvPr/>
        </p:nvSpPr>
        <p:spPr>
          <a:xfrm>
            <a:off x="5587998" y="1769222"/>
            <a:ext cx="3549408" cy="911723"/>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solidFill>
                  <a:schemeClr val="tx1"/>
                </a:solidFill>
                <a:latin typeface="Open Sans Cond Light"/>
                <a:cs typeface="Open Sans Cond Light"/>
              </a:rPr>
              <a:t>Split input file into words and emit count of 1 for each </a:t>
            </a:r>
            <a:endParaRPr lang="en-US" sz="2800" dirty="0">
              <a:solidFill>
                <a:schemeClr val="tx1"/>
              </a:solidFill>
              <a:latin typeface="Open Sans Cond Light"/>
              <a:cs typeface="Open Sans Cond Light"/>
            </a:endParaRPr>
          </a:p>
        </p:txBody>
      </p:sp>
      <p:sp>
        <p:nvSpPr>
          <p:cNvPr id="21" name="Rectangle 20"/>
          <p:cNvSpPr/>
          <p:nvPr/>
        </p:nvSpPr>
        <p:spPr>
          <a:xfrm>
            <a:off x="0" y="1076053"/>
            <a:ext cx="9144000" cy="4492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latin typeface="Open Sans Cond Light"/>
                <a:cs typeface="Open Sans Cond Light"/>
              </a:rPr>
              <a:t>Word Count:</a:t>
            </a:r>
          </a:p>
        </p:txBody>
      </p:sp>
    </p:spTree>
    <p:extLst>
      <p:ext uri="{BB962C8B-B14F-4D97-AF65-F5344CB8AC3E}">
        <p14:creationId xmlns:p14="http://schemas.microsoft.com/office/powerpoint/2010/main" val="3046661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2864555"/>
            <a:ext cx="9144000" cy="1001890"/>
          </a:xfrm>
          <a:prstGeom prst="rect">
            <a:avLst/>
          </a:prstGeom>
          <a:solidFill>
            <a:schemeClr val="accent1">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chemeClr val="tx1"/>
              </a:solidFill>
              <a:latin typeface="Open Sans Cond Light"/>
              <a:cs typeface="Open Sans Cond Light"/>
            </a:endParaRPr>
          </a:p>
        </p:txBody>
      </p:sp>
      <p:sp>
        <p:nvSpPr>
          <p:cNvPr id="5" name="Rectangle 4"/>
          <p:cNvSpPr/>
          <p:nvPr/>
        </p:nvSpPr>
        <p:spPr>
          <a:xfrm>
            <a:off x="634551" y="474453"/>
            <a:ext cx="7877780" cy="4492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solidFill>
                  <a:schemeClr val="tx1"/>
                </a:solidFill>
                <a:latin typeface="Open Sans Cond Light"/>
                <a:cs typeface="Open Sans Cond Light"/>
              </a:rPr>
              <a:t>Example Spark Job</a:t>
            </a:r>
          </a:p>
        </p:txBody>
      </p:sp>
      <p:sp>
        <p:nvSpPr>
          <p:cNvPr id="7" name="Rectangle 6"/>
          <p:cNvSpPr/>
          <p:nvPr/>
        </p:nvSpPr>
        <p:spPr>
          <a:xfrm>
            <a:off x="5587998" y="1769222"/>
            <a:ext cx="3549408" cy="911723"/>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solidFill>
                  <a:schemeClr val="tx1"/>
                </a:solidFill>
                <a:latin typeface="Open Sans Cond Light"/>
                <a:cs typeface="Open Sans Cond Light"/>
              </a:rPr>
              <a:t>Split input file into words and emit count of 1 for each </a:t>
            </a:r>
            <a:endParaRPr lang="en-US" sz="2800" dirty="0">
              <a:solidFill>
                <a:schemeClr val="tx1"/>
              </a:solidFill>
              <a:latin typeface="Open Sans Cond Light"/>
              <a:cs typeface="Open Sans Cond Light"/>
            </a:endParaRPr>
          </a:p>
        </p:txBody>
      </p:sp>
      <p:sp>
        <p:nvSpPr>
          <p:cNvPr id="21" name="Rectangle 20"/>
          <p:cNvSpPr/>
          <p:nvPr/>
        </p:nvSpPr>
        <p:spPr>
          <a:xfrm>
            <a:off x="0" y="1076053"/>
            <a:ext cx="9144000" cy="4492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latin typeface="Open Sans Cond Light"/>
                <a:cs typeface="Open Sans Cond Light"/>
              </a:rPr>
              <a:t>Word Count:</a:t>
            </a:r>
          </a:p>
        </p:txBody>
      </p:sp>
      <p:sp>
        <p:nvSpPr>
          <p:cNvPr id="8" name="Rectangle 7"/>
          <p:cNvSpPr/>
          <p:nvPr/>
        </p:nvSpPr>
        <p:spPr>
          <a:xfrm>
            <a:off x="5587998" y="2907483"/>
            <a:ext cx="3549408" cy="862712"/>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solidFill>
                  <a:schemeClr val="tx1"/>
                </a:solidFill>
                <a:latin typeface="Open Sans Cond Light"/>
                <a:cs typeface="Open Sans Cond Light"/>
              </a:rPr>
              <a:t>For each word, combine the counts, and save the output</a:t>
            </a:r>
            <a:endParaRPr lang="en-US" sz="2800" dirty="0">
              <a:solidFill>
                <a:schemeClr val="tx1"/>
              </a:solidFill>
              <a:latin typeface="Open Sans Cond Light"/>
              <a:cs typeface="Open Sans Cond Light"/>
            </a:endParaRPr>
          </a:p>
        </p:txBody>
      </p:sp>
      <p:sp>
        <p:nvSpPr>
          <p:cNvPr id="9" name="Rectangle 8"/>
          <p:cNvSpPr/>
          <p:nvPr/>
        </p:nvSpPr>
        <p:spPr>
          <a:xfrm>
            <a:off x="109875" y="1674660"/>
            <a:ext cx="8745311" cy="1990276"/>
          </a:xfrm>
          <a:prstGeom prst="rect">
            <a:avLst/>
          </a:prstGeom>
        </p:spPr>
        <p:txBody>
          <a:bodyPr wrap="square" lIns="91427" tIns="45714" rIns="91427" bIns="45714">
            <a:spAutoFit/>
          </a:bodyPr>
          <a:lstStyle/>
          <a:p>
            <a:pPr>
              <a:spcBef>
                <a:spcPts val="1000"/>
              </a:spcBef>
            </a:pPr>
            <a:r>
              <a:rPr lang="en-US" dirty="0" err="1">
                <a:latin typeface="Courier"/>
                <a:cs typeface="Courier"/>
              </a:rPr>
              <a:t>spark.textFile</a:t>
            </a:r>
            <a:r>
              <a:rPr lang="en-US" dirty="0">
                <a:latin typeface="Courier"/>
                <a:cs typeface="Courier"/>
              </a:rPr>
              <a:t>(“</a:t>
            </a:r>
            <a:r>
              <a:rPr lang="en-US" dirty="0" err="1">
                <a:latin typeface="Courier"/>
                <a:cs typeface="Courier"/>
              </a:rPr>
              <a:t>hdfs</a:t>
            </a:r>
            <a:r>
              <a:rPr lang="en-US" dirty="0">
                <a:latin typeface="Courier"/>
                <a:cs typeface="Courier"/>
              </a:rPr>
              <a:t>://…”</a:t>
            </a:r>
            <a:r>
              <a:rPr lang="en-US" dirty="0" smtClean="0">
                <a:latin typeface="Courier"/>
                <a:cs typeface="Courier"/>
              </a:rPr>
              <a:t>) \</a:t>
            </a:r>
          </a:p>
          <a:p>
            <a:pPr>
              <a:spcBef>
                <a:spcPts val="1000"/>
              </a:spcBef>
            </a:pPr>
            <a:r>
              <a:rPr lang="en-US" dirty="0" smtClean="0">
                <a:latin typeface="Courier"/>
                <a:cs typeface="Courier"/>
              </a:rPr>
              <a:t> .</a:t>
            </a:r>
            <a:r>
              <a:rPr lang="en-US" dirty="0" err="1">
                <a:latin typeface="Courier"/>
                <a:cs typeface="Courier"/>
              </a:rPr>
              <a:t>flatMap</a:t>
            </a:r>
            <a:r>
              <a:rPr lang="en-US" dirty="0">
                <a:latin typeface="Courier"/>
                <a:cs typeface="Courier"/>
              </a:rPr>
              <a:t>(lambda l: </a:t>
            </a:r>
            <a:r>
              <a:rPr lang="en-US" dirty="0" err="1">
                <a:latin typeface="Courier"/>
                <a:cs typeface="Courier"/>
              </a:rPr>
              <a:t>l.split</a:t>
            </a:r>
            <a:r>
              <a:rPr lang="en-US" dirty="0">
                <a:latin typeface="Courier"/>
                <a:cs typeface="Courier"/>
              </a:rPr>
              <a:t>(“ “)</a:t>
            </a:r>
            <a:r>
              <a:rPr lang="en-US" dirty="0" smtClean="0">
                <a:latin typeface="Courier"/>
                <a:cs typeface="Courier"/>
              </a:rPr>
              <a:t>) \</a:t>
            </a:r>
          </a:p>
          <a:p>
            <a:pPr>
              <a:spcBef>
                <a:spcPts val="1000"/>
              </a:spcBef>
            </a:pPr>
            <a:r>
              <a:rPr lang="en-US" dirty="0">
                <a:latin typeface="Courier"/>
                <a:cs typeface="Courier"/>
              </a:rPr>
              <a:t> </a:t>
            </a:r>
            <a:r>
              <a:rPr lang="en-US" dirty="0" smtClean="0">
                <a:latin typeface="Courier"/>
                <a:cs typeface="Courier"/>
              </a:rPr>
              <a:t>.</a:t>
            </a:r>
            <a:r>
              <a:rPr lang="en-US" dirty="0">
                <a:latin typeface="Courier"/>
                <a:cs typeface="Courier"/>
              </a:rPr>
              <a:t>map(lambda w: (w, 1)</a:t>
            </a:r>
            <a:r>
              <a:rPr lang="en-US" dirty="0" smtClean="0">
                <a:latin typeface="Courier"/>
                <a:cs typeface="Courier"/>
              </a:rPr>
              <a:t>) \</a:t>
            </a:r>
          </a:p>
          <a:p>
            <a:pPr>
              <a:spcBef>
                <a:spcPts val="1000"/>
              </a:spcBef>
            </a:pPr>
            <a:r>
              <a:rPr lang="en-US" dirty="0" smtClean="0">
                <a:latin typeface="Courier"/>
                <a:cs typeface="Courier"/>
              </a:rPr>
              <a:t> .</a:t>
            </a:r>
            <a:r>
              <a:rPr lang="en-US" dirty="0" err="1">
                <a:latin typeface="Courier"/>
                <a:cs typeface="Courier"/>
              </a:rPr>
              <a:t>reduceByKey</a:t>
            </a:r>
            <a:r>
              <a:rPr lang="en-US" dirty="0">
                <a:latin typeface="Courier"/>
                <a:cs typeface="Courier"/>
              </a:rPr>
              <a:t>(lambda a, b: a + b</a:t>
            </a:r>
            <a:r>
              <a:rPr lang="en-US" dirty="0" smtClean="0">
                <a:latin typeface="Courier"/>
                <a:cs typeface="Courier"/>
              </a:rPr>
              <a:t>) \</a:t>
            </a:r>
          </a:p>
          <a:p>
            <a:pPr>
              <a:spcBef>
                <a:spcPts val="1000"/>
              </a:spcBef>
            </a:pPr>
            <a:r>
              <a:rPr lang="en-US" dirty="0" smtClean="0">
                <a:latin typeface="Courier"/>
                <a:cs typeface="Courier"/>
              </a:rPr>
              <a:t> .</a:t>
            </a:r>
            <a:r>
              <a:rPr lang="en-US" dirty="0" err="1">
                <a:latin typeface="Courier"/>
                <a:cs typeface="Courier"/>
              </a:rPr>
              <a:t>saveAsTextFile</a:t>
            </a:r>
            <a:r>
              <a:rPr lang="en-US" dirty="0">
                <a:latin typeface="Courier"/>
                <a:cs typeface="Courier"/>
              </a:rPr>
              <a:t>(“</a:t>
            </a:r>
            <a:r>
              <a:rPr lang="en-US" dirty="0" err="1">
                <a:latin typeface="Courier"/>
                <a:cs typeface="Courier"/>
              </a:rPr>
              <a:t>hdfs</a:t>
            </a:r>
            <a:r>
              <a:rPr lang="en-US" dirty="0">
                <a:latin typeface="Courier"/>
                <a:cs typeface="Courier"/>
              </a:rPr>
              <a:t>://…”)</a:t>
            </a:r>
          </a:p>
        </p:txBody>
      </p:sp>
    </p:spTree>
    <p:extLst>
      <p:ext uri="{BB962C8B-B14F-4D97-AF65-F5344CB8AC3E}">
        <p14:creationId xmlns:p14="http://schemas.microsoft.com/office/powerpoint/2010/main" val="30224379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875" y="1021075"/>
            <a:ext cx="4362477" cy="984873"/>
          </a:xfrm>
          <a:prstGeom prst="rect">
            <a:avLst/>
          </a:prstGeom>
        </p:spPr>
        <p:txBody>
          <a:bodyPr wrap="square" lIns="91427" tIns="45714" rIns="91427" bIns="45714">
            <a:spAutoFit/>
          </a:bodyPr>
          <a:lstStyle/>
          <a:p>
            <a:pPr>
              <a:spcBef>
                <a:spcPts val="600"/>
              </a:spcBef>
            </a:pPr>
            <a:r>
              <a:rPr lang="en-US" sz="1600" dirty="0" err="1">
                <a:latin typeface="Courier"/>
                <a:cs typeface="Courier"/>
              </a:rPr>
              <a:t>spark.textFile</a:t>
            </a:r>
            <a:r>
              <a:rPr lang="en-US" sz="1600" dirty="0">
                <a:latin typeface="Courier"/>
                <a:cs typeface="Courier"/>
              </a:rPr>
              <a:t>(“</a:t>
            </a:r>
            <a:r>
              <a:rPr lang="en-US" sz="1600" dirty="0" err="1">
                <a:latin typeface="Courier"/>
                <a:cs typeface="Courier"/>
              </a:rPr>
              <a:t>hdfs</a:t>
            </a:r>
            <a:r>
              <a:rPr lang="en-US" sz="1600" dirty="0">
                <a:latin typeface="Courier"/>
                <a:cs typeface="Courier"/>
              </a:rPr>
              <a:t>://…”</a:t>
            </a:r>
            <a:r>
              <a:rPr lang="en-US" sz="1600" dirty="0" smtClean="0">
                <a:latin typeface="Courier"/>
                <a:cs typeface="Courier"/>
              </a:rPr>
              <a:t>)</a:t>
            </a:r>
          </a:p>
          <a:p>
            <a:pPr>
              <a:spcBef>
                <a:spcPts val="600"/>
              </a:spcBef>
            </a:pPr>
            <a:r>
              <a:rPr lang="en-US" sz="1600" dirty="0" smtClean="0">
                <a:latin typeface="Courier"/>
                <a:cs typeface="Courier"/>
              </a:rPr>
              <a:t> .</a:t>
            </a:r>
            <a:r>
              <a:rPr lang="en-US" sz="1600" dirty="0" err="1">
                <a:latin typeface="Courier"/>
                <a:cs typeface="Courier"/>
              </a:rPr>
              <a:t>flatMap</a:t>
            </a:r>
            <a:r>
              <a:rPr lang="en-US" sz="1600" dirty="0">
                <a:latin typeface="Courier"/>
                <a:cs typeface="Courier"/>
              </a:rPr>
              <a:t>(lambda l: </a:t>
            </a:r>
            <a:r>
              <a:rPr lang="en-US" sz="1600" dirty="0" err="1">
                <a:latin typeface="Courier"/>
                <a:cs typeface="Courier"/>
              </a:rPr>
              <a:t>l.split</a:t>
            </a:r>
            <a:r>
              <a:rPr lang="en-US" sz="1600" dirty="0">
                <a:latin typeface="Courier"/>
                <a:cs typeface="Courier"/>
              </a:rPr>
              <a:t>(“ “)</a:t>
            </a:r>
            <a:r>
              <a:rPr lang="en-US" sz="1600" dirty="0" smtClean="0">
                <a:latin typeface="Courier"/>
                <a:cs typeface="Courier"/>
              </a:rPr>
              <a:t>)</a:t>
            </a:r>
          </a:p>
          <a:p>
            <a:pPr>
              <a:spcBef>
                <a:spcPts val="600"/>
              </a:spcBef>
            </a:pPr>
            <a:r>
              <a:rPr lang="en-US" sz="1600" dirty="0">
                <a:latin typeface="Courier"/>
                <a:cs typeface="Courier"/>
              </a:rPr>
              <a:t> </a:t>
            </a:r>
            <a:r>
              <a:rPr lang="en-US" sz="1600" dirty="0" smtClean="0">
                <a:latin typeface="Courier"/>
                <a:cs typeface="Courier"/>
              </a:rPr>
              <a:t>.</a:t>
            </a:r>
            <a:r>
              <a:rPr lang="en-US" sz="1600" dirty="0">
                <a:latin typeface="Courier"/>
                <a:cs typeface="Courier"/>
              </a:rPr>
              <a:t>map(lambda w: (w, 1)</a:t>
            </a:r>
            <a:r>
              <a:rPr lang="en-US" sz="1600" dirty="0" smtClean="0">
                <a:latin typeface="Courier"/>
                <a:cs typeface="Courier"/>
              </a:rPr>
              <a:t>)</a:t>
            </a:r>
          </a:p>
        </p:txBody>
      </p:sp>
      <p:sp>
        <p:nvSpPr>
          <p:cNvPr id="7" name="Rectangle 6"/>
          <p:cNvSpPr/>
          <p:nvPr/>
        </p:nvSpPr>
        <p:spPr>
          <a:xfrm>
            <a:off x="216186" y="1993356"/>
            <a:ext cx="4256166" cy="724492"/>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ensed Bold"/>
                <a:cs typeface="Open Sans Condensed Bold"/>
              </a:rPr>
              <a:t>Map Stage: </a:t>
            </a:r>
            <a:r>
              <a:rPr lang="en-US" sz="2400" dirty="0" smtClean="0">
                <a:solidFill>
                  <a:schemeClr val="tx1"/>
                </a:solidFill>
                <a:latin typeface="Open Sans Cond Light"/>
                <a:cs typeface="Open Sans Cond Light"/>
              </a:rPr>
              <a:t>Split input file into words and emit count of 1 for each </a:t>
            </a:r>
            <a:endParaRPr lang="en-US" sz="2400" dirty="0">
              <a:solidFill>
                <a:schemeClr val="tx1"/>
              </a:solidFill>
              <a:latin typeface="Open Sans Cond Light"/>
              <a:cs typeface="Open Sans Cond Light"/>
            </a:endParaRPr>
          </a:p>
        </p:txBody>
      </p:sp>
      <p:sp>
        <p:nvSpPr>
          <p:cNvPr id="8" name="Rectangle 7"/>
          <p:cNvSpPr/>
          <p:nvPr/>
        </p:nvSpPr>
        <p:spPr>
          <a:xfrm>
            <a:off x="4729074" y="1993356"/>
            <a:ext cx="4414926" cy="724492"/>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ensed Bold"/>
                <a:cs typeface="Open Sans Condensed Bold"/>
              </a:rPr>
              <a:t>Reduce Stage: </a:t>
            </a:r>
            <a:r>
              <a:rPr lang="en-US" sz="2400" dirty="0" smtClean="0">
                <a:solidFill>
                  <a:schemeClr val="tx1"/>
                </a:solidFill>
                <a:latin typeface="Open Sans Cond Light"/>
                <a:cs typeface="Open Sans Cond Light"/>
              </a:rPr>
              <a:t>For each word, combine the counts, and save the output</a:t>
            </a:r>
            <a:endParaRPr lang="en-US" sz="2400" dirty="0">
              <a:solidFill>
                <a:schemeClr val="tx1"/>
              </a:solidFill>
              <a:latin typeface="Open Sans Cond Light"/>
              <a:cs typeface="Open Sans Cond Light"/>
            </a:endParaRPr>
          </a:p>
        </p:txBody>
      </p:sp>
      <p:sp>
        <p:nvSpPr>
          <p:cNvPr id="9" name="Rectangle 8"/>
          <p:cNvSpPr/>
          <p:nvPr/>
        </p:nvSpPr>
        <p:spPr>
          <a:xfrm>
            <a:off x="634551" y="474453"/>
            <a:ext cx="7877780" cy="4492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latin typeface="Open Sans Cond Light"/>
                <a:cs typeface="Open Sans Cond Light"/>
              </a:rPr>
              <a:t>Spark Word Count Job:</a:t>
            </a:r>
          </a:p>
        </p:txBody>
      </p:sp>
      <p:sp>
        <p:nvSpPr>
          <p:cNvPr id="2" name="Rectangle 1"/>
          <p:cNvSpPr/>
          <p:nvPr/>
        </p:nvSpPr>
        <p:spPr>
          <a:xfrm>
            <a:off x="4729074" y="1021075"/>
            <a:ext cx="4414926" cy="661720"/>
          </a:xfrm>
          <a:prstGeom prst="rect">
            <a:avLst/>
          </a:prstGeom>
        </p:spPr>
        <p:txBody>
          <a:bodyPr wrap="square">
            <a:spAutoFit/>
          </a:bodyPr>
          <a:lstStyle/>
          <a:p>
            <a:pPr>
              <a:spcBef>
                <a:spcPts val="600"/>
              </a:spcBef>
            </a:pPr>
            <a:r>
              <a:rPr lang="en-US" sz="1600" dirty="0">
                <a:latin typeface="Courier"/>
                <a:cs typeface="Courier"/>
              </a:rPr>
              <a:t> .</a:t>
            </a:r>
            <a:r>
              <a:rPr lang="en-US" sz="1600" dirty="0" err="1">
                <a:latin typeface="Courier"/>
                <a:cs typeface="Courier"/>
              </a:rPr>
              <a:t>reduceByKey</a:t>
            </a:r>
            <a:r>
              <a:rPr lang="en-US" sz="1600" dirty="0">
                <a:latin typeface="Courier"/>
                <a:cs typeface="Courier"/>
              </a:rPr>
              <a:t>(lambda a, b: a + b</a:t>
            </a:r>
            <a:r>
              <a:rPr lang="en-US" sz="1600" dirty="0" smtClean="0">
                <a:latin typeface="Courier"/>
                <a:cs typeface="Courier"/>
              </a:rPr>
              <a:t>)</a:t>
            </a:r>
            <a:endParaRPr lang="en-US" sz="1600" dirty="0">
              <a:latin typeface="Courier"/>
              <a:cs typeface="Courier"/>
            </a:endParaRPr>
          </a:p>
          <a:p>
            <a:pPr>
              <a:spcBef>
                <a:spcPts val="600"/>
              </a:spcBef>
            </a:pPr>
            <a:r>
              <a:rPr lang="en-US" sz="1600" dirty="0">
                <a:latin typeface="Courier"/>
                <a:cs typeface="Courier"/>
              </a:rPr>
              <a:t> .</a:t>
            </a:r>
            <a:r>
              <a:rPr lang="en-US" sz="1600" dirty="0" err="1">
                <a:latin typeface="Courier"/>
                <a:cs typeface="Courier"/>
              </a:rPr>
              <a:t>saveAsTextFile</a:t>
            </a:r>
            <a:r>
              <a:rPr lang="en-US" sz="1600" dirty="0">
                <a:latin typeface="Courier"/>
                <a:cs typeface="Courier"/>
              </a:rPr>
              <a:t>(“</a:t>
            </a:r>
            <a:r>
              <a:rPr lang="en-US" sz="1600" dirty="0" err="1">
                <a:latin typeface="Courier"/>
                <a:cs typeface="Courier"/>
              </a:rPr>
              <a:t>hdfs</a:t>
            </a:r>
            <a:r>
              <a:rPr lang="en-US" sz="1600" dirty="0">
                <a:latin typeface="Courier"/>
                <a:cs typeface="Courier"/>
              </a:rPr>
              <a:t>://…”)</a:t>
            </a:r>
          </a:p>
        </p:txBody>
      </p:sp>
      <p:cxnSp>
        <p:nvCxnSpPr>
          <p:cNvPr id="5" name="Straight Connector 4"/>
          <p:cNvCxnSpPr/>
          <p:nvPr/>
        </p:nvCxnSpPr>
        <p:spPr>
          <a:xfrm>
            <a:off x="4729074" y="1161762"/>
            <a:ext cx="0" cy="3809500"/>
          </a:xfrm>
          <a:prstGeom prst="line">
            <a:avLst/>
          </a:prstGeom>
          <a:ln w="38100" cmpd="sng">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70" name="Group 69"/>
          <p:cNvGrpSpPr/>
          <p:nvPr/>
        </p:nvGrpSpPr>
        <p:grpSpPr>
          <a:xfrm>
            <a:off x="493888" y="2759564"/>
            <a:ext cx="3244869" cy="2257725"/>
            <a:chOff x="493888" y="2816008"/>
            <a:chExt cx="3244869" cy="2257725"/>
          </a:xfrm>
        </p:grpSpPr>
        <p:sp>
          <p:nvSpPr>
            <p:cNvPr id="10" name="Rectangle 9"/>
            <p:cNvSpPr/>
            <p:nvPr/>
          </p:nvSpPr>
          <p:spPr>
            <a:xfrm>
              <a:off x="1741250" y="2891733"/>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1" name="Rectangle 10"/>
            <p:cNvSpPr/>
            <p:nvPr/>
          </p:nvSpPr>
          <p:spPr>
            <a:xfrm>
              <a:off x="2270121" y="2891733"/>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2" name="Rectangle 11"/>
            <p:cNvSpPr/>
            <p:nvPr/>
          </p:nvSpPr>
          <p:spPr>
            <a:xfrm>
              <a:off x="1741249" y="3101987"/>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3" name="Rectangle 12"/>
            <p:cNvSpPr/>
            <p:nvPr/>
          </p:nvSpPr>
          <p:spPr>
            <a:xfrm>
              <a:off x="1741250" y="3313016"/>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4" name="Rectangle 13"/>
            <p:cNvSpPr/>
            <p:nvPr/>
          </p:nvSpPr>
          <p:spPr>
            <a:xfrm>
              <a:off x="1741250" y="3527082"/>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5" name="Rectangle 14"/>
            <p:cNvSpPr/>
            <p:nvPr/>
          </p:nvSpPr>
          <p:spPr>
            <a:xfrm>
              <a:off x="2204120" y="331301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6" name="Rectangle 15"/>
            <p:cNvSpPr/>
            <p:nvPr/>
          </p:nvSpPr>
          <p:spPr>
            <a:xfrm>
              <a:off x="2409106" y="3101987"/>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7" name="Rectangle 16"/>
            <p:cNvSpPr/>
            <p:nvPr/>
          </p:nvSpPr>
          <p:spPr>
            <a:xfrm>
              <a:off x="2409106" y="352681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8" name="Rectangle 17"/>
            <p:cNvSpPr/>
            <p:nvPr/>
          </p:nvSpPr>
          <p:spPr>
            <a:xfrm>
              <a:off x="1741250" y="4187662"/>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19" name="Rectangle 18"/>
            <p:cNvSpPr/>
            <p:nvPr/>
          </p:nvSpPr>
          <p:spPr>
            <a:xfrm>
              <a:off x="2270121" y="4187662"/>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0" name="Rectangle 19"/>
            <p:cNvSpPr/>
            <p:nvPr/>
          </p:nvSpPr>
          <p:spPr>
            <a:xfrm>
              <a:off x="1741249" y="4397916"/>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1" name="Rectangle 20"/>
            <p:cNvSpPr/>
            <p:nvPr/>
          </p:nvSpPr>
          <p:spPr>
            <a:xfrm>
              <a:off x="1741250" y="4608945"/>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2" name="Rectangle 21"/>
            <p:cNvSpPr/>
            <p:nvPr/>
          </p:nvSpPr>
          <p:spPr>
            <a:xfrm>
              <a:off x="1741250" y="482301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3" name="Rectangle 22"/>
            <p:cNvSpPr/>
            <p:nvPr/>
          </p:nvSpPr>
          <p:spPr>
            <a:xfrm>
              <a:off x="2204120" y="4608945"/>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4" name="Rectangle 23"/>
            <p:cNvSpPr/>
            <p:nvPr/>
          </p:nvSpPr>
          <p:spPr>
            <a:xfrm>
              <a:off x="2409106" y="439791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5" name="Rectangle 24"/>
            <p:cNvSpPr/>
            <p:nvPr/>
          </p:nvSpPr>
          <p:spPr>
            <a:xfrm>
              <a:off x="2409106" y="4822740"/>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6" name="Rectangle 25"/>
            <p:cNvSpPr/>
            <p:nvPr/>
          </p:nvSpPr>
          <p:spPr>
            <a:xfrm>
              <a:off x="2795355" y="2891733"/>
              <a:ext cx="702145"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7" name="Rectangle 26"/>
            <p:cNvSpPr/>
            <p:nvPr/>
          </p:nvSpPr>
          <p:spPr>
            <a:xfrm>
              <a:off x="2795356" y="4187662"/>
              <a:ext cx="556701"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8" name="Rectangle 27"/>
            <p:cNvSpPr/>
            <p:nvPr/>
          </p:nvSpPr>
          <p:spPr>
            <a:xfrm>
              <a:off x="2868340" y="3313016"/>
              <a:ext cx="738243"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29" name="Rounded Rectangle 28"/>
            <p:cNvSpPr/>
            <p:nvPr/>
          </p:nvSpPr>
          <p:spPr>
            <a:xfrm>
              <a:off x="493889" y="2816008"/>
              <a:ext cx="32448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ounded Rectangle 29"/>
            <p:cNvSpPr/>
            <p:nvPr/>
          </p:nvSpPr>
          <p:spPr>
            <a:xfrm>
              <a:off x="493889" y="4119283"/>
              <a:ext cx="32361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p:cNvSpPr txBox="1"/>
            <p:nvPr/>
          </p:nvSpPr>
          <p:spPr>
            <a:xfrm rot="5400000">
              <a:off x="2032108" y="3699514"/>
              <a:ext cx="432580" cy="523220"/>
            </a:xfrm>
            <a:prstGeom prst="rect">
              <a:avLst/>
            </a:prstGeom>
            <a:noFill/>
          </p:spPr>
          <p:txBody>
            <a:bodyPr wrap="none" rtlCol="0">
              <a:spAutoFit/>
            </a:bodyPr>
            <a:lstStyle/>
            <a:p>
              <a:r>
                <a:rPr lang="is-IS" sz="2800" dirty="0" smtClean="0"/>
                <a:t>…</a:t>
              </a:r>
              <a:endParaRPr lang="en-US" sz="2800" dirty="0"/>
            </a:p>
          </p:txBody>
        </p:sp>
        <p:sp>
          <p:nvSpPr>
            <p:cNvPr id="33" name="Rectangle 32"/>
            <p:cNvSpPr/>
            <p:nvPr/>
          </p:nvSpPr>
          <p:spPr>
            <a:xfrm>
              <a:off x="493889" y="3098365"/>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1</a:t>
              </a:r>
              <a:endParaRPr lang="en-US" sz="2400" dirty="0">
                <a:solidFill>
                  <a:schemeClr val="tx1"/>
                </a:solidFill>
                <a:latin typeface="Open Sans Cond Light"/>
                <a:cs typeface="Open Sans Cond Light"/>
              </a:endParaRPr>
            </a:p>
          </p:txBody>
        </p:sp>
        <p:sp>
          <p:nvSpPr>
            <p:cNvPr id="34" name="Rectangle 33"/>
            <p:cNvSpPr/>
            <p:nvPr/>
          </p:nvSpPr>
          <p:spPr>
            <a:xfrm>
              <a:off x="493888" y="4401544"/>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n</a:t>
              </a:r>
              <a:endParaRPr lang="en-US" sz="2400" dirty="0">
                <a:solidFill>
                  <a:schemeClr val="tx1"/>
                </a:solidFill>
                <a:latin typeface="Open Sans Cond Light"/>
                <a:cs typeface="Open Sans Cond Light"/>
              </a:endParaRPr>
            </a:p>
          </p:txBody>
        </p:sp>
      </p:grpSp>
      <p:grpSp>
        <p:nvGrpSpPr>
          <p:cNvPr id="71" name="Group 70"/>
          <p:cNvGrpSpPr/>
          <p:nvPr/>
        </p:nvGrpSpPr>
        <p:grpSpPr>
          <a:xfrm>
            <a:off x="3352057" y="2859499"/>
            <a:ext cx="1388867" cy="1295929"/>
            <a:chOff x="3352057" y="2915943"/>
            <a:chExt cx="1388867" cy="1295929"/>
          </a:xfrm>
        </p:grpSpPr>
        <p:sp>
          <p:nvSpPr>
            <p:cNvPr id="35" name="Rectangle 34"/>
            <p:cNvSpPr/>
            <p:nvPr/>
          </p:nvSpPr>
          <p:spPr>
            <a:xfrm>
              <a:off x="3738757" y="3169036"/>
              <a:ext cx="1002167"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Tasks</a:t>
              </a:r>
              <a:endParaRPr lang="en-US" sz="2400" dirty="0">
                <a:solidFill>
                  <a:schemeClr val="tx1"/>
                </a:solidFill>
                <a:latin typeface="Open Sans Cond Light"/>
                <a:cs typeface="Open Sans Cond Light"/>
              </a:endParaRPr>
            </a:p>
          </p:txBody>
        </p:sp>
        <p:cxnSp>
          <p:nvCxnSpPr>
            <p:cNvPr id="36" name="Straight Connector 35"/>
            <p:cNvCxnSpPr>
              <a:endCxn id="26" idx="3"/>
            </p:cNvCxnSpPr>
            <p:nvPr/>
          </p:nvCxnSpPr>
          <p:spPr>
            <a:xfrm flipH="1" flipV="1">
              <a:off x="3497500" y="2915943"/>
              <a:ext cx="425389" cy="340629"/>
            </a:xfrm>
            <a:prstGeom prst="line">
              <a:avLst/>
            </a:prstGeom>
            <a:ln/>
          </p:spPr>
          <p:style>
            <a:lnRef idx="1">
              <a:schemeClr val="dk1"/>
            </a:lnRef>
            <a:fillRef idx="0">
              <a:schemeClr val="dk1"/>
            </a:fillRef>
            <a:effectRef idx="0">
              <a:schemeClr val="dk1"/>
            </a:effectRef>
            <a:fontRef idx="minor">
              <a:schemeClr val="tx1"/>
            </a:fontRef>
          </p:style>
        </p:cxnSp>
        <p:cxnSp>
          <p:nvCxnSpPr>
            <p:cNvPr id="40" name="Straight Connector 39"/>
            <p:cNvCxnSpPr>
              <a:endCxn id="27" idx="3"/>
            </p:cNvCxnSpPr>
            <p:nvPr/>
          </p:nvCxnSpPr>
          <p:spPr>
            <a:xfrm flipH="1">
              <a:off x="3352057" y="3408973"/>
              <a:ext cx="570832" cy="802899"/>
            </a:xfrm>
            <a:prstGeom prst="line">
              <a:avLst/>
            </a:prstGeom>
            <a:ln/>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5267462" y="2764639"/>
            <a:ext cx="3244869" cy="2257725"/>
            <a:chOff x="5267462" y="2821083"/>
            <a:chExt cx="3244869" cy="2257725"/>
          </a:xfrm>
        </p:grpSpPr>
        <p:sp>
          <p:nvSpPr>
            <p:cNvPr id="43" name="Rectangle 42"/>
            <p:cNvSpPr/>
            <p:nvPr/>
          </p:nvSpPr>
          <p:spPr>
            <a:xfrm>
              <a:off x="6514824" y="2896808"/>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4" name="Rectangle 43"/>
            <p:cNvSpPr/>
            <p:nvPr/>
          </p:nvSpPr>
          <p:spPr>
            <a:xfrm>
              <a:off x="7043695" y="2896808"/>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5" name="Rectangle 44"/>
            <p:cNvSpPr/>
            <p:nvPr/>
          </p:nvSpPr>
          <p:spPr>
            <a:xfrm>
              <a:off x="6514823" y="3107062"/>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6" name="Rectangle 45"/>
            <p:cNvSpPr/>
            <p:nvPr/>
          </p:nvSpPr>
          <p:spPr>
            <a:xfrm>
              <a:off x="6514824" y="3318091"/>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7" name="Rectangle 46"/>
            <p:cNvSpPr/>
            <p:nvPr/>
          </p:nvSpPr>
          <p:spPr>
            <a:xfrm>
              <a:off x="6514824" y="3532157"/>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8" name="Rectangle 47"/>
            <p:cNvSpPr/>
            <p:nvPr/>
          </p:nvSpPr>
          <p:spPr>
            <a:xfrm>
              <a:off x="6977694" y="331809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9" name="Rectangle 48"/>
            <p:cNvSpPr/>
            <p:nvPr/>
          </p:nvSpPr>
          <p:spPr>
            <a:xfrm>
              <a:off x="7182680" y="3107062"/>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0" name="Rectangle 49"/>
            <p:cNvSpPr/>
            <p:nvPr/>
          </p:nvSpPr>
          <p:spPr>
            <a:xfrm>
              <a:off x="7182680" y="353188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1" name="Rectangle 50"/>
            <p:cNvSpPr/>
            <p:nvPr/>
          </p:nvSpPr>
          <p:spPr>
            <a:xfrm>
              <a:off x="6514824" y="4192737"/>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2" name="Rectangle 51"/>
            <p:cNvSpPr/>
            <p:nvPr/>
          </p:nvSpPr>
          <p:spPr>
            <a:xfrm>
              <a:off x="7043695" y="4192737"/>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3" name="Rectangle 52"/>
            <p:cNvSpPr/>
            <p:nvPr/>
          </p:nvSpPr>
          <p:spPr>
            <a:xfrm>
              <a:off x="6514823" y="4402991"/>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4" name="Rectangle 53"/>
            <p:cNvSpPr/>
            <p:nvPr/>
          </p:nvSpPr>
          <p:spPr>
            <a:xfrm>
              <a:off x="6514824" y="4614020"/>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5" name="Rectangle 54"/>
            <p:cNvSpPr/>
            <p:nvPr/>
          </p:nvSpPr>
          <p:spPr>
            <a:xfrm>
              <a:off x="6514824" y="482808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6" name="Rectangle 55"/>
            <p:cNvSpPr/>
            <p:nvPr/>
          </p:nvSpPr>
          <p:spPr>
            <a:xfrm>
              <a:off x="6977694" y="4614020"/>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7" name="Rectangle 56"/>
            <p:cNvSpPr/>
            <p:nvPr/>
          </p:nvSpPr>
          <p:spPr>
            <a:xfrm>
              <a:off x="7182680" y="440299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8" name="Rectangle 57"/>
            <p:cNvSpPr/>
            <p:nvPr/>
          </p:nvSpPr>
          <p:spPr>
            <a:xfrm>
              <a:off x="7182680" y="4827815"/>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59" name="Rectangle 58"/>
            <p:cNvSpPr/>
            <p:nvPr/>
          </p:nvSpPr>
          <p:spPr>
            <a:xfrm>
              <a:off x="7568929" y="2896808"/>
              <a:ext cx="702145"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60" name="Rectangle 59"/>
            <p:cNvSpPr/>
            <p:nvPr/>
          </p:nvSpPr>
          <p:spPr>
            <a:xfrm>
              <a:off x="7568930" y="4192737"/>
              <a:ext cx="556701"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61" name="Rectangle 60"/>
            <p:cNvSpPr/>
            <p:nvPr/>
          </p:nvSpPr>
          <p:spPr>
            <a:xfrm>
              <a:off x="7641914" y="3318091"/>
              <a:ext cx="738243"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62" name="Rounded Rectangle 61"/>
            <p:cNvSpPr/>
            <p:nvPr/>
          </p:nvSpPr>
          <p:spPr>
            <a:xfrm>
              <a:off x="5267463" y="2821083"/>
              <a:ext cx="32448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ounded Rectangle 62"/>
            <p:cNvSpPr/>
            <p:nvPr/>
          </p:nvSpPr>
          <p:spPr>
            <a:xfrm>
              <a:off x="5267463" y="4124358"/>
              <a:ext cx="32361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TextBox 63"/>
            <p:cNvSpPr txBox="1"/>
            <p:nvPr/>
          </p:nvSpPr>
          <p:spPr>
            <a:xfrm rot="5400000">
              <a:off x="6805682" y="3704589"/>
              <a:ext cx="432580" cy="523220"/>
            </a:xfrm>
            <a:prstGeom prst="rect">
              <a:avLst/>
            </a:prstGeom>
            <a:noFill/>
          </p:spPr>
          <p:txBody>
            <a:bodyPr wrap="none" rtlCol="0">
              <a:spAutoFit/>
            </a:bodyPr>
            <a:lstStyle/>
            <a:p>
              <a:r>
                <a:rPr lang="is-IS" sz="2800" dirty="0" smtClean="0"/>
                <a:t>…</a:t>
              </a:r>
              <a:endParaRPr lang="en-US" sz="2800" dirty="0"/>
            </a:p>
          </p:txBody>
        </p:sp>
        <p:sp>
          <p:nvSpPr>
            <p:cNvPr id="65" name="Rectangle 64"/>
            <p:cNvSpPr/>
            <p:nvPr/>
          </p:nvSpPr>
          <p:spPr>
            <a:xfrm>
              <a:off x="5267463" y="3103440"/>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1</a:t>
              </a:r>
              <a:endParaRPr lang="en-US" sz="2400" dirty="0">
                <a:solidFill>
                  <a:schemeClr val="tx1"/>
                </a:solidFill>
                <a:latin typeface="Open Sans Cond Light"/>
                <a:cs typeface="Open Sans Cond Light"/>
              </a:endParaRPr>
            </a:p>
          </p:txBody>
        </p:sp>
        <p:sp>
          <p:nvSpPr>
            <p:cNvPr id="66" name="Rectangle 65"/>
            <p:cNvSpPr/>
            <p:nvPr/>
          </p:nvSpPr>
          <p:spPr>
            <a:xfrm>
              <a:off x="5267462" y="4406619"/>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n</a:t>
              </a:r>
              <a:endParaRPr lang="en-US" sz="2400" dirty="0">
                <a:solidFill>
                  <a:schemeClr val="tx1"/>
                </a:solidFill>
                <a:latin typeface="Open Sans Cond Light"/>
                <a:cs typeface="Open Sans Cond Light"/>
              </a:endParaRPr>
            </a:p>
          </p:txBody>
        </p:sp>
      </p:grpSp>
    </p:spTree>
    <p:extLst>
      <p:ext uri="{BB962C8B-B14F-4D97-AF65-F5344CB8AC3E}">
        <p14:creationId xmlns:p14="http://schemas.microsoft.com/office/powerpoint/2010/main" val="32773168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4551" y="474453"/>
            <a:ext cx="7877780" cy="4492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latin typeface="Open Sans Cond Light"/>
                <a:cs typeface="Open Sans Cond Light"/>
              </a:rPr>
              <a:t>Spark Word Count Job:</a:t>
            </a:r>
          </a:p>
        </p:txBody>
      </p:sp>
      <p:sp>
        <p:nvSpPr>
          <p:cNvPr id="30" name="Rectangle 29"/>
          <p:cNvSpPr/>
          <p:nvPr/>
        </p:nvSpPr>
        <p:spPr>
          <a:xfrm>
            <a:off x="4729074" y="1993356"/>
            <a:ext cx="4414926" cy="724492"/>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ensed Bold"/>
                <a:cs typeface="Open Sans Condensed Bold"/>
              </a:rPr>
              <a:t>Reduce Stage: </a:t>
            </a:r>
            <a:r>
              <a:rPr lang="en-US" sz="2400" dirty="0" smtClean="0">
                <a:solidFill>
                  <a:schemeClr val="tx1"/>
                </a:solidFill>
                <a:latin typeface="Open Sans Cond Light"/>
                <a:cs typeface="Open Sans Cond Light"/>
              </a:rPr>
              <a:t>For each word, combine the counts, and save the output</a:t>
            </a:r>
            <a:endParaRPr lang="en-US" sz="2400" dirty="0">
              <a:solidFill>
                <a:schemeClr val="tx1"/>
              </a:solidFill>
              <a:latin typeface="Open Sans Cond Light"/>
              <a:cs typeface="Open Sans Cond Light"/>
            </a:endParaRPr>
          </a:p>
        </p:txBody>
      </p:sp>
      <p:sp>
        <p:nvSpPr>
          <p:cNvPr id="31" name="Rectangle 30"/>
          <p:cNvSpPr/>
          <p:nvPr/>
        </p:nvSpPr>
        <p:spPr>
          <a:xfrm>
            <a:off x="4729074" y="1021075"/>
            <a:ext cx="4414926" cy="661720"/>
          </a:xfrm>
          <a:prstGeom prst="rect">
            <a:avLst/>
          </a:prstGeom>
        </p:spPr>
        <p:txBody>
          <a:bodyPr wrap="square">
            <a:spAutoFit/>
          </a:bodyPr>
          <a:lstStyle/>
          <a:p>
            <a:pPr>
              <a:spcBef>
                <a:spcPts val="600"/>
              </a:spcBef>
            </a:pPr>
            <a:r>
              <a:rPr lang="en-US" sz="1600" dirty="0">
                <a:latin typeface="Courier"/>
                <a:cs typeface="Courier"/>
              </a:rPr>
              <a:t> .</a:t>
            </a:r>
            <a:r>
              <a:rPr lang="en-US" sz="1600" dirty="0" err="1">
                <a:latin typeface="Courier"/>
                <a:cs typeface="Courier"/>
              </a:rPr>
              <a:t>reduceByKey</a:t>
            </a:r>
            <a:r>
              <a:rPr lang="en-US" sz="1600" dirty="0">
                <a:latin typeface="Courier"/>
                <a:cs typeface="Courier"/>
              </a:rPr>
              <a:t>(lambda a, b: a + b</a:t>
            </a:r>
            <a:r>
              <a:rPr lang="en-US" sz="1600" dirty="0" smtClean="0">
                <a:latin typeface="Courier"/>
                <a:cs typeface="Courier"/>
              </a:rPr>
              <a:t>)</a:t>
            </a:r>
            <a:endParaRPr lang="en-US" sz="1600" dirty="0">
              <a:latin typeface="Courier"/>
              <a:cs typeface="Courier"/>
            </a:endParaRPr>
          </a:p>
          <a:p>
            <a:pPr>
              <a:spcBef>
                <a:spcPts val="600"/>
              </a:spcBef>
            </a:pPr>
            <a:r>
              <a:rPr lang="en-US" sz="1600" dirty="0">
                <a:latin typeface="Courier"/>
                <a:cs typeface="Courier"/>
              </a:rPr>
              <a:t> .</a:t>
            </a:r>
            <a:r>
              <a:rPr lang="en-US" sz="1600" dirty="0" err="1">
                <a:latin typeface="Courier"/>
                <a:cs typeface="Courier"/>
              </a:rPr>
              <a:t>saveAsTextFile</a:t>
            </a:r>
            <a:r>
              <a:rPr lang="en-US" sz="1600" dirty="0">
                <a:latin typeface="Courier"/>
                <a:cs typeface="Courier"/>
              </a:rPr>
              <a:t>(“</a:t>
            </a:r>
            <a:r>
              <a:rPr lang="en-US" sz="1600" dirty="0" err="1">
                <a:latin typeface="Courier"/>
                <a:cs typeface="Courier"/>
              </a:rPr>
              <a:t>hdfs</a:t>
            </a:r>
            <a:r>
              <a:rPr lang="en-US" sz="1600" dirty="0">
                <a:latin typeface="Courier"/>
                <a:cs typeface="Courier"/>
              </a:rPr>
              <a:t>://…”)</a:t>
            </a:r>
          </a:p>
        </p:txBody>
      </p:sp>
      <p:grpSp>
        <p:nvGrpSpPr>
          <p:cNvPr id="32" name="Group 31"/>
          <p:cNvGrpSpPr/>
          <p:nvPr/>
        </p:nvGrpSpPr>
        <p:grpSpPr>
          <a:xfrm>
            <a:off x="5267462" y="2764639"/>
            <a:ext cx="3244869" cy="2257725"/>
            <a:chOff x="5267462" y="2821083"/>
            <a:chExt cx="3244869" cy="2257725"/>
          </a:xfrm>
        </p:grpSpPr>
        <p:sp>
          <p:nvSpPr>
            <p:cNvPr id="33" name="Rectangle 32"/>
            <p:cNvSpPr/>
            <p:nvPr/>
          </p:nvSpPr>
          <p:spPr>
            <a:xfrm>
              <a:off x="6514824" y="2896808"/>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4" name="Rectangle 33"/>
            <p:cNvSpPr/>
            <p:nvPr/>
          </p:nvSpPr>
          <p:spPr>
            <a:xfrm>
              <a:off x="7043695" y="2896808"/>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5" name="Rectangle 34"/>
            <p:cNvSpPr/>
            <p:nvPr/>
          </p:nvSpPr>
          <p:spPr>
            <a:xfrm>
              <a:off x="6514823" y="3107062"/>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6" name="Rectangle 35"/>
            <p:cNvSpPr/>
            <p:nvPr/>
          </p:nvSpPr>
          <p:spPr>
            <a:xfrm>
              <a:off x="6514824" y="3318091"/>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7" name="Rectangle 36"/>
            <p:cNvSpPr/>
            <p:nvPr/>
          </p:nvSpPr>
          <p:spPr>
            <a:xfrm>
              <a:off x="6514824" y="3532157"/>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8" name="Rectangle 37"/>
            <p:cNvSpPr/>
            <p:nvPr/>
          </p:nvSpPr>
          <p:spPr>
            <a:xfrm>
              <a:off x="6977694" y="331809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9" name="Rectangle 38"/>
            <p:cNvSpPr/>
            <p:nvPr/>
          </p:nvSpPr>
          <p:spPr>
            <a:xfrm>
              <a:off x="7182680" y="3107062"/>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0" name="Rectangle 39"/>
            <p:cNvSpPr/>
            <p:nvPr/>
          </p:nvSpPr>
          <p:spPr>
            <a:xfrm>
              <a:off x="7182680" y="353188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1" name="Rectangle 40"/>
            <p:cNvSpPr/>
            <p:nvPr/>
          </p:nvSpPr>
          <p:spPr>
            <a:xfrm>
              <a:off x="6514824" y="4192737"/>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2" name="Rectangle 41"/>
            <p:cNvSpPr/>
            <p:nvPr/>
          </p:nvSpPr>
          <p:spPr>
            <a:xfrm>
              <a:off x="7043695" y="4192737"/>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67" name="Rectangle 66"/>
            <p:cNvSpPr/>
            <p:nvPr/>
          </p:nvSpPr>
          <p:spPr>
            <a:xfrm>
              <a:off x="6514823" y="4402991"/>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68" name="Rectangle 67"/>
            <p:cNvSpPr/>
            <p:nvPr/>
          </p:nvSpPr>
          <p:spPr>
            <a:xfrm>
              <a:off x="6514824" y="4614020"/>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0" name="Rectangle 69"/>
            <p:cNvSpPr/>
            <p:nvPr/>
          </p:nvSpPr>
          <p:spPr>
            <a:xfrm>
              <a:off x="6514824" y="482808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1" name="Rectangle 70"/>
            <p:cNvSpPr/>
            <p:nvPr/>
          </p:nvSpPr>
          <p:spPr>
            <a:xfrm>
              <a:off x="6977694" y="4614020"/>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2" name="Rectangle 71"/>
            <p:cNvSpPr/>
            <p:nvPr/>
          </p:nvSpPr>
          <p:spPr>
            <a:xfrm>
              <a:off x="7182680" y="440299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3" name="Rectangle 72"/>
            <p:cNvSpPr/>
            <p:nvPr/>
          </p:nvSpPr>
          <p:spPr>
            <a:xfrm>
              <a:off x="7182680" y="4827815"/>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4" name="Rectangle 73"/>
            <p:cNvSpPr/>
            <p:nvPr/>
          </p:nvSpPr>
          <p:spPr>
            <a:xfrm>
              <a:off x="7568929" y="2896808"/>
              <a:ext cx="702145"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5" name="Rectangle 74"/>
            <p:cNvSpPr/>
            <p:nvPr/>
          </p:nvSpPr>
          <p:spPr>
            <a:xfrm>
              <a:off x="7568930" y="4192737"/>
              <a:ext cx="556701"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6" name="Rectangle 75"/>
            <p:cNvSpPr/>
            <p:nvPr/>
          </p:nvSpPr>
          <p:spPr>
            <a:xfrm>
              <a:off x="7641914" y="3318091"/>
              <a:ext cx="738243"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7" name="Rounded Rectangle 76"/>
            <p:cNvSpPr/>
            <p:nvPr/>
          </p:nvSpPr>
          <p:spPr>
            <a:xfrm>
              <a:off x="5267463" y="2821083"/>
              <a:ext cx="32448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ounded Rectangle 77"/>
            <p:cNvSpPr/>
            <p:nvPr/>
          </p:nvSpPr>
          <p:spPr>
            <a:xfrm>
              <a:off x="5267463" y="4124358"/>
              <a:ext cx="32361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TextBox 78"/>
            <p:cNvSpPr txBox="1"/>
            <p:nvPr/>
          </p:nvSpPr>
          <p:spPr>
            <a:xfrm rot="5400000">
              <a:off x="6805682" y="3704589"/>
              <a:ext cx="432580" cy="523220"/>
            </a:xfrm>
            <a:prstGeom prst="rect">
              <a:avLst/>
            </a:prstGeom>
            <a:noFill/>
          </p:spPr>
          <p:txBody>
            <a:bodyPr wrap="none" rtlCol="0">
              <a:spAutoFit/>
            </a:bodyPr>
            <a:lstStyle/>
            <a:p>
              <a:r>
                <a:rPr lang="is-IS" sz="2800" dirty="0" smtClean="0"/>
                <a:t>…</a:t>
              </a:r>
              <a:endParaRPr lang="en-US" sz="2800" dirty="0"/>
            </a:p>
          </p:txBody>
        </p:sp>
        <p:sp>
          <p:nvSpPr>
            <p:cNvPr id="80" name="Rectangle 79"/>
            <p:cNvSpPr/>
            <p:nvPr/>
          </p:nvSpPr>
          <p:spPr>
            <a:xfrm>
              <a:off x="5267463" y="3103440"/>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1</a:t>
              </a:r>
              <a:endParaRPr lang="en-US" sz="2400" dirty="0">
                <a:solidFill>
                  <a:schemeClr val="tx1"/>
                </a:solidFill>
                <a:latin typeface="Open Sans Cond Light"/>
                <a:cs typeface="Open Sans Cond Light"/>
              </a:endParaRPr>
            </a:p>
          </p:txBody>
        </p:sp>
        <p:sp>
          <p:nvSpPr>
            <p:cNvPr id="81" name="Rectangle 80"/>
            <p:cNvSpPr/>
            <p:nvPr/>
          </p:nvSpPr>
          <p:spPr>
            <a:xfrm>
              <a:off x="5267462" y="4406619"/>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n</a:t>
              </a:r>
              <a:endParaRPr lang="en-US" sz="2400" dirty="0">
                <a:solidFill>
                  <a:schemeClr val="tx1"/>
                </a:solidFill>
                <a:latin typeface="Open Sans Cond Light"/>
                <a:cs typeface="Open Sans Cond Light"/>
              </a:endParaRPr>
            </a:p>
          </p:txBody>
        </p:sp>
      </p:grpSp>
    </p:spTree>
    <p:extLst>
      <p:ext uri="{BB962C8B-B14F-4D97-AF65-F5344CB8AC3E}">
        <p14:creationId xmlns:p14="http://schemas.microsoft.com/office/powerpoint/2010/main" val="9308039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4551" y="474453"/>
            <a:ext cx="7877780" cy="4492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latin typeface="Open Sans Cond Light"/>
                <a:cs typeface="Open Sans Cond Light"/>
              </a:rPr>
              <a:t>Spark Word Count Job:</a:t>
            </a:r>
          </a:p>
        </p:txBody>
      </p:sp>
      <p:sp>
        <p:nvSpPr>
          <p:cNvPr id="30" name="Rectangle 29"/>
          <p:cNvSpPr/>
          <p:nvPr/>
        </p:nvSpPr>
        <p:spPr>
          <a:xfrm>
            <a:off x="4729074" y="1993356"/>
            <a:ext cx="4414926" cy="724492"/>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ensed Bold"/>
                <a:cs typeface="Open Sans Condensed Bold"/>
              </a:rPr>
              <a:t>Reduce Stage: </a:t>
            </a:r>
            <a:r>
              <a:rPr lang="en-US" sz="2400" dirty="0" smtClean="0">
                <a:solidFill>
                  <a:schemeClr val="tx1"/>
                </a:solidFill>
                <a:latin typeface="Open Sans Cond Light"/>
                <a:cs typeface="Open Sans Cond Light"/>
              </a:rPr>
              <a:t>For each word, combine the counts, and save the output</a:t>
            </a:r>
            <a:endParaRPr lang="en-US" sz="2400" dirty="0">
              <a:solidFill>
                <a:schemeClr val="tx1"/>
              </a:solidFill>
              <a:latin typeface="Open Sans Cond Light"/>
              <a:cs typeface="Open Sans Cond Light"/>
            </a:endParaRPr>
          </a:p>
        </p:txBody>
      </p:sp>
      <p:sp>
        <p:nvSpPr>
          <p:cNvPr id="31" name="Rectangle 30"/>
          <p:cNvSpPr/>
          <p:nvPr/>
        </p:nvSpPr>
        <p:spPr>
          <a:xfrm>
            <a:off x="4729074" y="1021075"/>
            <a:ext cx="4414926" cy="661720"/>
          </a:xfrm>
          <a:prstGeom prst="rect">
            <a:avLst/>
          </a:prstGeom>
        </p:spPr>
        <p:txBody>
          <a:bodyPr wrap="square">
            <a:spAutoFit/>
          </a:bodyPr>
          <a:lstStyle/>
          <a:p>
            <a:pPr>
              <a:spcBef>
                <a:spcPts val="600"/>
              </a:spcBef>
            </a:pPr>
            <a:r>
              <a:rPr lang="en-US" sz="1600" dirty="0">
                <a:latin typeface="Courier"/>
                <a:cs typeface="Courier"/>
              </a:rPr>
              <a:t> .</a:t>
            </a:r>
            <a:r>
              <a:rPr lang="en-US" sz="1600" dirty="0" err="1">
                <a:latin typeface="Courier"/>
                <a:cs typeface="Courier"/>
              </a:rPr>
              <a:t>reduceByKey</a:t>
            </a:r>
            <a:r>
              <a:rPr lang="en-US" sz="1600" dirty="0">
                <a:latin typeface="Courier"/>
                <a:cs typeface="Courier"/>
              </a:rPr>
              <a:t>(lambda a, b: a + b</a:t>
            </a:r>
            <a:r>
              <a:rPr lang="en-US" sz="1600" dirty="0" smtClean="0">
                <a:latin typeface="Courier"/>
                <a:cs typeface="Courier"/>
              </a:rPr>
              <a:t>)</a:t>
            </a:r>
            <a:endParaRPr lang="en-US" sz="1600" dirty="0">
              <a:latin typeface="Courier"/>
              <a:cs typeface="Courier"/>
            </a:endParaRPr>
          </a:p>
          <a:p>
            <a:pPr>
              <a:spcBef>
                <a:spcPts val="600"/>
              </a:spcBef>
            </a:pPr>
            <a:r>
              <a:rPr lang="en-US" sz="1600" dirty="0">
                <a:latin typeface="Courier"/>
                <a:cs typeface="Courier"/>
              </a:rPr>
              <a:t> .</a:t>
            </a:r>
            <a:r>
              <a:rPr lang="en-US" sz="1600" dirty="0" err="1">
                <a:latin typeface="Courier"/>
                <a:cs typeface="Courier"/>
              </a:rPr>
              <a:t>saveAsTextFile</a:t>
            </a:r>
            <a:r>
              <a:rPr lang="en-US" sz="1600" dirty="0">
                <a:latin typeface="Courier"/>
                <a:cs typeface="Courier"/>
              </a:rPr>
              <a:t>(“</a:t>
            </a:r>
            <a:r>
              <a:rPr lang="en-US" sz="1600" dirty="0" err="1">
                <a:latin typeface="Courier"/>
                <a:cs typeface="Courier"/>
              </a:rPr>
              <a:t>hdfs</a:t>
            </a:r>
            <a:r>
              <a:rPr lang="en-US" sz="1600" dirty="0">
                <a:latin typeface="Courier"/>
                <a:cs typeface="Courier"/>
              </a:rPr>
              <a:t>://…”)</a:t>
            </a:r>
          </a:p>
        </p:txBody>
      </p:sp>
      <p:grpSp>
        <p:nvGrpSpPr>
          <p:cNvPr id="32" name="Group 31"/>
          <p:cNvGrpSpPr/>
          <p:nvPr/>
        </p:nvGrpSpPr>
        <p:grpSpPr>
          <a:xfrm>
            <a:off x="5267462" y="2764639"/>
            <a:ext cx="3244869" cy="2257725"/>
            <a:chOff x="5267462" y="2821083"/>
            <a:chExt cx="3244869" cy="2257725"/>
          </a:xfrm>
        </p:grpSpPr>
        <p:sp>
          <p:nvSpPr>
            <p:cNvPr id="33" name="Rectangle 32"/>
            <p:cNvSpPr/>
            <p:nvPr/>
          </p:nvSpPr>
          <p:spPr>
            <a:xfrm>
              <a:off x="6514824" y="2896808"/>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4" name="Rectangle 33"/>
            <p:cNvSpPr/>
            <p:nvPr/>
          </p:nvSpPr>
          <p:spPr>
            <a:xfrm>
              <a:off x="7043695" y="2896808"/>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5" name="Rectangle 34"/>
            <p:cNvSpPr/>
            <p:nvPr/>
          </p:nvSpPr>
          <p:spPr>
            <a:xfrm>
              <a:off x="6514823" y="3107062"/>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6" name="Rectangle 35"/>
            <p:cNvSpPr/>
            <p:nvPr/>
          </p:nvSpPr>
          <p:spPr>
            <a:xfrm>
              <a:off x="6514824" y="3318091"/>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7" name="Rectangle 36"/>
            <p:cNvSpPr/>
            <p:nvPr/>
          </p:nvSpPr>
          <p:spPr>
            <a:xfrm>
              <a:off x="6514824" y="3532157"/>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8" name="Rectangle 37"/>
            <p:cNvSpPr/>
            <p:nvPr/>
          </p:nvSpPr>
          <p:spPr>
            <a:xfrm>
              <a:off x="6977694" y="331809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39" name="Rectangle 38"/>
            <p:cNvSpPr/>
            <p:nvPr/>
          </p:nvSpPr>
          <p:spPr>
            <a:xfrm>
              <a:off x="7182680" y="3107062"/>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0" name="Rectangle 39"/>
            <p:cNvSpPr/>
            <p:nvPr/>
          </p:nvSpPr>
          <p:spPr>
            <a:xfrm>
              <a:off x="7182680" y="353188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1" name="Rectangle 40"/>
            <p:cNvSpPr/>
            <p:nvPr/>
          </p:nvSpPr>
          <p:spPr>
            <a:xfrm>
              <a:off x="6514824" y="4192737"/>
              <a:ext cx="457882" cy="161308"/>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42" name="Rectangle 41"/>
            <p:cNvSpPr/>
            <p:nvPr/>
          </p:nvSpPr>
          <p:spPr>
            <a:xfrm>
              <a:off x="7043695" y="4192737"/>
              <a:ext cx="457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67" name="Rectangle 66"/>
            <p:cNvSpPr/>
            <p:nvPr/>
          </p:nvSpPr>
          <p:spPr>
            <a:xfrm>
              <a:off x="6514823" y="4402991"/>
              <a:ext cx="596868"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68" name="Rectangle 67"/>
            <p:cNvSpPr/>
            <p:nvPr/>
          </p:nvSpPr>
          <p:spPr>
            <a:xfrm>
              <a:off x="6514824" y="4614020"/>
              <a:ext cx="391882"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0" name="Rectangle 69"/>
            <p:cNvSpPr/>
            <p:nvPr/>
          </p:nvSpPr>
          <p:spPr>
            <a:xfrm>
              <a:off x="6514824" y="4828086"/>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1" name="Rectangle 70"/>
            <p:cNvSpPr/>
            <p:nvPr/>
          </p:nvSpPr>
          <p:spPr>
            <a:xfrm>
              <a:off x="6977694" y="4614020"/>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2" name="Rectangle 71"/>
            <p:cNvSpPr/>
            <p:nvPr/>
          </p:nvSpPr>
          <p:spPr>
            <a:xfrm>
              <a:off x="7182680" y="4402991"/>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3" name="Rectangle 72"/>
            <p:cNvSpPr/>
            <p:nvPr/>
          </p:nvSpPr>
          <p:spPr>
            <a:xfrm>
              <a:off x="7182680" y="4827815"/>
              <a:ext cx="596867"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4" name="Rectangle 73"/>
            <p:cNvSpPr/>
            <p:nvPr/>
          </p:nvSpPr>
          <p:spPr>
            <a:xfrm>
              <a:off x="7568929" y="2896808"/>
              <a:ext cx="702145"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5" name="Rectangle 74"/>
            <p:cNvSpPr/>
            <p:nvPr/>
          </p:nvSpPr>
          <p:spPr>
            <a:xfrm>
              <a:off x="7568930" y="4192737"/>
              <a:ext cx="556701"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6" name="Rectangle 75"/>
            <p:cNvSpPr/>
            <p:nvPr/>
          </p:nvSpPr>
          <p:spPr>
            <a:xfrm>
              <a:off x="7641914" y="3318091"/>
              <a:ext cx="738243" cy="1613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Open Sans Condensed Light"/>
                <a:cs typeface="Open Sans Condensed Light"/>
              </a:endParaRPr>
            </a:p>
          </p:txBody>
        </p:sp>
        <p:sp>
          <p:nvSpPr>
            <p:cNvPr id="77" name="Rounded Rectangle 76"/>
            <p:cNvSpPr/>
            <p:nvPr/>
          </p:nvSpPr>
          <p:spPr>
            <a:xfrm>
              <a:off x="5267463" y="2821083"/>
              <a:ext cx="32448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ounded Rectangle 77"/>
            <p:cNvSpPr/>
            <p:nvPr/>
          </p:nvSpPr>
          <p:spPr>
            <a:xfrm>
              <a:off x="5267463" y="4124358"/>
              <a:ext cx="3236168" cy="9544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TextBox 78"/>
            <p:cNvSpPr txBox="1"/>
            <p:nvPr/>
          </p:nvSpPr>
          <p:spPr>
            <a:xfrm rot="5400000">
              <a:off x="6805682" y="3704589"/>
              <a:ext cx="432580" cy="523220"/>
            </a:xfrm>
            <a:prstGeom prst="rect">
              <a:avLst/>
            </a:prstGeom>
            <a:noFill/>
          </p:spPr>
          <p:txBody>
            <a:bodyPr wrap="none" rtlCol="0">
              <a:spAutoFit/>
            </a:bodyPr>
            <a:lstStyle/>
            <a:p>
              <a:r>
                <a:rPr lang="is-IS" sz="2800" dirty="0" smtClean="0"/>
                <a:t>…</a:t>
              </a:r>
              <a:endParaRPr lang="en-US" sz="2800" dirty="0"/>
            </a:p>
          </p:txBody>
        </p:sp>
        <p:sp>
          <p:nvSpPr>
            <p:cNvPr id="80" name="Rectangle 79"/>
            <p:cNvSpPr/>
            <p:nvPr/>
          </p:nvSpPr>
          <p:spPr>
            <a:xfrm>
              <a:off x="5267463" y="3103440"/>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1</a:t>
              </a:r>
              <a:endParaRPr lang="en-US" sz="2400" dirty="0">
                <a:solidFill>
                  <a:schemeClr val="tx1"/>
                </a:solidFill>
                <a:latin typeface="Open Sans Cond Light"/>
                <a:cs typeface="Open Sans Cond Light"/>
              </a:endParaRPr>
            </a:p>
          </p:txBody>
        </p:sp>
        <p:sp>
          <p:nvSpPr>
            <p:cNvPr id="81" name="Rectangle 80"/>
            <p:cNvSpPr/>
            <p:nvPr/>
          </p:nvSpPr>
          <p:spPr>
            <a:xfrm>
              <a:off x="5267462" y="4406619"/>
              <a:ext cx="1360249" cy="427634"/>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Worker n</a:t>
              </a:r>
              <a:endParaRPr lang="en-US" sz="2400" dirty="0">
                <a:solidFill>
                  <a:schemeClr val="tx1"/>
                </a:solidFill>
                <a:latin typeface="Open Sans Cond Light"/>
                <a:cs typeface="Open Sans Cond Light"/>
              </a:endParaRPr>
            </a:p>
          </p:txBody>
        </p:sp>
      </p:grpSp>
      <p:cxnSp>
        <p:nvCxnSpPr>
          <p:cNvPr id="43" name="Straight Connector 42"/>
          <p:cNvCxnSpPr/>
          <p:nvPr/>
        </p:nvCxnSpPr>
        <p:spPr>
          <a:xfrm>
            <a:off x="4729075" y="1318892"/>
            <a:ext cx="1785748" cy="2821900"/>
          </a:xfrm>
          <a:prstGeom prst="line">
            <a:avLst/>
          </a:prstGeom>
        </p:spPr>
        <p:style>
          <a:lnRef idx="1">
            <a:schemeClr val="dk1"/>
          </a:lnRef>
          <a:fillRef idx="0">
            <a:schemeClr val="dk1"/>
          </a:fillRef>
          <a:effectRef idx="0">
            <a:schemeClr val="dk1"/>
          </a:effectRef>
          <a:fontRef idx="minor">
            <a:schemeClr val="tx1"/>
          </a:fontRef>
        </p:style>
      </p:cxnSp>
      <p:sp>
        <p:nvSpPr>
          <p:cNvPr id="44" name="Rounded Rectangle 43"/>
          <p:cNvSpPr/>
          <p:nvPr/>
        </p:nvSpPr>
        <p:spPr>
          <a:xfrm>
            <a:off x="64881" y="1246014"/>
            <a:ext cx="4704913" cy="3339784"/>
          </a:xfrm>
          <a:prstGeom prst="roundRect">
            <a:avLst>
              <a:gd name="adj" fmla="val 6115"/>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Open Sans Condensed Light"/>
              <a:cs typeface="Open Sans Condensed Light"/>
            </a:endParaRPr>
          </a:p>
        </p:txBody>
      </p:sp>
      <p:cxnSp>
        <p:nvCxnSpPr>
          <p:cNvPr id="45" name="Straight Connector 44"/>
          <p:cNvCxnSpPr/>
          <p:nvPr/>
        </p:nvCxnSpPr>
        <p:spPr>
          <a:xfrm>
            <a:off x="1578940" y="2242601"/>
            <a:ext cx="318541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578940" y="2580592"/>
            <a:ext cx="3190854" cy="1036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78940" y="3126196"/>
            <a:ext cx="319085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578940" y="3466277"/>
            <a:ext cx="3190854" cy="418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578940" y="3966267"/>
            <a:ext cx="319085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578940" y="4273512"/>
            <a:ext cx="3185411" cy="315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1617190" y="2246777"/>
            <a:ext cx="284367"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2" name="Rectangle 51"/>
          <p:cNvSpPr/>
          <p:nvPr/>
        </p:nvSpPr>
        <p:spPr>
          <a:xfrm>
            <a:off x="1901560" y="2246777"/>
            <a:ext cx="590735"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3" name="Rectangle 52"/>
          <p:cNvSpPr/>
          <p:nvPr/>
        </p:nvSpPr>
        <p:spPr>
          <a:xfrm>
            <a:off x="2667315" y="2246777"/>
            <a:ext cx="178725"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4" name="Rectangle 53"/>
          <p:cNvSpPr/>
          <p:nvPr/>
        </p:nvSpPr>
        <p:spPr>
          <a:xfrm>
            <a:off x="2492296" y="2246777"/>
            <a:ext cx="175021"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5" name="Rectangle 54"/>
          <p:cNvSpPr/>
          <p:nvPr/>
        </p:nvSpPr>
        <p:spPr>
          <a:xfrm>
            <a:off x="1901556" y="3130374"/>
            <a:ext cx="406874"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6" name="Rectangle 55"/>
          <p:cNvSpPr/>
          <p:nvPr/>
        </p:nvSpPr>
        <p:spPr>
          <a:xfrm>
            <a:off x="2951116" y="3130374"/>
            <a:ext cx="132602"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7" name="Rectangle 56"/>
          <p:cNvSpPr/>
          <p:nvPr/>
        </p:nvSpPr>
        <p:spPr>
          <a:xfrm>
            <a:off x="2492296" y="3130374"/>
            <a:ext cx="458819"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8" name="Rectangle 57"/>
          <p:cNvSpPr/>
          <p:nvPr/>
        </p:nvSpPr>
        <p:spPr>
          <a:xfrm>
            <a:off x="3589946" y="2246777"/>
            <a:ext cx="176801"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59" name="Rectangle 58"/>
          <p:cNvSpPr/>
          <p:nvPr/>
        </p:nvSpPr>
        <p:spPr>
          <a:xfrm>
            <a:off x="2951115" y="2246777"/>
            <a:ext cx="638832"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0" name="Rectangle 59"/>
          <p:cNvSpPr/>
          <p:nvPr/>
        </p:nvSpPr>
        <p:spPr>
          <a:xfrm>
            <a:off x="3061745" y="3130374"/>
            <a:ext cx="132602"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1" name="Rectangle 60"/>
          <p:cNvSpPr/>
          <p:nvPr/>
        </p:nvSpPr>
        <p:spPr>
          <a:xfrm>
            <a:off x="3588163" y="3126196"/>
            <a:ext cx="357166"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2" name="Rectangle 61"/>
          <p:cNvSpPr/>
          <p:nvPr/>
        </p:nvSpPr>
        <p:spPr>
          <a:xfrm>
            <a:off x="3949591" y="3126196"/>
            <a:ext cx="209830"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3" name="Rectangle 62"/>
          <p:cNvSpPr/>
          <p:nvPr/>
        </p:nvSpPr>
        <p:spPr>
          <a:xfrm>
            <a:off x="2308433" y="3970447"/>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4" name="Rectangle 63"/>
          <p:cNvSpPr/>
          <p:nvPr/>
        </p:nvSpPr>
        <p:spPr>
          <a:xfrm>
            <a:off x="2951116" y="3970447"/>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5" name="Rectangle 64"/>
          <p:cNvSpPr/>
          <p:nvPr/>
        </p:nvSpPr>
        <p:spPr>
          <a:xfrm>
            <a:off x="3278317" y="3970447"/>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6" name="Rectangle 65"/>
          <p:cNvSpPr/>
          <p:nvPr/>
        </p:nvSpPr>
        <p:spPr>
          <a:xfrm>
            <a:off x="3605520" y="3970447"/>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69" name="Rectangle 68"/>
          <p:cNvSpPr/>
          <p:nvPr/>
        </p:nvSpPr>
        <p:spPr>
          <a:xfrm>
            <a:off x="3949591" y="3970447"/>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82" name="Rectangle 81"/>
          <p:cNvSpPr/>
          <p:nvPr/>
        </p:nvSpPr>
        <p:spPr>
          <a:xfrm>
            <a:off x="4276793" y="3970447"/>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83" name="Rectangle 82"/>
          <p:cNvSpPr/>
          <p:nvPr/>
        </p:nvSpPr>
        <p:spPr>
          <a:xfrm>
            <a:off x="85915" y="1494290"/>
            <a:ext cx="4678436" cy="56926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Open Sans Condensed Light"/>
                <a:cs typeface="Open Sans Condensed Light"/>
              </a:rPr>
              <a:t>Reduce task:</a:t>
            </a:r>
          </a:p>
        </p:txBody>
      </p:sp>
      <p:sp>
        <p:nvSpPr>
          <p:cNvPr id="84" name="Rectangle 83"/>
          <p:cNvSpPr/>
          <p:nvPr/>
        </p:nvSpPr>
        <p:spPr>
          <a:xfrm>
            <a:off x="33487" y="2172949"/>
            <a:ext cx="1620157" cy="463677"/>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Open Sans Condensed Light"/>
                <a:cs typeface="Open Sans Condensed Light"/>
              </a:rPr>
              <a:t>Network</a:t>
            </a:r>
            <a:endParaRPr lang="en-US" sz="2800" dirty="0">
              <a:solidFill>
                <a:schemeClr val="tx1"/>
              </a:solidFill>
              <a:latin typeface="Open Sans Condensed Light"/>
              <a:cs typeface="Open Sans Condensed Light"/>
            </a:endParaRPr>
          </a:p>
        </p:txBody>
      </p:sp>
      <p:sp>
        <p:nvSpPr>
          <p:cNvPr id="85" name="Rectangle 84"/>
          <p:cNvSpPr/>
          <p:nvPr/>
        </p:nvSpPr>
        <p:spPr>
          <a:xfrm>
            <a:off x="-41217" y="2914767"/>
            <a:ext cx="1620157" cy="70619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Open Sans Condensed Light"/>
                <a:cs typeface="Open Sans Condensed Light"/>
              </a:rPr>
              <a:t>CPU (aggregate)</a:t>
            </a:r>
            <a:endParaRPr lang="en-US" sz="2800" dirty="0">
              <a:solidFill>
                <a:schemeClr val="tx1"/>
              </a:solidFill>
              <a:latin typeface="Open Sans Condensed Light"/>
              <a:cs typeface="Open Sans Condensed Light"/>
            </a:endParaRPr>
          </a:p>
        </p:txBody>
      </p:sp>
      <p:sp>
        <p:nvSpPr>
          <p:cNvPr id="86" name="Rectangle 85"/>
          <p:cNvSpPr/>
          <p:nvPr/>
        </p:nvSpPr>
        <p:spPr>
          <a:xfrm>
            <a:off x="64881" y="3987759"/>
            <a:ext cx="1514059" cy="2558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Open Sans Condensed Light"/>
                <a:cs typeface="Open Sans Condensed Light"/>
              </a:rPr>
              <a:t>Disk write</a:t>
            </a:r>
            <a:endParaRPr lang="en-US" sz="2800" dirty="0">
              <a:solidFill>
                <a:schemeClr val="tx1"/>
              </a:solidFill>
              <a:latin typeface="Open Sans Condensed Light"/>
              <a:cs typeface="Open Sans Condensed Light"/>
            </a:endParaRPr>
          </a:p>
        </p:txBody>
      </p:sp>
      <p:cxnSp>
        <p:nvCxnSpPr>
          <p:cNvPr id="87" name="Straight Connector 86"/>
          <p:cNvCxnSpPr/>
          <p:nvPr/>
        </p:nvCxnSpPr>
        <p:spPr>
          <a:xfrm flipV="1">
            <a:off x="4603994" y="4292686"/>
            <a:ext cx="1910830" cy="2931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6430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9" grpId="0" animBg="1"/>
      <p:bldP spid="82" grpId="0" animBg="1"/>
      <p:bldP spid="84" grpId="0" animBg="1"/>
      <p:bldP spid="85" grpId="0" animBg="1"/>
      <p:bldP spid="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39599" y="377568"/>
            <a:ext cx="5677243" cy="2973159"/>
            <a:chOff x="1318087" y="608140"/>
            <a:chExt cx="6339163" cy="3319809"/>
          </a:xfrm>
        </p:grpSpPr>
        <p:sp>
          <p:nvSpPr>
            <p:cNvPr id="39" name="Rectangle 38"/>
            <p:cNvSpPr/>
            <p:nvPr/>
          </p:nvSpPr>
          <p:spPr>
            <a:xfrm>
              <a:off x="2165132" y="1796796"/>
              <a:ext cx="1051037" cy="3045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Open Sans Condensed Light"/>
                  <a:cs typeface="Open Sans Condensed Light"/>
                </a:rPr>
                <a:t>Task 18</a:t>
              </a:r>
              <a:endParaRPr lang="en-US" sz="2000" dirty="0">
                <a:solidFill>
                  <a:schemeClr val="tx1"/>
                </a:solidFill>
                <a:latin typeface="Open Sans Condensed Light"/>
                <a:cs typeface="Open Sans Condensed Light"/>
              </a:endParaRPr>
            </a:p>
          </p:txBody>
        </p:sp>
        <p:sp>
          <p:nvSpPr>
            <p:cNvPr id="40" name="Rectangle 39"/>
            <p:cNvSpPr/>
            <p:nvPr/>
          </p:nvSpPr>
          <p:spPr>
            <a:xfrm>
              <a:off x="2302925" y="704953"/>
              <a:ext cx="1393784" cy="3045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Open Sans Condensed Light"/>
                  <a:cs typeface="Open Sans Condensed Light"/>
                </a:rPr>
                <a:t>Task 19</a:t>
              </a:r>
              <a:endParaRPr lang="en-US" sz="2000" dirty="0">
                <a:solidFill>
                  <a:schemeClr val="tx1"/>
                </a:solidFill>
                <a:latin typeface="Open Sans Condensed Light"/>
                <a:cs typeface="Open Sans Condensed Light"/>
              </a:endParaRPr>
            </a:p>
          </p:txBody>
        </p:sp>
        <p:sp>
          <p:nvSpPr>
            <p:cNvPr id="69" name="Rounded Rectangle 68"/>
            <p:cNvSpPr/>
            <p:nvPr/>
          </p:nvSpPr>
          <p:spPr>
            <a:xfrm>
              <a:off x="1515007" y="608140"/>
              <a:ext cx="6142243" cy="3319809"/>
            </a:xfrm>
            <a:prstGeom prst="roundRect">
              <a:avLst>
                <a:gd name="adj" fmla="val 6115"/>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cxnSp>
          <p:nvCxnSpPr>
            <p:cNvPr id="42" name="Straight Connector 41"/>
            <p:cNvCxnSpPr/>
            <p:nvPr/>
          </p:nvCxnSpPr>
          <p:spPr>
            <a:xfrm>
              <a:off x="3169199" y="1642192"/>
              <a:ext cx="448094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69199" y="2083438"/>
              <a:ext cx="4480945" cy="5453"/>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169199" y="2347098"/>
              <a:ext cx="448094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169199" y="2791073"/>
              <a:ext cx="448094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169199" y="3092709"/>
              <a:ext cx="4480945" cy="5453"/>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169199" y="3535007"/>
              <a:ext cx="4480945" cy="7133"/>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219134" y="1647645"/>
              <a:ext cx="371241" cy="4439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49" name="Rectangle 48"/>
            <p:cNvSpPr/>
            <p:nvPr/>
          </p:nvSpPr>
          <p:spPr>
            <a:xfrm>
              <a:off x="3590378" y="1647645"/>
              <a:ext cx="771203" cy="4439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0" name="Rectangle 49"/>
            <p:cNvSpPr/>
            <p:nvPr/>
          </p:nvSpPr>
          <p:spPr>
            <a:xfrm>
              <a:off x="4590067" y="1647645"/>
              <a:ext cx="233324" cy="4439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1" name="Rectangle 50"/>
            <p:cNvSpPr/>
            <p:nvPr/>
          </p:nvSpPr>
          <p:spPr>
            <a:xfrm>
              <a:off x="4361581" y="1647645"/>
              <a:ext cx="228488" cy="4439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2" name="Rectangle 51"/>
            <p:cNvSpPr/>
            <p:nvPr/>
          </p:nvSpPr>
          <p:spPr>
            <a:xfrm>
              <a:off x="3590374" y="2352552"/>
              <a:ext cx="531172" cy="4439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3" name="Rectangle 52"/>
            <p:cNvSpPr/>
            <p:nvPr/>
          </p:nvSpPr>
          <p:spPr>
            <a:xfrm>
              <a:off x="4960568" y="2352552"/>
              <a:ext cx="173112" cy="4439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4" name="Rectangle 53"/>
            <p:cNvSpPr/>
            <p:nvPr/>
          </p:nvSpPr>
          <p:spPr>
            <a:xfrm>
              <a:off x="4361581" y="2352552"/>
              <a:ext cx="598986" cy="4439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5" name="Rectangle 54"/>
            <p:cNvSpPr/>
            <p:nvPr/>
          </p:nvSpPr>
          <p:spPr>
            <a:xfrm>
              <a:off x="6025372" y="1647645"/>
              <a:ext cx="371241" cy="4439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6" name="Rectangle 55"/>
            <p:cNvSpPr/>
            <p:nvPr/>
          </p:nvSpPr>
          <p:spPr>
            <a:xfrm>
              <a:off x="5794559" y="1647645"/>
              <a:ext cx="230813" cy="4439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7" name="Rectangle 56"/>
            <p:cNvSpPr/>
            <p:nvPr/>
          </p:nvSpPr>
          <p:spPr>
            <a:xfrm>
              <a:off x="4960567" y="1647645"/>
              <a:ext cx="833992" cy="4439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8" name="Rectangle 57"/>
            <p:cNvSpPr/>
            <p:nvPr/>
          </p:nvSpPr>
          <p:spPr>
            <a:xfrm>
              <a:off x="5104994" y="2352552"/>
              <a:ext cx="173112" cy="4439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9" name="Rectangle 58"/>
            <p:cNvSpPr/>
            <p:nvPr/>
          </p:nvSpPr>
          <p:spPr>
            <a:xfrm>
              <a:off x="5792230" y="2347098"/>
              <a:ext cx="466278" cy="4439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0" name="Rectangle 59"/>
            <p:cNvSpPr/>
            <p:nvPr/>
          </p:nvSpPr>
          <p:spPr>
            <a:xfrm>
              <a:off x="6264074" y="2347098"/>
              <a:ext cx="273932" cy="4439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1" name="Rectangle 60"/>
            <p:cNvSpPr/>
            <p:nvPr/>
          </p:nvSpPr>
          <p:spPr>
            <a:xfrm>
              <a:off x="6538006" y="2347098"/>
              <a:ext cx="684973" cy="4439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2" name="Rectangle 61"/>
            <p:cNvSpPr/>
            <p:nvPr/>
          </p:nvSpPr>
          <p:spPr>
            <a:xfrm>
              <a:off x="4121548" y="3098166"/>
              <a:ext cx="427160" cy="4439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3" name="Rectangle 62"/>
            <p:cNvSpPr/>
            <p:nvPr/>
          </p:nvSpPr>
          <p:spPr>
            <a:xfrm>
              <a:off x="4960568" y="3098166"/>
              <a:ext cx="427160" cy="4439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4" name="Rectangle 63"/>
            <p:cNvSpPr/>
            <p:nvPr/>
          </p:nvSpPr>
          <p:spPr>
            <a:xfrm>
              <a:off x="5387728" y="3098166"/>
              <a:ext cx="427160" cy="4439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5" name="Rectangle 64"/>
            <p:cNvSpPr/>
            <p:nvPr/>
          </p:nvSpPr>
          <p:spPr>
            <a:xfrm>
              <a:off x="5814890" y="3098166"/>
              <a:ext cx="427160" cy="4439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6" name="Rectangle 65"/>
            <p:cNvSpPr/>
            <p:nvPr/>
          </p:nvSpPr>
          <p:spPr>
            <a:xfrm>
              <a:off x="6264074" y="3098166"/>
              <a:ext cx="427160" cy="4439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7" name="Rectangle 66"/>
            <p:cNvSpPr/>
            <p:nvPr/>
          </p:nvSpPr>
          <p:spPr>
            <a:xfrm>
              <a:off x="6691234" y="3098166"/>
              <a:ext cx="427160" cy="4439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8" name="Rectangle 67"/>
            <p:cNvSpPr/>
            <p:nvPr/>
          </p:nvSpPr>
          <p:spPr>
            <a:xfrm>
              <a:off x="7222984" y="3098166"/>
              <a:ext cx="427160" cy="4439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70" name="Rectangle 69"/>
            <p:cNvSpPr/>
            <p:nvPr/>
          </p:nvSpPr>
          <p:spPr>
            <a:xfrm>
              <a:off x="1542466" y="737974"/>
              <a:ext cx="6107678" cy="743172"/>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Light"/>
                  <a:cs typeface="Open Sans Condensed Light"/>
                </a:rPr>
                <a:t>Reduce task</a:t>
              </a:r>
            </a:p>
          </p:txBody>
        </p:sp>
        <p:sp>
          <p:nvSpPr>
            <p:cNvPr id="74" name="Rectangle 73"/>
            <p:cNvSpPr/>
            <p:nvPr/>
          </p:nvSpPr>
          <p:spPr>
            <a:xfrm>
              <a:off x="1318087" y="1708209"/>
              <a:ext cx="1851112" cy="33403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Network read</a:t>
              </a:r>
              <a:endParaRPr lang="en-US" sz="2400" dirty="0">
                <a:solidFill>
                  <a:schemeClr val="tx1"/>
                </a:solidFill>
                <a:latin typeface="Open Sans Condensed Light"/>
                <a:cs typeface="Open Sans Condensed Light"/>
              </a:endParaRPr>
            </a:p>
          </p:txBody>
        </p:sp>
        <p:sp>
          <p:nvSpPr>
            <p:cNvPr id="75" name="Rectangle 74"/>
            <p:cNvSpPr/>
            <p:nvPr/>
          </p:nvSpPr>
          <p:spPr>
            <a:xfrm>
              <a:off x="1647713" y="2405406"/>
              <a:ext cx="1521486" cy="33403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CPU (filter)</a:t>
              </a:r>
              <a:endParaRPr lang="en-US" sz="2400" dirty="0">
                <a:solidFill>
                  <a:schemeClr val="tx1"/>
                </a:solidFill>
                <a:latin typeface="Open Sans Condensed Light"/>
                <a:cs typeface="Open Sans Condensed Light"/>
              </a:endParaRPr>
            </a:p>
          </p:txBody>
        </p:sp>
        <p:sp>
          <p:nvSpPr>
            <p:cNvPr id="76" name="Rectangle 75"/>
            <p:cNvSpPr/>
            <p:nvPr/>
          </p:nvSpPr>
          <p:spPr>
            <a:xfrm>
              <a:off x="1647713" y="3159778"/>
              <a:ext cx="1521486" cy="33403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Disk write</a:t>
              </a:r>
              <a:endParaRPr lang="en-US" sz="2400" dirty="0">
                <a:solidFill>
                  <a:schemeClr val="tx1"/>
                </a:solidFill>
                <a:latin typeface="Open Sans Condensed Light"/>
                <a:cs typeface="Open Sans Condensed Light"/>
              </a:endParaRPr>
            </a:p>
          </p:txBody>
        </p:sp>
      </p:grpSp>
      <p:sp>
        <p:nvSpPr>
          <p:cNvPr id="77" name="Rectangle 76"/>
          <p:cNvSpPr/>
          <p:nvPr/>
        </p:nvSpPr>
        <p:spPr>
          <a:xfrm>
            <a:off x="391297" y="3896606"/>
            <a:ext cx="8491838" cy="7431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Light"/>
                <a:cs typeface="Open Sans Condensed Light"/>
              </a:rPr>
              <a:t>Challenge: Tasks pipeline multiple resources,</a:t>
            </a:r>
          </a:p>
          <a:p>
            <a:pPr algn="ctr"/>
            <a:r>
              <a:rPr lang="en-US" sz="3600" dirty="0">
                <a:solidFill>
                  <a:schemeClr val="tx1"/>
                </a:solidFill>
                <a:latin typeface="Open Sans Condensed Light"/>
                <a:cs typeface="Open Sans Condensed Light"/>
              </a:rPr>
              <a:t>r</a:t>
            </a:r>
            <a:r>
              <a:rPr lang="en-US" sz="3600" dirty="0" smtClean="0">
                <a:solidFill>
                  <a:schemeClr val="tx1"/>
                </a:solidFill>
                <a:latin typeface="Open Sans Condensed Light"/>
                <a:cs typeface="Open Sans Condensed Light"/>
              </a:rPr>
              <a:t>esource use changes at fine time granularity</a:t>
            </a:r>
            <a:endParaRPr lang="en-US" sz="3600" dirty="0">
              <a:solidFill>
                <a:schemeClr val="tx1"/>
              </a:solidFill>
              <a:latin typeface="Open Sans Condensed Light"/>
              <a:cs typeface="Open Sans Condensed Light"/>
            </a:endParaRPr>
          </a:p>
        </p:txBody>
      </p:sp>
      <p:cxnSp>
        <p:nvCxnSpPr>
          <p:cNvPr id="78" name="Straight Connector 77"/>
          <p:cNvCxnSpPr/>
          <p:nvPr/>
        </p:nvCxnSpPr>
        <p:spPr>
          <a:xfrm flipH="1">
            <a:off x="3378417" y="1075636"/>
            <a:ext cx="1" cy="2113636"/>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4720078" y="1075636"/>
            <a:ext cx="25298" cy="2113636"/>
          </a:xfrm>
          <a:prstGeom prst="line">
            <a:avLst/>
          </a:prstGeom>
          <a:ln>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a:off x="6973127" y="1075636"/>
            <a:ext cx="25298" cy="2113636"/>
          </a:xfrm>
          <a:prstGeom prst="line">
            <a:avLst/>
          </a:prstGeom>
          <a:ln>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7345406" y="1108202"/>
            <a:ext cx="1537729" cy="87896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only using disk</a:t>
            </a:r>
            <a:endParaRPr lang="en-US" sz="2400" dirty="0">
              <a:solidFill>
                <a:schemeClr val="tx1"/>
              </a:solidFill>
              <a:latin typeface="Open Sans Cond Light"/>
              <a:cs typeface="Open Sans Cond Light"/>
            </a:endParaRPr>
          </a:p>
        </p:txBody>
      </p:sp>
      <p:cxnSp>
        <p:nvCxnSpPr>
          <p:cNvPr id="82" name="Straight Arrow Connector 81"/>
          <p:cNvCxnSpPr>
            <a:stCxn id="81" idx="1"/>
          </p:cNvCxnSpPr>
          <p:nvPr/>
        </p:nvCxnSpPr>
        <p:spPr>
          <a:xfrm flipH="1" flipV="1">
            <a:off x="6998424" y="1442106"/>
            <a:ext cx="346982" cy="1055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3" name="Rectangle 82"/>
          <p:cNvSpPr/>
          <p:nvPr/>
        </p:nvSpPr>
        <p:spPr>
          <a:xfrm>
            <a:off x="178228" y="2605056"/>
            <a:ext cx="1537729" cy="87896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only using the network</a:t>
            </a:r>
            <a:endParaRPr lang="en-US" sz="2400" dirty="0">
              <a:solidFill>
                <a:schemeClr val="tx1"/>
              </a:solidFill>
              <a:latin typeface="Open Sans Cond Light"/>
              <a:cs typeface="Open Sans Cond Light"/>
            </a:endParaRPr>
          </a:p>
        </p:txBody>
      </p:sp>
      <p:cxnSp>
        <p:nvCxnSpPr>
          <p:cNvPr id="84" name="Straight Arrow Connector 83"/>
          <p:cNvCxnSpPr/>
          <p:nvPr/>
        </p:nvCxnSpPr>
        <p:spPr>
          <a:xfrm flipV="1">
            <a:off x="1592649" y="3116649"/>
            <a:ext cx="1760471" cy="72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7427068" y="2749790"/>
            <a:ext cx="1537729" cy="87896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only using the CPU</a:t>
            </a:r>
            <a:endParaRPr lang="en-US" sz="2400" dirty="0">
              <a:solidFill>
                <a:schemeClr val="tx1"/>
              </a:solidFill>
              <a:latin typeface="Open Sans Cond Light"/>
              <a:cs typeface="Open Sans Cond Light"/>
            </a:endParaRPr>
          </a:p>
        </p:txBody>
      </p:sp>
      <p:cxnSp>
        <p:nvCxnSpPr>
          <p:cNvPr id="72" name="Straight Arrow Connector 71"/>
          <p:cNvCxnSpPr>
            <a:stCxn id="71" idx="1"/>
          </p:cNvCxnSpPr>
          <p:nvPr/>
        </p:nvCxnSpPr>
        <p:spPr>
          <a:xfrm flipH="1" flipV="1">
            <a:off x="4745375" y="3116649"/>
            <a:ext cx="2681693" cy="72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29091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1" grpId="0" animBg="1"/>
      <p:bldP spid="83" grpId="0" animBg="1"/>
      <p:bldP spid="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3065421" y="136498"/>
            <a:ext cx="1681047" cy="1107385"/>
            <a:chOff x="1572387" y="899258"/>
            <a:chExt cx="2087233" cy="1844869"/>
          </a:xfrm>
        </p:grpSpPr>
        <p:cxnSp>
          <p:nvCxnSpPr>
            <p:cNvPr id="81" name="Straight Connector 80"/>
            <p:cNvCxnSpPr/>
            <p:nvPr/>
          </p:nvCxnSpPr>
          <p:spPr>
            <a:xfrm>
              <a:off x="1572387" y="113973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72387" y="140417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572387" y="1562185"/>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572387" y="1828261"/>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572387" y="200903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572387" y="2274104"/>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595647"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8" name="Rectangle 87"/>
            <p:cNvSpPr/>
            <p:nvPr/>
          </p:nvSpPr>
          <p:spPr>
            <a:xfrm>
              <a:off x="1768573" y="1143000"/>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9" name="Rectangle 88"/>
            <p:cNvSpPr/>
            <p:nvPr/>
          </p:nvSpPr>
          <p:spPr>
            <a:xfrm>
              <a:off x="2234230" y="1143000"/>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0" name="Rectangle 89"/>
            <p:cNvSpPr/>
            <p:nvPr/>
          </p:nvSpPr>
          <p:spPr>
            <a:xfrm>
              <a:off x="2127801" y="1143000"/>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1" name="Rectangle 90"/>
            <p:cNvSpPr/>
            <p:nvPr/>
          </p:nvSpPr>
          <p:spPr>
            <a:xfrm>
              <a:off x="1768571" y="1565454"/>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2" name="Rectangle 91"/>
            <p:cNvSpPr/>
            <p:nvPr/>
          </p:nvSpPr>
          <p:spPr>
            <a:xfrm>
              <a:off x="2406810"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3" name="Rectangle 92"/>
            <p:cNvSpPr/>
            <p:nvPr/>
          </p:nvSpPr>
          <p:spPr>
            <a:xfrm>
              <a:off x="2127801" y="1565454"/>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4" name="Rectangle 93"/>
            <p:cNvSpPr/>
            <p:nvPr/>
          </p:nvSpPr>
          <p:spPr>
            <a:xfrm>
              <a:off x="2902798"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5" name="Rectangle 94"/>
            <p:cNvSpPr/>
            <p:nvPr/>
          </p:nvSpPr>
          <p:spPr>
            <a:xfrm>
              <a:off x="2795285" y="1143000"/>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6" name="Rectangle 95"/>
            <p:cNvSpPr/>
            <p:nvPr/>
          </p:nvSpPr>
          <p:spPr>
            <a:xfrm>
              <a:off x="2406809" y="1143001"/>
              <a:ext cx="388475" cy="266079"/>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7" name="Rectangle 96"/>
            <p:cNvSpPr/>
            <p:nvPr/>
          </p:nvSpPr>
          <p:spPr>
            <a:xfrm>
              <a:off x="2474084"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8" name="Rectangle 97"/>
            <p:cNvSpPr/>
            <p:nvPr/>
          </p:nvSpPr>
          <p:spPr>
            <a:xfrm>
              <a:off x="2794200" y="1562185"/>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9" name="Rectangle 98"/>
            <p:cNvSpPr/>
            <p:nvPr/>
          </p:nvSpPr>
          <p:spPr>
            <a:xfrm>
              <a:off x="3013986" y="1562185"/>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0" name="Rectangle 99"/>
            <p:cNvSpPr/>
            <p:nvPr/>
          </p:nvSpPr>
          <p:spPr>
            <a:xfrm>
              <a:off x="3141584" y="1562185"/>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1" name="Rectangle 100"/>
            <p:cNvSpPr/>
            <p:nvPr/>
          </p:nvSpPr>
          <p:spPr>
            <a:xfrm>
              <a:off x="2015993"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2" name="Rectangle 101"/>
            <p:cNvSpPr/>
            <p:nvPr/>
          </p:nvSpPr>
          <p:spPr>
            <a:xfrm>
              <a:off x="2406810"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3" name="Rectangle 102"/>
            <p:cNvSpPr/>
            <p:nvPr/>
          </p:nvSpPr>
          <p:spPr>
            <a:xfrm>
              <a:off x="2605782"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4" name="Rectangle 103"/>
            <p:cNvSpPr/>
            <p:nvPr/>
          </p:nvSpPr>
          <p:spPr>
            <a:xfrm>
              <a:off x="2804755"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5" name="Rectangle 104"/>
            <p:cNvSpPr/>
            <p:nvPr/>
          </p:nvSpPr>
          <p:spPr>
            <a:xfrm>
              <a:off x="3013986"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6" name="Rectangle 105"/>
            <p:cNvSpPr/>
            <p:nvPr/>
          </p:nvSpPr>
          <p:spPr>
            <a:xfrm>
              <a:off x="3212958"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7" name="Rectangle 106"/>
            <p:cNvSpPr/>
            <p:nvPr/>
          </p:nvSpPr>
          <p:spPr>
            <a:xfrm>
              <a:off x="3460648"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8" name="Rounded Rectangle 107"/>
            <p:cNvSpPr/>
            <p:nvPr/>
          </p:nvSpPr>
          <p:spPr>
            <a:xfrm>
              <a:off x="1572387" y="899258"/>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p:cNvSpPr/>
            <p:nvPr/>
          </p:nvSpPr>
          <p:spPr>
            <a:xfrm>
              <a:off x="1664230" y="2289469"/>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1</a:t>
              </a:r>
              <a:endParaRPr lang="en-US" sz="2400" dirty="0">
                <a:solidFill>
                  <a:schemeClr val="tx1"/>
                </a:solidFill>
                <a:latin typeface="Open Sans Cond Light"/>
                <a:cs typeface="Open Sans Cond Light"/>
              </a:endParaRPr>
            </a:p>
          </p:txBody>
        </p:sp>
      </p:grpSp>
      <p:grpSp>
        <p:nvGrpSpPr>
          <p:cNvPr id="113" name="Group 112"/>
          <p:cNvGrpSpPr/>
          <p:nvPr/>
        </p:nvGrpSpPr>
        <p:grpSpPr>
          <a:xfrm>
            <a:off x="3063780" y="1300627"/>
            <a:ext cx="2459210" cy="1107385"/>
            <a:chOff x="3659620" y="889985"/>
            <a:chExt cx="3053421" cy="1844869"/>
          </a:xfrm>
        </p:grpSpPr>
        <p:cxnSp>
          <p:nvCxnSpPr>
            <p:cNvPr id="114" name="Straight Connector 113"/>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endCxn id="134"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134"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1" name="Rectangle 120"/>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2" name="Rectangle 121"/>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3" name="Rectangle 122"/>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4" name="Rectangle 123"/>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5" name="Rectangle 124"/>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6" name="Rectangle 125"/>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7" name="Rectangle 126"/>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8" name="Rectangle 127"/>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9" name="Rectangle 128"/>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0" name="Rectangle 129"/>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1" name="Rectangle 130"/>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2" name="Rectangle 131"/>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3" name="Rectangle 132"/>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4" name="Rectangle 133"/>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5" name="Rectangle 134"/>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6" name="Rectangle 135"/>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7" name="Rectangle 136"/>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8" name="Rectangle 137"/>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9" name="Rectangle 138"/>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0" name="Rectangle 139"/>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1" name="Rounded Rectangle 140"/>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2</a:t>
              </a:r>
              <a:endParaRPr lang="en-US" sz="2400" dirty="0">
                <a:solidFill>
                  <a:schemeClr val="tx1"/>
                </a:solidFill>
                <a:latin typeface="Open Sans Cond Light"/>
                <a:cs typeface="Open Sans Cond Light"/>
              </a:endParaRPr>
            </a:p>
          </p:txBody>
        </p:sp>
      </p:grpSp>
      <p:grpSp>
        <p:nvGrpSpPr>
          <p:cNvPr id="143" name="Group 142"/>
          <p:cNvGrpSpPr/>
          <p:nvPr/>
        </p:nvGrpSpPr>
        <p:grpSpPr>
          <a:xfrm>
            <a:off x="4744828" y="132978"/>
            <a:ext cx="1681047" cy="1107385"/>
            <a:chOff x="6718200" y="889985"/>
            <a:chExt cx="2087233" cy="1844869"/>
          </a:xfrm>
        </p:grpSpPr>
        <p:cxnSp>
          <p:nvCxnSpPr>
            <p:cNvPr id="144" name="Straight Connector 143"/>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1" name="Rectangle 150"/>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2" name="Rectangle 151"/>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3" name="Rectangle 152"/>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4" name="Rectangle 153"/>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5" name="Rectangle 154"/>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6" name="Rectangle 155"/>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7" name="Rectangle 156"/>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8" name="Rectangle 157"/>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9" name="Rectangle 158"/>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0" name="Rectangle 159"/>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1" name="Rectangle 160"/>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2" name="Rectangle 161"/>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3" name="Rectangle 162"/>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4" name="Rectangle 163"/>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5" name="Rectangle 164"/>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6" name="Rectangle 165"/>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7" name="Rectangle 166"/>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8" name="Rectangle 167"/>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9" name="Rectangle 168"/>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0" name="Rectangle 169"/>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1" name="Rounded Rectangle 170"/>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2" name="Rectangle 171"/>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5</a:t>
              </a:r>
              <a:endParaRPr lang="en-US" sz="2400" dirty="0">
                <a:solidFill>
                  <a:schemeClr val="tx1"/>
                </a:solidFill>
                <a:latin typeface="Open Sans Cond Light"/>
                <a:cs typeface="Open Sans Cond Light"/>
              </a:endParaRPr>
            </a:p>
          </p:txBody>
        </p:sp>
      </p:grpSp>
      <p:cxnSp>
        <p:nvCxnSpPr>
          <p:cNvPr id="176" name="Straight Connector 175"/>
          <p:cNvCxnSpPr/>
          <p:nvPr/>
        </p:nvCxnSpPr>
        <p:spPr>
          <a:xfrm>
            <a:off x="3065422" y="2605191"/>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065422" y="2763922"/>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3065422" y="2858769"/>
            <a:ext cx="1520795" cy="196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endCxn id="203" idx="3"/>
          </p:cNvCxnSpPr>
          <p:nvPr/>
        </p:nvCxnSpPr>
        <p:spPr>
          <a:xfrm flipV="1">
            <a:off x="3065422" y="3014539"/>
            <a:ext cx="1520795" cy="394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endCxn id="265" idx="0"/>
          </p:cNvCxnSpPr>
          <p:nvPr/>
        </p:nvCxnSpPr>
        <p:spPr>
          <a:xfrm>
            <a:off x="3065422" y="3126990"/>
            <a:ext cx="1481558" cy="161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3065422" y="3286099"/>
            <a:ext cx="1520795" cy="5703"/>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3082877" y="2607152"/>
            <a:ext cx="129766"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3" name="Rectangle 182"/>
          <p:cNvSpPr/>
          <p:nvPr/>
        </p:nvSpPr>
        <p:spPr>
          <a:xfrm>
            <a:off x="3212644" y="2607152"/>
            <a:ext cx="269572"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4" name="Rectangle 183"/>
          <p:cNvSpPr/>
          <p:nvPr/>
        </p:nvSpPr>
        <p:spPr>
          <a:xfrm>
            <a:off x="3562082" y="2607152"/>
            <a:ext cx="81558"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5" name="Rectangle 184"/>
          <p:cNvSpPr/>
          <p:nvPr/>
        </p:nvSpPr>
        <p:spPr>
          <a:xfrm>
            <a:off x="3482215" y="2607152"/>
            <a:ext cx="79867"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6" name="Rectangle 185"/>
          <p:cNvSpPr/>
          <p:nvPr/>
        </p:nvSpPr>
        <p:spPr>
          <a:xfrm>
            <a:off x="3212642" y="2860731"/>
            <a:ext cx="185670"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7" name="Rectangle 186"/>
          <p:cNvSpPr/>
          <p:nvPr/>
        </p:nvSpPr>
        <p:spPr>
          <a:xfrm>
            <a:off x="3691589" y="2860731"/>
            <a:ext cx="60511"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8" name="Rectangle 187"/>
          <p:cNvSpPr/>
          <p:nvPr/>
        </p:nvSpPr>
        <p:spPr>
          <a:xfrm>
            <a:off x="3482215" y="2860731"/>
            <a:ext cx="209374"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9" name="Rectangle 188"/>
          <p:cNvSpPr/>
          <p:nvPr/>
        </p:nvSpPr>
        <p:spPr>
          <a:xfrm>
            <a:off x="4063788" y="2607152"/>
            <a:ext cx="129766"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0" name="Rectangle 189"/>
          <p:cNvSpPr/>
          <p:nvPr/>
        </p:nvSpPr>
        <p:spPr>
          <a:xfrm>
            <a:off x="3983108" y="2607152"/>
            <a:ext cx="80680"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1" name="Rectangle 190"/>
          <p:cNvSpPr/>
          <p:nvPr/>
        </p:nvSpPr>
        <p:spPr>
          <a:xfrm>
            <a:off x="3691588" y="2607153"/>
            <a:ext cx="291519"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2" name="Rectangle 191"/>
          <p:cNvSpPr/>
          <p:nvPr/>
        </p:nvSpPr>
        <p:spPr>
          <a:xfrm>
            <a:off x="3742073" y="2860731"/>
            <a:ext cx="60511"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3" name="Rectangle 192"/>
          <p:cNvSpPr/>
          <p:nvPr/>
        </p:nvSpPr>
        <p:spPr>
          <a:xfrm>
            <a:off x="3982294" y="2858769"/>
            <a:ext cx="162986"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4" name="Rectangle 193"/>
          <p:cNvSpPr/>
          <p:nvPr/>
        </p:nvSpPr>
        <p:spPr>
          <a:xfrm>
            <a:off x="4147226" y="2858769"/>
            <a:ext cx="95752"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5" name="Rectangle 194"/>
          <p:cNvSpPr/>
          <p:nvPr/>
        </p:nvSpPr>
        <p:spPr>
          <a:xfrm>
            <a:off x="4242978" y="2858769"/>
            <a:ext cx="92500"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6" name="Rectangle 195"/>
          <p:cNvSpPr/>
          <p:nvPr/>
        </p:nvSpPr>
        <p:spPr>
          <a:xfrm>
            <a:off x="3398313"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7" name="Rectangle 196"/>
          <p:cNvSpPr/>
          <p:nvPr/>
        </p:nvSpPr>
        <p:spPr>
          <a:xfrm>
            <a:off x="3691589"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8" name="Rectangle 197"/>
          <p:cNvSpPr/>
          <p:nvPr/>
        </p:nvSpPr>
        <p:spPr>
          <a:xfrm>
            <a:off x="3840902"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9" name="Rectangle 198"/>
          <p:cNvSpPr/>
          <p:nvPr/>
        </p:nvSpPr>
        <p:spPr>
          <a:xfrm>
            <a:off x="3990215"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00" name="Rectangle 199"/>
          <p:cNvSpPr/>
          <p:nvPr/>
        </p:nvSpPr>
        <p:spPr>
          <a:xfrm>
            <a:off x="4147226"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01" name="Rectangle 200"/>
          <p:cNvSpPr/>
          <p:nvPr/>
        </p:nvSpPr>
        <p:spPr>
          <a:xfrm>
            <a:off x="4344353" y="3128607"/>
            <a:ext cx="65564"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03" name="Rounded Rectangle 202"/>
          <p:cNvSpPr/>
          <p:nvPr/>
        </p:nvSpPr>
        <p:spPr>
          <a:xfrm>
            <a:off x="3065422" y="2460846"/>
            <a:ext cx="1520795" cy="1107385"/>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3134343" y="3295322"/>
            <a:ext cx="1419150" cy="267343"/>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3</a:t>
            </a:r>
          </a:p>
        </p:txBody>
      </p:sp>
      <p:grpSp>
        <p:nvGrpSpPr>
          <p:cNvPr id="205" name="Group 204"/>
          <p:cNvGrpSpPr/>
          <p:nvPr/>
        </p:nvGrpSpPr>
        <p:grpSpPr>
          <a:xfrm>
            <a:off x="3063780" y="3630054"/>
            <a:ext cx="2459210" cy="1107385"/>
            <a:chOff x="3659620" y="889985"/>
            <a:chExt cx="3053421" cy="1844869"/>
          </a:xfrm>
        </p:grpSpPr>
        <p:cxnSp>
          <p:nvCxnSpPr>
            <p:cNvPr id="206" name="Straight Connector 205"/>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endCxn id="226"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endCxn id="226"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3" name="Rectangle 212"/>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4" name="Rectangle 213"/>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5" name="Rectangle 214"/>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6" name="Rectangle 215"/>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7" name="Rectangle 216"/>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8" name="Rectangle 217"/>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9" name="Rectangle 218"/>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0" name="Rectangle 219"/>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1" name="Rectangle 220"/>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2" name="Rectangle 221"/>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3" name="Rectangle 222"/>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4" name="Rectangle 223"/>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5" name="Rectangle 224"/>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6" name="Rectangle 225"/>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7" name="Rectangle 226"/>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8" name="Rectangle 227"/>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9" name="Rectangle 228"/>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0" name="Rectangle 229"/>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1" name="Rectangle 230"/>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2" name="Rectangle 231"/>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3" name="Rounded Rectangle 232"/>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4" name="Rectangle 233"/>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4</a:t>
              </a:r>
              <a:endParaRPr lang="en-US" sz="2400" dirty="0">
                <a:solidFill>
                  <a:schemeClr val="tx1"/>
                </a:solidFill>
                <a:latin typeface="Open Sans Cond Light"/>
                <a:cs typeface="Open Sans Cond Light"/>
              </a:endParaRPr>
            </a:p>
          </p:txBody>
        </p:sp>
      </p:grpSp>
      <p:grpSp>
        <p:nvGrpSpPr>
          <p:cNvPr id="235" name="Group 234"/>
          <p:cNvGrpSpPr/>
          <p:nvPr/>
        </p:nvGrpSpPr>
        <p:grpSpPr>
          <a:xfrm>
            <a:off x="4589390" y="2461630"/>
            <a:ext cx="1681047" cy="1107385"/>
            <a:chOff x="6718200" y="889985"/>
            <a:chExt cx="2087233" cy="1844869"/>
          </a:xfrm>
        </p:grpSpPr>
        <p:cxnSp>
          <p:nvCxnSpPr>
            <p:cNvPr id="236" name="Straight Connector 235"/>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3" name="Rectangle 242"/>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4" name="Rectangle 243"/>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5" name="Rectangle 244"/>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6" name="Rectangle 245"/>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7" name="Rectangle 246"/>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8" name="Rectangle 247"/>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9" name="Rectangle 248"/>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0" name="Rectangle 249"/>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1" name="Rectangle 250"/>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2" name="Rectangle 251"/>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3" name="Rectangle 252"/>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4" name="Rectangle 253"/>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5" name="Rectangle 254"/>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6" name="Rectangle 255"/>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7" name="Rectangle 256"/>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8" name="Rectangle 257"/>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9" name="Rectangle 258"/>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0" name="Rectangle 259"/>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1" name="Rectangle 260"/>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2" name="Rectangle 261"/>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3" name="Rounded Rectangle 262"/>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4" name="Rectangle 263"/>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7</a:t>
              </a:r>
            </a:p>
          </p:txBody>
        </p:sp>
      </p:grpSp>
      <p:sp>
        <p:nvSpPr>
          <p:cNvPr id="265" name="Rectangle 264"/>
          <p:cNvSpPr/>
          <p:nvPr/>
        </p:nvSpPr>
        <p:spPr>
          <a:xfrm>
            <a:off x="4511796" y="3128607"/>
            <a:ext cx="70367"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268" name="Group 267"/>
          <p:cNvGrpSpPr/>
          <p:nvPr/>
        </p:nvGrpSpPr>
        <p:grpSpPr>
          <a:xfrm>
            <a:off x="5522990" y="1300627"/>
            <a:ext cx="2161747" cy="1107385"/>
            <a:chOff x="3659620" y="889985"/>
            <a:chExt cx="3053421" cy="1844869"/>
          </a:xfrm>
        </p:grpSpPr>
        <p:cxnSp>
          <p:nvCxnSpPr>
            <p:cNvPr id="269" name="Straight Connector 26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a:endCxn id="28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a:endCxn id="28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75" name="Rectangle 27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6" name="Rectangle 27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7" name="Rectangle 27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8" name="Rectangle 27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9" name="Rectangle 27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0" name="Rectangle 27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1" name="Rectangle 28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2" name="Rectangle 28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3" name="Rectangle 28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4" name="Rectangle 28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5" name="Rectangle 28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6" name="Rectangle 28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7" name="Rectangle 28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8" name="Rectangle 28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9" name="Rectangle 28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0" name="Rectangle 28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1" name="Rectangle 29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2" name="Rectangle 29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3" name="Rectangle 29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4" name="Rectangle 29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5" name="Rectangle 29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6" name="Rounded Rectangle 29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7" name="Rectangle 29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6</a:t>
              </a:r>
            </a:p>
          </p:txBody>
        </p:sp>
      </p:grpSp>
      <p:grpSp>
        <p:nvGrpSpPr>
          <p:cNvPr id="298" name="Group 297"/>
          <p:cNvGrpSpPr/>
          <p:nvPr/>
        </p:nvGrpSpPr>
        <p:grpSpPr>
          <a:xfrm>
            <a:off x="5526196" y="3624488"/>
            <a:ext cx="2423400" cy="1107385"/>
            <a:chOff x="3659620" y="889985"/>
            <a:chExt cx="3053421" cy="1844869"/>
          </a:xfrm>
        </p:grpSpPr>
        <p:cxnSp>
          <p:nvCxnSpPr>
            <p:cNvPr id="299" name="Straight Connector 29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a:endCxn id="31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a:endCxn id="31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6" name="Rectangle 30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7" name="Rectangle 30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8" name="Rectangle 30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9" name="Rectangle 30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0" name="Rectangle 30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1" name="Rectangle 31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2" name="Rectangle 31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3" name="Rectangle 31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4" name="Rectangle 31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5" name="Rectangle 31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6" name="Rectangle 31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7" name="Rectangle 31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8" name="Rectangle 31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9" name="Rectangle 31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0" name="Rectangle 31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1" name="Rectangle 32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2" name="Rectangle 32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3" name="Rectangle 32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4" name="Rectangle 32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5" name="Rectangle 32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6" name="Rounded Rectangle 32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7" name="Rectangle 32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8</a:t>
              </a:r>
            </a:p>
          </p:txBody>
        </p:sp>
      </p:grpSp>
      <p:sp>
        <p:nvSpPr>
          <p:cNvPr id="328" name="Rectangle 327"/>
          <p:cNvSpPr/>
          <p:nvPr/>
        </p:nvSpPr>
        <p:spPr>
          <a:xfrm>
            <a:off x="2477448" y="4778798"/>
            <a:ext cx="685482" cy="364702"/>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tx1"/>
                </a:solidFill>
                <a:latin typeface="Open Sans Condensed Light"/>
                <a:cs typeface="Open Sans Condensed Light"/>
              </a:rPr>
              <a:t>time</a:t>
            </a:r>
            <a:endParaRPr lang="en-US" sz="2400" dirty="0">
              <a:solidFill>
                <a:schemeClr val="tx1"/>
              </a:solidFill>
              <a:latin typeface="Open Sans Condensed Light"/>
              <a:cs typeface="Open Sans Condensed Light"/>
            </a:endParaRPr>
          </a:p>
        </p:txBody>
      </p:sp>
      <p:cxnSp>
        <p:nvCxnSpPr>
          <p:cNvPr id="329" name="Straight Arrow Connector 328"/>
          <p:cNvCxnSpPr>
            <a:stCxn id="328" idx="3"/>
          </p:cNvCxnSpPr>
          <p:nvPr/>
        </p:nvCxnSpPr>
        <p:spPr>
          <a:xfrm>
            <a:off x="3162930" y="4961149"/>
            <a:ext cx="478666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3" name="Left Brace 332"/>
          <p:cNvSpPr/>
          <p:nvPr/>
        </p:nvSpPr>
        <p:spPr>
          <a:xfrm>
            <a:off x="2737346" y="136499"/>
            <a:ext cx="183512" cy="4600940"/>
          </a:xfrm>
          <a:prstGeom prst="leftBrace">
            <a:avLst>
              <a:gd name="adj1" fmla="val 83149"/>
              <a:gd name="adj2" fmla="val 501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Open Sans Condensed Light"/>
              <a:cs typeface="Open Sans Condensed Light"/>
            </a:endParaRPr>
          </a:p>
        </p:txBody>
      </p:sp>
      <p:sp>
        <p:nvSpPr>
          <p:cNvPr id="334" name="TextBox 333"/>
          <p:cNvSpPr txBox="1"/>
          <p:nvPr/>
        </p:nvSpPr>
        <p:spPr>
          <a:xfrm>
            <a:off x="533400" y="2026203"/>
            <a:ext cx="2146713" cy="830997"/>
          </a:xfrm>
          <a:prstGeom prst="rect">
            <a:avLst/>
          </a:prstGeom>
          <a:noFill/>
        </p:spPr>
        <p:txBody>
          <a:bodyPr wrap="square" rtlCol="0">
            <a:spAutoFit/>
          </a:bodyPr>
          <a:lstStyle/>
          <a:p>
            <a:pPr algn="ctr"/>
            <a:r>
              <a:rPr lang="en-US" sz="2400" dirty="0" smtClean="0">
                <a:latin typeface="Open Sans Condensed Light"/>
                <a:cs typeface="Open Sans Condensed Light"/>
              </a:rPr>
              <a:t>4 concurrent tasks on a worker</a:t>
            </a:r>
            <a:endParaRPr lang="en-US" sz="2400" dirty="0">
              <a:latin typeface="Open Sans Condensed Light"/>
              <a:cs typeface="Open Sans Condensed Light"/>
            </a:endParaRPr>
          </a:p>
        </p:txBody>
      </p:sp>
      <p:sp>
        <p:nvSpPr>
          <p:cNvPr id="266" name="Rectangle 265"/>
          <p:cNvSpPr/>
          <p:nvPr/>
        </p:nvSpPr>
        <p:spPr>
          <a:xfrm>
            <a:off x="4340478" y="2859551"/>
            <a:ext cx="155627"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489738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3065421" y="136498"/>
            <a:ext cx="1681047" cy="1107385"/>
            <a:chOff x="1572387" y="899258"/>
            <a:chExt cx="2087233" cy="1844869"/>
          </a:xfrm>
        </p:grpSpPr>
        <p:cxnSp>
          <p:nvCxnSpPr>
            <p:cNvPr id="81" name="Straight Connector 80"/>
            <p:cNvCxnSpPr/>
            <p:nvPr/>
          </p:nvCxnSpPr>
          <p:spPr>
            <a:xfrm>
              <a:off x="1572387" y="113973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72387" y="140417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572387" y="1562185"/>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572387" y="1828261"/>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572387" y="200903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572387" y="2274104"/>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595647"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8" name="Rectangle 87"/>
            <p:cNvSpPr/>
            <p:nvPr/>
          </p:nvSpPr>
          <p:spPr>
            <a:xfrm>
              <a:off x="1768573" y="1143000"/>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9" name="Rectangle 88"/>
            <p:cNvSpPr/>
            <p:nvPr/>
          </p:nvSpPr>
          <p:spPr>
            <a:xfrm>
              <a:off x="2234230" y="1143000"/>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0" name="Rectangle 89"/>
            <p:cNvSpPr/>
            <p:nvPr/>
          </p:nvSpPr>
          <p:spPr>
            <a:xfrm>
              <a:off x="2127801" y="1143000"/>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1" name="Rectangle 90"/>
            <p:cNvSpPr/>
            <p:nvPr/>
          </p:nvSpPr>
          <p:spPr>
            <a:xfrm>
              <a:off x="1768571" y="1565454"/>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2" name="Rectangle 91"/>
            <p:cNvSpPr/>
            <p:nvPr/>
          </p:nvSpPr>
          <p:spPr>
            <a:xfrm>
              <a:off x="2406810"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3" name="Rectangle 92"/>
            <p:cNvSpPr/>
            <p:nvPr/>
          </p:nvSpPr>
          <p:spPr>
            <a:xfrm>
              <a:off x="2127801" y="1565454"/>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4" name="Rectangle 93"/>
            <p:cNvSpPr/>
            <p:nvPr/>
          </p:nvSpPr>
          <p:spPr>
            <a:xfrm>
              <a:off x="2902798"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5" name="Rectangle 94"/>
            <p:cNvSpPr/>
            <p:nvPr/>
          </p:nvSpPr>
          <p:spPr>
            <a:xfrm>
              <a:off x="2795285" y="1143000"/>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6" name="Rectangle 95"/>
            <p:cNvSpPr/>
            <p:nvPr/>
          </p:nvSpPr>
          <p:spPr>
            <a:xfrm>
              <a:off x="2406809" y="1143001"/>
              <a:ext cx="388475" cy="266079"/>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7" name="Rectangle 96"/>
            <p:cNvSpPr/>
            <p:nvPr/>
          </p:nvSpPr>
          <p:spPr>
            <a:xfrm>
              <a:off x="2474084"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8" name="Rectangle 97"/>
            <p:cNvSpPr/>
            <p:nvPr/>
          </p:nvSpPr>
          <p:spPr>
            <a:xfrm>
              <a:off x="2794200" y="1562185"/>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9" name="Rectangle 98"/>
            <p:cNvSpPr/>
            <p:nvPr/>
          </p:nvSpPr>
          <p:spPr>
            <a:xfrm>
              <a:off x="3013986" y="1562185"/>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0" name="Rectangle 99"/>
            <p:cNvSpPr/>
            <p:nvPr/>
          </p:nvSpPr>
          <p:spPr>
            <a:xfrm>
              <a:off x="3141584" y="1562185"/>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1" name="Rectangle 100"/>
            <p:cNvSpPr/>
            <p:nvPr/>
          </p:nvSpPr>
          <p:spPr>
            <a:xfrm>
              <a:off x="2015993"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2" name="Rectangle 101"/>
            <p:cNvSpPr/>
            <p:nvPr/>
          </p:nvSpPr>
          <p:spPr>
            <a:xfrm>
              <a:off x="2406810"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3" name="Rectangle 102"/>
            <p:cNvSpPr/>
            <p:nvPr/>
          </p:nvSpPr>
          <p:spPr>
            <a:xfrm>
              <a:off x="2605782"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4" name="Rectangle 103"/>
            <p:cNvSpPr/>
            <p:nvPr/>
          </p:nvSpPr>
          <p:spPr>
            <a:xfrm>
              <a:off x="2804755"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5" name="Rectangle 104"/>
            <p:cNvSpPr/>
            <p:nvPr/>
          </p:nvSpPr>
          <p:spPr>
            <a:xfrm>
              <a:off x="3013986"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6" name="Rectangle 105"/>
            <p:cNvSpPr/>
            <p:nvPr/>
          </p:nvSpPr>
          <p:spPr>
            <a:xfrm>
              <a:off x="3212958"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7" name="Rectangle 106"/>
            <p:cNvSpPr/>
            <p:nvPr/>
          </p:nvSpPr>
          <p:spPr>
            <a:xfrm>
              <a:off x="3460648"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8" name="Rounded Rectangle 107"/>
            <p:cNvSpPr/>
            <p:nvPr/>
          </p:nvSpPr>
          <p:spPr>
            <a:xfrm>
              <a:off x="1572387" y="899258"/>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p:cNvSpPr/>
            <p:nvPr/>
          </p:nvSpPr>
          <p:spPr>
            <a:xfrm>
              <a:off x="1664230" y="2289469"/>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1</a:t>
              </a:r>
              <a:endParaRPr lang="en-US" sz="2400" dirty="0">
                <a:solidFill>
                  <a:schemeClr val="tx1"/>
                </a:solidFill>
                <a:latin typeface="Open Sans Cond Light"/>
                <a:cs typeface="Open Sans Cond Light"/>
              </a:endParaRPr>
            </a:p>
          </p:txBody>
        </p:sp>
      </p:grpSp>
      <p:grpSp>
        <p:nvGrpSpPr>
          <p:cNvPr id="113" name="Group 112"/>
          <p:cNvGrpSpPr/>
          <p:nvPr/>
        </p:nvGrpSpPr>
        <p:grpSpPr>
          <a:xfrm>
            <a:off x="3063780" y="1300627"/>
            <a:ext cx="2459210" cy="1107385"/>
            <a:chOff x="3659620" y="889985"/>
            <a:chExt cx="3053421" cy="1844869"/>
          </a:xfrm>
        </p:grpSpPr>
        <p:cxnSp>
          <p:nvCxnSpPr>
            <p:cNvPr id="114" name="Straight Connector 113"/>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endCxn id="134"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134"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1" name="Rectangle 120"/>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2" name="Rectangle 121"/>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3" name="Rectangle 122"/>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4" name="Rectangle 123"/>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5" name="Rectangle 124"/>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6" name="Rectangle 125"/>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7" name="Rectangle 126"/>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8" name="Rectangle 127"/>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9" name="Rectangle 128"/>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0" name="Rectangle 129"/>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1" name="Rectangle 130"/>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2" name="Rectangle 131"/>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3" name="Rectangle 132"/>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4" name="Rectangle 133"/>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5" name="Rectangle 134"/>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6" name="Rectangle 135"/>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7" name="Rectangle 136"/>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8" name="Rectangle 137"/>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9" name="Rectangle 138"/>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0" name="Rectangle 139"/>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1" name="Rounded Rectangle 140"/>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2</a:t>
              </a:r>
              <a:endParaRPr lang="en-US" sz="2400" dirty="0">
                <a:solidFill>
                  <a:schemeClr val="tx1"/>
                </a:solidFill>
                <a:latin typeface="Open Sans Cond Light"/>
                <a:cs typeface="Open Sans Cond Light"/>
              </a:endParaRPr>
            </a:p>
          </p:txBody>
        </p:sp>
      </p:grpSp>
      <p:grpSp>
        <p:nvGrpSpPr>
          <p:cNvPr id="143" name="Group 142"/>
          <p:cNvGrpSpPr/>
          <p:nvPr/>
        </p:nvGrpSpPr>
        <p:grpSpPr>
          <a:xfrm>
            <a:off x="4744828" y="132978"/>
            <a:ext cx="1681047" cy="1107385"/>
            <a:chOff x="6718200" y="889985"/>
            <a:chExt cx="2087233" cy="1844869"/>
          </a:xfrm>
        </p:grpSpPr>
        <p:cxnSp>
          <p:nvCxnSpPr>
            <p:cNvPr id="144" name="Straight Connector 143"/>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1" name="Rectangle 150"/>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2" name="Rectangle 151"/>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3" name="Rectangle 152"/>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4" name="Rectangle 153"/>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5" name="Rectangle 154"/>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6" name="Rectangle 155"/>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7" name="Rectangle 156"/>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8" name="Rectangle 157"/>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9" name="Rectangle 158"/>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0" name="Rectangle 159"/>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1" name="Rectangle 160"/>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2" name="Rectangle 161"/>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3" name="Rectangle 162"/>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4" name="Rectangle 163"/>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5" name="Rectangle 164"/>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6" name="Rectangle 165"/>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7" name="Rectangle 166"/>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8" name="Rectangle 167"/>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9" name="Rectangle 168"/>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0" name="Rectangle 169"/>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1" name="Rounded Rectangle 170"/>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2" name="Rectangle 171"/>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5</a:t>
              </a:r>
              <a:endParaRPr lang="en-US" sz="2400" dirty="0">
                <a:solidFill>
                  <a:schemeClr val="tx1"/>
                </a:solidFill>
                <a:latin typeface="Open Sans Cond Light"/>
                <a:cs typeface="Open Sans Cond Light"/>
              </a:endParaRPr>
            </a:p>
          </p:txBody>
        </p:sp>
      </p:grpSp>
      <p:cxnSp>
        <p:nvCxnSpPr>
          <p:cNvPr id="176" name="Straight Connector 175"/>
          <p:cNvCxnSpPr/>
          <p:nvPr/>
        </p:nvCxnSpPr>
        <p:spPr>
          <a:xfrm>
            <a:off x="3065422" y="2605191"/>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065422" y="2763922"/>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3065422" y="2858769"/>
            <a:ext cx="1520795" cy="196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endCxn id="203" idx="3"/>
          </p:cNvCxnSpPr>
          <p:nvPr/>
        </p:nvCxnSpPr>
        <p:spPr>
          <a:xfrm flipV="1">
            <a:off x="3065422" y="3014539"/>
            <a:ext cx="1520795" cy="394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endCxn id="265" idx="0"/>
          </p:cNvCxnSpPr>
          <p:nvPr/>
        </p:nvCxnSpPr>
        <p:spPr>
          <a:xfrm>
            <a:off x="3065422" y="3126990"/>
            <a:ext cx="1481558" cy="161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3065422" y="3286099"/>
            <a:ext cx="1520795" cy="5703"/>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3082877" y="2607152"/>
            <a:ext cx="129766"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3" name="Rectangle 182"/>
          <p:cNvSpPr/>
          <p:nvPr/>
        </p:nvSpPr>
        <p:spPr>
          <a:xfrm>
            <a:off x="3212644" y="2607152"/>
            <a:ext cx="269572"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4" name="Rectangle 183"/>
          <p:cNvSpPr/>
          <p:nvPr/>
        </p:nvSpPr>
        <p:spPr>
          <a:xfrm>
            <a:off x="3562082" y="2607152"/>
            <a:ext cx="81558"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5" name="Rectangle 184"/>
          <p:cNvSpPr/>
          <p:nvPr/>
        </p:nvSpPr>
        <p:spPr>
          <a:xfrm>
            <a:off x="3482215" y="2607152"/>
            <a:ext cx="79867"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6" name="Rectangle 185"/>
          <p:cNvSpPr/>
          <p:nvPr/>
        </p:nvSpPr>
        <p:spPr>
          <a:xfrm>
            <a:off x="3212642" y="2860731"/>
            <a:ext cx="185670"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7" name="Rectangle 186"/>
          <p:cNvSpPr/>
          <p:nvPr/>
        </p:nvSpPr>
        <p:spPr>
          <a:xfrm>
            <a:off x="3691589" y="2860731"/>
            <a:ext cx="60511"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8" name="Rectangle 187"/>
          <p:cNvSpPr/>
          <p:nvPr/>
        </p:nvSpPr>
        <p:spPr>
          <a:xfrm>
            <a:off x="3482215" y="2860731"/>
            <a:ext cx="209374"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89" name="Rectangle 188"/>
          <p:cNvSpPr/>
          <p:nvPr/>
        </p:nvSpPr>
        <p:spPr>
          <a:xfrm>
            <a:off x="4063788" y="2607152"/>
            <a:ext cx="129766"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0" name="Rectangle 189"/>
          <p:cNvSpPr/>
          <p:nvPr/>
        </p:nvSpPr>
        <p:spPr>
          <a:xfrm>
            <a:off x="3983108" y="2607152"/>
            <a:ext cx="80680"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1" name="Rectangle 190"/>
          <p:cNvSpPr/>
          <p:nvPr/>
        </p:nvSpPr>
        <p:spPr>
          <a:xfrm>
            <a:off x="3691588" y="2607153"/>
            <a:ext cx="291519"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2" name="Rectangle 191"/>
          <p:cNvSpPr/>
          <p:nvPr/>
        </p:nvSpPr>
        <p:spPr>
          <a:xfrm>
            <a:off x="3742073" y="2860731"/>
            <a:ext cx="60511"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3" name="Rectangle 192"/>
          <p:cNvSpPr/>
          <p:nvPr/>
        </p:nvSpPr>
        <p:spPr>
          <a:xfrm>
            <a:off x="3982294" y="2858769"/>
            <a:ext cx="162986"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4" name="Rectangle 193"/>
          <p:cNvSpPr/>
          <p:nvPr/>
        </p:nvSpPr>
        <p:spPr>
          <a:xfrm>
            <a:off x="4147226" y="2858769"/>
            <a:ext cx="95752"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5" name="Rectangle 194"/>
          <p:cNvSpPr/>
          <p:nvPr/>
        </p:nvSpPr>
        <p:spPr>
          <a:xfrm>
            <a:off x="4242978" y="2858769"/>
            <a:ext cx="92500"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6" name="Rectangle 195"/>
          <p:cNvSpPr/>
          <p:nvPr/>
        </p:nvSpPr>
        <p:spPr>
          <a:xfrm>
            <a:off x="3398313"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7" name="Rectangle 196"/>
          <p:cNvSpPr/>
          <p:nvPr/>
        </p:nvSpPr>
        <p:spPr>
          <a:xfrm>
            <a:off x="3691589"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8" name="Rectangle 197"/>
          <p:cNvSpPr/>
          <p:nvPr/>
        </p:nvSpPr>
        <p:spPr>
          <a:xfrm>
            <a:off x="3840902"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9" name="Rectangle 198"/>
          <p:cNvSpPr/>
          <p:nvPr/>
        </p:nvSpPr>
        <p:spPr>
          <a:xfrm>
            <a:off x="3990215"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00" name="Rectangle 199"/>
          <p:cNvSpPr/>
          <p:nvPr/>
        </p:nvSpPr>
        <p:spPr>
          <a:xfrm>
            <a:off x="4147226"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01" name="Rectangle 200"/>
          <p:cNvSpPr/>
          <p:nvPr/>
        </p:nvSpPr>
        <p:spPr>
          <a:xfrm>
            <a:off x="4344353" y="3128607"/>
            <a:ext cx="65564"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03" name="Rounded Rectangle 202"/>
          <p:cNvSpPr/>
          <p:nvPr/>
        </p:nvSpPr>
        <p:spPr>
          <a:xfrm>
            <a:off x="3065422" y="2460846"/>
            <a:ext cx="1520795" cy="1107385"/>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3134343" y="3295322"/>
            <a:ext cx="1419150" cy="267343"/>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3</a:t>
            </a:r>
          </a:p>
        </p:txBody>
      </p:sp>
      <p:grpSp>
        <p:nvGrpSpPr>
          <p:cNvPr id="205" name="Group 204"/>
          <p:cNvGrpSpPr/>
          <p:nvPr/>
        </p:nvGrpSpPr>
        <p:grpSpPr>
          <a:xfrm>
            <a:off x="3063780" y="3630054"/>
            <a:ext cx="2459210" cy="1107385"/>
            <a:chOff x="3659620" y="889985"/>
            <a:chExt cx="3053421" cy="1844869"/>
          </a:xfrm>
        </p:grpSpPr>
        <p:cxnSp>
          <p:nvCxnSpPr>
            <p:cNvPr id="206" name="Straight Connector 205"/>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endCxn id="226"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endCxn id="226"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3" name="Rectangle 212"/>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4" name="Rectangle 213"/>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5" name="Rectangle 214"/>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6" name="Rectangle 215"/>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7" name="Rectangle 216"/>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8" name="Rectangle 217"/>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9" name="Rectangle 218"/>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0" name="Rectangle 219"/>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1" name="Rectangle 220"/>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2" name="Rectangle 221"/>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3" name="Rectangle 222"/>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4" name="Rectangle 223"/>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5" name="Rectangle 224"/>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6" name="Rectangle 225"/>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7" name="Rectangle 226"/>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8" name="Rectangle 227"/>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29" name="Rectangle 228"/>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0" name="Rectangle 229"/>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1" name="Rectangle 230"/>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2" name="Rectangle 231"/>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33" name="Rounded Rectangle 232"/>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4" name="Rectangle 233"/>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4</a:t>
              </a:r>
              <a:endParaRPr lang="en-US" sz="2400" dirty="0">
                <a:solidFill>
                  <a:schemeClr val="tx1"/>
                </a:solidFill>
                <a:latin typeface="Open Sans Cond Light"/>
                <a:cs typeface="Open Sans Cond Light"/>
              </a:endParaRPr>
            </a:p>
          </p:txBody>
        </p:sp>
      </p:grpSp>
      <p:grpSp>
        <p:nvGrpSpPr>
          <p:cNvPr id="235" name="Group 234"/>
          <p:cNvGrpSpPr/>
          <p:nvPr/>
        </p:nvGrpSpPr>
        <p:grpSpPr>
          <a:xfrm>
            <a:off x="4589390" y="2461630"/>
            <a:ext cx="1681047" cy="1107385"/>
            <a:chOff x="6718200" y="889985"/>
            <a:chExt cx="2087233" cy="1844869"/>
          </a:xfrm>
        </p:grpSpPr>
        <p:cxnSp>
          <p:nvCxnSpPr>
            <p:cNvPr id="236" name="Straight Connector 235"/>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3" name="Rectangle 242"/>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4" name="Rectangle 243"/>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5" name="Rectangle 244"/>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6" name="Rectangle 245"/>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7" name="Rectangle 246"/>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8" name="Rectangle 247"/>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49" name="Rectangle 248"/>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0" name="Rectangle 249"/>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1" name="Rectangle 250"/>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2" name="Rectangle 251"/>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3" name="Rectangle 252"/>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4" name="Rectangle 253"/>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5" name="Rectangle 254"/>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6" name="Rectangle 255"/>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7" name="Rectangle 256"/>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8" name="Rectangle 257"/>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59" name="Rectangle 258"/>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0" name="Rectangle 259"/>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1" name="Rectangle 260"/>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2" name="Rectangle 261"/>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63" name="Rounded Rectangle 262"/>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4" name="Rectangle 263"/>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7</a:t>
              </a:r>
            </a:p>
          </p:txBody>
        </p:sp>
      </p:grpSp>
      <p:sp>
        <p:nvSpPr>
          <p:cNvPr id="265" name="Rectangle 264"/>
          <p:cNvSpPr/>
          <p:nvPr/>
        </p:nvSpPr>
        <p:spPr>
          <a:xfrm>
            <a:off x="4511796" y="3128607"/>
            <a:ext cx="70367"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268" name="Group 267"/>
          <p:cNvGrpSpPr/>
          <p:nvPr/>
        </p:nvGrpSpPr>
        <p:grpSpPr>
          <a:xfrm>
            <a:off x="5522990" y="1300627"/>
            <a:ext cx="2161747" cy="1107385"/>
            <a:chOff x="3659620" y="889985"/>
            <a:chExt cx="3053421" cy="1844869"/>
          </a:xfrm>
        </p:grpSpPr>
        <p:cxnSp>
          <p:nvCxnSpPr>
            <p:cNvPr id="269" name="Straight Connector 26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a:endCxn id="28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a:endCxn id="28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75" name="Rectangle 27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6" name="Rectangle 27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7" name="Rectangle 27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8" name="Rectangle 27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79" name="Rectangle 27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0" name="Rectangle 27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1" name="Rectangle 28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2" name="Rectangle 28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3" name="Rectangle 28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4" name="Rectangle 28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5" name="Rectangle 28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6" name="Rectangle 28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7" name="Rectangle 28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8" name="Rectangle 28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89" name="Rectangle 28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0" name="Rectangle 28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1" name="Rectangle 29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2" name="Rectangle 29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3" name="Rectangle 29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4" name="Rectangle 29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5" name="Rectangle 29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96" name="Rounded Rectangle 29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7" name="Rectangle 29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6</a:t>
              </a:r>
            </a:p>
          </p:txBody>
        </p:sp>
      </p:grpSp>
      <p:grpSp>
        <p:nvGrpSpPr>
          <p:cNvPr id="298" name="Group 297"/>
          <p:cNvGrpSpPr/>
          <p:nvPr/>
        </p:nvGrpSpPr>
        <p:grpSpPr>
          <a:xfrm>
            <a:off x="5526196" y="3624488"/>
            <a:ext cx="2423400" cy="1107385"/>
            <a:chOff x="3659620" y="889985"/>
            <a:chExt cx="3053421" cy="1844869"/>
          </a:xfrm>
        </p:grpSpPr>
        <p:cxnSp>
          <p:nvCxnSpPr>
            <p:cNvPr id="299" name="Straight Connector 29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a:endCxn id="31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a:endCxn id="31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6" name="Rectangle 30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7" name="Rectangle 30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8" name="Rectangle 30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09" name="Rectangle 30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0" name="Rectangle 30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1" name="Rectangle 31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2" name="Rectangle 31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3" name="Rectangle 31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4" name="Rectangle 31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5" name="Rectangle 31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6" name="Rectangle 31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7" name="Rectangle 31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8" name="Rectangle 31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19" name="Rectangle 31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0" name="Rectangle 31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1" name="Rectangle 32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2" name="Rectangle 32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3" name="Rectangle 32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4" name="Rectangle 32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5" name="Rectangle 32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26" name="Rounded Rectangle 32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7" name="Rectangle 32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a:t>
              </a:r>
              <a:r>
                <a:rPr lang="en-US" sz="2400" dirty="0">
                  <a:solidFill>
                    <a:schemeClr val="tx1"/>
                  </a:solidFill>
                  <a:latin typeface="Open Sans Cond Light"/>
                  <a:cs typeface="Open Sans Cond Light"/>
                </a:rPr>
                <a:t>8</a:t>
              </a:r>
            </a:p>
          </p:txBody>
        </p:sp>
      </p:grpSp>
      <p:sp>
        <p:nvSpPr>
          <p:cNvPr id="328" name="Rectangle 327"/>
          <p:cNvSpPr/>
          <p:nvPr/>
        </p:nvSpPr>
        <p:spPr>
          <a:xfrm>
            <a:off x="2477448" y="4761662"/>
            <a:ext cx="685482" cy="364702"/>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tx1"/>
                </a:solidFill>
                <a:latin typeface="Open Sans Condensed Light"/>
                <a:cs typeface="Open Sans Condensed Light"/>
              </a:rPr>
              <a:t>time</a:t>
            </a:r>
            <a:endParaRPr lang="en-US" sz="2400" dirty="0">
              <a:solidFill>
                <a:schemeClr val="tx1"/>
              </a:solidFill>
              <a:latin typeface="Open Sans Condensed Light"/>
              <a:cs typeface="Open Sans Condensed Light"/>
            </a:endParaRPr>
          </a:p>
        </p:txBody>
      </p:sp>
      <p:cxnSp>
        <p:nvCxnSpPr>
          <p:cNvPr id="329" name="Straight Arrow Connector 328"/>
          <p:cNvCxnSpPr>
            <a:stCxn id="328" idx="3"/>
          </p:cNvCxnSpPr>
          <p:nvPr/>
        </p:nvCxnSpPr>
        <p:spPr>
          <a:xfrm>
            <a:off x="3162930" y="4944013"/>
            <a:ext cx="478666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0" name="Straight Connector 329"/>
          <p:cNvCxnSpPr/>
          <p:nvPr/>
        </p:nvCxnSpPr>
        <p:spPr>
          <a:xfrm flipH="1">
            <a:off x="3137750" y="76638"/>
            <a:ext cx="25180" cy="4729595"/>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335" name="Rectangle 334"/>
          <p:cNvSpPr/>
          <p:nvPr/>
        </p:nvSpPr>
        <p:spPr>
          <a:xfrm>
            <a:off x="0" y="1865792"/>
            <a:ext cx="2839720" cy="142601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Light"/>
                <a:cs typeface="Open Sans Condensed Light"/>
              </a:rPr>
              <a:t>Concurrent tasks may contend for</a:t>
            </a:r>
          </a:p>
          <a:p>
            <a:pPr algn="ctr"/>
            <a:r>
              <a:rPr lang="en-US" sz="2400" dirty="0" smtClean="0">
                <a:solidFill>
                  <a:schemeClr val="tx1"/>
                </a:solidFill>
                <a:latin typeface="Open Sans Condensed Light"/>
                <a:cs typeface="Open Sans Condensed Light"/>
              </a:rPr>
              <a:t> the same resource</a:t>
            </a:r>
          </a:p>
          <a:p>
            <a:pPr algn="ctr"/>
            <a:r>
              <a:rPr lang="en-US" sz="2400" dirty="0" smtClean="0">
                <a:solidFill>
                  <a:schemeClr val="tx1"/>
                </a:solidFill>
                <a:latin typeface="Open Sans Condensed Light"/>
                <a:cs typeface="Open Sans Condensed Light"/>
              </a:rPr>
              <a:t>(e.g., network)</a:t>
            </a:r>
            <a:endParaRPr lang="en-US" sz="2400" dirty="0">
              <a:solidFill>
                <a:schemeClr val="tx1"/>
              </a:solidFill>
              <a:latin typeface="Open Sans Condensed Light"/>
              <a:cs typeface="Open Sans Condensed Light"/>
            </a:endParaRPr>
          </a:p>
        </p:txBody>
      </p:sp>
      <p:cxnSp>
        <p:nvCxnSpPr>
          <p:cNvPr id="336" name="Straight Arrow Connector 335"/>
          <p:cNvCxnSpPr/>
          <p:nvPr/>
        </p:nvCxnSpPr>
        <p:spPr>
          <a:xfrm flipV="1">
            <a:off x="2542119" y="2244490"/>
            <a:ext cx="620811" cy="821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6" name="Rectangle 265"/>
          <p:cNvSpPr/>
          <p:nvPr/>
        </p:nvSpPr>
        <p:spPr>
          <a:xfrm>
            <a:off x="4340478" y="2859551"/>
            <a:ext cx="155627"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2158389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 y="0"/>
            <a:ext cx="3495973" cy="5143500"/>
          </a:xfrm>
          <a:prstGeom prst="rect">
            <a:avLst/>
          </a:prstGeom>
        </p:spPr>
      </p:pic>
      <p:sp>
        <p:nvSpPr>
          <p:cNvPr id="492" name="Rectangle 491"/>
          <p:cNvSpPr/>
          <p:nvPr/>
        </p:nvSpPr>
        <p:spPr>
          <a:xfrm>
            <a:off x="5" y="2290858"/>
            <a:ext cx="3495979" cy="2852642"/>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Bold"/>
                <a:cs typeface="Open Sans Condensed Bold"/>
              </a:rPr>
              <a:t>How can I make this faster?</a:t>
            </a:r>
          </a:p>
          <a:p>
            <a:pPr algn="ctr"/>
            <a:endParaRPr lang="en-US" sz="1600" dirty="0">
              <a:solidFill>
                <a:schemeClr val="tx1"/>
              </a:solidFill>
              <a:latin typeface="Open Sans Condensed Bold"/>
              <a:cs typeface="Open Sans Condensed Bold"/>
            </a:endParaRPr>
          </a:p>
        </p:txBody>
      </p:sp>
      <p:pic>
        <p:nvPicPr>
          <p:cNvPr id="3" name="Picture 2"/>
          <p:cNvPicPr>
            <a:picLocks noChangeAspect="1"/>
          </p:cNvPicPr>
          <p:nvPr/>
        </p:nvPicPr>
        <p:blipFill>
          <a:blip r:embed="rId4"/>
          <a:stretch>
            <a:fillRect/>
          </a:stretch>
        </p:blipFill>
        <p:spPr>
          <a:xfrm>
            <a:off x="4282340" y="1106911"/>
            <a:ext cx="1308090" cy="3057873"/>
          </a:xfrm>
          <a:prstGeom prst="rect">
            <a:avLst/>
          </a:prstGeom>
        </p:spPr>
      </p:pic>
      <p:pic>
        <p:nvPicPr>
          <p:cNvPr id="238" name="Picture 237"/>
          <p:cNvPicPr>
            <a:picLocks noChangeAspect="1"/>
          </p:cNvPicPr>
          <p:nvPr/>
        </p:nvPicPr>
        <p:blipFill>
          <a:blip r:embed="rId4"/>
          <a:stretch>
            <a:fillRect/>
          </a:stretch>
        </p:blipFill>
        <p:spPr>
          <a:xfrm>
            <a:off x="7429175" y="1106911"/>
            <a:ext cx="1308090" cy="3057873"/>
          </a:xfrm>
          <a:prstGeom prst="rect">
            <a:avLst/>
          </a:prstGeom>
        </p:spPr>
      </p:pic>
      <p:pic>
        <p:nvPicPr>
          <p:cNvPr id="239" name="Picture 238"/>
          <p:cNvPicPr>
            <a:picLocks noChangeAspect="1"/>
          </p:cNvPicPr>
          <p:nvPr/>
        </p:nvPicPr>
        <p:blipFill>
          <a:blip r:embed="rId4"/>
          <a:stretch>
            <a:fillRect/>
          </a:stretch>
        </p:blipFill>
        <p:spPr>
          <a:xfrm>
            <a:off x="5861408" y="1106911"/>
            <a:ext cx="1308090" cy="3057873"/>
          </a:xfrm>
          <a:prstGeom prst="rect">
            <a:avLst/>
          </a:prstGeom>
        </p:spPr>
      </p:pic>
    </p:spTree>
    <p:extLst>
      <p:ext uri="{BB962C8B-B14F-4D97-AF65-F5344CB8AC3E}">
        <p14:creationId xmlns:p14="http://schemas.microsoft.com/office/powerpoint/2010/main" val="186335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18374" y="1074259"/>
            <a:ext cx="5677243" cy="2973159"/>
            <a:chOff x="318374" y="1275869"/>
            <a:chExt cx="5677243" cy="2973159"/>
          </a:xfrm>
        </p:grpSpPr>
        <p:sp>
          <p:nvSpPr>
            <p:cNvPr id="39" name="Rectangle 38"/>
            <p:cNvSpPr/>
            <p:nvPr/>
          </p:nvSpPr>
          <p:spPr>
            <a:xfrm>
              <a:off x="1076973" y="2340407"/>
              <a:ext cx="941290" cy="27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Open Sans Condensed Light"/>
                  <a:cs typeface="Open Sans Condensed Light"/>
                </a:rPr>
                <a:t>Task 18</a:t>
              </a:r>
              <a:endParaRPr lang="en-US" sz="2000" dirty="0">
                <a:solidFill>
                  <a:schemeClr val="tx1"/>
                </a:solidFill>
                <a:latin typeface="Open Sans Condensed Light"/>
                <a:cs typeface="Open Sans Condensed Light"/>
              </a:endParaRPr>
            </a:p>
          </p:txBody>
        </p:sp>
        <p:sp>
          <p:nvSpPr>
            <p:cNvPr id="40" name="Rectangle 39"/>
            <p:cNvSpPr/>
            <p:nvPr/>
          </p:nvSpPr>
          <p:spPr>
            <a:xfrm>
              <a:off x="1200378" y="1362573"/>
              <a:ext cx="1248248" cy="27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Open Sans Condensed Light"/>
                  <a:cs typeface="Open Sans Condensed Light"/>
                </a:rPr>
                <a:t>Task 19</a:t>
              </a:r>
              <a:endParaRPr lang="en-US" sz="2000" dirty="0">
                <a:solidFill>
                  <a:schemeClr val="tx1"/>
                </a:solidFill>
                <a:latin typeface="Open Sans Condensed Light"/>
                <a:cs typeface="Open Sans Condensed Light"/>
              </a:endParaRPr>
            </a:p>
          </p:txBody>
        </p:sp>
        <p:sp>
          <p:nvSpPr>
            <p:cNvPr id="69" name="Rounded Rectangle 68"/>
            <p:cNvSpPr/>
            <p:nvPr/>
          </p:nvSpPr>
          <p:spPr>
            <a:xfrm>
              <a:off x="494732" y="1275869"/>
              <a:ext cx="5500885" cy="2973159"/>
            </a:xfrm>
            <a:prstGeom prst="roundRect">
              <a:avLst>
                <a:gd name="adj" fmla="val 6115"/>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cxnSp>
          <p:nvCxnSpPr>
            <p:cNvPr id="42" name="Straight Connector 41"/>
            <p:cNvCxnSpPr/>
            <p:nvPr/>
          </p:nvCxnSpPr>
          <p:spPr>
            <a:xfrm>
              <a:off x="1976197" y="2201947"/>
              <a:ext cx="4013056"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976197" y="2597118"/>
              <a:ext cx="4013056" cy="488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976197" y="2833247"/>
              <a:ext cx="4013056"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976197" y="3230863"/>
              <a:ext cx="4013056"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976197" y="3501003"/>
              <a:ext cx="4013056" cy="488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976197" y="3897116"/>
              <a:ext cx="4013056" cy="638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020918" y="2206830"/>
              <a:ext cx="332477" cy="39761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49" name="Rectangle 48"/>
            <p:cNvSpPr/>
            <p:nvPr/>
          </p:nvSpPr>
          <p:spPr>
            <a:xfrm>
              <a:off x="2353398" y="2206830"/>
              <a:ext cx="690676" cy="39761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0" name="Rectangle 49"/>
            <p:cNvSpPr/>
            <p:nvPr/>
          </p:nvSpPr>
          <p:spPr>
            <a:xfrm>
              <a:off x="3248702" y="2206830"/>
              <a:ext cx="208961" cy="39761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1" name="Rectangle 50"/>
            <p:cNvSpPr/>
            <p:nvPr/>
          </p:nvSpPr>
          <p:spPr>
            <a:xfrm>
              <a:off x="3044074" y="2206830"/>
              <a:ext cx="204630" cy="39761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2" name="Rectangle 51"/>
            <p:cNvSpPr/>
            <p:nvPr/>
          </p:nvSpPr>
          <p:spPr>
            <a:xfrm>
              <a:off x="2353394" y="2838132"/>
              <a:ext cx="475708" cy="39761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3" name="Rectangle 52"/>
            <p:cNvSpPr/>
            <p:nvPr/>
          </p:nvSpPr>
          <p:spPr>
            <a:xfrm>
              <a:off x="3580516" y="2838132"/>
              <a:ext cx="155036" cy="39761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4" name="Rectangle 53"/>
            <p:cNvSpPr/>
            <p:nvPr/>
          </p:nvSpPr>
          <p:spPr>
            <a:xfrm>
              <a:off x="3044074" y="2838132"/>
              <a:ext cx="536441" cy="39761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5" name="Rectangle 54"/>
            <p:cNvSpPr/>
            <p:nvPr/>
          </p:nvSpPr>
          <p:spPr>
            <a:xfrm>
              <a:off x="4534136" y="2206830"/>
              <a:ext cx="332477" cy="39761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6" name="Rectangle 55"/>
            <p:cNvSpPr/>
            <p:nvPr/>
          </p:nvSpPr>
          <p:spPr>
            <a:xfrm>
              <a:off x="4327424" y="2206830"/>
              <a:ext cx="206712" cy="39761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7" name="Rectangle 56"/>
            <p:cNvSpPr/>
            <p:nvPr/>
          </p:nvSpPr>
          <p:spPr>
            <a:xfrm>
              <a:off x="3580515" y="2206830"/>
              <a:ext cx="746909" cy="39761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8" name="Rectangle 57"/>
            <p:cNvSpPr/>
            <p:nvPr/>
          </p:nvSpPr>
          <p:spPr>
            <a:xfrm>
              <a:off x="3709861" y="2838132"/>
              <a:ext cx="155036" cy="39761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59" name="Rectangle 58"/>
            <p:cNvSpPr/>
            <p:nvPr/>
          </p:nvSpPr>
          <p:spPr>
            <a:xfrm>
              <a:off x="4325338" y="2833247"/>
              <a:ext cx="417590" cy="39761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0" name="Rectangle 59"/>
            <p:cNvSpPr/>
            <p:nvPr/>
          </p:nvSpPr>
          <p:spPr>
            <a:xfrm>
              <a:off x="4747913" y="2833247"/>
              <a:ext cx="245329" cy="39761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1" name="Rectangle 60"/>
            <p:cNvSpPr/>
            <p:nvPr/>
          </p:nvSpPr>
          <p:spPr>
            <a:xfrm>
              <a:off x="4993242" y="2833247"/>
              <a:ext cx="613450" cy="39761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2" name="Rectangle 61"/>
            <p:cNvSpPr/>
            <p:nvPr/>
          </p:nvSpPr>
          <p:spPr>
            <a:xfrm>
              <a:off x="2829104" y="3505890"/>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3" name="Rectangle 62"/>
            <p:cNvSpPr/>
            <p:nvPr/>
          </p:nvSpPr>
          <p:spPr>
            <a:xfrm>
              <a:off x="3580516" y="3505890"/>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4" name="Rectangle 63"/>
            <p:cNvSpPr/>
            <p:nvPr/>
          </p:nvSpPr>
          <p:spPr>
            <a:xfrm>
              <a:off x="3963073" y="3505890"/>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5" name="Rectangle 64"/>
            <p:cNvSpPr/>
            <p:nvPr/>
          </p:nvSpPr>
          <p:spPr>
            <a:xfrm>
              <a:off x="4345632" y="3505890"/>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6" name="Rectangle 65"/>
            <p:cNvSpPr/>
            <p:nvPr/>
          </p:nvSpPr>
          <p:spPr>
            <a:xfrm>
              <a:off x="4747913" y="3505890"/>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7" name="Rectangle 66"/>
            <p:cNvSpPr/>
            <p:nvPr/>
          </p:nvSpPr>
          <p:spPr>
            <a:xfrm>
              <a:off x="5130470" y="3505890"/>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68" name="Rectangle 67"/>
            <p:cNvSpPr/>
            <p:nvPr/>
          </p:nvSpPr>
          <p:spPr>
            <a:xfrm>
              <a:off x="5606696" y="3505890"/>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70" name="Rectangle 69"/>
            <p:cNvSpPr/>
            <p:nvPr/>
          </p:nvSpPr>
          <p:spPr>
            <a:xfrm>
              <a:off x="519324" y="1392146"/>
              <a:ext cx="5469929" cy="6655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Light"/>
                  <a:cs typeface="Open Sans Condensed Light"/>
                </a:rPr>
                <a:t>Reduce task</a:t>
              </a:r>
            </a:p>
          </p:txBody>
        </p:sp>
        <p:sp>
          <p:nvSpPr>
            <p:cNvPr id="74" name="Rectangle 73"/>
            <p:cNvSpPr/>
            <p:nvPr/>
          </p:nvSpPr>
          <p:spPr>
            <a:xfrm>
              <a:off x="318374" y="2261070"/>
              <a:ext cx="1657823" cy="2991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Network read</a:t>
              </a:r>
              <a:endParaRPr lang="en-US" sz="2400" dirty="0">
                <a:solidFill>
                  <a:schemeClr val="tx1"/>
                </a:solidFill>
                <a:latin typeface="Open Sans Condensed Light"/>
                <a:cs typeface="Open Sans Condensed Light"/>
              </a:endParaRPr>
            </a:p>
          </p:txBody>
        </p:sp>
        <p:sp>
          <p:nvSpPr>
            <p:cNvPr id="75" name="Rectangle 74"/>
            <p:cNvSpPr/>
            <p:nvPr/>
          </p:nvSpPr>
          <p:spPr>
            <a:xfrm>
              <a:off x="613581" y="2885467"/>
              <a:ext cx="1362616" cy="29915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CPU (filter)</a:t>
              </a:r>
              <a:endParaRPr lang="en-US" sz="2400" dirty="0">
                <a:solidFill>
                  <a:schemeClr val="tx1"/>
                </a:solidFill>
                <a:latin typeface="Open Sans Condensed Light"/>
                <a:cs typeface="Open Sans Condensed Light"/>
              </a:endParaRPr>
            </a:p>
          </p:txBody>
        </p:sp>
        <p:sp>
          <p:nvSpPr>
            <p:cNvPr id="76" name="Rectangle 75"/>
            <p:cNvSpPr/>
            <p:nvPr/>
          </p:nvSpPr>
          <p:spPr>
            <a:xfrm>
              <a:off x="613581" y="3561068"/>
              <a:ext cx="1362616" cy="29915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Disk write</a:t>
              </a:r>
              <a:endParaRPr lang="en-US" sz="2400" dirty="0">
                <a:solidFill>
                  <a:schemeClr val="tx1"/>
                </a:solidFill>
                <a:latin typeface="Open Sans Condensed Light"/>
                <a:cs typeface="Open Sans Condensed Light"/>
              </a:endParaRPr>
            </a:p>
          </p:txBody>
        </p:sp>
      </p:grpSp>
      <p:sp>
        <p:nvSpPr>
          <p:cNvPr id="73" name="Rectangle 72"/>
          <p:cNvSpPr/>
          <p:nvPr/>
        </p:nvSpPr>
        <p:spPr>
          <a:xfrm>
            <a:off x="331292" y="265451"/>
            <a:ext cx="8491838" cy="7431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Light"/>
                <a:cs typeface="Open Sans Condensed Light"/>
              </a:rPr>
              <a:t>Challenge: Resource use controlled by operating system</a:t>
            </a:r>
            <a:endParaRPr lang="en-US" sz="3600" dirty="0">
              <a:solidFill>
                <a:schemeClr val="tx1"/>
              </a:solidFill>
              <a:latin typeface="Open Sans Condensed Light"/>
              <a:cs typeface="Open Sans Condensed Light"/>
            </a:endParaRPr>
          </a:p>
        </p:txBody>
      </p:sp>
      <p:sp>
        <p:nvSpPr>
          <p:cNvPr id="2" name="Rectangle 1"/>
          <p:cNvSpPr/>
          <p:nvPr/>
        </p:nvSpPr>
        <p:spPr>
          <a:xfrm>
            <a:off x="337050" y="3164886"/>
            <a:ext cx="5837230" cy="667758"/>
          </a:xfrm>
          <a:prstGeom prst="rect">
            <a:avLst/>
          </a:prstGeom>
          <a:noFill/>
          <a:ln w="76200" cmpd="sng">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p:cNvSpPr/>
          <p:nvPr/>
        </p:nvSpPr>
        <p:spPr>
          <a:xfrm>
            <a:off x="6417422" y="2158264"/>
            <a:ext cx="2402071" cy="10134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Open Sans Cond Light"/>
                <a:cs typeface="Open Sans Cond Light"/>
              </a:rPr>
              <a:t>Disk write controlled by OS buffer cache</a:t>
            </a:r>
            <a:endParaRPr lang="en-US" sz="3200" dirty="0">
              <a:solidFill>
                <a:schemeClr val="tx1"/>
              </a:solidFill>
              <a:latin typeface="Open Sans Cond Light"/>
              <a:cs typeface="Open Sans Cond Light"/>
            </a:endParaRPr>
          </a:p>
        </p:txBody>
      </p:sp>
      <p:grpSp>
        <p:nvGrpSpPr>
          <p:cNvPr id="5" name="Group 4"/>
          <p:cNvGrpSpPr/>
          <p:nvPr/>
        </p:nvGrpSpPr>
        <p:grpSpPr>
          <a:xfrm>
            <a:off x="613577" y="4243757"/>
            <a:ext cx="7687725" cy="402505"/>
            <a:chOff x="613577" y="4243757"/>
            <a:chExt cx="7687725" cy="402505"/>
          </a:xfrm>
        </p:grpSpPr>
        <p:cxnSp>
          <p:nvCxnSpPr>
            <p:cNvPr id="87" name="Straight Connector 86"/>
            <p:cNvCxnSpPr/>
            <p:nvPr/>
          </p:nvCxnSpPr>
          <p:spPr>
            <a:xfrm>
              <a:off x="1976193" y="4639870"/>
              <a:ext cx="4013056" cy="638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5995617" y="4248644"/>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94" name="Rectangle 93"/>
            <p:cNvSpPr/>
            <p:nvPr/>
          </p:nvSpPr>
          <p:spPr>
            <a:xfrm>
              <a:off x="5606692" y="4248644"/>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95" name="Rectangle 94"/>
            <p:cNvSpPr/>
            <p:nvPr/>
          </p:nvSpPr>
          <p:spPr>
            <a:xfrm>
              <a:off x="613577" y="4303822"/>
              <a:ext cx="1362616" cy="29915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Alternate Disk write</a:t>
              </a:r>
              <a:endParaRPr lang="en-US" sz="2400" dirty="0">
                <a:solidFill>
                  <a:schemeClr val="tx1"/>
                </a:solidFill>
                <a:latin typeface="Open Sans Condensed Light"/>
                <a:cs typeface="Open Sans Condensed Light"/>
              </a:endParaRPr>
            </a:p>
          </p:txBody>
        </p:sp>
        <p:cxnSp>
          <p:nvCxnSpPr>
            <p:cNvPr id="96" name="Straight Connector 95"/>
            <p:cNvCxnSpPr/>
            <p:nvPr/>
          </p:nvCxnSpPr>
          <p:spPr>
            <a:xfrm>
              <a:off x="1976193" y="4243757"/>
              <a:ext cx="4013056" cy="488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380131" y="4248644"/>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98" name="Rectangle 97"/>
            <p:cNvSpPr/>
            <p:nvPr/>
          </p:nvSpPr>
          <p:spPr>
            <a:xfrm>
              <a:off x="6762688" y="4248644"/>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99" name="Rectangle 98"/>
            <p:cNvSpPr/>
            <p:nvPr/>
          </p:nvSpPr>
          <p:spPr>
            <a:xfrm>
              <a:off x="7145247" y="4248644"/>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100" name="Rectangle 99"/>
            <p:cNvSpPr/>
            <p:nvPr/>
          </p:nvSpPr>
          <p:spPr>
            <a:xfrm>
              <a:off x="7536188" y="4248644"/>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101" name="Rectangle 100"/>
            <p:cNvSpPr/>
            <p:nvPr/>
          </p:nvSpPr>
          <p:spPr>
            <a:xfrm>
              <a:off x="7918745" y="4248644"/>
              <a:ext cx="382557" cy="39761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Open Sans Condensed Light"/>
                <a:cs typeface="Open Sans Condensed Light"/>
              </a:endParaRPr>
            </a:p>
          </p:txBody>
        </p:sp>
        <p:sp>
          <p:nvSpPr>
            <p:cNvPr id="102" name="Rectangle 101"/>
            <p:cNvSpPr/>
            <p:nvPr/>
          </p:nvSpPr>
          <p:spPr>
            <a:xfrm>
              <a:off x="2579719" y="4263064"/>
              <a:ext cx="2550305" cy="29915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(data in buffer cache)</a:t>
              </a:r>
              <a:endParaRPr lang="en-US" sz="2400" dirty="0">
                <a:solidFill>
                  <a:schemeClr val="tx1"/>
                </a:solidFill>
                <a:latin typeface="Open Sans Condensed Light"/>
                <a:cs typeface="Open Sans Condensed Light"/>
              </a:endParaRPr>
            </a:p>
          </p:txBody>
        </p:sp>
      </p:grpSp>
    </p:spTree>
    <p:extLst>
      <p:ext uri="{BB962C8B-B14F-4D97-AF65-F5344CB8AC3E}">
        <p14:creationId xmlns:p14="http://schemas.microsoft.com/office/powerpoint/2010/main" val="10259631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the bottleneck?</a:t>
            </a:r>
            <a:endParaRPr lang="en-US" dirty="0"/>
          </a:p>
        </p:txBody>
      </p:sp>
      <p:grpSp>
        <p:nvGrpSpPr>
          <p:cNvPr id="5" name="Group 4"/>
          <p:cNvGrpSpPr/>
          <p:nvPr/>
        </p:nvGrpSpPr>
        <p:grpSpPr>
          <a:xfrm>
            <a:off x="2644682" y="1279516"/>
            <a:ext cx="3873886" cy="3650804"/>
            <a:chOff x="2644682" y="1279516"/>
            <a:chExt cx="3873886" cy="3650804"/>
          </a:xfrm>
        </p:grpSpPr>
        <p:grpSp>
          <p:nvGrpSpPr>
            <p:cNvPr id="80" name="Group 79"/>
            <p:cNvGrpSpPr/>
            <p:nvPr/>
          </p:nvGrpSpPr>
          <p:grpSpPr>
            <a:xfrm>
              <a:off x="2645983" y="1282307"/>
              <a:ext cx="1332875" cy="878028"/>
              <a:chOff x="1572387" y="899258"/>
              <a:chExt cx="2087233" cy="1844869"/>
            </a:xfrm>
          </p:grpSpPr>
          <p:cxnSp>
            <p:nvCxnSpPr>
              <p:cNvPr id="81" name="Straight Connector 80"/>
              <p:cNvCxnSpPr/>
              <p:nvPr/>
            </p:nvCxnSpPr>
            <p:spPr>
              <a:xfrm>
                <a:off x="1572387" y="113973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72387" y="140417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572387" y="1562185"/>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572387" y="1828261"/>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572387" y="200903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572387" y="2274104"/>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595647"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88" name="Rectangle 87"/>
              <p:cNvSpPr/>
              <p:nvPr/>
            </p:nvSpPr>
            <p:spPr>
              <a:xfrm>
                <a:off x="1768573" y="1143000"/>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89" name="Rectangle 88"/>
              <p:cNvSpPr/>
              <p:nvPr/>
            </p:nvSpPr>
            <p:spPr>
              <a:xfrm>
                <a:off x="2234230" y="1143000"/>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0" name="Rectangle 89"/>
              <p:cNvSpPr/>
              <p:nvPr/>
            </p:nvSpPr>
            <p:spPr>
              <a:xfrm>
                <a:off x="2127801" y="1143000"/>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1" name="Rectangle 90"/>
              <p:cNvSpPr/>
              <p:nvPr/>
            </p:nvSpPr>
            <p:spPr>
              <a:xfrm>
                <a:off x="1768571" y="1565454"/>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2" name="Rectangle 91"/>
              <p:cNvSpPr/>
              <p:nvPr/>
            </p:nvSpPr>
            <p:spPr>
              <a:xfrm>
                <a:off x="2406810"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3" name="Rectangle 92"/>
              <p:cNvSpPr/>
              <p:nvPr/>
            </p:nvSpPr>
            <p:spPr>
              <a:xfrm>
                <a:off x="2127801" y="1565454"/>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4" name="Rectangle 93"/>
              <p:cNvSpPr/>
              <p:nvPr/>
            </p:nvSpPr>
            <p:spPr>
              <a:xfrm>
                <a:off x="2902798"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5" name="Rectangle 94"/>
              <p:cNvSpPr/>
              <p:nvPr/>
            </p:nvSpPr>
            <p:spPr>
              <a:xfrm>
                <a:off x="2795285" y="1143000"/>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6" name="Rectangle 95"/>
              <p:cNvSpPr/>
              <p:nvPr/>
            </p:nvSpPr>
            <p:spPr>
              <a:xfrm>
                <a:off x="2406809" y="1143001"/>
                <a:ext cx="388475" cy="266079"/>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7" name="Rectangle 96"/>
              <p:cNvSpPr/>
              <p:nvPr/>
            </p:nvSpPr>
            <p:spPr>
              <a:xfrm>
                <a:off x="2474084"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8" name="Rectangle 97"/>
              <p:cNvSpPr/>
              <p:nvPr/>
            </p:nvSpPr>
            <p:spPr>
              <a:xfrm>
                <a:off x="2794200" y="1562185"/>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99" name="Rectangle 98"/>
              <p:cNvSpPr/>
              <p:nvPr/>
            </p:nvSpPr>
            <p:spPr>
              <a:xfrm>
                <a:off x="3013986" y="1562185"/>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0" name="Rectangle 99"/>
              <p:cNvSpPr/>
              <p:nvPr/>
            </p:nvSpPr>
            <p:spPr>
              <a:xfrm>
                <a:off x="3141584" y="1562185"/>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1" name="Rectangle 100"/>
              <p:cNvSpPr/>
              <p:nvPr/>
            </p:nvSpPr>
            <p:spPr>
              <a:xfrm>
                <a:off x="2015993"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2" name="Rectangle 101"/>
              <p:cNvSpPr/>
              <p:nvPr/>
            </p:nvSpPr>
            <p:spPr>
              <a:xfrm>
                <a:off x="2406810"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3" name="Rectangle 102"/>
              <p:cNvSpPr/>
              <p:nvPr/>
            </p:nvSpPr>
            <p:spPr>
              <a:xfrm>
                <a:off x="2605782"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4" name="Rectangle 103"/>
              <p:cNvSpPr/>
              <p:nvPr/>
            </p:nvSpPr>
            <p:spPr>
              <a:xfrm>
                <a:off x="2804755"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5" name="Rectangle 104"/>
              <p:cNvSpPr/>
              <p:nvPr/>
            </p:nvSpPr>
            <p:spPr>
              <a:xfrm>
                <a:off x="3013986"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6" name="Rectangle 105"/>
              <p:cNvSpPr/>
              <p:nvPr/>
            </p:nvSpPr>
            <p:spPr>
              <a:xfrm>
                <a:off x="3212957" y="2012303"/>
                <a:ext cx="135810" cy="266077"/>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7" name="Rectangle 106"/>
              <p:cNvSpPr/>
              <p:nvPr/>
            </p:nvSpPr>
            <p:spPr>
              <a:xfrm>
                <a:off x="3460648"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08" name="Rounded Rectangle 107"/>
              <p:cNvSpPr/>
              <p:nvPr/>
            </p:nvSpPr>
            <p:spPr>
              <a:xfrm>
                <a:off x="1572387" y="899258"/>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09" name="Rectangle 108"/>
              <p:cNvSpPr/>
              <p:nvPr/>
            </p:nvSpPr>
            <p:spPr>
              <a:xfrm>
                <a:off x="1664230" y="2289469"/>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1</a:t>
                </a:r>
                <a:endParaRPr lang="en-US" dirty="0">
                  <a:solidFill>
                    <a:schemeClr val="tx1"/>
                  </a:solidFill>
                  <a:latin typeface="Open Sans Cond Light"/>
                  <a:cs typeface="Open Sans Cond Light"/>
                </a:endParaRPr>
              </a:p>
            </p:txBody>
          </p:sp>
        </p:grpSp>
        <p:grpSp>
          <p:nvGrpSpPr>
            <p:cNvPr id="113" name="Group 112"/>
            <p:cNvGrpSpPr/>
            <p:nvPr/>
          </p:nvGrpSpPr>
          <p:grpSpPr>
            <a:xfrm>
              <a:off x="2644682" y="2205326"/>
              <a:ext cx="1949869" cy="878028"/>
              <a:chOff x="3659620" y="889985"/>
              <a:chExt cx="3053421" cy="1844869"/>
            </a:xfrm>
          </p:grpSpPr>
          <p:cxnSp>
            <p:nvCxnSpPr>
              <p:cNvPr id="114" name="Straight Connector 113"/>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endCxn id="134"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134"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1" name="Rectangle 120"/>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2" name="Rectangle 121"/>
              <p:cNvSpPr/>
              <p:nvPr/>
            </p:nvSpPr>
            <p:spPr>
              <a:xfrm>
                <a:off x="5154113" y="1132090"/>
                <a:ext cx="95502" cy="266077"/>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3" name="Rectangle 122"/>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4" name="Rectangle 123"/>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5" name="Rectangle 124"/>
              <p:cNvSpPr/>
              <p:nvPr/>
            </p:nvSpPr>
            <p:spPr>
              <a:xfrm>
                <a:off x="6216152" y="1565454"/>
                <a:ext cx="222251" cy="26607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6" name="Rectangle 125"/>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7" name="Rectangle 126"/>
              <p:cNvSpPr/>
              <p:nvPr/>
            </p:nvSpPr>
            <p:spPr>
              <a:xfrm>
                <a:off x="5622602" y="1128823"/>
                <a:ext cx="77954" cy="266077"/>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8" name="Rectangle 127"/>
              <p:cNvSpPr/>
              <p:nvPr/>
            </p:nvSpPr>
            <p:spPr>
              <a:xfrm>
                <a:off x="5938098" y="1132090"/>
                <a:ext cx="71594" cy="266077"/>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29" name="Rectangle 128"/>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0" name="Rectangle 129"/>
              <p:cNvSpPr/>
              <p:nvPr/>
            </p:nvSpPr>
            <p:spPr>
              <a:xfrm>
                <a:off x="5190243" y="1552911"/>
                <a:ext cx="91956" cy="26607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1" name="Rectangle 130"/>
              <p:cNvSpPr/>
              <p:nvPr/>
            </p:nvSpPr>
            <p:spPr>
              <a:xfrm>
                <a:off x="5622602" y="1552911"/>
                <a:ext cx="124253" cy="26607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2" name="Rectangle 131"/>
              <p:cNvSpPr/>
              <p:nvPr/>
            </p:nvSpPr>
            <p:spPr>
              <a:xfrm>
                <a:off x="5934617" y="1556180"/>
                <a:ext cx="142565" cy="26607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3" name="Rectangle 132"/>
              <p:cNvSpPr/>
              <p:nvPr/>
            </p:nvSpPr>
            <p:spPr>
              <a:xfrm>
                <a:off x="4920000" y="1552913"/>
                <a:ext cx="180662" cy="26607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4" name="Rectangle 133"/>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5" name="Rectangle 134"/>
              <p:cNvSpPr/>
              <p:nvPr/>
            </p:nvSpPr>
            <p:spPr>
              <a:xfrm>
                <a:off x="4355822" y="2003030"/>
                <a:ext cx="339230" cy="266077"/>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6" name="Rectangle 135"/>
              <p:cNvSpPr/>
              <p:nvPr/>
            </p:nvSpPr>
            <p:spPr>
              <a:xfrm>
                <a:off x="4741694" y="2003030"/>
                <a:ext cx="448549" cy="266077"/>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7" name="Rectangle 136"/>
              <p:cNvSpPr/>
              <p:nvPr/>
            </p:nvSpPr>
            <p:spPr>
              <a:xfrm>
                <a:off x="5190243" y="1998754"/>
                <a:ext cx="455459" cy="266077"/>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8" name="Rectangle 137"/>
              <p:cNvSpPr/>
              <p:nvPr/>
            </p:nvSpPr>
            <p:spPr>
              <a:xfrm>
                <a:off x="5650556" y="1998754"/>
                <a:ext cx="286546" cy="266077"/>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39" name="Rectangle 138"/>
              <p:cNvSpPr/>
              <p:nvPr/>
            </p:nvSpPr>
            <p:spPr>
              <a:xfrm>
                <a:off x="5942559" y="1998754"/>
                <a:ext cx="273594" cy="266077"/>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40" name="Rectangle 139"/>
              <p:cNvSpPr/>
              <p:nvPr/>
            </p:nvSpPr>
            <p:spPr>
              <a:xfrm>
                <a:off x="6216153" y="1998754"/>
                <a:ext cx="297915" cy="266077"/>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41" name="Rounded Rectangle 140"/>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42" name="Rectangle 141"/>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2</a:t>
                </a:r>
                <a:endParaRPr lang="en-US" dirty="0">
                  <a:solidFill>
                    <a:schemeClr val="tx1"/>
                  </a:solidFill>
                  <a:latin typeface="Open Sans Cond Light"/>
                  <a:cs typeface="Open Sans Cond Light"/>
                </a:endParaRPr>
              </a:p>
            </p:txBody>
          </p:sp>
        </p:grpSp>
        <p:grpSp>
          <p:nvGrpSpPr>
            <p:cNvPr id="143" name="Group 142"/>
            <p:cNvGrpSpPr/>
            <p:nvPr/>
          </p:nvGrpSpPr>
          <p:grpSpPr>
            <a:xfrm>
              <a:off x="3977558" y="1279516"/>
              <a:ext cx="1332875" cy="878028"/>
              <a:chOff x="6718200" y="889985"/>
              <a:chExt cx="2087233" cy="1844869"/>
            </a:xfrm>
          </p:grpSpPr>
          <p:cxnSp>
            <p:nvCxnSpPr>
              <p:cNvPr id="144" name="Straight Connector 143"/>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1" name="Rectangle 150"/>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2" name="Rectangle 151"/>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3" name="Rectangle 152"/>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4" name="Rectangle 153"/>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5" name="Rectangle 154"/>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6" name="Rectangle 155"/>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7" name="Rectangle 156"/>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8" name="Rectangle 157"/>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59" name="Rectangle 158"/>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0" name="Rectangle 159"/>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1" name="Rectangle 160"/>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2" name="Rectangle 161"/>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3" name="Rectangle 162"/>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4" name="Rectangle 163"/>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5" name="Rectangle 164"/>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6" name="Rectangle 165"/>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Rectangle 166"/>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8" name="Rectangle 167"/>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9" name="Rectangle 168"/>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0" name="Rectangle 169"/>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1" name="Rounded Rectangle 170"/>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72" name="Rectangle 171"/>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5</a:t>
                </a:r>
                <a:endParaRPr lang="en-US" dirty="0">
                  <a:solidFill>
                    <a:schemeClr val="tx1"/>
                  </a:solidFill>
                  <a:latin typeface="Open Sans Cond Light"/>
                  <a:cs typeface="Open Sans Cond Light"/>
                </a:endParaRPr>
              </a:p>
            </p:txBody>
          </p:sp>
        </p:grpSp>
        <p:cxnSp>
          <p:nvCxnSpPr>
            <p:cNvPr id="176" name="Straight Connector 175"/>
            <p:cNvCxnSpPr/>
            <p:nvPr/>
          </p:nvCxnSpPr>
          <p:spPr>
            <a:xfrm>
              <a:off x="2645984" y="3239694"/>
              <a:ext cx="120581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2645984" y="3365550"/>
              <a:ext cx="120581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2645984" y="3440752"/>
              <a:ext cx="1205814" cy="1556"/>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endCxn id="203" idx="3"/>
            </p:cNvCxnSpPr>
            <p:nvPr/>
          </p:nvCxnSpPr>
          <p:spPr>
            <a:xfrm flipV="1">
              <a:off x="2645984" y="3564260"/>
              <a:ext cx="1205814" cy="3126"/>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endCxn id="265" idx="0"/>
            </p:cNvCxnSpPr>
            <p:nvPr/>
          </p:nvCxnSpPr>
          <p:spPr>
            <a:xfrm>
              <a:off x="2645984" y="3653421"/>
              <a:ext cx="1174704" cy="128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645984" y="3779576"/>
              <a:ext cx="1205814" cy="452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2659824" y="3241249"/>
              <a:ext cx="102889" cy="1266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83" name="Rectangle 182"/>
            <p:cNvSpPr/>
            <p:nvPr/>
          </p:nvSpPr>
          <p:spPr>
            <a:xfrm>
              <a:off x="2762714" y="3241249"/>
              <a:ext cx="213739" cy="1266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84" name="Rectangle 183"/>
            <p:cNvSpPr/>
            <p:nvPr/>
          </p:nvSpPr>
          <p:spPr>
            <a:xfrm>
              <a:off x="3039778" y="3241249"/>
              <a:ext cx="64666" cy="1266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85" name="Rectangle 184"/>
            <p:cNvSpPr/>
            <p:nvPr/>
          </p:nvSpPr>
          <p:spPr>
            <a:xfrm>
              <a:off x="2976452" y="3241249"/>
              <a:ext cx="63325" cy="1266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86" name="Rectangle 185"/>
            <p:cNvSpPr/>
            <p:nvPr/>
          </p:nvSpPr>
          <p:spPr>
            <a:xfrm>
              <a:off x="2762712" y="3442308"/>
              <a:ext cx="147215" cy="126635"/>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87" name="Rectangle 186"/>
            <p:cNvSpPr/>
            <p:nvPr/>
          </p:nvSpPr>
          <p:spPr>
            <a:xfrm>
              <a:off x="3142462" y="3442308"/>
              <a:ext cx="47978" cy="126635"/>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88" name="Rectangle 187"/>
            <p:cNvSpPr/>
            <p:nvPr/>
          </p:nvSpPr>
          <p:spPr>
            <a:xfrm>
              <a:off x="2976452" y="3442308"/>
              <a:ext cx="166009" cy="126635"/>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89" name="Rectangle 188"/>
            <p:cNvSpPr/>
            <p:nvPr/>
          </p:nvSpPr>
          <p:spPr>
            <a:xfrm>
              <a:off x="3437572" y="3241249"/>
              <a:ext cx="102889" cy="1266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0" name="Rectangle 189"/>
            <p:cNvSpPr/>
            <p:nvPr/>
          </p:nvSpPr>
          <p:spPr>
            <a:xfrm>
              <a:off x="3373603" y="3241249"/>
              <a:ext cx="63970" cy="1266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1" name="Rectangle 190"/>
            <p:cNvSpPr/>
            <p:nvPr/>
          </p:nvSpPr>
          <p:spPr>
            <a:xfrm>
              <a:off x="3142461" y="3241250"/>
              <a:ext cx="231141" cy="1266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2" name="Rectangle 191"/>
            <p:cNvSpPr/>
            <p:nvPr/>
          </p:nvSpPr>
          <p:spPr>
            <a:xfrm>
              <a:off x="3182490" y="3442308"/>
              <a:ext cx="47978" cy="126635"/>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3" name="Rectangle 192"/>
            <p:cNvSpPr/>
            <p:nvPr/>
          </p:nvSpPr>
          <p:spPr>
            <a:xfrm>
              <a:off x="3372957" y="3440752"/>
              <a:ext cx="129229" cy="126635"/>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4" name="Rectangle 193"/>
            <p:cNvSpPr/>
            <p:nvPr/>
          </p:nvSpPr>
          <p:spPr>
            <a:xfrm>
              <a:off x="3503729" y="3440752"/>
              <a:ext cx="75920" cy="126635"/>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5" name="Rectangle 194"/>
            <p:cNvSpPr/>
            <p:nvPr/>
          </p:nvSpPr>
          <p:spPr>
            <a:xfrm>
              <a:off x="3579649" y="3440752"/>
              <a:ext cx="73342" cy="126635"/>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6" name="Rectangle 195"/>
            <p:cNvSpPr/>
            <p:nvPr/>
          </p:nvSpPr>
          <p:spPr>
            <a:xfrm>
              <a:off x="2909928" y="3654977"/>
              <a:ext cx="118387" cy="126635"/>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7" name="Rectangle 196"/>
            <p:cNvSpPr/>
            <p:nvPr/>
          </p:nvSpPr>
          <p:spPr>
            <a:xfrm>
              <a:off x="3142462" y="3654977"/>
              <a:ext cx="118387" cy="126635"/>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8" name="Rectangle 197"/>
            <p:cNvSpPr/>
            <p:nvPr/>
          </p:nvSpPr>
          <p:spPr>
            <a:xfrm>
              <a:off x="3260850" y="3654977"/>
              <a:ext cx="118387" cy="126635"/>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99" name="Rectangle 198"/>
            <p:cNvSpPr/>
            <p:nvPr/>
          </p:nvSpPr>
          <p:spPr>
            <a:xfrm>
              <a:off x="3379238" y="3654977"/>
              <a:ext cx="118387" cy="126635"/>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0" name="Rectangle 199"/>
            <p:cNvSpPr/>
            <p:nvPr/>
          </p:nvSpPr>
          <p:spPr>
            <a:xfrm>
              <a:off x="3503729" y="3654977"/>
              <a:ext cx="118387" cy="126635"/>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1" name="Rectangle 200"/>
            <p:cNvSpPr/>
            <p:nvPr/>
          </p:nvSpPr>
          <p:spPr>
            <a:xfrm>
              <a:off x="3660028" y="3654703"/>
              <a:ext cx="51985" cy="126635"/>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3" name="Rounded Rectangle 202"/>
            <p:cNvSpPr/>
            <p:nvPr/>
          </p:nvSpPr>
          <p:spPr>
            <a:xfrm>
              <a:off x="2645984" y="3125246"/>
              <a:ext cx="1205814" cy="878028"/>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04" name="Rectangle 203"/>
            <p:cNvSpPr/>
            <p:nvPr/>
          </p:nvSpPr>
          <p:spPr>
            <a:xfrm>
              <a:off x="2700630" y="3786888"/>
              <a:ext cx="1125222" cy="211972"/>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a:t>
              </a:r>
              <a:r>
                <a:rPr lang="en-US" dirty="0">
                  <a:solidFill>
                    <a:schemeClr val="tx1"/>
                  </a:solidFill>
                  <a:latin typeface="Open Sans Cond Light"/>
                  <a:cs typeface="Open Sans Cond Light"/>
                </a:rPr>
                <a:t>3</a:t>
              </a:r>
            </a:p>
          </p:txBody>
        </p:sp>
        <p:grpSp>
          <p:nvGrpSpPr>
            <p:cNvPr id="205" name="Group 204"/>
            <p:cNvGrpSpPr/>
            <p:nvPr/>
          </p:nvGrpSpPr>
          <p:grpSpPr>
            <a:xfrm>
              <a:off x="2644682" y="4052292"/>
              <a:ext cx="1949869" cy="878028"/>
              <a:chOff x="3659620" y="889985"/>
              <a:chExt cx="3053421" cy="1844869"/>
            </a:xfrm>
          </p:grpSpPr>
          <p:cxnSp>
            <p:nvCxnSpPr>
              <p:cNvPr id="206" name="Straight Connector 205"/>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endCxn id="226"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endCxn id="226"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3" name="Rectangle 212"/>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4" name="Rectangle 213"/>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5" name="Rectangle 214"/>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Rectangle 215"/>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7" name="Rectangle 216"/>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8" name="Rectangle 217"/>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9" name="Rectangle 218"/>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Rectangle 219"/>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1" name="Rectangle 220"/>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2" name="Rectangle 221"/>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3" name="Rectangle 222"/>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Rectangle 223"/>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5" name="Rectangle 224"/>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6" name="Rectangle 225"/>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7" name="Rectangle 226"/>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8" name="Rectangle 227"/>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9" name="Rectangle 228"/>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30" name="Rectangle 229"/>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31" name="Rectangle 230"/>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32" name="Rectangle 231"/>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33" name="Rounded Rectangle 232"/>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34" name="Rectangle 233"/>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4</a:t>
                </a:r>
                <a:endParaRPr lang="en-US" dirty="0">
                  <a:solidFill>
                    <a:schemeClr val="tx1"/>
                  </a:solidFill>
                  <a:latin typeface="Open Sans Cond Light"/>
                  <a:cs typeface="Open Sans Cond Light"/>
                </a:endParaRPr>
              </a:p>
            </p:txBody>
          </p:sp>
        </p:grpSp>
        <p:grpSp>
          <p:nvGrpSpPr>
            <p:cNvPr id="235" name="Group 234"/>
            <p:cNvGrpSpPr/>
            <p:nvPr/>
          </p:nvGrpSpPr>
          <p:grpSpPr>
            <a:xfrm>
              <a:off x="3854314" y="3125867"/>
              <a:ext cx="1332875" cy="878028"/>
              <a:chOff x="6718200" y="889985"/>
              <a:chExt cx="2087233" cy="1844869"/>
            </a:xfrm>
          </p:grpSpPr>
          <p:cxnSp>
            <p:nvCxnSpPr>
              <p:cNvPr id="236" name="Straight Connector 235"/>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3" name="Rectangle 242"/>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4" name="Rectangle 243"/>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5" name="Rectangle 244"/>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6" name="Rectangle 245"/>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7" name="Rectangle 246"/>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8" name="Rectangle 247"/>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Rectangle 248"/>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0" name="Rectangle 249"/>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1" name="Rectangle 250"/>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2" name="Rectangle 251"/>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3" name="Rectangle 252"/>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4" name="Rectangle 253"/>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5" name="Rectangle 254"/>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6" name="Rectangle 255"/>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7" name="Rectangle 256"/>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8" name="Rectangle 257"/>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59" name="Rectangle 258"/>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60" name="Rectangle 259"/>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61" name="Rectangle 260"/>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62" name="Rectangle 261"/>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63" name="Rounded Rectangle 262"/>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64" name="Rectangle 263"/>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a:t>
                </a:r>
                <a:r>
                  <a:rPr lang="en-US" dirty="0">
                    <a:solidFill>
                      <a:schemeClr val="tx1"/>
                    </a:solidFill>
                    <a:latin typeface="Open Sans Cond Light"/>
                    <a:cs typeface="Open Sans Cond Light"/>
                  </a:rPr>
                  <a:t>7</a:t>
                </a:r>
              </a:p>
            </p:txBody>
          </p:sp>
        </p:grpSp>
        <p:sp>
          <p:nvSpPr>
            <p:cNvPr id="265" name="Rectangle 264"/>
            <p:cNvSpPr/>
            <p:nvPr/>
          </p:nvSpPr>
          <p:spPr>
            <a:xfrm>
              <a:off x="3792791" y="3654703"/>
              <a:ext cx="55793" cy="126635"/>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nvGrpSpPr>
            <p:cNvPr id="268" name="Group 267"/>
            <p:cNvGrpSpPr/>
            <p:nvPr/>
          </p:nvGrpSpPr>
          <p:grpSpPr>
            <a:xfrm>
              <a:off x="4594551" y="2205326"/>
              <a:ext cx="1714015" cy="878028"/>
              <a:chOff x="3659620" y="889985"/>
              <a:chExt cx="3053421" cy="1844869"/>
            </a:xfrm>
          </p:grpSpPr>
          <p:cxnSp>
            <p:nvCxnSpPr>
              <p:cNvPr id="269" name="Straight Connector 26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a:endCxn id="28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a:endCxn id="28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75" name="Rectangle 27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6" name="Rectangle 27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7" name="Rectangle 27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8" name="Rectangle 27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Rectangle 27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0" name="Rectangle 27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1" name="Rectangle 28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2" name="Rectangle 28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3" name="Rectangle 28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4" name="Rectangle 28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5" name="Rectangle 28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6" name="Rectangle 28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Rectangle 28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8" name="Rectangle 28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9" name="Rectangle 28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90" name="Rectangle 28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91" name="Rectangle 29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92" name="Rectangle 29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93" name="Rectangle 29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94" name="Rectangle 29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95" name="Rectangle 29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96" name="Rounded Rectangle 29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97" name="Rectangle 29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a:t>
                </a:r>
                <a:r>
                  <a:rPr lang="en-US" dirty="0">
                    <a:solidFill>
                      <a:schemeClr val="tx1"/>
                    </a:solidFill>
                    <a:latin typeface="Open Sans Cond Light"/>
                    <a:cs typeface="Open Sans Cond Light"/>
                  </a:rPr>
                  <a:t>6</a:t>
                </a:r>
              </a:p>
            </p:txBody>
          </p:sp>
        </p:grpSp>
        <p:grpSp>
          <p:nvGrpSpPr>
            <p:cNvPr id="298" name="Group 297"/>
            <p:cNvGrpSpPr/>
            <p:nvPr/>
          </p:nvGrpSpPr>
          <p:grpSpPr>
            <a:xfrm>
              <a:off x="4597093" y="4047879"/>
              <a:ext cx="1921475" cy="878028"/>
              <a:chOff x="3659620" y="889985"/>
              <a:chExt cx="3053421" cy="1844869"/>
            </a:xfrm>
          </p:grpSpPr>
          <p:cxnSp>
            <p:nvCxnSpPr>
              <p:cNvPr id="299" name="Straight Connector 29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a:endCxn id="31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a:endCxn id="31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06" name="Rectangle 30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07" name="Rectangle 30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08" name="Rectangle 30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09" name="Rectangle 30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0" name="Rectangle 30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1" name="Rectangle 31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2" name="Rectangle 31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3" name="Rectangle 31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4" name="Rectangle 31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5" name="Rectangle 31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6" name="Rectangle 31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7" name="Rectangle 31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8" name="Rectangle 31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19" name="Rectangle 31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20" name="Rectangle 31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21" name="Rectangle 32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22" name="Rectangle 32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23" name="Rectangle 32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24" name="Rectangle 32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25" name="Rectangle 32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326" name="Rounded Rectangle 32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27" name="Rectangle 32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 Light"/>
                    <a:cs typeface="Open Sans Cond Light"/>
                  </a:rPr>
                  <a:t>Task </a:t>
                </a:r>
                <a:r>
                  <a:rPr lang="en-US" dirty="0">
                    <a:solidFill>
                      <a:schemeClr val="tx1"/>
                    </a:solidFill>
                    <a:latin typeface="Open Sans Cond Light"/>
                    <a:cs typeface="Open Sans Cond Light"/>
                  </a:rPr>
                  <a:t>8</a:t>
                </a:r>
              </a:p>
            </p:txBody>
          </p:sp>
        </p:grpSp>
        <p:sp>
          <p:nvSpPr>
            <p:cNvPr id="267" name="Rectangle 266"/>
            <p:cNvSpPr/>
            <p:nvPr/>
          </p:nvSpPr>
          <p:spPr>
            <a:xfrm>
              <a:off x="3655783" y="3441375"/>
              <a:ext cx="137007" cy="122886"/>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cxnSp>
        <p:nvCxnSpPr>
          <p:cNvPr id="331" name="Straight Connector 330"/>
          <p:cNvCxnSpPr/>
          <p:nvPr/>
        </p:nvCxnSpPr>
        <p:spPr>
          <a:xfrm flipH="1">
            <a:off x="3742291" y="1180055"/>
            <a:ext cx="16962" cy="3848005"/>
          </a:xfrm>
          <a:prstGeom prst="line">
            <a:avLst/>
          </a:prstGeom>
          <a:ln>
            <a:solidFill>
              <a:srgbClr val="000000"/>
            </a:solidFill>
            <a:prstDash val="sysDash"/>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2" name="Rectangle 331"/>
          <p:cNvSpPr/>
          <p:nvPr/>
        </p:nvSpPr>
        <p:spPr>
          <a:xfrm>
            <a:off x="76629" y="1972934"/>
            <a:ext cx="2397529" cy="160542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Open Sans Cond Light"/>
                <a:cs typeface="Open Sans Cond Light"/>
              </a:rPr>
              <a:t>Time t: different tasks may be bottlenecked on different resources</a:t>
            </a:r>
            <a:endParaRPr lang="en-US" sz="2800" dirty="0">
              <a:solidFill>
                <a:schemeClr val="tx1"/>
              </a:solidFill>
              <a:latin typeface="Open Sans Cond Light"/>
              <a:cs typeface="Open Sans Cond Light"/>
            </a:endParaRPr>
          </a:p>
        </p:txBody>
      </p:sp>
      <p:cxnSp>
        <p:nvCxnSpPr>
          <p:cNvPr id="11" name="Straight Arrow Connector 10"/>
          <p:cNvCxnSpPr/>
          <p:nvPr/>
        </p:nvCxnSpPr>
        <p:spPr>
          <a:xfrm flipV="1">
            <a:off x="2277105" y="1398412"/>
            <a:ext cx="1482148" cy="785016"/>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333" name="Straight Connector 332"/>
          <p:cNvCxnSpPr/>
          <p:nvPr/>
        </p:nvCxnSpPr>
        <p:spPr>
          <a:xfrm>
            <a:off x="4036208" y="1180055"/>
            <a:ext cx="10506" cy="792879"/>
          </a:xfrm>
          <a:prstGeom prst="line">
            <a:avLst/>
          </a:prstGeom>
          <a:ln>
            <a:solidFill>
              <a:schemeClr val="accent1"/>
            </a:solidFill>
            <a:prstDash val="sysDash"/>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a:off x="4708131" y="1180055"/>
            <a:ext cx="10506" cy="792879"/>
          </a:xfrm>
          <a:prstGeom prst="line">
            <a:avLst/>
          </a:prstGeom>
          <a:ln>
            <a:solidFill>
              <a:schemeClr val="accent4"/>
            </a:solidFill>
            <a:prstDash val="sysDash"/>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a:xfrm>
            <a:off x="5244391" y="1180055"/>
            <a:ext cx="10506" cy="792879"/>
          </a:xfrm>
          <a:prstGeom prst="line">
            <a:avLst/>
          </a:prstGeom>
          <a:ln>
            <a:solidFill>
              <a:schemeClr val="accent3"/>
            </a:solidFill>
            <a:prstDash val="sysDash"/>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8" name="Rectangle 337"/>
          <p:cNvSpPr/>
          <p:nvPr/>
        </p:nvSpPr>
        <p:spPr>
          <a:xfrm>
            <a:off x="6455963" y="1032233"/>
            <a:ext cx="2397529" cy="1605426"/>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Open Sans Cond Light"/>
                <a:cs typeface="Open Sans Cond Light"/>
              </a:rPr>
              <a:t>Single task may </a:t>
            </a:r>
            <a:r>
              <a:rPr lang="en-US" sz="2800" dirty="0">
                <a:solidFill>
                  <a:schemeClr val="tx1"/>
                </a:solidFill>
                <a:latin typeface="Open Sans Cond Light"/>
                <a:cs typeface="Open Sans Cond Light"/>
              </a:rPr>
              <a:t>be bottlenecked on different resources at different times</a:t>
            </a:r>
          </a:p>
        </p:txBody>
      </p:sp>
      <p:cxnSp>
        <p:nvCxnSpPr>
          <p:cNvPr id="339" name="Straight Arrow Connector 338"/>
          <p:cNvCxnSpPr/>
          <p:nvPr/>
        </p:nvCxnSpPr>
        <p:spPr>
          <a:xfrm flipH="1">
            <a:off x="4036208" y="1180055"/>
            <a:ext cx="2482361" cy="99461"/>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340" name="Straight Arrow Connector 339"/>
          <p:cNvCxnSpPr/>
          <p:nvPr/>
        </p:nvCxnSpPr>
        <p:spPr>
          <a:xfrm flipH="1">
            <a:off x="4708131" y="1180055"/>
            <a:ext cx="1810438" cy="213910"/>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cxnSp>
        <p:nvCxnSpPr>
          <p:cNvPr id="341" name="Straight Arrow Connector 340"/>
          <p:cNvCxnSpPr/>
          <p:nvPr/>
        </p:nvCxnSpPr>
        <p:spPr>
          <a:xfrm flipH="1">
            <a:off x="5254897" y="1180055"/>
            <a:ext cx="1211722" cy="339765"/>
          </a:xfrm>
          <a:prstGeom prst="straightConnector1">
            <a:avLst/>
          </a:prstGeom>
          <a:ln w="12700" cmpd="sng">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2112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3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012316" y="719391"/>
            <a:ext cx="3991527" cy="3761670"/>
            <a:chOff x="3063780" y="132978"/>
            <a:chExt cx="4885816" cy="4604461"/>
          </a:xfrm>
        </p:grpSpPr>
        <p:grpSp>
          <p:nvGrpSpPr>
            <p:cNvPr id="80" name="Group 79"/>
            <p:cNvGrpSpPr/>
            <p:nvPr/>
          </p:nvGrpSpPr>
          <p:grpSpPr>
            <a:xfrm>
              <a:off x="3065421" y="136498"/>
              <a:ext cx="1681047" cy="1107385"/>
              <a:chOff x="1572387" y="899258"/>
              <a:chExt cx="2087233" cy="1844869"/>
            </a:xfrm>
          </p:grpSpPr>
          <p:cxnSp>
            <p:nvCxnSpPr>
              <p:cNvPr id="81" name="Straight Connector 80"/>
              <p:cNvCxnSpPr/>
              <p:nvPr/>
            </p:nvCxnSpPr>
            <p:spPr>
              <a:xfrm>
                <a:off x="1572387" y="113973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72387" y="140417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572387" y="1562185"/>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572387" y="1828261"/>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572387" y="2009033"/>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572387" y="2274104"/>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595647"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88" name="Rectangle 87"/>
              <p:cNvSpPr/>
              <p:nvPr/>
            </p:nvSpPr>
            <p:spPr>
              <a:xfrm>
                <a:off x="1768573" y="1143000"/>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89" name="Rectangle 88"/>
              <p:cNvSpPr/>
              <p:nvPr/>
            </p:nvSpPr>
            <p:spPr>
              <a:xfrm>
                <a:off x="2234230" y="1143000"/>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0" name="Rectangle 89"/>
              <p:cNvSpPr/>
              <p:nvPr/>
            </p:nvSpPr>
            <p:spPr>
              <a:xfrm>
                <a:off x="2127801" y="1143000"/>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1" name="Rectangle 90"/>
              <p:cNvSpPr/>
              <p:nvPr/>
            </p:nvSpPr>
            <p:spPr>
              <a:xfrm>
                <a:off x="1768571" y="1565454"/>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2" name="Rectangle 91"/>
              <p:cNvSpPr/>
              <p:nvPr/>
            </p:nvSpPr>
            <p:spPr>
              <a:xfrm>
                <a:off x="2406810"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3" name="Rectangle 92"/>
              <p:cNvSpPr/>
              <p:nvPr/>
            </p:nvSpPr>
            <p:spPr>
              <a:xfrm>
                <a:off x="2127801" y="1565454"/>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4" name="Rectangle 93"/>
              <p:cNvSpPr/>
              <p:nvPr/>
            </p:nvSpPr>
            <p:spPr>
              <a:xfrm>
                <a:off x="2902798" y="1143000"/>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5" name="Rectangle 94"/>
              <p:cNvSpPr/>
              <p:nvPr/>
            </p:nvSpPr>
            <p:spPr>
              <a:xfrm>
                <a:off x="2795285" y="1143000"/>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6" name="Rectangle 95"/>
              <p:cNvSpPr/>
              <p:nvPr/>
            </p:nvSpPr>
            <p:spPr>
              <a:xfrm>
                <a:off x="2406809" y="1143001"/>
                <a:ext cx="388475" cy="266079"/>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7" name="Rectangle 96"/>
              <p:cNvSpPr/>
              <p:nvPr/>
            </p:nvSpPr>
            <p:spPr>
              <a:xfrm>
                <a:off x="2474084" y="1565454"/>
                <a:ext cx="806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8" name="Rectangle 97"/>
              <p:cNvSpPr/>
              <p:nvPr/>
            </p:nvSpPr>
            <p:spPr>
              <a:xfrm>
                <a:off x="2794200" y="1562185"/>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99" name="Rectangle 98"/>
              <p:cNvSpPr/>
              <p:nvPr/>
            </p:nvSpPr>
            <p:spPr>
              <a:xfrm>
                <a:off x="3013986" y="1562185"/>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0" name="Rectangle 99"/>
              <p:cNvSpPr/>
              <p:nvPr/>
            </p:nvSpPr>
            <p:spPr>
              <a:xfrm>
                <a:off x="3141584" y="1562185"/>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1" name="Rectangle 100"/>
              <p:cNvSpPr/>
              <p:nvPr/>
            </p:nvSpPr>
            <p:spPr>
              <a:xfrm>
                <a:off x="2015993"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2" name="Rectangle 101"/>
              <p:cNvSpPr/>
              <p:nvPr/>
            </p:nvSpPr>
            <p:spPr>
              <a:xfrm>
                <a:off x="2406810"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3" name="Rectangle 102"/>
              <p:cNvSpPr/>
              <p:nvPr/>
            </p:nvSpPr>
            <p:spPr>
              <a:xfrm>
                <a:off x="2605782"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4" name="Rectangle 103"/>
              <p:cNvSpPr/>
              <p:nvPr/>
            </p:nvSpPr>
            <p:spPr>
              <a:xfrm>
                <a:off x="2804755"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5" name="Rectangle 104"/>
              <p:cNvSpPr/>
              <p:nvPr/>
            </p:nvSpPr>
            <p:spPr>
              <a:xfrm>
                <a:off x="3013986"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6" name="Rectangle 105"/>
              <p:cNvSpPr/>
              <p:nvPr/>
            </p:nvSpPr>
            <p:spPr>
              <a:xfrm>
                <a:off x="3212958"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7" name="Rectangle 106"/>
              <p:cNvSpPr/>
              <p:nvPr/>
            </p:nvSpPr>
            <p:spPr>
              <a:xfrm>
                <a:off x="3460648" y="201230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08" name="Rounded Rectangle 107"/>
              <p:cNvSpPr/>
              <p:nvPr/>
            </p:nvSpPr>
            <p:spPr>
              <a:xfrm>
                <a:off x="1572387" y="899258"/>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109" name="Rectangle 108"/>
              <p:cNvSpPr/>
              <p:nvPr/>
            </p:nvSpPr>
            <p:spPr>
              <a:xfrm>
                <a:off x="1664230" y="2289469"/>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1</a:t>
                </a:r>
                <a:endParaRPr lang="en-US" dirty="0">
                  <a:solidFill>
                    <a:schemeClr val="tx1"/>
                  </a:solidFill>
                  <a:latin typeface="Open Sans Condensed Light"/>
                  <a:cs typeface="Open Sans Condensed Light"/>
                </a:endParaRPr>
              </a:p>
            </p:txBody>
          </p:sp>
        </p:grpSp>
        <p:grpSp>
          <p:nvGrpSpPr>
            <p:cNvPr id="113" name="Group 112"/>
            <p:cNvGrpSpPr/>
            <p:nvPr/>
          </p:nvGrpSpPr>
          <p:grpSpPr>
            <a:xfrm>
              <a:off x="3063780" y="1300627"/>
              <a:ext cx="2459210" cy="1107385"/>
              <a:chOff x="3659620" y="889985"/>
              <a:chExt cx="3053421" cy="1844869"/>
            </a:xfrm>
          </p:grpSpPr>
          <p:cxnSp>
            <p:nvCxnSpPr>
              <p:cNvPr id="114" name="Straight Connector 113"/>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endCxn id="134"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134"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1" name="Rectangle 120"/>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2" name="Rectangle 121"/>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3" name="Rectangle 122"/>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4" name="Rectangle 123"/>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5" name="Rectangle 124"/>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6" name="Rectangle 125"/>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7" name="Rectangle 126"/>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8" name="Rectangle 127"/>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29" name="Rectangle 128"/>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0" name="Rectangle 129"/>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1" name="Rectangle 130"/>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2" name="Rectangle 131"/>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3" name="Rectangle 132"/>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4" name="Rectangle 133"/>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5" name="Rectangle 134"/>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6" name="Rectangle 135"/>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7" name="Rectangle 136"/>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8" name="Rectangle 137"/>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39" name="Rectangle 138"/>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40" name="Rectangle 139"/>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41" name="Rounded Rectangle 140"/>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142" name="Rectangle 141"/>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2</a:t>
                </a:r>
                <a:endParaRPr lang="en-US" dirty="0">
                  <a:solidFill>
                    <a:schemeClr val="tx1"/>
                  </a:solidFill>
                  <a:latin typeface="Open Sans Condensed Light"/>
                  <a:cs typeface="Open Sans Condensed Light"/>
                </a:endParaRPr>
              </a:p>
            </p:txBody>
          </p:sp>
        </p:grpSp>
        <p:grpSp>
          <p:nvGrpSpPr>
            <p:cNvPr id="143" name="Group 142"/>
            <p:cNvGrpSpPr/>
            <p:nvPr/>
          </p:nvGrpSpPr>
          <p:grpSpPr>
            <a:xfrm>
              <a:off x="4744828" y="132978"/>
              <a:ext cx="1681047" cy="1107385"/>
              <a:chOff x="6718200" y="889985"/>
              <a:chExt cx="2087233" cy="1844869"/>
            </a:xfrm>
          </p:grpSpPr>
          <p:cxnSp>
            <p:nvCxnSpPr>
              <p:cNvPr id="144" name="Straight Connector 143"/>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1" name="Rectangle 150"/>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2" name="Rectangle 151"/>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3" name="Rectangle 152"/>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4" name="Rectangle 153"/>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5" name="Rectangle 154"/>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6" name="Rectangle 155"/>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7" name="Rectangle 156"/>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8" name="Rectangle 157"/>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59" name="Rectangle 158"/>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0" name="Rectangle 159"/>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1" name="Rectangle 160"/>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2" name="Rectangle 161"/>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3" name="Rectangle 162"/>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4" name="Rectangle 163"/>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5" name="Rectangle 164"/>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6" name="Rectangle 165"/>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7" name="Rectangle 166"/>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8" name="Rectangle 167"/>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69" name="Rectangle 168"/>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70" name="Rectangle 169"/>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71" name="Rounded Rectangle 170"/>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172" name="Rectangle 171"/>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5</a:t>
                </a:r>
                <a:endParaRPr lang="en-US" dirty="0">
                  <a:solidFill>
                    <a:schemeClr val="tx1"/>
                  </a:solidFill>
                  <a:latin typeface="Open Sans Condensed Light"/>
                  <a:cs typeface="Open Sans Condensed Light"/>
                </a:endParaRPr>
              </a:p>
            </p:txBody>
          </p:sp>
        </p:grpSp>
        <p:cxnSp>
          <p:nvCxnSpPr>
            <p:cNvPr id="176" name="Straight Connector 175"/>
            <p:cNvCxnSpPr/>
            <p:nvPr/>
          </p:nvCxnSpPr>
          <p:spPr>
            <a:xfrm>
              <a:off x="3065422" y="2605191"/>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065422" y="2763922"/>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3065422" y="2858769"/>
              <a:ext cx="1520795" cy="196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endCxn id="203" idx="3"/>
            </p:cNvCxnSpPr>
            <p:nvPr/>
          </p:nvCxnSpPr>
          <p:spPr>
            <a:xfrm flipV="1">
              <a:off x="3065422" y="3014539"/>
              <a:ext cx="1520795" cy="394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endCxn id="265" idx="0"/>
            </p:cNvCxnSpPr>
            <p:nvPr/>
          </p:nvCxnSpPr>
          <p:spPr>
            <a:xfrm>
              <a:off x="3065422" y="3126990"/>
              <a:ext cx="1481558" cy="161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3065422" y="3286099"/>
              <a:ext cx="1520795" cy="5703"/>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3082877" y="2607152"/>
              <a:ext cx="129766"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83" name="Rectangle 182"/>
            <p:cNvSpPr/>
            <p:nvPr/>
          </p:nvSpPr>
          <p:spPr>
            <a:xfrm>
              <a:off x="3212644" y="2607152"/>
              <a:ext cx="269572"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84" name="Rectangle 183"/>
            <p:cNvSpPr/>
            <p:nvPr/>
          </p:nvSpPr>
          <p:spPr>
            <a:xfrm>
              <a:off x="3562082" y="2607152"/>
              <a:ext cx="81558"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85" name="Rectangle 184"/>
            <p:cNvSpPr/>
            <p:nvPr/>
          </p:nvSpPr>
          <p:spPr>
            <a:xfrm>
              <a:off x="3482215" y="2607152"/>
              <a:ext cx="79867"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86" name="Rectangle 185"/>
            <p:cNvSpPr/>
            <p:nvPr/>
          </p:nvSpPr>
          <p:spPr>
            <a:xfrm>
              <a:off x="3212642" y="2860731"/>
              <a:ext cx="185670"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87" name="Rectangle 186"/>
            <p:cNvSpPr/>
            <p:nvPr/>
          </p:nvSpPr>
          <p:spPr>
            <a:xfrm>
              <a:off x="3691589" y="2860731"/>
              <a:ext cx="60511"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88" name="Rectangle 187"/>
            <p:cNvSpPr/>
            <p:nvPr/>
          </p:nvSpPr>
          <p:spPr>
            <a:xfrm>
              <a:off x="3482215" y="2860731"/>
              <a:ext cx="209374"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89" name="Rectangle 188"/>
            <p:cNvSpPr/>
            <p:nvPr/>
          </p:nvSpPr>
          <p:spPr>
            <a:xfrm>
              <a:off x="4063788" y="2607152"/>
              <a:ext cx="129766"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0" name="Rectangle 189"/>
            <p:cNvSpPr/>
            <p:nvPr/>
          </p:nvSpPr>
          <p:spPr>
            <a:xfrm>
              <a:off x="3983108" y="2607152"/>
              <a:ext cx="80680"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1" name="Rectangle 190"/>
            <p:cNvSpPr/>
            <p:nvPr/>
          </p:nvSpPr>
          <p:spPr>
            <a:xfrm>
              <a:off x="3691588" y="2607153"/>
              <a:ext cx="291519" cy="159714"/>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2" name="Rectangle 191"/>
            <p:cNvSpPr/>
            <p:nvPr/>
          </p:nvSpPr>
          <p:spPr>
            <a:xfrm>
              <a:off x="3742073" y="2860731"/>
              <a:ext cx="60511"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3" name="Rectangle 192"/>
            <p:cNvSpPr/>
            <p:nvPr/>
          </p:nvSpPr>
          <p:spPr>
            <a:xfrm>
              <a:off x="3982294" y="2858769"/>
              <a:ext cx="162986"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4" name="Rectangle 193"/>
            <p:cNvSpPr/>
            <p:nvPr/>
          </p:nvSpPr>
          <p:spPr>
            <a:xfrm>
              <a:off x="4147226" y="2858769"/>
              <a:ext cx="95752"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5" name="Rectangle 194"/>
            <p:cNvSpPr/>
            <p:nvPr/>
          </p:nvSpPr>
          <p:spPr>
            <a:xfrm>
              <a:off x="4242978" y="2858769"/>
              <a:ext cx="92500" cy="159714"/>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6" name="Rectangle 195"/>
            <p:cNvSpPr/>
            <p:nvPr/>
          </p:nvSpPr>
          <p:spPr>
            <a:xfrm>
              <a:off x="3398313"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7" name="Rectangle 196"/>
            <p:cNvSpPr/>
            <p:nvPr/>
          </p:nvSpPr>
          <p:spPr>
            <a:xfrm>
              <a:off x="3691589"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8" name="Rectangle 197"/>
            <p:cNvSpPr/>
            <p:nvPr/>
          </p:nvSpPr>
          <p:spPr>
            <a:xfrm>
              <a:off x="3840902"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199" name="Rectangle 198"/>
            <p:cNvSpPr/>
            <p:nvPr/>
          </p:nvSpPr>
          <p:spPr>
            <a:xfrm>
              <a:off x="3990215"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00" name="Rectangle 199"/>
            <p:cNvSpPr/>
            <p:nvPr/>
          </p:nvSpPr>
          <p:spPr>
            <a:xfrm>
              <a:off x="4147226" y="3128953"/>
              <a:ext cx="149312"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01" name="Rectangle 200"/>
            <p:cNvSpPr/>
            <p:nvPr/>
          </p:nvSpPr>
          <p:spPr>
            <a:xfrm>
              <a:off x="4344353" y="3128607"/>
              <a:ext cx="65564"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03" name="Rounded Rectangle 202"/>
            <p:cNvSpPr/>
            <p:nvPr/>
          </p:nvSpPr>
          <p:spPr>
            <a:xfrm>
              <a:off x="3065422" y="2460846"/>
              <a:ext cx="1520795" cy="1107385"/>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204" name="Rectangle 203"/>
            <p:cNvSpPr/>
            <p:nvPr/>
          </p:nvSpPr>
          <p:spPr>
            <a:xfrm>
              <a:off x="3134343" y="3295322"/>
              <a:ext cx="1419150" cy="267343"/>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a:t>
              </a:r>
              <a:r>
                <a:rPr lang="en-US" dirty="0">
                  <a:solidFill>
                    <a:schemeClr val="tx1"/>
                  </a:solidFill>
                  <a:latin typeface="Open Sans Condensed Light"/>
                  <a:cs typeface="Open Sans Condensed Light"/>
                </a:rPr>
                <a:t>3</a:t>
              </a:r>
            </a:p>
          </p:txBody>
        </p:sp>
        <p:grpSp>
          <p:nvGrpSpPr>
            <p:cNvPr id="205" name="Group 204"/>
            <p:cNvGrpSpPr/>
            <p:nvPr/>
          </p:nvGrpSpPr>
          <p:grpSpPr>
            <a:xfrm>
              <a:off x="3063780" y="3630054"/>
              <a:ext cx="2459210" cy="1107385"/>
              <a:chOff x="3659620" y="889985"/>
              <a:chExt cx="3053421" cy="1844869"/>
            </a:xfrm>
          </p:grpSpPr>
          <p:cxnSp>
            <p:nvCxnSpPr>
              <p:cNvPr id="206" name="Straight Connector 205"/>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endCxn id="226"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endCxn id="226"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13" name="Rectangle 212"/>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14" name="Rectangle 213"/>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15" name="Rectangle 214"/>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16" name="Rectangle 215"/>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17" name="Rectangle 216"/>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18" name="Rectangle 217"/>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19" name="Rectangle 218"/>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0" name="Rectangle 219"/>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1" name="Rectangle 220"/>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2" name="Rectangle 221"/>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3" name="Rectangle 222"/>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4" name="Rectangle 223"/>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5" name="Rectangle 224"/>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6" name="Rectangle 225"/>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7" name="Rectangle 226"/>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8" name="Rectangle 227"/>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29" name="Rectangle 228"/>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30" name="Rectangle 229"/>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31" name="Rectangle 230"/>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32" name="Rectangle 231"/>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33" name="Rounded Rectangle 232"/>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234" name="Rectangle 233"/>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4</a:t>
                </a:r>
                <a:endParaRPr lang="en-US" dirty="0">
                  <a:solidFill>
                    <a:schemeClr val="tx1"/>
                  </a:solidFill>
                  <a:latin typeface="Open Sans Condensed Light"/>
                  <a:cs typeface="Open Sans Condensed Light"/>
                </a:endParaRPr>
              </a:p>
            </p:txBody>
          </p:sp>
        </p:grpSp>
        <p:grpSp>
          <p:nvGrpSpPr>
            <p:cNvPr id="235" name="Group 234"/>
            <p:cNvGrpSpPr/>
            <p:nvPr/>
          </p:nvGrpSpPr>
          <p:grpSpPr>
            <a:xfrm>
              <a:off x="4589390" y="2461630"/>
              <a:ext cx="1681047" cy="1107385"/>
              <a:chOff x="6718200" y="889985"/>
              <a:chExt cx="2087233" cy="1844869"/>
            </a:xfrm>
          </p:grpSpPr>
          <p:cxnSp>
            <p:nvCxnSpPr>
              <p:cNvPr id="236" name="Straight Connector 235"/>
              <p:cNvCxnSpPr/>
              <p:nvPr/>
            </p:nvCxnSpPr>
            <p:spPr>
              <a:xfrm>
                <a:off x="6718200" y="1130459"/>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6718200" y="139490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a:xfrm>
                <a:off x="6718200" y="1552912"/>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a:off x="6718200" y="1818988"/>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718200" y="1999760"/>
                <a:ext cx="2087233" cy="3268"/>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718200" y="2264831"/>
                <a:ext cx="2087233" cy="4275"/>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6741460"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43" name="Rectangle 242"/>
              <p:cNvSpPr/>
              <p:nvPr/>
            </p:nvSpPr>
            <p:spPr>
              <a:xfrm>
                <a:off x="6914386" y="1133727"/>
                <a:ext cx="13414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44" name="Rectangle 243"/>
              <p:cNvSpPr/>
              <p:nvPr/>
            </p:nvSpPr>
            <p:spPr>
              <a:xfrm>
                <a:off x="7326829" y="1133727"/>
                <a:ext cx="1086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45" name="Rectangle 244"/>
              <p:cNvSpPr/>
              <p:nvPr/>
            </p:nvSpPr>
            <p:spPr>
              <a:xfrm>
                <a:off x="7220399" y="1133727"/>
                <a:ext cx="106430"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46" name="Rectangle 245"/>
              <p:cNvSpPr/>
              <p:nvPr/>
            </p:nvSpPr>
            <p:spPr>
              <a:xfrm>
                <a:off x="6914384" y="1556181"/>
                <a:ext cx="18706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47" name="Rectangle 246"/>
              <p:cNvSpPr/>
              <p:nvPr/>
            </p:nvSpPr>
            <p:spPr>
              <a:xfrm>
                <a:off x="7380495" y="1556181"/>
                <a:ext cx="252764"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48" name="Rectangle 247"/>
              <p:cNvSpPr/>
              <p:nvPr/>
            </p:nvSpPr>
            <p:spPr>
              <a:xfrm>
                <a:off x="7101486" y="1556181"/>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49" name="Rectangle 248"/>
              <p:cNvSpPr/>
              <p:nvPr/>
            </p:nvSpPr>
            <p:spPr>
              <a:xfrm>
                <a:off x="7048528" y="1133727"/>
                <a:ext cx="172925"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0" name="Rectangle 249"/>
              <p:cNvSpPr/>
              <p:nvPr/>
            </p:nvSpPr>
            <p:spPr>
              <a:xfrm>
                <a:off x="7552623" y="1133727"/>
                <a:ext cx="10751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1" name="Rectangle 250"/>
              <p:cNvSpPr/>
              <p:nvPr/>
            </p:nvSpPr>
            <p:spPr>
              <a:xfrm>
                <a:off x="7435512" y="1133727"/>
                <a:ext cx="117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2" name="Rectangle 251"/>
              <p:cNvSpPr/>
              <p:nvPr/>
            </p:nvSpPr>
            <p:spPr>
              <a:xfrm>
                <a:off x="7619897" y="1556181"/>
                <a:ext cx="32011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3" name="Rectangle 252"/>
              <p:cNvSpPr/>
              <p:nvPr/>
            </p:nvSpPr>
            <p:spPr>
              <a:xfrm>
                <a:off x="7940013" y="1552910"/>
                <a:ext cx="217193"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4" name="Rectangle 253"/>
              <p:cNvSpPr/>
              <p:nvPr/>
            </p:nvSpPr>
            <p:spPr>
              <a:xfrm>
                <a:off x="8159799" y="1552910"/>
                <a:ext cx="127598"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5" name="Rectangle 254"/>
              <p:cNvSpPr/>
              <p:nvPr/>
            </p:nvSpPr>
            <p:spPr>
              <a:xfrm>
                <a:off x="8287397" y="1552910"/>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6" name="Rectangle 255"/>
              <p:cNvSpPr/>
              <p:nvPr/>
            </p:nvSpPr>
            <p:spPr>
              <a:xfrm>
                <a:off x="7161806"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7" name="Rectangle 256"/>
              <p:cNvSpPr/>
              <p:nvPr/>
            </p:nvSpPr>
            <p:spPr>
              <a:xfrm>
                <a:off x="7380495"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8" name="Rectangle 257"/>
              <p:cNvSpPr/>
              <p:nvPr/>
            </p:nvSpPr>
            <p:spPr>
              <a:xfrm>
                <a:off x="7619897"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59" name="Rectangle 258"/>
              <p:cNvSpPr/>
              <p:nvPr/>
            </p:nvSpPr>
            <p:spPr>
              <a:xfrm>
                <a:off x="7950568"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60" name="Rectangle 259"/>
              <p:cNvSpPr/>
              <p:nvPr/>
            </p:nvSpPr>
            <p:spPr>
              <a:xfrm>
                <a:off x="8159799"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61" name="Rectangle 260"/>
              <p:cNvSpPr/>
              <p:nvPr/>
            </p:nvSpPr>
            <p:spPr>
              <a:xfrm>
                <a:off x="835877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62" name="Rectangle 261"/>
              <p:cNvSpPr/>
              <p:nvPr/>
            </p:nvSpPr>
            <p:spPr>
              <a:xfrm>
                <a:off x="8606461" y="1997738"/>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63" name="Rounded Rectangle 262"/>
              <p:cNvSpPr/>
              <p:nvPr/>
            </p:nvSpPr>
            <p:spPr>
              <a:xfrm>
                <a:off x="6718200" y="889985"/>
                <a:ext cx="2087233"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264" name="Rectangle 263"/>
              <p:cNvSpPr/>
              <p:nvPr/>
            </p:nvSpPr>
            <p:spPr>
              <a:xfrm>
                <a:off x="6810043" y="2280196"/>
                <a:ext cx="1891143"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a:t>
                </a:r>
                <a:r>
                  <a:rPr lang="en-US" dirty="0">
                    <a:solidFill>
                      <a:schemeClr val="tx1"/>
                    </a:solidFill>
                    <a:latin typeface="Open Sans Condensed Light"/>
                    <a:cs typeface="Open Sans Condensed Light"/>
                  </a:rPr>
                  <a:t>7</a:t>
                </a:r>
              </a:p>
            </p:txBody>
          </p:sp>
        </p:grpSp>
        <p:sp>
          <p:nvSpPr>
            <p:cNvPr id="265" name="Rectangle 264"/>
            <p:cNvSpPr/>
            <p:nvPr/>
          </p:nvSpPr>
          <p:spPr>
            <a:xfrm>
              <a:off x="4511796" y="3128607"/>
              <a:ext cx="70367" cy="159714"/>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grpSp>
          <p:nvGrpSpPr>
            <p:cNvPr id="268" name="Group 267"/>
            <p:cNvGrpSpPr/>
            <p:nvPr/>
          </p:nvGrpSpPr>
          <p:grpSpPr>
            <a:xfrm>
              <a:off x="5522990" y="1300627"/>
              <a:ext cx="2161747" cy="1107385"/>
              <a:chOff x="3659620" y="889985"/>
              <a:chExt cx="3053421" cy="1844869"/>
            </a:xfrm>
          </p:grpSpPr>
          <p:cxnSp>
            <p:nvCxnSpPr>
              <p:cNvPr id="269" name="Straight Connector 26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a:endCxn id="28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a:endCxn id="28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75" name="Rectangle 27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76" name="Rectangle 27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77" name="Rectangle 27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78" name="Rectangle 27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79" name="Rectangle 27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0" name="Rectangle 27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1" name="Rectangle 28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2" name="Rectangle 28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3" name="Rectangle 28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4" name="Rectangle 28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5" name="Rectangle 28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6" name="Rectangle 28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7" name="Rectangle 28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8" name="Rectangle 28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89" name="Rectangle 28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90" name="Rectangle 28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91" name="Rectangle 29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92" name="Rectangle 29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93" name="Rectangle 29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94" name="Rectangle 29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95" name="Rectangle 29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296" name="Rounded Rectangle 29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297" name="Rectangle 29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a:t>
                </a:r>
                <a:r>
                  <a:rPr lang="en-US" dirty="0">
                    <a:solidFill>
                      <a:schemeClr val="tx1"/>
                    </a:solidFill>
                    <a:latin typeface="Open Sans Condensed Light"/>
                    <a:cs typeface="Open Sans Condensed Light"/>
                  </a:rPr>
                  <a:t>6</a:t>
                </a:r>
              </a:p>
            </p:txBody>
          </p:sp>
        </p:grpSp>
        <p:grpSp>
          <p:nvGrpSpPr>
            <p:cNvPr id="298" name="Group 297"/>
            <p:cNvGrpSpPr/>
            <p:nvPr/>
          </p:nvGrpSpPr>
          <p:grpSpPr>
            <a:xfrm>
              <a:off x="5526196" y="3624488"/>
              <a:ext cx="2423400" cy="1107385"/>
              <a:chOff x="3659620" y="889985"/>
              <a:chExt cx="3053421" cy="1844869"/>
            </a:xfrm>
          </p:grpSpPr>
          <p:cxnSp>
            <p:nvCxnSpPr>
              <p:cNvPr id="299" name="Straight Connector 298"/>
              <p:cNvCxnSpPr/>
              <p:nvPr/>
            </p:nvCxnSpPr>
            <p:spPr>
              <a:xfrm>
                <a:off x="3659620" y="1130459"/>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0" name="Straight Connector 299"/>
              <p:cNvCxnSpPr/>
              <p:nvPr/>
            </p:nvCxnSpPr>
            <p:spPr>
              <a:xfrm>
                <a:off x="3659620" y="1394900"/>
                <a:ext cx="305342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p:nvCxnSpPr>
            <p:spPr>
              <a:xfrm flipV="1">
                <a:off x="3659620" y="1552910"/>
                <a:ext cx="3053421" cy="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p:cNvCxnSpPr/>
              <p:nvPr/>
            </p:nvCxnSpPr>
            <p:spPr>
              <a:xfrm>
                <a:off x="3659620" y="1818988"/>
                <a:ext cx="3053421" cy="1254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3" name="Straight Connector 302"/>
              <p:cNvCxnSpPr>
                <a:endCxn id="319" idx="0"/>
              </p:cNvCxnSpPr>
              <p:nvPr/>
            </p:nvCxnSpPr>
            <p:spPr>
              <a:xfrm flipV="1">
                <a:off x="3659620" y="1998753"/>
                <a:ext cx="2953935" cy="1007"/>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04" name="Straight Connector 303"/>
              <p:cNvCxnSpPr>
                <a:endCxn id="319" idx="2"/>
              </p:cNvCxnSpPr>
              <p:nvPr/>
            </p:nvCxnSpPr>
            <p:spPr>
              <a:xfrm>
                <a:off x="3659620" y="2264831"/>
                <a:ext cx="295393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3682880" y="1133727"/>
                <a:ext cx="420346"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06" name="Rectangle 305"/>
              <p:cNvSpPr/>
              <p:nvPr/>
            </p:nvSpPr>
            <p:spPr>
              <a:xfrm>
                <a:off x="4108401" y="1133727"/>
                <a:ext cx="359228"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07" name="Rectangle 306"/>
              <p:cNvSpPr/>
              <p:nvPr/>
            </p:nvSpPr>
            <p:spPr>
              <a:xfrm>
                <a:off x="5154111" y="1132090"/>
                <a:ext cx="34505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08" name="Rectangle 307"/>
              <p:cNvSpPr/>
              <p:nvPr/>
            </p:nvSpPr>
            <p:spPr>
              <a:xfrm>
                <a:off x="4920000" y="1132090"/>
                <a:ext cx="234111"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09" name="Rectangle 308"/>
              <p:cNvSpPr/>
              <p:nvPr/>
            </p:nvSpPr>
            <p:spPr>
              <a:xfrm>
                <a:off x="4108401" y="1556181"/>
                <a:ext cx="24742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0" name="Rectangle 309"/>
              <p:cNvSpPr/>
              <p:nvPr/>
            </p:nvSpPr>
            <p:spPr>
              <a:xfrm>
                <a:off x="6291818" y="1556181"/>
                <a:ext cx="222251"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1" name="Rectangle 310"/>
              <p:cNvSpPr/>
              <p:nvPr/>
            </p:nvSpPr>
            <p:spPr>
              <a:xfrm>
                <a:off x="4462686" y="1552910"/>
                <a:ext cx="279009"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2" name="Rectangle 311"/>
              <p:cNvSpPr/>
              <p:nvPr/>
            </p:nvSpPr>
            <p:spPr>
              <a:xfrm>
                <a:off x="5499163" y="1132090"/>
                <a:ext cx="36403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3" name="Rectangle 312"/>
              <p:cNvSpPr/>
              <p:nvPr/>
            </p:nvSpPr>
            <p:spPr>
              <a:xfrm>
                <a:off x="5863195" y="1132090"/>
                <a:ext cx="391583"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4" name="Rectangle 313"/>
              <p:cNvSpPr/>
              <p:nvPr/>
            </p:nvSpPr>
            <p:spPr>
              <a:xfrm>
                <a:off x="4467629" y="1132090"/>
                <a:ext cx="452372" cy="26607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5" name="Rectangle 314"/>
              <p:cNvSpPr/>
              <p:nvPr/>
            </p:nvSpPr>
            <p:spPr>
              <a:xfrm>
                <a:off x="5239063" y="1552910"/>
                <a:ext cx="26010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6" name="Rectangle 315"/>
              <p:cNvSpPr/>
              <p:nvPr/>
            </p:nvSpPr>
            <p:spPr>
              <a:xfrm>
                <a:off x="5499164" y="1552910"/>
                <a:ext cx="247690"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7" name="Rectangle 316"/>
              <p:cNvSpPr/>
              <p:nvPr/>
            </p:nvSpPr>
            <p:spPr>
              <a:xfrm>
                <a:off x="5863195" y="1556181"/>
                <a:ext cx="281536"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8" name="Rectangle 317"/>
              <p:cNvSpPr/>
              <p:nvPr/>
            </p:nvSpPr>
            <p:spPr>
              <a:xfrm>
                <a:off x="4920001" y="1552912"/>
                <a:ext cx="319062" cy="266078"/>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19" name="Rectangle 318"/>
              <p:cNvSpPr/>
              <p:nvPr/>
            </p:nvSpPr>
            <p:spPr>
              <a:xfrm>
                <a:off x="6514069"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20" name="Rectangle 319"/>
              <p:cNvSpPr/>
              <p:nvPr/>
            </p:nvSpPr>
            <p:spPr>
              <a:xfrm>
                <a:off x="4355822"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21" name="Rectangle 320"/>
              <p:cNvSpPr/>
              <p:nvPr/>
            </p:nvSpPr>
            <p:spPr>
              <a:xfrm>
                <a:off x="4741695" y="2003030"/>
                <a:ext cx="293900"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22" name="Rectangle 321"/>
              <p:cNvSpPr/>
              <p:nvPr/>
            </p:nvSpPr>
            <p:spPr>
              <a:xfrm>
                <a:off x="52390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23" name="Rectangle 322"/>
              <p:cNvSpPr/>
              <p:nvPr/>
            </p:nvSpPr>
            <p:spPr>
              <a:xfrm>
                <a:off x="5499163"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24" name="Rectangle 323"/>
              <p:cNvSpPr/>
              <p:nvPr/>
            </p:nvSpPr>
            <p:spPr>
              <a:xfrm>
                <a:off x="5802899" y="2003030"/>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25" name="Rectangle 324"/>
              <p:cNvSpPr/>
              <p:nvPr/>
            </p:nvSpPr>
            <p:spPr>
              <a:xfrm>
                <a:off x="6144731" y="1998753"/>
                <a:ext cx="198972" cy="26607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Condensed Light"/>
                  <a:cs typeface="Open Sans Condensed Light"/>
                </a:endParaRPr>
              </a:p>
            </p:txBody>
          </p:sp>
          <p:sp>
            <p:nvSpPr>
              <p:cNvPr id="326" name="Rounded Rectangle 325"/>
              <p:cNvSpPr/>
              <p:nvPr/>
            </p:nvSpPr>
            <p:spPr>
              <a:xfrm>
                <a:off x="3659620" y="889985"/>
                <a:ext cx="3053421" cy="1844869"/>
              </a:xfrm>
              <a:prstGeom prst="roundRect">
                <a:avLst>
                  <a:gd name="adj" fmla="val 6115"/>
                </a:avLst>
              </a:prstGeom>
              <a:no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Open Sans Condensed Light"/>
                  <a:cs typeface="Open Sans Condensed Light"/>
                </a:endParaRPr>
              </a:p>
            </p:txBody>
          </p:sp>
          <p:sp>
            <p:nvSpPr>
              <p:cNvPr id="327" name="Rectangle 326"/>
              <p:cNvSpPr/>
              <p:nvPr/>
            </p:nvSpPr>
            <p:spPr>
              <a:xfrm>
                <a:off x="3751463" y="2280196"/>
                <a:ext cx="2879024" cy="445385"/>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Open Sans Condensed Light"/>
                    <a:cs typeface="Open Sans Condensed Light"/>
                  </a:rPr>
                  <a:t>Task </a:t>
                </a:r>
                <a:r>
                  <a:rPr lang="en-US" dirty="0">
                    <a:solidFill>
                      <a:schemeClr val="tx1"/>
                    </a:solidFill>
                    <a:latin typeface="Open Sans Condensed Light"/>
                    <a:cs typeface="Open Sans Condensed Light"/>
                  </a:rPr>
                  <a:t>8</a:t>
                </a:r>
              </a:p>
            </p:txBody>
          </p:sp>
        </p:grpSp>
      </p:grpSp>
      <p:sp>
        <p:nvSpPr>
          <p:cNvPr id="266" name="Rectangle 265"/>
          <p:cNvSpPr/>
          <p:nvPr/>
        </p:nvSpPr>
        <p:spPr>
          <a:xfrm>
            <a:off x="380278" y="1532178"/>
            <a:ext cx="3421103" cy="169927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 Light"/>
                <a:cs typeface="Open Sans Cond Light"/>
              </a:rPr>
              <a:t>How much faster would my job be with 2x disk throughput?</a:t>
            </a:r>
            <a:endParaRPr lang="en-US" sz="3600" dirty="0">
              <a:solidFill>
                <a:schemeClr val="tx1"/>
              </a:solidFill>
              <a:latin typeface="Open Sans Cond Light"/>
              <a:cs typeface="Open Sans Cond Light"/>
            </a:endParaRPr>
          </a:p>
        </p:txBody>
      </p:sp>
      <p:cxnSp>
        <p:nvCxnSpPr>
          <p:cNvPr id="267" name="Straight Connector 266"/>
          <p:cNvCxnSpPr/>
          <p:nvPr/>
        </p:nvCxnSpPr>
        <p:spPr>
          <a:xfrm flipH="1">
            <a:off x="4015072" y="418222"/>
            <a:ext cx="16962" cy="4407182"/>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331" name="Rectangle 330"/>
          <p:cNvSpPr/>
          <p:nvPr/>
        </p:nvSpPr>
        <p:spPr>
          <a:xfrm>
            <a:off x="244651" y="3353759"/>
            <a:ext cx="3485606" cy="87896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How would runtimes for these disk writes change?</a:t>
            </a:r>
            <a:endParaRPr lang="en-US" sz="2400" dirty="0">
              <a:solidFill>
                <a:schemeClr val="tx1"/>
              </a:solidFill>
              <a:latin typeface="Open Sans Cond Light"/>
              <a:cs typeface="Open Sans Cond Light"/>
            </a:endParaRPr>
          </a:p>
        </p:txBody>
      </p:sp>
      <p:cxnSp>
        <p:nvCxnSpPr>
          <p:cNvPr id="6" name="Straight Arrow Connector 5"/>
          <p:cNvCxnSpPr/>
          <p:nvPr/>
        </p:nvCxnSpPr>
        <p:spPr>
          <a:xfrm flipV="1">
            <a:off x="3520440" y="1320807"/>
            <a:ext cx="765164" cy="22961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2" name="Straight Arrow Connector 331"/>
          <p:cNvCxnSpPr>
            <a:endCxn id="196" idx="1"/>
          </p:cNvCxnSpPr>
          <p:nvPr/>
        </p:nvCxnSpPr>
        <p:spPr>
          <a:xfrm flipV="1">
            <a:off x="3520452" y="3232235"/>
            <a:ext cx="765165" cy="5066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3" name="Rectangle 332"/>
          <p:cNvSpPr/>
          <p:nvPr/>
        </p:nvSpPr>
        <p:spPr>
          <a:xfrm>
            <a:off x="91440" y="4120927"/>
            <a:ext cx="3860800" cy="87896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How would that change timing of (and contention for) other resources?</a:t>
            </a:r>
            <a:endParaRPr lang="en-US" sz="2400" dirty="0">
              <a:solidFill>
                <a:schemeClr val="tx1"/>
              </a:solidFill>
              <a:latin typeface="Open Sans Cond Light"/>
              <a:cs typeface="Open Sans Cond Light"/>
            </a:endParaRPr>
          </a:p>
        </p:txBody>
      </p:sp>
    </p:spTree>
    <p:extLst>
      <p:ext uri="{BB962C8B-B14F-4D97-AF65-F5344CB8AC3E}">
        <p14:creationId xmlns:p14="http://schemas.microsoft.com/office/powerpoint/2010/main" val="3117510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5.55556E-7 -3.54719E-6 L 0.02882 -3.54719E-6 " pathEditMode="relative" rAng="0" ptsTypes="AA">
                                      <p:cBhvr>
                                        <p:cTn id="9" dur="2000" fill="hold"/>
                                        <p:tgtEl>
                                          <p:spTgt spid="267"/>
                                        </p:tgtEl>
                                        <p:attrNameLst>
                                          <p:attrName>ppt_x</p:attrName>
                                          <p:attrName>ppt_y</p:attrName>
                                        </p:attrNameLst>
                                      </p:cBhvr>
                                      <p:rCtr x="1441"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animBg="1"/>
      <p:bldP spid="3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3910"/>
            <a:ext cx="8229600" cy="4213213"/>
          </a:xfrm>
        </p:spPr>
        <p:txBody>
          <a:bodyPr>
            <a:normAutofit fontScale="92500" lnSpcReduction="10000"/>
          </a:bodyPr>
          <a:lstStyle/>
          <a:p>
            <a:pPr marL="0" indent="0" algn="ctr">
              <a:buNone/>
            </a:pPr>
            <a:r>
              <a:rPr lang="en-US" sz="3900" dirty="0" smtClean="0">
                <a:latin typeface="Open Sans Condensed Bold"/>
                <a:cs typeface="Open Sans Condensed Bold"/>
              </a:rPr>
              <a:t>Fundamental challenge: tasks have non-uniform resource use</a:t>
            </a:r>
          </a:p>
          <a:p>
            <a:pPr marL="0" indent="0" algn="ctr">
              <a:buNone/>
            </a:pPr>
            <a:endParaRPr lang="en-US" dirty="0"/>
          </a:p>
          <a:p>
            <a:pPr marL="0" indent="0" algn="ctr">
              <a:buNone/>
            </a:pPr>
            <a:r>
              <a:rPr lang="en-US" dirty="0" smtClean="0"/>
              <a:t>Concurrent tasks on a machine may contend</a:t>
            </a:r>
          </a:p>
          <a:p>
            <a:pPr marL="0" indent="0" algn="ctr">
              <a:buNone/>
            </a:pPr>
            <a:endParaRPr lang="en-US" dirty="0"/>
          </a:p>
          <a:p>
            <a:pPr marL="0" indent="0" algn="ctr">
              <a:buNone/>
            </a:pPr>
            <a:r>
              <a:rPr lang="en-US" dirty="0" smtClean="0"/>
              <a:t>Resource use is controlled outside of the framework</a:t>
            </a:r>
          </a:p>
          <a:p>
            <a:pPr marL="0" indent="0" algn="ctr">
              <a:buNone/>
            </a:pPr>
            <a:endParaRPr lang="en-US" dirty="0"/>
          </a:p>
          <a:p>
            <a:pPr marL="0" indent="0" algn="ctr">
              <a:buNone/>
            </a:pPr>
            <a:r>
              <a:rPr lang="en-US" dirty="0" smtClean="0"/>
              <a:t>No model for performance</a:t>
            </a:r>
            <a:endParaRPr lang="en-US" dirty="0"/>
          </a:p>
        </p:txBody>
      </p:sp>
    </p:spTree>
    <p:extLst>
      <p:ext uri="{BB962C8B-B14F-4D97-AF65-F5344CB8AC3E}">
        <p14:creationId xmlns:p14="http://schemas.microsoft.com/office/powerpoint/2010/main" val="2284238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286382"/>
            <a:ext cx="9144000" cy="664070"/>
          </a:xfrm>
          <a:prstGeom prst="rect">
            <a:avLst/>
          </a:prstGeom>
          <a:solidFill>
            <a:schemeClr val="accent4">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600" dirty="0">
              <a:solidFill>
                <a:schemeClr val="tx1"/>
              </a:solidFill>
              <a:latin typeface="Open Sans Cond Light"/>
              <a:cs typeface="Open Sans Cond Light"/>
            </a:endParaRPr>
          </a:p>
        </p:txBody>
      </p:sp>
      <p:sp>
        <p:nvSpPr>
          <p:cNvPr id="3" name="Content Placeholder 2"/>
          <p:cNvSpPr>
            <a:spLocks noGrp="1"/>
          </p:cNvSpPr>
          <p:nvPr>
            <p:ph idx="1"/>
          </p:nvPr>
        </p:nvSpPr>
        <p:spPr>
          <a:xfrm>
            <a:off x="457200" y="803924"/>
            <a:ext cx="8229600" cy="3394472"/>
          </a:xfrm>
        </p:spPr>
        <p:txBody>
          <a:bodyPr>
            <a:noAutofit/>
          </a:bodyPr>
          <a:lstStyle/>
          <a:p>
            <a:pPr marL="0" indent="0">
              <a:spcAft>
                <a:spcPts val="600"/>
              </a:spcAft>
              <a:buNone/>
            </a:pPr>
            <a:r>
              <a:rPr lang="en-US" sz="3600" dirty="0" smtClean="0"/>
              <a:t>Reasoning about performance</a:t>
            </a:r>
          </a:p>
          <a:p>
            <a:pPr marL="0" indent="0">
              <a:spcAft>
                <a:spcPts val="600"/>
              </a:spcAft>
              <a:buNone/>
            </a:pPr>
            <a:r>
              <a:rPr lang="en-US" sz="3600" dirty="0"/>
              <a:t>	</a:t>
            </a:r>
            <a:r>
              <a:rPr lang="en-US" sz="3600" dirty="0" smtClean="0"/>
              <a:t>Today: why it’s hard</a:t>
            </a:r>
          </a:p>
          <a:p>
            <a:pPr marL="0" indent="0">
              <a:spcAft>
                <a:spcPts val="600"/>
              </a:spcAft>
              <a:buNone/>
            </a:pPr>
            <a:r>
              <a:rPr lang="en-US" sz="3600" dirty="0" smtClean="0"/>
              <a:t>	</a:t>
            </a:r>
            <a:r>
              <a:rPr lang="en-US" sz="3600" dirty="0" err="1" smtClean="0"/>
              <a:t>Monotasks</a:t>
            </a:r>
            <a:r>
              <a:rPr lang="en-US" sz="3600" dirty="0" smtClean="0"/>
              <a:t>: why it’s easy</a:t>
            </a:r>
          </a:p>
          <a:p>
            <a:pPr marL="0" indent="0">
              <a:spcAft>
                <a:spcPts val="600"/>
              </a:spcAft>
              <a:buNone/>
            </a:pPr>
            <a:r>
              <a:rPr lang="en-US" sz="3600" dirty="0" smtClean="0"/>
              <a:t>Does using </a:t>
            </a:r>
            <a:r>
              <a:rPr lang="en-US" sz="3600" dirty="0" err="1" smtClean="0"/>
              <a:t>monotasks</a:t>
            </a:r>
            <a:r>
              <a:rPr lang="en-US" sz="3600" dirty="0" smtClean="0"/>
              <a:t> hurt performance?</a:t>
            </a:r>
          </a:p>
          <a:p>
            <a:pPr marL="0" indent="0">
              <a:spcAft>
                <a:spcPts val="600"/>
              </a:spcAft>
              <a:buNone/>
            </a:pPr>
            <a:r>
              <a:rPr lang="en-US" sz="3600" dirty="0" smtClean="0"/>
              <a:t>Using </a:t>
            </a:r>
            <a:r>
              <a:rPr lang="en-US" sz="3600" dirty="0" err="1" smtClean="0"/>
              <a:t>monotasks</a:t>
            </a:r>
            <a:r>
              <a:rPr lang="en-US" sz="3600" dirty="0" smtClean="0"/>
              <a:t> to predict job runtime</a:t>
            </a:r>
          </a:p>
          <a:p>
            <a:pPr marL="0" indent="0">
              <a:buNone/>
            </a:pPr>
            <a:endParaRPr lang="en-US" sz="3600" dirty="0"/>
          </a:p>
          <a:p>
            <a:pPr marL="0" indent="0">
              <a:buNone/>
            </a:pPr>
            <a:endParaRPr lang="en-US" sz="3600" dirty="0" smtClean="0"/>
          </a:p>
        </p:txBody>
      </p:sp>
    </p:spTree>
    <p:extLst>
      <p:ext uri="{BB962C8B-B14F-4D97-AF65-F5344CB8AC3E}">
        <p14:creationId xmlns:p14="http://schemas.microsoft.com/office/powerpoint/2010/main" val="9411195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969" y="868646"/>
            <a:ext cx="7419879" cy="3867104"/>
          </a:xfrm>
        </p:spPr>
        <p:txBody>
          <a:bodyPr>
            <a:normAutofit/>
          </a:bodyPr>
          <a:lstStyle/>
          <a:p>
            <a:pPr marL="0" indent="0" algn="ctr">
              <a:spcBef>
                <a:spcPts val="1000"/>
              </a:spcBef>
              <a:buNone/>
            </a:pPr>
            <a:r>
              <a:rPr lang="en-US" sz="4000" dirty="0" smtClean="0"/>
              <a:t>Today: tasks use pipelining to parallelize multiple resources</a:t>
            </a:r>
          </a:p>
          <a:p>
            <a:pPr marL="0" indent="0" algn="ctr">
              <a:spcBef>
                <a:spcPts val="1000"/>
              </a:spcBef>
              <a:buNone/>
            </a:pPr>
            <a:endParaRPr lang="en-US" sz="4000" dirty="0"/>
          </a:p>
          <a:p>
            <a:pPr marL="0" indent="0" algn="ctr">
              <a:spcBef>
                <a:spcPts val="1000"/>
              </a:spcBef>
              <a:buNone/>
            </a:pPr>
            <a:r>
              <a:rPr lang="en-US" sz="4000" dirty="0" smtClean="0"/>
              <a:t>Proposal: build systems using </a:t>
            </a:r>
            <a:r>
              <a:rPr lang="en-US" sz="4000" dirty="0" err="1" smtClean="0">
                <a:latin typeface="Open Sans Condensed Bold"/>
                <a:cs typeface="Open Sans Condensed Bold"/>
              </a:rPr>
              <a:t>monotasks</a:t>
            </a:r>
            <a:r>
              <a:rPr lang="en-US" sz="4000" dirty="0"/>
              <a:t> </a:t>
            </a:r>
            <a:r>
              <a:rPr lang="en-US" sz="4000" dirty="0" smtClean="0"/>
              <a:t>that each consume just one resource</a:t>
            </a:r>
          </a:p>
        </p:txBody>
      </p:sp>
    </p:spTree>
    <p:extLst>
      <p:ext uri="{BB962C8B-B14F-4D97-AF65-F5344CB8AC3E}">
        <p14:creationId xmlns:p14="http://schemas.microsoft.com/office/powerpoint/2010/main" val="42378316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3" name="Rectangle 2"/>
          <p:cNvSpPr/>
          <p:nvPr/>
        </p:nvSpPr>
        <p:spPr>
          <a:xfrm>
            <a:off x="1" y="952843"/>
            <a:ext cx="1270000" cy="923330"/>
          </a:xfrm>
          <a:prstGeom prst="rect">
            <a:avLst/>
          </a:prstGeom>
          <a:no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4" name="Rectangle 3"/>
          <p:cNvSpPr/>
          <p:nvPr/>
        </p:nvSpPr>
        <p:spPr>
          <a:xfrm>
            <a:off x="1" y="2094404"/>
            <a:ext cx="1270000" cy="923330"/>
          </a:xfrm>
          <a:prstGeom prst="rect">
            <a:avLst/>
          </a:prstGeom>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5" name="Rectangle 4"/>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8" name="Straight Connector 7"/>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1" y="4266322"/>
            <a:ext cx="1270000" cy="646331"/>
          </a:xfrm>
          <a:prstGeom prst="rect">
            <a:avLst/>
          </a:prstGeom>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Tree>
    <p:extLst>
      <p:ext uri="{BB962C8B-B14F-4D97-AF65-F5344CB8AC3E}">
        <p14:creationId xmlns:p14="http://schemas.microsoft.com/office/powerpoint/2010/main" val="10870089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620818" y="2314102"/>
            <a:ext cx="72542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latin typeface="Open Sans Condensed Bold"/>
                <a:cs typeface="Open Sans Condensed Bold"/>
              </a:rPr>
              <a:t>Monotasks</a:t>
            </a:r>
            <a:r>
              <a:rPr lang="en-US" dirty="0" smtClean="0">
                <a:latin typeface="Open Sans Condensed Bold"/>
                <a:cs typeface="Open Sans Condensed Bold"/>
              </a:rPr>
              <a:t>: Each task uses one resource</a:t>
            </a:r>
          </a:p>
        </p:txBody>
      </p:sp>
      <p:sp>
        <p:nvSpPr>
          <p:cNvPr id="12" name="Rectangle 11"/>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14" name="Rectangle 13"/>
          <p:cNvSpPr/>
          <p:nvPr/>
        </p:nvSpPr>
        <p:spPr>
          <a:xfrm>
            <a:off x="1" y="952843"/>
            <a:ext cx="1270000" cy="923330"/>
          </a:xfrm>
          <a:prstGeom prst="rect">
            <a:avLst/>
          </a:prstGeom>
          <a:solidFill>
            <a:srgbClr val="FFFFFF"/>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15" name="Rectangle 14"/>
          <p:cNvSpPr/>
          <p:nvPr/>
        </p:nvSpPr>
        <p:spPr>
          <a:xfrm>
            <a:off x="1" y="2094404"/>
            <a:ext cx="1270000" cy="923330"/>
          </a:xfrm>
          <a:prstGeom prst="rect">
            <a:avLst/>
          </a:prstGeom>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16" name="Rectangle 15"/>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17" name="Straight Connector 16"/>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1" y="4266322"/>
            <a:ext cx="1270000" cy="646331"/>
          </a:xfrm>
          <a:prstGeom prst="rect">
            <a:avLst/>
          </a:prstGeom>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
        <p:nvSpPr>
          <p:cNvPr id="94" name="Rectangle 93"/>
          <p:cNvSpPr/>
          <p:nvPr/>
        </p:nvSpPr>
        <p:spPr>
          <a:xfrm>
            <a:off x="2407467" y="3653853"/>
            <a:ext cx="1480076"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5" name="Rectangle 94"/>
          <p:cNvSpPr/>
          <p:nvPr/>
        </p:nvSpPr>
        <p:spPr>
          <a:xfrm>
            <a:off x="4483886" y="3656305"/>
            <a:ext cx="1340786"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6" name="Rectangle 95"/>
          <p:cNvSpPr/>
          <p:nvPr/>
        </p:nvSpPr>
        <p:spPr>
          <a:xfrm>
            <a:off x="6485387" y="3656305"/>
            <a:ext cx="1392805"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97" name="Straight Arrow Connector 96"/>
          <p:cNvCxnSpPr>
            <a:stCxn id="94" idx="3"/>
            <a:endCxn id="95" idx="1"/>
          </p:cNvCxnSpPr>
          <p:nvPr/>
        </p:nvCxnSpPr>
        <p:spPr>
          <a:xfrm>
            <a:off x="3887552" y="3753628"/>
            <a:ext cx="596343" cy="245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5824672" y="3773200"/>
            <a:ext cx="667830" cy="245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99" name="Rectangle 98"/>
          <p:cNvSpPr/>
          <p:nvPr/>
        </p:nvSpPr>
        <p:spPr>
          <a:xfrm>
            <a:off x="2209164" y="2951966"/>
            <a:ext cx="1891143" cy="67108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Network </a:t>
            </a:r>
            <a:r>
              <a:rPr lang="en-US" sz="2400" dirty="0" err="1" smtClean="0">
                <a:solidFill>
                  <a:schemeClr val="tx1"/>
                </a:solidFill>
                <a:latin typeface="Open Sans Cond Light"/>
                <a:cs typeface="Open Sans Cond Light"/>
              </a:rPr>
              <a:t>monotask</a:t>
            </a:r>
            <a:endParaRPr lang="en-US" sz="2400" dirty="0">
              <a:solidFill>
                <a:schemeClr val="tx1"/>
              </a:solidFill>
              <a:latin typeface="Open Sans Cond Light"/>
              <a:cs typeface="Open Sans Cond Light"/>
            </a:endParaRPr>
          </a:p>
        </p:txBody>
      </p:sp>
      <p:sp>
        <p:nvSpPr>
          <p:cNvPr id="100" name="Rectangle 99"/>
          <p:cNvSpPr/>
          <p:nvPr/>
        </p:nvSpPr>
        <p:spPr>
          <a:xfrm>
            <a:off x="6293543" y="3146198"/>
            <a:ext cx="1891143" cy="51593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Disk </a:t>
            </a:r>
            <a:r>
              <a:rPr lang="en-US" sz="2400" dirty="0" err="1" smtClean="0">
                <a:solidFill>
                  <a:schemeClr val="tx1"/>
                </a:solidFill>
                <a:latin typeface="Open Sans Cond Light"/>
                <a:cs typeface="Open Sans Cond Light"/>
              </a:rPr>
              <a:t>monotask</a:t>
            </a:r>
            <a:endParaRPr lang="en-US" sz="2400" dirty="0">
              <a:solidFill>
                <a:schemeClr val="tx1"/>
              </a:solidFill>
              <a:latin typeface="Open Sans Cond Light"/>
              <a:cs typeface="Open Sans Cond Light"/>
            </a:endParaRPr>
          </a:p>
        </p:txBody>
      </p:sp>
      <p:sp>
        <p:nvSpPr>
          <p:cNvPr id="101" name="Rectangle 100"/>
          <p:cNvSpPr/>
          <p:nvPr/>
        </p:nvSpPr>
        <p:spPr>
          <a:xfrm>
            <a:off x="4182204" y="2951966"/>
            <a:ext cx="1891143" cy="67108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Compute </a:t>
            </a:r>
            <a:r>
              <a:rPr lang="en-US" sz="2400" dirty="0" err="1" smtClean="0">
                <a:solidFill>
                  <a:schemeClr val="tx1"/>
                </a:solidFill>
                <a:latin typeface="Open Sans Cond Light"/>
                <a:cs typeface="Open Sans Cond Light"/>
              </a:rPr>
              <a:t>monotask</a:t>
            </a:r>
            <a:endParaRPr lang="en-US" sz="2400" dirty="0">
              <a:solidFill>
                <a:schemeClr val="tx1"/>
              </a:solidFill>
              <a:latin typeface="Open Sans Cond Light"/>
              <a:cs typeface="Open Sans Cond Light"/>
            </a:endParaRPr>
          </a:p>
        </p:txBody>
      </p:sp>
      <p:sp>
        <p:nvSpPr>
          <p:cNvPr id="103" name="Content Placeholder 2"/>
          <p:cNvSpPr txBox="1">
            <a:spLocks/>
          </p:cNvSpPr>
          <p:nvPr/>
        </p:nvSpPr>
        <p:spPr>
          <a:xfrm>
            <a:off x="1889769" y="726722"/>
            <a:ext cx="1997783"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Today’s task:</a:t>
            </a:r>
          </a:p>
        </p:txBody>
      </p:sp>
      <p:grpSp>
        <p:nvGrpSpPr>
          <p:cNvPr id="110" name="Group 109"/>
          <p:cNvGrpSpPr/>
          <p:nvPr/>
        </p:nvGrpSpPr>
        <p:grpSpPr>
          <a:xfrm>
            <a:off x="2255042" y="3753628"/>
            <a:ext cx="5886824" cy="909104"/>
            <a:chOff x="2255042" y="3917979"/>
            <a:chExt cx="5886824" cy="909104"/>
          </a:xfrm>
        </p:grpSpPr>
        <p:sp>
          <p:nvSpPr>
            <p:cNvPr id="105" name="Rectangle 104"/>
            <p:cNvSpPr/>
            <p:nvPr/>
          </p:nvSpPr>
          <p:spPr>
            <a:xfrm>
              <a:off x="2255042" y="4311145"/>
              <a:ext cx="5886824" cy="51593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solidFill>
                    <a:schemeClr val="tx1"/>
                  </a:solidFill>
                  <a:latin typeface="Open Sans Cond Light"/>
                  <a:cs typeface="Open Sans Cond Light"/>
                </a:rPr>
                <a:t>Monotasks</a:t>
              </a:r>
              <a:r>
                <a:rPr lang="en-US" sz="2400" dirty="0" smtClean="0">
                  <a:solidFill>
                    <a:schemeClr val="tx1"/>
                  </a:solidFill>
                  <a:latin typeface="Open Sans Cond Light"/>
                  <a:cs typeface="Open Sans Cond Light"/>
                </a:rPr>
                <a:t> don’t start until all dependencies complete</a:t>
              </a:r>
              <a:endParaRPr lang="en-US" sz="2400" dirty="0">
                <a:solidFill>
                  <a:schemeClr val="tx1"/>
                </a:solidFill>
                <a:latin typeface="Open Sans Cond Light"/>
                <a:cs typeface="Open Sans Cond Light"/>
              </a:endParaRPr>
            </a:p>
          </p:txBody>
        </p:sp>
        <p:cxnSp>
          <p:nvCxnSpPr>
            <p:cNvPr id="106" name="Straight Arrow Connector 105"/>
            <p:cNvCxnSpPr/>
            <p:nvPr/>
          </p:nvCxnSpPr>
          <p:spPr>
            <a:xfrm flipV="1">
              <a:off x="3735294" y="3917979"/>
              <a:ext cx="479621" cy="504610"/>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flipV="1">
              <a:off x="3735294" y="3940003"/>
              <a:ext cx="2528331" cy="482586"/>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grpSp>
      <p:cxnSp>
        <p:nvCxnSpPr>
          <p:cNvPr id="111" name="Straight Connector 110"/>
          <p:cNvCxnSpPr/>
          <p:nvPr/>
        </p:nvCxnSpPr>
        <p:spPr>
          <a:xfrm>
            <a:off x="5760393" y="675844"/>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5760393" y="874177"/>
            <a:ext cx="2087233" cy="245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5760393" y="992684"/>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5760393" y="1192241"/>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5760393" y="1327822"/>
            <a:ext cx="2087233" cy="245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5760393" y="1526625"/>
            <a:ext cx="2087233" cy="3206"/>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17" name="Rectangle 116"/>
          <p:cNvSpPr/>
          <p:nvPr/>
        </p:nvSpPr>
        <p:spPr>
          <a:xfrm>
            <a:off x="5956577" y="995141"/>
            <a:ext cx="247421"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18" name="Group 117"/>
          <p:cNvGrpSpPr/>
          <p:nvPr/>
        </p:nvGrpSpPr>
        <p:grpSpPr>
          <a:xfrm>
            <a:off x="5783640" y="678301"/>
            <a:ext cx="1480076" cy="199559"/>
            <a:chOff x="3909239" y="2128099"/>
            <a:chExt cx="1480076" cy="266078"/>
          </a:xfrm>
        </p:grpSpPr>
        <p:sp>
          <p:nvSpPr>
            <p:cNvPr id="119" name="Rectangle 118"/>
            <p:cNvSpPr/>
            <p:nvPr/>
          </p:nvSpPr>
          <p:spPr>
            <a:xfrm>
              <a:off x="3909239" y="2128099"/>
              <a:ext cx="172925"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0" name="Rectangle 119"/>
            <p:cNvSpPr/>
            <p:nvPr/>
          </p:nvSpPr>
          <p:spPr>
            <a:xfrm>
              <a:off x="4082165" y="2128099"/>
              <a:ext cx="359228"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1" name="Rectangle 120"/>
            <p:cNvSpPr/>
            <p:nvPr/>
          </p:nvSpPr>
          <p:spPr>
            <a:xfrm>
              <a:off x="4547822" y="2128099"/>
              <a:ext cx="108683"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2" name="Rectangle 121"/>
            <p:cNvSpPr/>
            <p:nvPr/>
          </p:nvSpPr>
          <p:spPr>
            <a:xfrm>
              <a:off x="4441393" y="2128099"/>
              <a:ext cx="106430"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3" name="Rectangle 122"/>
            <p:cNvSpPr/>
            <p:nvPr/>
          </p:nvSpPr>
          <p:spPr>
            <a:xfrm>
              <a:off x="5216390" y="2128099"/>
              <a:ext cx="172925"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4" name="Rectangle 123"/>
            <p:cNvSpPr/>
            <p:nvPr/>
          </p:nvSpPr>
          <p:spPr>
            <a:xfrm>
              <a:off x="5108877" y="2128099"/>
              <a:ext cx="107513"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5" name="Rectangle 124"/>
            <p:cNvSpPr/>
            <p:nvPr/>
          </p:nvSpPr>
          <p:spPr>
            <a:xfrm>
              <a:off x="4656505" y="2128099"/>
              <a:ext cx="452372"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26" name="Group 125"/>
          <p:cNvGrpSpPr/>
          <p:nvPr/>
        </p:nvGrpSpPr>
        <p:grpSpPr>
          <a:xfrm>
            <a:off x="6315795" y="995141"/>
            <a:ext cx="426919" cy="199559"/>
            <a:chOff x="4441393" y="2550553"/>
            <a:chExt cx="426919" cy="266078"/>
          </a:xfrm>
        </p:grpSpPr>
        <p:sp>
          <p:nvSpPr>
            <p:cNvPr id="127" name="Rectangle 126"/>
            <p:cNvSpPr/>
            <p:nvPr/>
          </p:nvSpPr>
          <p:spPr>
            <a:xfrm>
              <a:off x="4720402" y="2550553"/>
              <a:ext cx="80636"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8" name="Rectangle 127"/>
            <p:cNvSpPr/>
            <p:nvPr/>
          </p:nvSpPr>
          <p:spPr>
            <a:xfrm>
              <a:off x="4441393" y="2550553"/>
              <a:ext cx="279009"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9" name="Rectangle 128"/>
            <p:cNvSpPr/>
            <p:nvPr/>
          </p:nvSpPr>
          <p:spPr>
            <a:xfrm>
              <a:off x="4787676" y="2550553"/>
              <a:ext cx="80636"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30" name="Group 129"/>
          <p:cNvGrpSpPr/>
          <p:nvPr/>
        </p:nvGrpSpPr>
        <p:grpSpPr>
          <a:xfrm>
            <a:off x="6982193" y="992690"/>
            <a:ext cx="666446" cy="199559"/>
            <a:chOff x="5107792" y="2547284"/>
            <a:chExt cx="666446" cy="266078"/>
          </a:xfrm>
        </p:grpSpPr>
        <p:sp>
          <p:nvSpPr>
            <p:cNvPr id="131" name="Rectangle 130"/>
            <p:cNvSpPr/>
            <p:nvPr/>
          </p:nvSpPr>
          <p:spPr>
            <a:xfrm>
              <a:off x="5107792" y="2547284"/>
              <a:ext cx="217193"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2" name="Rectangle 131"/>
            <p:cNvSpPr/>
            <p:nvPr/>
          </p:nvSpPr>
          <p:spPr>
            <a:xfrm>
              <a:off x="5327578" y="2547284"/>
              <a:ext cx="127598"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3" name="Rectangle 132"/>
            <p:cNvSpPr/>
            <p:nvPr/>
          </p:nvSpPr>
          <p:spPr>
            <a:xfrm>
              <a:off x="5455176" y="2547284"/>
              <a:ext cx="319062"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34" name="Rectangle 133"/>
          <p:cNvSpPr/>
          <p:nvPr/>
        </p:nvSpPr>
        <p:spPr>
          <a:xfrm>
            <a:off x="6203986" y="1330278"/>
            <a:ext cx="198972"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35" name="Group 134"/>
          <p:cNvGrpSpPr/>
          <p:nvPr/>
        </p:nvGrpSpPr>
        <p:grpSpPr>
          <a:xfrm>
            <a:off x="6594803" y="1330278"/>
            <a:ext cx="1005120" cy="199559"/>
            <a:chOff x="4720402" y="2997402"/>
            <a:chExt cx="1005120" cy="266078"/>
          </a:xfrm>
        </p:grpSpPr>
        <p:sp>
          <p:nvSpPr>
            <p:cNvPr id="136" name="Rectangle 135"/>
            <p:cNvSpPr/>
            <p:nvPr/>
          </p:nvSpPr>
          <p:spPr>
            <a:xfrm>
              <a:off x="4720402"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7" name="Rectangle 136"/>
            <p:cNvSpPr/>
            <p:nvPr/>
          </p:nvSpPr>
          <p:spPr>
            <a:xfrm>
              <a:off x="4919374"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8" name="Rectangle 137"/>
            <p:cNvSpPr/>
            <p:nvPr/>
          </p:nvSpPr>
          <p:spPr>
            <a:xfrm>
              <a:off x="5118347"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39" name="Rectangle 138"/>
            <p:cNvSpPr/>
            <p:nvPr/>
          </p:nvSpPr>
          <p:spPr>
            <a:xfrm>
              <a:off x="5327578"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0" name="Rectangle 139"/>
            <p:cNvSpPr/>
            <p:nvPr/>
          </p:nvSpPr>
          <p:spPr>
            <a:xfrm>
              <a:off x="5526550"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41" name="Rectangle 140"/>
          <p:cNvSpPr/>
          <p:nvPr/>
        </p:nvSpPr>
        <p:spPr>
          <a:xfrm>
            <a:off x="7648641" y="1330278"/>
            <a:ext cx="198972"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2" name="Rounded Rectangle 141"/>
          <p:cNvSpPr/>
          <p:nvPr/>
        </p:nvSpPr>
        <p:spPr>
          <a:xfrm>
            <a:off x="5760393" y="495491"/>
            <a:ext cx="2087233" cy="1383652"/>
          </a:xfrm>
          <a:prstGeom prst="roundRect">
            <a:avLst>
              <a:gd name="adj" fmla="val 6115"/>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p:cNvSpPr/>
          <p:nvPr/>
        </p:nvSpPr>
        <p:spPr>
          <a:xfrm>
            <a:off x="5852236" y="1538153"/>
            <a:ext cx="1891143" cy="33403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Task 1</a:t>
            </a:r>
            <a:endParaRPr lang="en-US" sz="2400" dirty="0">
              <a:solidFill>
                <a:schemeClr val="tx1"/>
              </a:solidFill>
              <a:latin typeface="Open Sans Cond Light"/>
              <a:cs typeface="Open Sans Cond Light"/>
            </a:endParaRPr>
          </a:p>
        </p:txBody>
      </p:sp>
      <p:sp>
        <p:nvSpPr>
          <p:cNvPr id="144" name="Rectangle 143"/>
          <p:cNvSpPr/>
          <p:nvPr/>
        </p:nvSpPr>
        <p:spPr>
          <a:xfrm>
            <a:off x="4262154" y="602204"/>
            <a:ext cx="1521486" cy="33403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 Light"/>
                <a:cs typeface="Open Sans Cond Light"/>
              </a:rPr>
              <a:t>Network read</a:t>
            </a:r>
            <a:endParaRPr lang="en-US" sz="2400" dirty="0">
              <a:solidFill>
                <a:schemeClr val="tx1"/>
              </a:solidFill>
              <a:latin typeface="Open Sans Cond Light"/>
              <a:cs typeface="Open Sans Cond Light"/>
            </a:endParaRPr>
          </a:p>
        </p:txBody>
      </p:sp>
      <p:sp>
        <p:nvSpPr>
          <p:cNvPr id="145" name="Rectangle 144"/>
          <p:cNvSpPr/>
          <p:nvPr/>
        </p:nvSpPr>
        <p:spPr>
          <a:xfrm>
            <a:off x="4262154" y="915383"/>
            <a:ext cx="1521486" cy="33403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 Light"/>
                <a:cs typeface="Open Sans Cond Light"/>
              </a:rPr>
              <a:t>CPU</a:t>
            </a:r>
            <a:endParaRPr lang="en-US" sz="2400" dirty="0">
              <a:solidFill>
                <a:schemeClr val="tx1"/>
              </a:solidFill>
              <a:latin typeface="Open Sans Cond Light"/>
              <a:cs typeface="Open Sans Cond Light"/>
            </a:endParaRPr>
          </a:p>
        </p:txBody>
      </p:sp>
      <p:sp>
        <p:nvSpPr>
          <p:cNvPr id="146" name="Rectangle 145"/>
          <p:cNvSpPr/>
          <p:nvPr/>
        </p:nvSpPr>
        <p:spPr>
          <a:xfrm>
            <a:off x="4262154" y="1264052"/>
            <a:ext cx="1521486" cy="334039"/>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 Light"/>
                <a:cs typeface="Open Sans Cond Light"/>
              </a:rPr>
              <a:t>Disk write</a:t>
            </a:r>
            <a:endParaRPr lang="en-US" sz="2400" dirty="0">
              <a:solidFill>
                <a:schemeClr val="tx1"/>
              </a:solidFill>
              <a:latin typeface="Open Sans Cond Light"/>
              <a:cs typeface="Open Sans Cond Light"/>
            </a:endParaRPr>
          </a:p>
        </p:txBody>
      </p:sp>
      <p:cxnSp>
        <p:nvCxnSpPr>
          <p:cNvPr id="147" name="Straight Connector 146"/>
          <p:cNvCxnSpPr/>
          <p:nvPr/>
        </p:nvCxnSpPr>
        <p:spPr>
          <a:xfrm>
            <a:off x="5755455" y="675844"/>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755455" y="874177"/>
            <a:ext cx="2087233" cy="245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5755455" y="992684"/>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55455" y="1192241"/>
            <a:ext cx="208723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5755455" y="1327822"/>
            <a:ext cx="2087233" cy="245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5755455" y="1526625"/>
            <a:ext cx="2087233" cy="3206"/>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5951647" y="995141"/>
            <a:ext cx="247421"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54" name="Group 153"/>
          <p:cNvGrpSpPr/>
          <p:nvPr/>
        </p:nvGrpSpPr>
        <p:grpSpPr>
          <a:xfrm>
            <a:off x="5778710" y="678301"/>
            <a:ext cx="1480076" cy="199559"/>
            <a:chOff x="3909239" y="2128099"/>
            <a:chExt cx="1480076" cy="266078"/>
          </a:xfrm>
        </p:grpSpPr>
        <p:sp>
          <p:nvSpPr>
            <p:cNvPr id="155" name="Rectangle 154"/>
            <p:cNvSpPr/>
            <p:nvPr/>
          </p:nvSpPr>
          <p:spPr>
            <a:xfrm>
              <a:off x="3909239" y="2128099"/>
              <a:ext cx="172925"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6" name="Rectangle 155"/>
            <p:cNvSpPr/>
            <p:nvPr/>
          </p:nvSpPr>
          <p:spPr>
            <a:xfrm>
              <a:off x="4082165" y="2128099"/>
              <a:ext cx="359228"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7" name="Rectangle 156"/>
            <p:cNvSpPr/>
            <p:nvPr/>
          </p:nvSpPr>
          <p:spPr>
            <a:xfrm>
              <a:off x="4547822" y="2128099"/>
              <a:ext cx="108683"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8" name="Rectangle 157"/>
            <p:cNvSpPr/>
            <p:nvPr/>
          </p:nvSpPr>
          <p:spPr>
            <a:xfrm>
              <a:off x="4441393" y="2128099"/>
              <a:ext cx="106430"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9" name="Rectangle 158"/>
            <p:cNvSpPr/>
            <p:nvPr/>
          </p:nvSpPr>
          <p:spPr>
            <a:xfrm>
              <a:off x="5216390" y="2128099"/>
              <a:ext cx="172925"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0" name="Rectangle 159"/>
            <p:cNvSpPr/>
            <p:nvPr/>
          </p:nvSpPr>
          <p:spPr>
            <a:xfrm>
              <a:off x="5108877" y="2128099"/>
              <a:ext cx="107513"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1" name="Rectangle 160"/>
            <p:cNvSpPr/>
            <p:nvPr/>
          </p:nvSpPr>
          <p:spPr>
            <a:xfrm>
              <a:off x="4656505" y="2128099"/>
              <a:ext cx="452372" cy="266078"/>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62" name="Group 161"/>
          <p:cNvGrpSpPr/>
          <p:nvPr/>
        </p:nvGrpSpPr>
        <p:grpSpPr>
          <a:xfrm>
            <a:off x="6310877" y="995141"/>
            <a:ext cx="426919" cy="199559"/>
            <a:chOff x="4441393" y="2550553"/>
            <a:chExt cx="426919" cy="266078"/>
          </a:xfrm>
        </p:grpSpPr>
        <p:sp>
          <p:nvSpPr>
            <p:cNvPr id="163" name="Rectangle 162"/>
            <p:cNvSpPr/>
            <p:nvPr/>
          </p:nvSpPr>
          <p:spPr>
            <a:xfrm>
              <a:off x="4720402" y="2550553"/>
              <a:ext cx="80636"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4" name="Rectangle 163"/>
            <p:cNvSpPr/>
            <p:nvPr/>
          </p:nvSpPr>
          <p:spPr>
            <a:xfrm>
              <a:off x="4441393" y="2550553"/>
              <a:ext cx="279009"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5" name="Rectangle 164"/>
            <p:cNvSpPr/>
            <p:nvPr/>
          </p:nvSpPr>
          <p:spPr>
            <a:xfrm>
              <a:off x="4787676" y="2550553"/>
              <a:ext cx="80636"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grpSp>
        <p:nvGrpSpPr>
          <p:cNvPr id="166" name="Group 165"/>
          <p:cNvGrpSpPr/>
          <p:nvPr/>
        </p:nvGrpSpPr>
        <p:grpSpPr>
          <a:xfrm>
            <a:off x="6977263" y="992690"/>
            <a:ext cx="666446" cy="199559"/>
            <a:chOff x="5107792" y="2547284"/>
            <a:chExt cx="666446" cy="266078"/>
          </a:xfrm>
        </p:grpSpPr>
        <p:sp>
          <p:nvSpPr>
            <p:cNvPr id="167" name="Rectangle 166"/>
            <p:cNvSpPr/>
            <p:nvPr/>
          </p:nvSpPr>
          <p:spPr>
            <a:xfrm>
              <a:off x="5107792" y="2547284"/>
              <a:ext cx="217193"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8" name="Rectangle 167"/>
            <p:cNvSpPr/>
            <p:nvPr/>
          </p:nvSpPr>
          <p:spPr>
            <a:xfrm>
              <a:off x="5327578" y="2547284"/>
              <a:ext cx="127598"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9" name="Rectangle 168"/>
            <p:cNvSpPr/>
            <p:nvPr/>
          </p:nvSpPr>
          <p:spPr>
            <a:xfrm>
              <a:off x="5455176" y="2547284"/>
              <a:ext cx="319062" cy="266078"/>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70" name="Rectangle 169"/>
          <p:cNvSpPr/>
          <p:nvPr/>
        </p:nvSpPr>
        <p:spPr>
          <a:xfrm>
            <a:off x="6199056" y="1330278"/>
            <a:ext cx="198972"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71" name="Group 170"/>
          <p:cNvGrpSpPr/>
          <p:nvPr/>
        </p:nvGrpSpPr>
        <p:grpSpPr>
          <a:xfrm>
            <a:off x="6589873" y="1330278"/>
            <a:ext cx="1005120" cy="199559"/>
            <a:chOff x="4720402" y="2997402"/>
            <a:chExt cx="1005120" cy="266078"/>
          </a:xfrm>
        </p:grpSpPr>
        <p:sp>
          <p:nvSpPr>
            <p:cNvPr id="172" name="Rectangle 171"/>
            <p:cNvSpPr/>
            <p:nvPr/>
          </p:nvSpPr>
          <p:spPr>
            <a:xfrm>
              <a:off x="4720402"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3" name="Rectangle 172"/>
            <p:cNvSpPr/>
            <p:nvPr/>
          </p:nvSpPr>
          <p:spPr>
            <a:xfrm>
              <a:off x="4919374"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4" name="Rectangle 173"/>
            <p:cNvSpPr/>
            <p:nvPr/>
          </p:nvSpPr>
          <p:spPr>
            <a:xfrm>
              <a:off x="5118347"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5" name="Rectangle 174"/>
            <p:cNvSpPr/>
            <p:nvPr/>
          </p:nvSpPr>
          <p:spPr>
            <a:xfrm>
              <a:off x="5327578"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6" name="Rectangle 175"/>
            <p:cNvSpPr/>
            <p:nvPr/>
          </p:nvSpPr>
          <p:spPr>
            <a:xfrm>
              <a:off x="5526550" y="2997402"/>
              <a:ext cx="198972" cy="266078"/>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177" name="Rectangle 176"/>
          <p:cNvSpPr/>
          <p:nvPr/>
        </p:nvSpPr>
        <p:spPr>
          <a:xfrm>
            <a:off x="7643711" y="1330278"/>
            <a:ext cx="198972"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1296810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3.98507E-6 1.28743E-6 L -0.15993 0.51837 " pathEditMode="relative" rAng="0" ptsTypes="AA">
                                      <p:cBhvr>
                                        <p:cTn id="8" dur="2000" fill="hold"/>
                                        <p:tgtEl>
                                          <p:spTgt spid="117"/>
                                        </p:tgtEl>
                                        <p:attrNameLst>
                                          <p:attrName>ppt_x</p:attrName>
                                          <p:attrName>ppt_y</p:attrName>
                                        </p:attrNameLst>
                                      </p:cBhvr>
                                      <p:rCtr x="-8005" y="25903"/>
                                    </p:animMotion>
                                  </p:childTnLst>
                                </p:cTn>
                              </p:par>
                              <p:par>
                                <p:cTn id="9" presetID="0" presetClass="path" presetSubtype="0" accel="50000" decel="50000" fill="hold" nodeType="withEffect">
                                  <p:stCondLst>
                                    <p:cond delay="0"/>
                                  </p:stCondLst>
                                  <p:childTnLst>
                                    <p:animMotion origin="layout" path="M 4.16117E-6 2.01977E-6 L -0.36801 0.57751 " pathEditMode="relative" rAng="0" ptsTypes="AA">
                                      <p:cBhvr>
                                        <p:cTn id="10" dur="2000" fill="hold"/>
                                        <p:tgtEl>
                                          <p:spTgt spid="118"/>
                                        </p:tgtEl>
                                        <p:attrNameLst>
                                          <p:attrName>ppt_x</p:attrName>
                                          <p:attrName>ppt_y</p:attrName>
                                        </p:attrNameLst>
                                      </p:cBhvr>
                                      <p:rCtr x="-18409" y="28876"/>
                                    </p:animMotion>
                                  </p:childTnLst>
                                </p:cTn>
                              </p:par>
                              <p:par>
                                <p:cTn id="11" presetID="0" presetClass="path" presetSubtype="0" accel="50000" decel="50000" fill="hold" nodeType="withEffect">
                                  <p:stCondLst>
                                    <p:cond delay="0"/>
                                  </p:stCondLst>
                                  <p:childTnLst>
                                    <p:animMotion origin="layout" path="M 1.08699E-6 0.00031 L -0.19847 0.51774 " pathEditMode="relative" rAng="0" ptsTypes="AA">
                                      <p:cBhvr>
                                        <p:cTn id="12" dur="2000" fill="hold"/>
                                        <p:tgtEl>
                                          <p:spTgt spid="130"/>
                                        </p:tgtEl>
                                        <p:attrNameLst>
                                          <p:attrName>ppt_x</p:attrName>
                                          <p:attrName>ppt_y</p:attrName>
                                        </p:attrNameLst>
                                      </p:cBhvr>
                                      <p:rCtr x="-9932" y="25856"/>
                                    </p:animMotion>
                                  </p:childTnLst>
                                </p:cTn>
                              </p:par>
                              <p:par>
                                <p:cTn id="13" presetID="0" presetClass="path" presetSubtype="0" accel="50000" decel="50000" fill="hold" nodeType="withEffect">
                                  <p:stCondLst>
                                    <p:cond delay="0"/>
                                  </p:stCondLst>
                                  <p:childTnLst>
                                    <p:animMotion origin="layout" path="M -0.00034 1.28743E-6 L -0.16964 0.51621 " pathEditMode="relative" rAng="0" ptsTypes="AA">
                                      <p:cBhvr>
                                        <p:cTn id="14" dur="2000" fill="hold"/>
                                        <p:tgtEl>
                                          <p:spTgt spid="126"/>
                                        </p:tgtEl>
                                        <p:attrNameLst>
                                          <p:attrName>ppt_x</p:attrName>
                                          <p:attrName>ppt_y</p:attrName>
                                        </p:attrNameLst>
                                      </p:cBhvr>
                                      <p:rCtr x="-8474" y="25810"/>
                                    </p:animMotion>
                                  </p:childTnLst>
                                </p:cTn>
                              </p:par>
                              <p:par>
                                <p:cTn id="15" presetID="0" presetClass="path" presetSubtype="0" accel="50000" decel="50000" fill="hold" grpId="0" nodeType="withEffect">
                                  <p:stCondLst>
                                    <p:cond delay="0"/>
                                  </p:stCondLst>
                                  <p:childTnLst>
                                    <p:animMotion origin="layout" path="M 0.00017 -0.00031 L 0.02726 0.4523 " pathEditMode="relative" rAng="0" ptsTypes="AA">
                                      <p:cBhvr>
                                        <p:cTn id="16" dur="2000" fill="hold"/>
                                        <p:tgtEl>
                                          <p:spTgt spid="134"/>
                                        </p:tgtEl>
                                        <p:attrNameLst>
                                          <p:attrName>ppt_x</p:attrName>
                                          <p:attrName>ppt_y</p:attrName>
                                        </p:attrNameLst>
                                      </p:cBhvr>
                                      <p:rCtr x="1354" y="22630"/>
                                    </p:animMotion>
                                  </p:childTnLst>
                                </p:cTn>
                              </p:par>
                              <p:par>
                                <p:cTn id="17" presetID="0" presetClass="path" presetSubtype="0" accel="50000" decel="50000" fill="hold" nodeType="withEffect">
                                  <p:stCondLst>
                                    <p:cond delay="0"/>
                                  </p:stCondLst>
                                  <p:childTnLst>
                                    <p:animMotion origin="layout" path="M 3.58048E-6 -6.17093E-7 L 0.00399 0.45171 " pathEditMode="relative" rAng="0" ptsTypes="AA">
                                      <p:cBhvr>
                                        <p:cTn id="18" dur="2000" fill="hold"/>
                                        <p:tgtEl>
                                          <p:spTgt spid="135"/>
                                        </p:tgtEl>
                                        <p:attrNameLst>
                                          <p:attrName>ppt_x</p:attrName>
                                          <p:attrName>ppt_y</p:attrName>
                                        </p:attrNameLst>
                                      </p:cBhvr>
                                      <p:rCtr x="191" y="22586"/>
                                    </p:animMotion>
                                  </p:childTnLst>
                                </p:cTn>
                              </p:par>
                              <p:par>
                                <p:cTn id="19" presetID="0" presetClass="path" presetSubtype="0" accel="50000" decel="50000" fill="hold" grpId="0" nodeType="withEffect">
                                  <p:stCondLst>
                                    <p:cond delay="0"/>
                                  </p:stCondLst>
                                  <p:childTnLst>
                                    <p:animMotion origin="layout" path="M 6.65046E-7 -6.17093E-7 L 0.00139 0.45264 " pathEditMode="relative" rAng="0" ptsTypes="AA">
                                      <p:cBhvr>
                                        <p:cTn id="20" dur="2000" fill="hold"/>
                                        <p:tgtEl>
                                          <p:spTgt spid="141"/>
                                        </p:tgtEl>
                                        <p:attrNameLst>
                                          <p:attrName>ppt_x</p:attrName>
                                          <p:attrName>ppt_y</p:attrName>
                                        </p:attrNameLst>
                                      </p:cBhvr>
                                      <p:rCtr x="69" y="22616"/>
                                    </p:animMotion>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111"/>
                                        </p:tgtEl>
                                        <p:attrNameLst>
                                          <p:attrName>style.visibility</p:attrName>
                                        </p:attrNameLst>
                                      </p:cBhvr>
                                      <p:to>
                                        <p:strVal val="hidden"/>
                                      </p:to>
                                    </p:set>
                                  </p:childTnLst>
                                </p:cTn>
                              </p:par>
                            </p:childTnLst>
                          </p:cTn>
                        </p:par>
                        <p:par>
                          <p:cTn id="24" fill="hold">
                            <p:stCondLst>
                              <p:cond delay="2000"/>
                            </p:stCondLst>
                            <p:childTnLst>
                              <p:par>
                                <p:cTn id="25" presetID="1" presetClass="exit" presetSubtype="0" fill="hold" nodeType="afterEffect">
                                  <p:stCondLst>
                                    <p:cond delay="0"/>
                                  </p:stCondLst>
                                  <p:childTnLst>
                                    <p:set>
                                      <p:cBhvr>
                                        <p:cTn id="26" dur="1" fill="hold">
                                          <p:stCondLst>
                                            <p:cond delay="0"/>
                                          </p:stCondLst>
                                        </p:cTn>
                                        <p:tgtEl>
                                          <p:spTgt spid="112"/>
                                        </p:tgtEl>
                                        <p:attrNameLst>
                                          <p:attrName>style.visibility</p:attrName>
                                        </p:attrNameLst>
                                      </p:cBhvr>
                                      <p:to>
                                        <p:strVal val="hidden"/>
                                      </p:to>
                                    </p:set>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113"/>
                                        </p:tgtEl>
                                        <p:attrNameLst>
                                          <p:attrName>style.visibility</p:attrName>
                                        </p:attrNameLst>
                                      </p:cBhvr>
                                      <p:to>
                                        <p:strVal val="hidden"/>
                                      </p:to>
                                    </p:set>
                                  </p:childTnLst>
                                </p:cTn>
                              </p:par>
                            </p:childTnLst>
                          </p:cTn>
                        </p:par>
                        <p:par>
                          <p:cTn id="30" fill="hold">
                            <p:stCondLst>
                              <p:cond delay="2000"/>
                            </p:stCondLst>
                            <p:childTnLst>
                              <p:par>
                                <p:cTn id="31" presetID="1" presetClass="exit" presetSubtype="0" fill="hold" nodeType="afterEffect">
                                  <p:stCondLst>
                                    <p:cond delay="0"/>
                                  </p:stCondLst>
                                  <p:childTnLst>
                                    <p:set>
                                      <p:cBhvr>
                                        <p:cTn id="32" dur="1" fill="hold">
                                          <p:stCondLst>
                                            <p:cond delay="0"/>
                                          </p:stCondLst>
                                        </p:cTn>
                                        <p:tgtEl>
                                          <p:spTgt spid="114"/>
                                        </p:tgtEl>
                                        <p:attrNameLst>
                                          <p:attrName>style.visibility</p:attrName>
                                        </p:attrNameLst>
                                      </p:cBhvr>
                                      <p:to>
                                        <p:strVal val="hidden"/>
                                      </p:to>
                                    </p:set>
                                  </p:childTnLst>
                                </p:cTn>
                              </p:par>
                            </p:childTnLst>
                          </p:cTn>
                        </p:par>
                        <p:par>
                          <p:cTn id="33" fill="hold">
                            <p:stCondLst>
                              <p:cond delay="2000"/>
                            </p:stCondLst>
                            <p:childTnLst>
                              <p:par>
                                <p:cTn id="34" presetID="1" presetClass="exit" presetSubtype="0" fill="hold" nodeType="afterEffect">
                                  <p:stCondLst>
                                    <p:cond delay="0"/>
                                  </p:stCondLst>
                                  <p:childTnLst>
                                    <p:set>
                                      <p:cBhvr>
                                        <p:cTn id="35" dur="1" fill="hold">
                                          <p:stCondLst>
                                            <p:cond delay="0"/>
                                          </p:stCondLst>
                                        </p:cTn>
                                        <p:tgtEl>
                                          <p:spTgt spid="115"/>
                                        </p:tgtEl>
                                        <p:attrNameLst>
                                          <p:attrName>style.visibility</p:attrName>
                                        </p:attrNameLst>
                                      </p:cBhvr>
                                      <p:to>
                                        <p:strVal val="hidden"/>
                                      </p:to>
                                    </p:set>
                                  </p:childTnLst>
                                </p:cTn>
                              </p:par>
                            </p:childTnLst>
                          </p:cTn>
                        </p:par>
                        <p:par>
                          <p:cTn id="36" fill="hold">
                            <p:stCondLst>
                              <p:cond delay="2000"/>
                            </p:stCondLst>
                            <p:childTnLst>
                              <p:par>
                                <p:cTn id="37" presetID="1" presetClass="exit" presetSubtype="0" fill="hold" nodeType="afterEffect">
                                  <p:stCondLst>
                                    <p:cond delay="0"/>
                                  </p:stCondLst>
                                  <p:childTnLst>
                                    <p:set>
                                      <p:cBhvr>
                                        <p:cTn id="38" dur="1" fill="hold">
                                          <p:stCondLst>
                                            <p:cond delay="0"/>
                                          </p:stCondLst>
                                        </p:cTn>
                                        <p:tgtEl>
                                          <p:spTgt spid="116"/>
                                        </p:tgtEl>
                                        <p:attrNameLst>
                                          <p:attrName>style.visibility</p:attrName>
                                        </p:attrNameLst>
                                      </p:cBhvr>
                                      <p:to>
                                        <p:strVal val="hidden"/>
                                      </p:to>
                                    </p:set>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117"/>
                                        </p:tgtEl>
                                        <p:attrNameLst>
                                          <p:attrName>style.visibility</p:attrName>
                                        </p:attrNameLst>
                                      </p:cBhvr>
                                      <p:to>
                                        <p:strVal val="hidden"/>
                                      </p:to>
                                    </p:set>
                                  </p:childTnLst>
                                </p:cTn>
                              </p:par>
                            </p:childTnLst>
                          </p:cTn>
                        </p:par>
                        <p:par>
                          <p:cTn id="42" fill="hold">
                            <p:stCondLst>
                              <p:cond delay="2000"/>
                            </p:stCondLst>
                            <p:childTnLst>
                              <p:par>
                                <p:cTn id="43" presetID="1" presetClass="exit" presetSubtype="0" fill="hold" nodeType="afterEffect">
                                  <p:stCondLst>
                                    <p:cond delay="0"/>
                                  </p:stCondLst>
                                  <p:childTnLst>
                                    <p:set>
                                      <p:cBhvr>
                                        <p:cTn id="44" dur="1" fill="hold">
                                          <p:stCondLst>
                                            <p:cond delay="0"/>
                                          </p:stCondLst>
                                        </p:cTn>
                                        <p:tgtEl>
                                          <p:spTgt spid="118"/>
                                        </p:tgtEl>
                                        <p:attrNameLst>
                                          <p:attrName>style.visibility</p:attrName>
                                        </p:attrNameLst>
                                      </p:cBhvr>
                                      <p:to>
                                        <p:strVal val="hidden"/>
                                      </p:to>
                                    </p:set>
                                  </p:childTnLst>
                                </p:cTn>
                              </p:par>
                            </p:childTnLst>
                          </p:cTn>
                        </p:par>
                        <p:par>
                          <p:cTn id="45" fill="hold">
                            <p:stCondLst>
                              <p:cond delay="2000"/>
                            </p:stCondLst>
                            <p:childTnLst>
                              <p:par>
                                <p:cTn id="46" presetID="1" presetClass="exit" presetSubtype="0" fill="hold" nodeType="afterEffect">
                                  <p:stCondLst>
                                    <p:cond delay="0"/>
                                  </p:stCondLst>
                                  <p:childTnLst>
                                    <p:set>
                                      <p:cBhvr>
                                        <p:cTn id="47" dur="1" fill="hold">
                                          <p:stCondLst>
                                            <p:cond delay="0"/>
                                          </p:stCondLst>
                                        </p:cTn>
                                        <p:tgtEl>
                                          <p:spTgt spid="126"/>
                                        </p:tgtEl>
                                        <p:attrNameLst>
                                          <p:attrName>style.visibility</p:attrName>
                                        </p:attrNameLst>
                                      </p:cBhvr>
                                      <p:to>
                                        <p:strVal val="hidden"/>
                                      </p:to>
                                    </p:set>
                                  </p:childTnLst>
                                </p:cTn>
                              </p:par>
                            </p:childTnLst>
                          </p:cTn>
                        </p:par>
                        <p:par>
                          <p:cTn id="48" fill="hold">
                            <p:stCondLst>
                              <p:cond delay="2000"/>
                            </p:stCondLst>
                            <p:childTnLst>
                              <p:par>
                                <p:cTn id="49" presetID="1" presetClass="exit" presetSubtype="0" fill="hold" nodeType="afterEffect">
                                  <p:stCondLst>
                                    <p:cond delay="0"/>
                                  </p:stCondLst>
                                  <p:childTnLst>
                                    <p:set>
                                      <p:cBhvr>
                                        <p:cTn id="50" dur="1" fill="hold">
                                          <p:stCondLst>
                                            <p:cond delay="0"/>
                                          </p:stCondLst>
                                        </p:cTn>
                                        <p:tgtEl>
                                          <p:spTgt spid="130"/>
                                        </p:tgtEl>
                                        <p:attrNameLst>
                                          <p:attrName>style.visibility</p:attrName>
                                        </p:attrNameLst>
                                      </p:cBhvr>
                                      <p:to>
                                        <p:strVal val="hidden"/>
                                      </p:to>
                                    </p:set>
                                  </p:childTnLst>
                                </p:cTn>
                              </p:par>
                            </p:childTnLst>
                          </p:cTn>
                        </p:par>
                        <p:par>
                          <p:cTn id="51" fill="hold">
                            <p:stCondLst>
                              <p:cond delay="2000"/>
                            </p:stCondLst>
                            <p:childTnLst>
                              <p:par>
                                <p:cTn id="52" presetID="1" presetClass="exit" presetSubtype="0" fill="hold" grpId="1" nodeType="afterEffect">
                                  <p:stCondLst>
                                    <p:cond delay="0"/>
                                  </p:stCondLst>
                                  <p:childTnLst>
                                    <p:set>
                                      <p:cBhvr>
                                        <p:cTn id="53" dur="1" fill="hold">
                                          <p:stCondLst>
                                            <p:cond delay="0"/>
                                          </p:stCondLst>
                                        </p:cTn>
                                        <p:tgtEl>
                                          <p:spTgt spid="134"/>
                                        </p:tgtEl>
                                        <p:attrNameLst>
                                          <p:attrName>style.visibility</p:attrName>
                                        </p:attrNameLst>
                                      </p:cBhvr>
                                      <p:to>
                                        <p:strVal val="hidden"/>
                                      </p:to>
                                    </p:set>
                                  </p:childTnLst>
                                </p:cTn>
                              </p:par>
                            </p:childTnLst>
                          </p:cTn>
                        </p:par>
                        <p:par>
                          <p:cTn id="54" fill="hold">
                            <p:stCondLst>
                              <p:cond delay="2000"/>
                            </p:stCondLst>
                            <p:childTnLst>
                              <p:par>
                                <p:cTn id="55" presetID="1" presetClass="exit" presetSubtype="0" fill="hold" nodeType="afterEffect">
                                  <p:stCondLst>
                                    <p:cond delay="0"/>
                                  </p:stCondLst>
                                  <p:childTnLst>
                                    <p:set>
                                      <p:cBhvr>
                                        <p:cTn id="56" dur="1" fill="hold">
                                          <p:stCondLst>
                                            <p:cond delay="0"/>
                                          </p:stCondLst>
                                        </p:cTn>
                                        <p:tgtEl>
                                          <p:spTgt spid="135"/>
                                        </p:tgtEl>
                                        <p:attrNameLst>
                                          <p:attrName>style.visibility</p:attrName>
                                        </p:attrNameLst>
                                      </p:cBhvr>
                                      <p:to>
                                        <p:strVal val="hidden"/>
                                      </p:to>
                                    </p:set>
                                  </p:childTnLst>
                                </p:cTn>
                              </p:par>
                            </p:childTnLst>
                          </p:cTn>
                        </p:par>
                        <p:par>
                          <p:cTn id="57" fill="hold">
                            <p:stCondLst>
                              <p:cond delay="2000"/>
                            </p:stCondLst>
                            <p:childTnLst>
                              <p:par>
                                <p:cTn id="58" presetID="1" presetClass="exit" presetSubtype="0" fill="hold" grpId="1" nodeType="afterEffect">
                                  <p:stCondLst>
                                    <p:cond delay="0"/>
                                  </p:stCondLst>
                                  <p:childTnLst>
                                    <p:set>
                                      <p:cBhvr>
                                        <p:cTn id="59" dur="1" fill="hold">
                                          <p:stCondLst>
                                            <p:cond delay="0"/>
                                          </p:stCondLst>
                                        </p:cTn>
                                        <p:tgtEl>
                                          <p:spTgt spid="141"/>
                                        </p:tgtEl>
                                        <p:attrNameLst>
                                          <p:attrName>style.visibility</p:attrName>
                                        </p:attrNameLst>
                                      </p:cBhvr>
                                      <p:to>
                                        <p:strVal val="hidden"/>
                                      </p:to>
                                    </p:se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childTnLst>
                          </p:cTn>
                        </p:par>
                        <p:par>
                          <p:cTn id="63" fill="hold">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95"/>
                                        </p:tgtEl>
                                        <p:attrNameLst>
                                          <p:attrName>style.visibility</p:attrName>
                                        </p:attrNameLst>
                                      </p:cBhvr>
                                      <p:to>
                                        <p:strVal val="visible"/>
                                      </p:to>
                                    </p:set>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8"/>
                                        </p:tgtEl>
                                        <p:attrNameLst>
                                          <p:attrName>style.visibility</p:attrName>
                                        </p:attrNameLst>
                                      </p:cBhvr>
                                      <p:to>
                                        <p:strVal val="visible"/>
                                      </p:to>
                                    </p:set>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99"/>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4" grpId="0" animBg="1"/>
      <p:bldP spid="95" grpId="0" animBg="1"/>
      <p:bldP spid="96" grpId="0" animBg="1"/>
      <p:bldP spid="99" grpId="0" animBg="1"/>
      <p:bldP spid="100" grpId="0" animBg="1"/>
      <p:bldP spid="101" grpId="0" animBg="1"/>
      <p:bldP spid="117" grpId="0" animBg="1"/>
      <p:bldP spid="117" grpId="1" animBg="1"/>
      <p:bldP spid="134" grpId="0" animBg="1"/>
      <p:bldP spid="134" grpId="1" animBg="1"/>
      <p:bldP spid="141" grpId="0" animBg="1"/>
      <p:bldP spid="14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270000" y="289561"/>
            <a:ext cx="18186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Monotasks</a:t>
            </a:r>
            <a:r>
              <a:rPr lang="en-US" dirty="0" smtClean="0"/>
              <a:t>:</a:t>
            </a:r>
          </a:p>
        </p:txBody>
      </p:sp>
      <p:sp>
        <p:nvSpPr>
          <p:cNvPr id="8" name="Rectangle 7"/>
          <p:cNvSpPr/>
          <p:nvPr/>
        </p:nvSpPr>
        <p:spPr>
          <a:xfrm>
            <a:off x="1554481" y="1117606"/>
            <a:ext cx="1270000" cy="646331"/>
          </a:xfrm>
          <a:prstGeom prst="rect">
            <a:avLst/>
          </a:prstGeom>
          <a:solidFill>
            <a:schemeClr val="bg1"/>
          </a:solidFill>
          <a:ln>
            <a:noFill/>
          </a:ln>
        </p:spPr>
        <p:txBody>
          <a:bodyPr wrap="square">
            <a:spAutoFit/>
          </a:bodyPr>
          <a:lstStyle/>
          <a:p>
            <a:pPr algn="ctr"/>
            <a:r>
              <a:rPr lang="en-US" dirty="0" smtClean="0">
                <a:latin typeface="Open Sans Condensed Light"/>
                <a:cs typeface="Open Sans Condensed Light"/>
              </a:rPr>
              <a:t>Each task uses one resource </a:t>
            </a:r>
            <a:endParaRPr lang="en-US" dirty="0">
              <a:latin typeface="Open Sans Condensed Light"/>
              <a:cs typeface="Open Sans Condensed Light"/>
            </a:endParaRPr>
          </a:p>
        </p:txBody>
      </p:sp>
      <p:sp>
        <p:nvSpPr>
          <p:cNvPr id="9" name="Rectangle 8"/>
          <p:cNvSpPr/>
          <p:nvPr/>
        </p:nvSpPr>
        <p:spPr>
          <a:xfrm>
            <a:off x="1270000" y="0"/>
            <a:ext cx="1818640" cy="5143500"/>
          </a:xfrm>
          <a:prstGeom prst="rect">
            <a:avLst/>
          </a:prstGeom>
          <a:no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3088640" y="289560"/>
            <a:ext cx="6055360" cy="5791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smtClean="0">
                <a:latin typeface="Open Sans Condensed Bold"/>
                <a:cs typeface="Open Sans Condensed Bold"/>
              </a:rPr>
              <a:t>Dedicated schedulers control contention</a:t>
            </a:r>
          </a:p>
        </p:txBody>
      </p:sp>
      <p:cxnSp>
        <p:nvCxnSpPr>
          <p:cNvPr id="93" name="Straight Connector 92"/>
          <p:cNvCxnSpPr/>
          <p:nvPr/>
        </p:nvCxnSpPr>
        <p:spPr>
          <a:xfrm>
            <a:off x="1684098" y="1980504"/>
            <a:ext cx="969818"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17" name="Rectangle 16"/>
          <p:cNvSpPr/>
          <p:nvPr/>
        </p:nvSpPr>
        <p:spPr>
          <a:xfrm>
            <a:off x="1" y="952843"/>
            <a:ext cx="1270000" cy="923330"/>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18" name="Rectangle 17"/>
          <p:cNvSpPr/>
          <p:nvPr/>
        </p:nvSpPr>
        <p:spPr>
          <a:xfrm>
            <a:off x="1" y="2094404"/>
            <a:ext cx="1270000" cy="923330"/>
          </a:xfrm>
          <a:prstGeom prst="rect">
            <a:avLst/>
          </a:prstGeom>
          <a:solidFill>
            <a:schemeClr val="bg1"/>
          </a:solidFill>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19" name="Rectangle 18"/>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20" name="Straight Connector 19"/>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1" y="4266322"/>
            <a:ext cx="1270000" cy="646331"/>
          </a:xfrm>
          <a:prstGeom prst="rect">
            <a:avLst/>
          </a:prstGeom>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
        <p:nvSpPr>
          <p:cNvPr id="22" name="Rectangle 21"/>
          <p:cNvSpPr/>
          <p:nvPr/>
        </p:nvSpPr>
        <p:spPr>
          <a:xfrm>
            <a:off x="4837440" y="2152969"/>
            <a:ext cx="32453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3" name="Rectangle 22"/>
          <p:cNvSpPr/>
          <p:nvPr/>
        </p:nvSpPr>
        <p:spPr>
          <a:xfrm>
            <a:off x="5150517" y="2727301"/>
            <a:ext cx="1104000" cy="167242"/>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4" name="Rectangle 23"/>
          <p:cNvSpPr/>
          <p:nvPr/>
        </p:nvSpPr>
        <p:spPr>
          <a:xfrm>
            <a:off x="6744998" y="4272968"/>
            <a:ext cx="859333" cy="17066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6" name="Rectangle 25"/>
          <p:cNvSpPr/>
          <p:nvPr/>
        </p:nvSpPr>
        <p:spPr>
          <a:xfrm>
            <a:off x="5158686" y="2152969"/>
            <a:ext cx="28781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7" name="Rectangle 26"/>
          <p:cNvSpPr/>
          <p:nvPr/>
        </p:nvSpPr>
        <p:spPr>
          <a:xfrm>
            <a:off x="5446487" y="2152969"/>
            <a:ext cx="215474" cy="16273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8" name="Rectangle 27"/>
          <p:cNvSpPr/>
          <p:nvPr/>
        </p:nvSpPr>
        <p:spPr>
          <a:xfrm>
            <a:off x="6249344" y="4003504"/>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9" name="Rectangle 28"/>
          <p:cNvSpPr/>
          <p:nvPr/>
        </p:nvSpPr>
        <p:spPr>
          <a:xfrm>
            <a:off x="5661961" y="2152968"/>
            <a:ext cx="187314"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30" name="Rectangle 29"/>
          <p:cNvSpPr/>
          <p:nvPr/>
        </p:nvSpPr>
        <p:spPr>
          <a:xfrm>
            <a:off x="5849274" y="2151576"/>
            <a:ext cx="492455" cy="163236"/>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31" name="Rectangle 30"/>
          <p:cNvSpPr/>
          <p:nvPr/>
        </p:nvSpPr>
        <p:spPr>
          <a:xfrm>
            <a:off x="6337077" y="2726161"/>
            <a:ext cx="1544077"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2" name="Rectangle 31"/>
          <p:cNvSpPr/>
          <p:nvPr/>
        </p:nvSpPr>
        <p:spPr>
          <a:xfrm>
            <a:off x="6623156" y="2152969"/>
            <a:ext cx="243684" cy="16462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4" name="Rectangle 33"/>
          <p:cNvSpPr/>
          <p:nvPr/>
        </p:nvSpPr>
        <p:spPr>
          <a:xfrm>
            <a:off x="6341729" y="2152969"/>
            <a:ext cx="276962"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5" name="Rectangle 34"/>
          <p:cNvSpPr/>
          <p:nvPr/>
        </p:nvSpPr>
        <p:spPr>
          <a:xfrm>
            <a:off x="6744998" y="3411109"/>
            <a:ext cx="1159984"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7" name="Rectangle 36"/>
          <p:cNvSpPr/>
          <p:nvPr/>
        </p:nvSpPr>
        <p:spPr>
          <a:xfrm>
            <a:off x="6861828" y="2955821"/>
            <a:ext cx="1220489"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1" name="Rectangle 40"/>
          <p:cNvSpPr/>
          <p:nvPr/>
        </p:nvSpPr>
        <p:spPr>
          <a:xfrm>
            <a:off x="3463880" y="2035586"/>
            <a:ext cx="1299590" cy="2991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Network scheduler</a:t>
            </a:r>
            <a:endParaRPr lang="en-US" sz="2400" dirty="0">
              <a:solidFill>
                <a:schemeClr val="tx1"/>
              </a:solidFill>
              <a:latin typeface="Open Sans Condensed Light"/>
              <a:cs typeface="Open Sans Condensed Light"/>
            </a:endParaRPr>
          </a:p>
        </p:txBody>
      </p:sp>
      <p:sp>
        <p:nvSpPr>
          <p:cNvPr id="42" name="Rectangle 41"/>
          <p:cNvSpPr/>
          <p:nvPr/>
        </p:nvSpPr>
        <p:spPr>
          <a:xfrm>
            <a:off x="2991258" y="3005252"/>
            <a:ext cx="2027429" cy="2696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CPU scheduler:</a:t>
            </a:r>
          </a:p>
          <a:p>
            <a:pPr algn="r"/>
            <a:r>
              <a:rPr lang="en-US" sz="2400" dirty="0" smtClean="0">
                <a:solidFill>
                  <a:schemeClr val="tx1"/>
                </a:solidFill>
                <a:latin typeface="Open Sans Condensed Light"/>
                <a:cs typeface="Open Sans Condensed Light"/>
              </a:rPr>
              <a:t> 1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a:t>
            </a:r>
            <a:r>
              <a:rPr lang="en-US" sz="2400" dirty="0">
                <a:solidFill>
                  <a:schemeClr val="tx1"/>
                </a:solidFill>
                <a:latin typeface="Open Sans Condensed Light"/>
                <a:cs typeface="Open Sans Condensed Light"/>
              </a:rPr>
              <a:t>/</a:t>
            </a:r>
            <a:r>
              <a:rPr lang="en-US" sz="2400" dirty="0" smtClean="0">
                <a:solidFill>
                  <a:schemeClr val="tx1"/>
                </a:solidFill>
                <a:latin typeface="Open Sans Condensed Light"/>
                <a:cs typeface="Open Sans Condensed Light"/>
              </a:rPr>
              <a:t> core</a:t>
            </a:r>
            <a:endParaRPr lang="en-US" sz="2400" dirty="0">
              <a:solidFill>
                <a:schemeClr val="tx1"/>
              </a:solidFill>
              <a:latin typeface="Open Sans Condensed Light"/>
              <a:cs typeface="Open Sans Condensed Light"/>
            </a:endParaRPr>
          </a:p>
        </p:txBody>
      </p:sp>
      <p:cxnSp>
        <p:nvCxnSpPr>
          <p:cNvPr id="44" name="Straight Arrow Connector 43"/>
          <p:cNvCxnSpPr>
            <a:stCxn id="30" idx="3"/>
            <a:endCxn id="31" idx="1"/>
          </p:cNvCxnSpPr>
          <p:nvPr/>
        </p:nvCxnSpPr>
        <p:spPr>
          <a:xfrm flipH="1">
            <a:off x="6337077" y="2233194"/>
            <a:ext cx="4652" cy="575607"/>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911896" y="4003504"/>
            <a:ext cx="812337"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6" name="Rectangle 45"/>
          <p:cNvSpPr/>
          <p:nvPr/>
        </p:nvSpPr>
        <p:spPr>
          <a:xfrm>
            <a:off x="7604050" y="4274695"/>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7" name="Rectangle 46"/>
          <p:cNvSpPr/>
          <p:nvPr/>
        </p:nvSpPr>
        <p:spPr>
          <a:xfrm>
            <a:off x="8261749" y="4274695"/>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9" name="Rectangle 48"/>
          <p:cNvSpPr/>
          <p:nvPr/>
        </p:nvSpPr>
        <p:spPr>
          <a:xfrm>
            <a:off x="8419305" y="4003504"/>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50" name="Rectangle 49"/>
          <p:cNvSpPr/>
          <p:nvPr/>
        </p:nvSpPr>
        <p:spPr>
          <a:xfrm>
            <a:off x="7881154" y="4004164"/>
            <a:ext cx="538151"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51" name="Rectangle 50"/>
          <p:cNvSpPr/>
          <p:nvPr/>
        </p:nvSpPr>
        <p:spPr>
          <a:xfrm>
            <a:off x="3618065" y="3928038"/>
            <a:ext cx="2457157" cy="5472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Disk drive scheduler:</a:t>
            </a:r>
          </a:p>
          <a:p>
            <a:pPr algn="r"/>
            <a:r>
              <a:rPr lang="en-US" sz="2400" dirty="0" smtClean="0">
                <a:solidFill>
                  <a:schemeClr val="tx1"/>
                </a:solidFill>
                <a:latin typeface="Open Sans Condensed Light"/>
                <a:cs typeface="Open Sans Condensed Light"/>
              </a:rPr>
              <a:t>1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a:t>
            </a:r>
            <a:r>
              <a:rPr lang="en-US" sz="2400" dirty="0">
                <a:solidFill>
                  <a:schemeClr val="tx1"/>
                </a:solidFill>
                <a:latin typeface="Open Sans Condensed Light"/>
                <a:cs typeface="Open Sans Condensed Light"/>
              </a:rPr>
              <a:t>/</a:t>
            </a:r>
            <a:r>
              <a:rPr lang="en-US" sz="2400" dirty="0" smtClean="0">
                <a:solidFill>
                  <a:schemeClr val="tx1"/>
                </a:solidFill>
                <a:latin typeface="Open Sans Condensed Light"/>
                <a:cs typeface="Open Sans Condensed Light"/>
              </a:rPr>
              <a:t> disk</a:t>
            </a:r>
            <a:endParaRPr lang="en-US" sz="2400" dirty="0">
              <a:solidFill>
                <a:schemeClr val="tx1"/>
              </a:solidFill>
              <a:latin typeface="Open Sans Condensed Light"/>
              <a:cs typeface="Open Sans Condensed Light"/>
            </a:endParaRPr>
          </a:p>
        </p:txBody>
      </p:sp>
      <p:cxnSp>
        <p:nvCxnSpPr>
          <p:cNvPr id="53" name="Straight Arrow Connector 52"/>
          <p:cNvCxnSpPr>
            <a:stCxn id="22" idx="3"/>
            <a:endCxn id="23" idx="1"/>
          </p:cNvCxnSpPr>
          <p:nvPr/>
        </p:nvCxnSpPr>
        <p:spPr>
          <a:xfrm flipH="1">
            <a:off x="5150517" y="2234587"/>
            <a:ext cx="11454" cy="57633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5676163" y="3192283"/>
            <a:ext cx="1393572"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55" name="Rectangle 54"/>
          <p:cNvSpPr/>
          <p:nvPr/>
        </p:nvSpPr>
        <p:spPr>
          <a:xfrm>
            <a:off x="5447606" y="2945342"/>
            <a:ext cx="1372582"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56" name="Rectangle 55"/>
          <p:cNvSpPr/>
          <p:nvPr/>
        </p:nvSpPr>
        <p:spPr>
          <a:xfrm>
            <a:off x="5849276" y="3421721"/>
            <a:ext cx="895722" cy="16514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cxnSp>
        <p:nvCxnSpPr>
          <p:cNvPr id="57" name="Straight Arrow Connector 56"/>
          <p:cNvCxnSpPr>
            <a:stCxn id="30" idx="1"/>
            <a:endCxn id="56" idx="1"/>
          </p:cNvCxnSpPr>
          <p:nvPr/>
        </p:nvCxnSpPr>
        <p:spPr>
          <a:xfrm>
            <a:off x="5849274" y="2233194"/>
            <a:ext cx="2" cy="1271101"/>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27" idx="3"/>
            <a:endCxn id="54" idx="1"/>
          </p:cNvCxnSpPr>
          <p:nvPr/>
        </p:nvCxnSpPr>
        <p:spPr>
          <a:xfrm>
            <a:off x="5661961" y="2234336"/>
            <a:ext cx="14202" cy="1040587"/>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7" idx="1"/>
            <a:endCxn id="55" idx="1"/>
          </p:cNvCxnSpPr>
          <p:nvPr/>
        </p:nvCxnSpPr>
        <p:spPr>
          <a:xfrm>
            <a:off x="5446487" y="2234336"/>
            <a:ext cx="1119" cy="79888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23" idx="3"/>
            <a:endCxn id="28" idx="1"/>
          </p:cNvCxnSpPr>
          <p:nvPr/>
        </p:nvCxnSpPr>
        <p:spPr>
          <a:xfrm flipH="1">
            <a:off x="6249344" y="2810922"/>
            <a:ext cx="5173" cy="127735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3"/>
            <a:endCxn id="45" idx="1"/>
          </p:cNvCxnSpPr>
          <p:nvPr/>
        </p:nvCxnSpPr>
        <p:spPr>
          <a:xfrm>
            <a:off x="6820188" y="3033222"/>
            <a:ext cx="91708" cy="105505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32" idx="3"/>
            <a:endCxn id="37" idx="1"/>
          </p:cNvCxnSpPr>
          <p:nvPr/>
        </p:nvCxnSpPr>
        <p:spPr>
          <a:xfrm flipH="1">
            <a:off x="6861828" y="2235283"/>
            <a:ext cx="5012" cy="803178"/>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54" idx="3"/>
            <a:endCxn id="46" idx="1"/>
          </p:cNvCxnSpPr>
          <p:nvPr/>
        </p:nvCxnSpPr>
        <p:spPr>
          <a:xfrm>
            <a:off x="7069735" y="3274923"/>
            <a:ext cx="534315" cy="108454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35" idx="1"/>
            <a:endCxn id="24" idx="1"/>
          </p:cNvCxnSpPr>
          <p:nvPr/>
        </p:nvCxnSpPr>
        <p:spPr>
          <a:xfrm>
            <a:off x="6744998" y="3498989"/>
            <a:ext cx="0" cy="859313"/>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50" idx="3"/>
          </p:cNvCxnSpPr>
          <p:nvPr/>
        </p:nvCxnSpPr>
        <p:spPr>
          <a:xfrm>
            <a:off x="8082317" y="3038461"/>
            <a:ext cx="336988" cy="105047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35" idx="3"/>
            <a:endCxn id="46" idx="3"/>
          </p:cNvCxnSpPr>
          <p:nvPr/>
        </p:nvCxnSpPr>
        <p:spPr>
          <a:xfrm>
            <a:off x="7904982" y="3498989"/>
            <a:ext cx="356767" cy="86047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31" idx="3"/>
            <a:endCxn id="50" idx="1"/>
          </p:cNvCxnSpPr>
          <p:nvPr/>
        </p:nvCxnSpPr>
        <p:spPr>
          <a:xfrm>
            <a:off x="7881154" y="2808801"/>
            <a:ext cx="0" cy="128013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4855107" y="1472348"/>
            <a:ext cx="596343" cy="245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6557618" y="1469896"/>
            <a:ext cx="667830" cy="245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78" name="Rectangle 77"/>
          <p:cNvSpPr/>
          <p:nvPr/>
        </p:nvSpPr>
        <p:spPr>
          <a:xfrm>
            <a:off x="3088640" y="917326"/>
            <a:ext cx="6055359" cy="367493"/>
          </a:xfrm>
          <a:prstGeom prst="rect">
            <a:avLst/>
          </a:prstGeom>
          <a:solidFill>
            <a:schemeClr val="bg1">
              <a:alpha val="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solidFill>
                  <a:schemeClr val="tx1"/>
                </a:solidFill>
                <a:latin typeface="Open Sans Condensed Light"/>
                <a:cs typeface="Open Sans Condensed Light"/>
              </a:rPr>
              <a:t>Monotasks</a:t>
            </a:r>
            <a:r>
              <a:rPr lang="en-US" sz="2400" dirty="0" smtClean="0">
                <a:solidFill>
                  <a:schemeClr val="tx1"/>
                </a:solidFill>
                <a:latin typeface="Open Sans Condensed Light"/>
                <a:cs typeface="Open Sans Condensed Light"/>
              </a:rPr>
              <a:t> for one of today’s tasks:</a:t>
            </a:r>
            <a:endParaRPr lang="en-US" sz="2400" dirty="0">
              <a:solidFill>
                <a:schemeClr val="tx1"/>
              </a:solidFill>
              <a:latin typeface="Open Sans Condensed Light"/>
              <a:cs typeface="Open Sans Condensed Light"/>
            </a:endParaRPr>
          </a:p>
        </p:txBody>
      </p:sp>
      <p:sp>
        <p:nvSpPr>
          <p:cNvPr id="79" name="Rectangle 78"/>
          <p:cNvSpPr/>
          <p:nvPr/>
        </p:nvSpPr>
        <p:spPr>
          <a:xfrm>
            <a:off x="4528703" y="1385123"/>
            <a:ext cx="326404"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80" name="Rectangle 79"/>
          <p:cNvSpPr/>
          <p:nvPr/>
        </p:nvSpPr>
        <p:spPr>
          <a:xfrm>
            <a:off x="5453618" y="1387427"/>
            <a:ext cx="1104000" cy="167242"/>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81" name="Rectangle 80"/>
          <p:cNvSpPr/>
          <p:nvPr/>
        </p:nvSpPr>
        <p:spPr>
          <a:xfrm>
            <a:off x="7202604" y="1385123"/>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cxnSp>
        <p:nvCxnSpPr>
          <p:cNvPr id="43" name="Straight Arrow Connector 42"/>
          <p:cNvCxnSpPr>
            <a:stCxn id="34" idx="3"/>
            <a:endCxn id="35" idx="1"/>
          </p:cNvCxnSpPr>
          <p:nvPr/>
        </p:nvCxnSpPr>
        <p:spPr>
          <a:xfrm>
            <a:off x="6618691" y="2234587"/>
            <a:ext cx="126307" cy="126440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p:nvPr/>
        </p:nvCxnSpPr>
        <p:spPr>
          <a:xfrm flipV="1">
            <a:off x="4999706" y="1284819"/>
            <a:ext cx="18981" cy="944786"/>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5" name="Straight Arrow Connector 124"/>
          <p:cNvCxnSpPr/>
          <p:nvPr/>
        </p:nvCxnSpPr>
        <p:spPr>
          <a:xfrm flipH="1" flipV="1">
            <a:off x="5018687" y="1284819"/>
            <a:ext cx="683831" cy="1517187"/>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9" name="Straight Arrow Connector 128"/>
          <p:cNvCxnSpPr/>
          <p:nvPr/>
        </p:nvCxnSpPr>
        <p:spPr>
          <a:xfrm flipH="1" flipV="1">
            <a:off x="5018687" y="1284819"/>
            <a:ext cx="1559507" cy="2786830"/>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sp>
        <p:nvSpPr>
          <p:cNvPr id="132" name="Rectangle 131"/>
          <p:cNvSpPr/>
          <p:nvPr/>
        </p:nvSpPr>
        <p:spPr>
          <a:xfrm>
            <a:off x="4528703" y="1385123"/>
            <a:ext cx="326404"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133" name="Rectangle 132"/>
          <p:cNvSpPr/>
          <p:nvPr/>
        </p:nvSpPr>
        <p:spPr>
          <a:xfrm>
            <a:off x="5453618" y="1387427"/>
            <a:ext cx="1104000" cy="167242"/>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34" name="Rectangle 133"/>
          <p:cNvSpPr/>
          <p:nvPr/>
        </p:nvSpPr>
        <p:spPr>
          <a:xfrm>
            <a:off x="7202604" y="1385123"/>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Tree>
    <p:extLst>
      <p:ext uri="{BB962C8B-B14F-4D97-AF65-F5344CB8AC3E}">
        <p14:creationId xmlns:p14="http://schemas.microsoft.com/office/powerpoint/2010/main" val="523605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2.76293E-6 4.81481E-6 L 0.02951 0.14567 " pathEditMode="relative" rAng="0" ptsTypes="AA">
                                      <p:cBhvr>
                                        <p:cTn id="28" dur="800" fill="hold"/>
                                        <p:tgtEl>
                                          <p:spTgt spid="79"/>
                                        </p:tgtEl>
                                        <p:attrNameLst>
                                          <p:attrName>ppt_x</p:attrName>
                                          <p:attrName>ppt_y</p:attrName>
                                        </p:attrNameLst>
                                      </p:cBhvr>
                                      <p:rCtr x="1475" y="7284"/>
                                    </p:animMotion>
                                  </p:childTnLst>
                                  <p:subTnLst>
                                    <p:set>
                                      <p:cBhvr override="childStyle">
                                        <p:cTn dur="1" fill="hold" display="0" masterRel="sameClick" afterEffect="1">
                                          <p:stCondLst>
                                            <p:cond evt="end" delay="0">
                                              <p:tn val="27"/>
                                            </p:cond>
                                          </p:stCondLst>
                                        </p:cTn>
                                        <p:tgtEl>
                                          <p:spTgt spid="79"/>
                                        </p:tgtEl>
                                        <p:attrNameLst>
                                          <p:attrName>style.visibility</p:attrName>
                                        </p:attrNameLst>
                                      </p:cBhvr>
                                      <p:to>
                                        <p:strVal val="hidden"/>
                                      </p:to>
                                    </p:set>
                                  </p:subTnLst>
                                </p:cTn>
                              </p:par>
                            </p:childTnLst>
                          </p:cTn>
                        </p:par>
                        <p:par>
                          <p:cTn id="29" fill="hold">
                            <p:stCondLst>
                              <p:cond delay="800"/>
                            </p:stCondLst>
                            <p:childTnLst>
                              <p:par>
                                <p:cTn id="30" presetID="1"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3.07973E-6 1.91798E-6 L -0.0337 0.26333 " pathEditMode="relative" rAng="0" ptsTypes="AA">
                                      <p:cBhvr>
                                        <p:cTn id="37" dur="800" fill="hold"/>
                                        <p:tgtEl>
                                          <p:spTgt spid="80"/>
                                        </p:tgtEl>
                                        <p:attrNameLst>
                                          <p:attrName>ppt_x</p:attrName>
                                          <p:attrName>ppt_y</p:attrName>
                                        </p:attrNameLst>
                                      </p:cBhvr>
                                      <p:rCtr x="-1685" y="13167"/>
                                    </p:animMotion>
                                  </p:childTnLst>
                                  <p:subTnLst>
                                    <p:set>
                                      <p:cBhvr override="childStyle">
                                        <p:cTn dur="1" fill="hold" display="0" masterRel="sameClick" afterEffect="1">
                                          <p:stCondLst>
                                            <p:cond evt="end" delay="0">
                                              <p:tn val="36"/>
                                            </p:cond>
                                          </p:stCondLst>
                                        </p:cTn>
                                        <p:tgtEl>
                                          <p:spTgt spid="80"/>
                                        </p:tgtEl>
                                        <p:attrNameLst>
                                          <p:attrName>style.visibility</p:attrName>
                                        </p:attrNameLst>
                                      </p:cBhvr>
                                      <p:to>
                                        <p:strVal val="hidden"/>
                                      </p:to>
                                    </p:set>
                                  </p:subTnLst>
                                </p:cTn>
                              </p:par>
                            </p:childTnLst>
                          </p:cTn>
                        </p:par>
                        <p:par>
                          <p:cTn id="38" fill="hold">
                            <p:stCondLst>
                              <p:cond delay="800"/>
                            </p:stCondLst>
                            <p:childTnLst>
                              <p:par>
                                <p:cTn id="39" presetID="1"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par>
                          <p:cTn id="43" fill="hold">
                            <p:stCondLst>
                              <p:cond delay="800"/>
                            </p:stCondLst>
                            <p:childTnLst>
                              <p:par>
                                <p:cTn id="44" presetID="1"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0" nodeType="clickEffect">
                                  <p:stCondLst>
                                    <p:cond delay="0"/>
                                  </p:stCondLst>
                                  <p:childTnLst>
                                    <p:animMotion origin="layout" path="M -2.98767E-7 1.91798E-6 L -0.10179 0.50786 " pathEditMode="relative" rAng="0" ptsTypes="AA">
                                      <p:cBhvr>
                                        <p:cTn id="49" dur="800" fill="hold"/>
                                        <p:tgtEl>
                                          <p:spTgt spid="81"/>
                                        </p:tgtEl>
                                        <p:attrNameLst>
                                          <p:attrName>ppt_x</p:attrName>
                                          <p:attrName>ppt_y</p:attrName>
                                        </p:attrNameLst>
                                      </p:cBhvr>
                                      <p:rCtr x="-5089" y="25378"/>
                                    </p:animMotion>
                                  </p:childTnLst>
                                  <p:subTnLst>
                                    <p:set>
                                      <p:cBhvr override="childStyle">
                                        <p:cTn dur="1" fill="hold" display="0" masterRel="sameClick" afterEffect="1">
                                          <p:stCondLst>
                                            <p:cond evt="end" delay="0">
                                              <p:tn val="48"/>
                                            </p:cond>
                                          </p:stCondLst>
                                        </p:cTn>
                                        <p:tgtEl>
                                          <p:spTgt spid="81"/>
                                        </p:tgtEl>
                                        <p:attrNameLst>
                                          <p:attrName>style.visibility</p:attrName>
                                        </p:attrNameLst>
                                      </p:cBhvr>
                                      <p:to>
                                        <p:strVal val="hidden"/>
                                      </p:to>
                                    </p:set>
                                  </p:subTnLst>
                                </p:cTn>
                              </p:par>
                            </p:childTnLst>
                          </p:cTn>
                        </p:par>
                        <p:par>
                          <p:cTn id="50" fill="hold">
                            <p:stCondLst>
                              <p:cond delay="800"/>
                            </p:stCondLst>
                            <p:childTnLst>
                              <p:par>
                                <p:cTn id="51" presetID="1"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76"/>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3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34"/>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2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2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4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57"/>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58"/>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59"/>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62"/>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43"/>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60"/>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65"/>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61"/>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69"/>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4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4"/>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45"/>
                                        </p:tgtEl>
                                        <p:attrNameLst>
                                          <p:attrName>style.visibility</p:attrName>
                                        </p:attrNameLst>
                                      </p:cBhvr>
                                      <p:to>
                                        <p:strVal val="visible"/>
                                      </p:to>
                                    </p:set>
                                  </p:childTnLst>
                                </p:cTn>
                              </p:par>
                              <p:par>
                                <p:cTn id="144" presetID="1" presetClass="entr" presetSubtype="0" fill="hold" grpId="1" nodeType="withEffect">
                                  <p:stCondLst>
                                    <p:cond delay="0"/>
                                  </p:stCondLst>
                                  <p:childTnLst>
                                    <p:set>
                                      <p:cBhvr>
                                        <p:cTn id="14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animBg="1"/>
      <p:bldP spid="23" grpId="0" animBg="1"/>
      <p:bldP spid="24" grpId="0" animBg="1"/>
      <p:bldP spid="26" grpId="0" animBg="1"/>
      <p:bldP spid="27" grpId="0" animBg="1"/>
      <p:bldP spid="28" grpId="0" animBg="1"/>
      <p:bldP spid="28" grpId="1" animBg="1"/>
      <p:bldP spid="29" grpId="0" animBg="1"/>
      <p:bldP spid="30" grpId="0" animBg="1"/>
      <p:bldP spid="31" grpId="0" animBg="1"/>
      <p:bldP spid="32" grpId="0" animBg="1"/>
      <p:bldP spid="34" grpId="0" animBg="1"/>
      <p:bldP spid="35" grpId="0" animBg="1"/>
      <p:bldP spid="37" grpId="0" animBg="1"/>
      <p:bldP spid="41" grpId="0" animBg="1"/>
      <p:bldP spid="42" grpId="0" animBg="1"/>
      <p:bldP spid="45" grpId="0" animBg="1"/>
      <p:bldP spid="46" grpId="0" animBg="1"/>
      <p:bldP spid="47" grpId="0" animBg="1"/>
      <p:bldP spid="49" grpId="0" animBg="1"/>
      <p:bldP spid="50" grpId="0" animBg="1"/>
      <p:bldP spid="51" grpId="0" animBg="1"/>
      <p:bldP spid="54" grpId="0" animBg="1"/>
      <p:bldP spid="55" grpId="0" animBg="1"/>
      <p:bldP spid="56" grpId="0" animBg="1"/>
      <p:bldP spid="78" grpId="0" animBg="1"/>
      <p:bldP spid="79" grpId="0" animBg="1"/>
      <p:bldP spid="79" grpId="1" animBg="1"/>
      <p:bldP spid="80" grpId="0" animBg="1"/>
      <p:bldP spid="80" grpId="1" animBg="1"/>
      <p:bldP spid="81" grpId="0" animBg="1"/>
      <p:bldP spid="81" grpId="1" animBg="1"/>
      <p:bldP spid="132" grpId="0" animBg="1"/>
      <p:bldP spid="132" grpId="1" animBg="1"/>
      <p:bldP spid="133" grpId="0" animBg="1"/>
      <p:bldP spid="133" grpId="1" animBg="1"/>
      <p:bldP spid="134" grpId="0" animBg="1"/>
      <p:bldP spid="13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270000" y="289561"/>
            <a:ext cx="18186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Monotasks</a:t>
            </a:r>
            <a:r>
              <a:rPr lang="en-US" dirty="0" smtClean="0"/>
              <a:t>:</a:t>
            </a:r>
          </a:p>
        </p:txBody>
      </p:sp>
      <p:sp>
        <p:nvSpPr>
          <p:cNvPr id="8" name="Rectangle 7"/>
          <p:cNvSpPr/>
          <p:nvPr/>
        </p:nvSpPr>
        <p:spPr>
          <a:xfrm>
            <a:off x="1554481" y="1117606"/>
            <a:ext cx="1270000" cy="646331"/>
          </a:xfrm>
          <a:prstGeom prst="rect">
            <a:avLst/>
          </a:prstGeom>
          <a:solidFill>
            <a:schemeClr val="bg1"/>
          </a:solidFill>
          <a:ln>
            <a:noFill/>
          </a:ln>
        </p:spPr>
        <p:txBody>
          <a:bodyPr wrap="square">
            <a:spAutoFit/>
          </a:bodyPr>
          <a:lstStyle/>
          <a:p>
            <a:pPr algn="ctr"/>
            <a:r>
              <a:rPr lang="en-US" dirty="0" smtClean="0">
                <a:latin typeface="Open Sans Condensed Light"/>
                <a:cs typeface="Open Sans Condensed Light"/>
              </a:rPr>
              <a:t>Each task uses one resource</a:t>
            </a:r>
            <a:endParaRPr lang="en-US" dirty="0">
              <a:latin typeface="Open Sans Condensed Light"/>
              <a:cs typeface="Open Sans Condensed Light"/>
            </a:endParaRPr>
          </a:p>
        </p:txBody>
      </p:sp>
      <p:sp>
        <p:nvSpPr>
          <p:cNvPr id="9" name="Rectangle 8"/>
          <p:cNvSpPr/>
          <p:nvPr/>
        </p:nvSpPr>
        <p:spPr>
          <a:xfrm>
            <a:off x="1270000" y="0"/>
            <a:ext cx="1818640" cy="5143500"/>
          </a:xfrm>
          <a:prstGeom prst="rect">
            <a:avLst/>
          </a:prstGeom>
          <a:no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325265" y="2089665"/>
            <a:ext cx="1701799"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Dedicated schedulers control contention</a:t>
            </a:r>
            <a:endParaRPr lang="en-US" dirty="0">
              <a:latin typeface="Open Sans Condensed Light"/>
              <a:cs typeface="Open Sans Condensed Light"/>
            </a:endParaRPr>
          </a:p>
        </p:txBody>
      </p:sp>
      <p:cxnSp>
        <p:nvCxnSpPr>
          <p:cNvPr id="130" name="Straight Connector 129"/>
          <p:cNvCxnSpPr/>
          <p:nvPr/>
        </p:nvCxnSpPr>
        <p:spPr>
          <a:xfrm>
            <a:off x="1684098" y="1980504"/>
            <a:ext cx="969818"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17" name="Rectangle 16"/>
          <p:cNvSpPr/>
          <p:nvPr/>
        </p:nvSpPr>
        <p:spPr>
          <a:xfrm>
            <a:off x="1" y="952843"/>
            <a:ext cx="1270000" cy="923330"/>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18" name="Rectangle 17"/>
          <p:cNvSpPr/>
          <p:nvPr/>
        </p:nvSpPr>
        <p:spPr>
          <a:xfrm>
            <a:off x="1" y="2094404"/>
            <a:ext cx="1270000" cy="923330"/>
          </a:xfrm>
          <a:prstGeom prst="rect">
            <a:avLst/>
          </a:prstGeom>
          <a:solidFill>
            <a:schemeClr val="bg1">
              <a:lumMod val="75000"/>
            </a:schemeClr>
          </a:solidFill>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19" name="Rectangle 18"/>
          <p:cNvSpPr/>
          <p:nvPr/>
        </p:nvSpPr>
        <p:spPr>
          <a:xfrm>
            <a:off x="1" y="3159500"/>
            <a:ext cx="1270000" cy="923330"/>
          </a:xfrm>
          <a:prstGeom prst="rect">
            <a:avLst/>
          </a:prstGeom>
          <a:solidFill>
            <a:schemeClr val="bg1"/>
          </a:solidFill>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20" name="Straight Connector 19"/>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1" y="4266322"/>
            <a:ext cx="1270000" cy="646331"/>
          </a:xfrm>
          <a:prstGeom prst="rect">
            <a:avLst/>
          </a:prstGeom>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
        <p:nvSpPr>
          <p:cNvPr id="22" name="Rectangle 21"/>
          <p:cNvSpPr/>
          <p:nvPr/>
        </p:nvSpPr>
        <p:spPr>
          <a:xfrm>
            <a:off x="4798059" y="1473580"/>
            <a:ext cx="32453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3" name="Rectangle 22"/>
          <p:cNvSpPr/>
          <p:nvPr/>
        </p:nvSpPr>
        <p:spPr>
          <a:xfrm>
            <a:off x="5111136" y="2047912"/>
            <a:ext cx="1104000" cy="167242"/>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5" name="Rectangle 24"/>
          <p:cNvSpPr/>
          <p:nvPr/>
        </p:nvSpPr>
        <p:spPr>
          <a:xfrm>
            <a:off x="5119305" y="1473580"/>
            <a:ext cx="28781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6" name="Rectangle 25"/>
          <p:cNvSpPr/>
          <p:nvPr/>
        </p:nvSpPr>
        <p:spPr>
          <a:xfrm>
            <a:off x="5407106" y="1473580"/>
            <a:ext cx="215474" cy="16273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8" name="Rectangle 27"/>
          <p:cNvSpPr/>
          <p:nvPr/>
        </p:nvSpPr>
        <p:spPr>
          <a:xfrm>
            <a:off x="5622580" y="1473579"/>
            <a:ext cx="187314"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9" name="Rectangle 28"/>
          <p:cNvSpPr/>
          <p:nvPr/>
        </p:nvSpPr>
        <p:spPr>
          <a:xfrm>
            <a:off x="5809893" y="1472187"/>
            <a:ext cx="492455" cy="163236"/>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30" name="Rectangle 29"/>
          <p:cNvSpPr/>
          <p:nvPr/>
        </p:nvSpPr>
        <p:spPr>
          <a:xfrm>
            <a:off x="6297696" y="2046772"/>
            <a:ext cx="1544077"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1" name="Rectangle 30"/>
          <p:cNvSpPr/>
          <p:nvPr/>
        </p:nvSpPr>
        <p:spPr>
          <a:xfrm>
            <a:off x="6583775" y="1473580"/>
            <a:ext cx="243684" cy="16462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2" name="Rectangle 31"/>
          <p:cNvSpPr/>
          <p:nvPr/>
        </p:nvSpPr>
        <p:spPr>
          <a:xfrm>
            <a:off x="6302348" y="1473580"/>
            <a:ext cx="276962"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3" name="Rectangle 32"/>
          <p:cNvSpPr/>
          <p:nvPr/>
        </p:nvSpPr>
        <p:spPr>
          <a:xfrm>
            <a:off x="6705617" y="2731720"/>
            <a:ext cx="1159984"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4" name="Rectangle 33"/>
          <p:cNvSpPr/>
          <p:nvPr/>
        </p:nvSpPr>
        <p:spPr>
          <a:xfrm>
            <a:off x="6822447" y="2276432"/>
            <a:ext cx="1220489"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5" name="Rectangle 34"/>
          <p:cNvSpPr/>
          <p:nvPr/>
        </p:nvSpPr>
        <p:spPr>
          <a:xfrm>
            <a:off x="3424499" y="1356197"/>
            <a:ext cx="1299590" cy="2991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Network scheduler</a:t>
            </a:r>
            <a:endParaRPr lang="en-US" sz="2400" dirty="0">
              <a:solidFill>
                <a:schemeClr val="tx1"/>
              </a:solidFill>
              <a:latin typeface="Open Sans Condensed Light"/>
              <a:cs typeface="Open Sans Condensed Light"/>
            </a:endParaRPr>
          </a:p>
        </p:txBody>
      </p:sp>
      <p:sp>
        <p:nvSpPr>
          <p:cNvPr id="36" name="Rectangle 35"/>
          <p:cNvSpPr/>
          <p:nvPr/>
        </p:nvSpPr>
        <p:spPr>
          <a:xfrm>
            <a:off x="2951877" y="2325863"/>
            <a:ext cx="2027429" cy="2696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CPU scheduler:</a:t>
            </a:r>
          </a:p>
          <a:p>
            <a:pPr algn="r"/>
            <a:r>
              <a:rPr lang="en-US" sz="2400" dirty="0" smtClean="0">
                <a:solidFill>
                  <a:schemeClr val="tx1"/>
                </a:solidFill>
                <a:latin typeface="Open Sans Condensed Light"/>
                <a:cs typeface="Open Sans Condensed Light"/>
              </a:rPr>
              <a:t> 1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a:t>
            </a:r>
            <a:r>
              <a:rPr lang="en-US" sz="2400" dirty="0">
                <a:solidFill>
                  <a:schemeClr val="tx1"/>
                </a:solidFill>
                <a:latin typeface="Open Sans Condensed Light"/>
                <a:cs typeface="Open Sans Condensed Light"/>
              </a:rPr>
              <a:t>/</a:t>
            </a:r>
            <a:r>
              <a:rPr lang="en-US" sz="2400" dirty="0" smtClean="0">
                <a:solidFill>
                  <a:schemeClr val="tx1"/>
                </a:solidFill>
                <a:latin typeface="Open Sans Condensed Light"/>
                <a:cs typeface="Open Sans Condensed Light"/>
              </a:rPr>
              <a:t> core</a:t>
            </a:r>
            <a:endParaRPr lang="en-US" sz="2400" dirty="0">
              <a:solidFill>
                <a:schemeClr val="tx1"/>
              </a:solidFill>
              <a:latin typeface="Open Sans Condensed Light"/>
              <a:cs typeface="Open Sans Condensed Light"/>
            </a:endParaRPr>
          </a:p>
        </p:txBody>
      </p:sp>
      <p:cxnSp>
        <p:nvCxnSpPr>
          <p:cNvPr id="37" name="Straight Arrow Connector 36"/>
          <p:cNvCxnSpPr>
            <a:stCxn id="29" idx="3"/>
            <a:endCxn id="30" idx="1"/>
          </p:cNvCxnSpPr>
          <p:nvPr/>
        </p:nvCxnSpPr>
        <p:spPr>
          <a:xfrm flipH="1">
            <a:off x="6297696" y="1553805"/>
            <a:ext cx="4652" cy="575607"/>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22" idx="3"/>
            <a:endCxn id="23" idx="1"/>
          </p:cNvCxnSpPr>
          <p:nvPr/>
        </p:nvCxnSpPr>
        <p:spPr>
          <a:xfrm flipH="1">
            <a:off x="5111136" y="1555198"/>
            <a:ext cx="11454" cy="57633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5636782" y="2512894"/>
            <a:ext cx="1393572"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6" name="Rectangle 45"/>
          <p:cNvSpPr/>
          <p:nvPr/>
        </p:nvSpPr>
        <p:spPr>
          <a:xfrm>
            <a:off x="5408225" y="2265953"/>
            <a:ext cx="1372582"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7" name="Rectangle 46"/>
          <p:cNvSpPr/>
          <p:nvPr/>
        </p:nvSpPr>
        <p:spPr>
          <a:xfrm>
            <a:off x="5809895" y="2742332"/>
            <a:ext cx="895722" cy="16514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cxnSp>
        <p:nvCxnSpPr>
          <p:cNvPr id="48" name="Straight Arrow Connector 47"/>
          <p:cNvCxnSpPr>
            <a:stCxn id="29" idx="1"/>
            <a:endCxn id="47" idx="1"/>
          </p:cNvCxnSpPr>
          <p:nvPr/>
        </p:nvCxnSpPr>
        <p:spPr>
          <a:xfrm>
            <a:off x="5809893" y="1553805"/>
            <a:ext cx="2" cy="1271101"/>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26" idx="3"/>
            <a:endCxn id="45" idx="1"/>
          </p:cNvCxnSpPr>
          <p:nvPr/>
        </p:nvCxnSpPr>
        <p:spPr>
          <a:xfrm>
            <a:off x="5622580" y="1554947"/>
            <a:ext cx="14202" cy="1040587"/>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26" idx="1"/>
            <a:endCxn id="46" idx="1"/>
          </p:cNvCxnSpPr>
          <p:nvPr/>
        </p:nvCxnSpPr>
        <p:spPr>
          <a:xfrm>
            <a:off x="5407106" y="1554947"/>
            <a:ext cx="1119" cy="79888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3" idx="3"/>
            <a:endCxn id="27" idx="1"/>
          </p:cNvCxnSpPr>
          <p:nvPr/>
        </p:nvCxnSpPr>
        <p:spPr>
          <a:xfrm flipH="1">
            <a:off x="6209963" y="2131533"/>
            <a:ext cx="5173" cy="127735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6" idx="3"/>
            <a:endCxn id="38" idx="1"/>
          </p:cNvCxnSpPr>
          <p:nvPr/>
        </p:nvCxnSpPr>
        <p:spPr>
          <a:xfrm>
            <a:off x="6780807" y="2353833"/>
            <a:ext cx="91708" cy="105505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31" idx="3"/>
            <a:endCxn id="34" idx="1"/>
          </p:cNvCxnSpPr>
          <p:nvPr/>
        </p:nvCxnSpPr>
        <p:spPr>
          <a:xfrm flipH="1">
            <a:off x="6822447" y="1555894"/>
            <a:ext cx="5012" cy="803178"/>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45" idx="3"/>
            <a:endCxn id="39" idx="1"/>
          </p:cNvCxnSpPr>
          <p:nvPr/>
        </p:nvCxnSpPr>
        <p:spPr>
          <a:xfrm>
            <a:off x="7030354" y="2595534"/>
            <a:ext cx="534315" cy="108454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33" idx="1"/>
            <a:endCxn id="24" idx="1"/>
          </p:cNvCxnSpPr>
          <p:nvPr/>
        </p:nvCxnSpPr>
        <p:spPr>
          <a:xfrm>
            <a:off x="6705617" y="2819600"/>
            <a:ext cx="0" cy="859313"/>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34" idx="3"/>
            <a:endCxn id="42" idx="3"/>
          </p:cNvCxnSpPr>
          <p:nvPr/>
        </p:nvCxnSpPr>
        <p:spPr>
          <a:xfrm>
            <a:off x="8042936" y="2359072"/>
            <a:ext cx="336988" cy="105047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33" idx="3"/>
            <a:endCxn id="39" idx="3"/>
          </p:cNvCxnSpPr>
          <p:nvPr/>
        </p:nvCxnSpPr>
        <p:spPr>
          <a:xfrm>
            <a:off x="7865601" y="2819600"/>
            <a:ext cx="356767" cy="86047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30" idx="3"/>
            <a:endCxn id="42" idx="1"/>
          </p:cNvCxnSpPr>
          <p:nvPr/>
        </p:nvCxnSpPr>
        <p:spPr>
          <a:xfrm>
            <a:off x="7841773" y="2129412"/>
            <a:ext cx="0" cy="128013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32" idx="3"/>
            <a:endCxn id="33" idx="1"/>
          </p:cNvCxnSpPr>
          <p:nvPr/>
        </p:nvCxnSpPr>
        <p:spPr>
          <a:xfrm>
            <a:off x="6579310" y="1555198"/>
            <a:ext cx="126307" cy="126440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60" name="Content Placeholder 2"/>
          <p:cNvSpPr txBox="1">
            <a:spLocks/>
          </p:cNvSpPr>
          <p:nvPr/>
        </p:nvSpPr>
        <p:spPr>
          <a:xfrm>
            <a:off x="3088640" y="65444"/>
            <a:ext cx="6055360" cy="106663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72"/>
              </a:spcBef>
              <a:buFont typeface="Arial"/>
              <a:buNone/>
            </a:pPr>
            <a:r>
              <a:rPr lang="en-US" dirty="0" smtClean="0">
                <a:latin typeface="Open Sans Condensed Bold"/>
                <a:cs typeface="Open Sans Condensed Bold"/>
              </a:rPr>
              <a:t>Per-resource schedulers have complete control</a:t>
            </a:r>
          </a:p>
        </p:txBody>
      </p:sp>
      <p:sp>
        <p:nvSpPr>
          <p:cNvPr id="2" name="Rectangle 1"/>
          <p:cNvSpPr/>
          <p:nvPr/>
        </p:nvSpPr>
        <p:spPr>
          <a:xfrm>
            <a:off x="3088640" y="1117606"/>
            <a:ext cx="6055360" cy="2965224"/>
          </a:xfrm>
          <a:prstGeom prst="rect">
            <a:avLst/>
          </a:prstGeom>
          <a:solidFill>
            <a:schemeClr val="lt1">
              <a:alpha val="74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a:off x="3255665" y="3129618"/>
            <a:ext cx="5837230" cy="799912"/>
          </a:xfrm>
          <a:prstGeom prst="rect">
            <a:avLst/>
          </a:prstGeom>
          <a:noFill/>
          <a:ln w="76200" cmpd="sng">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6705617" y="3593579"/>
            <a:ext cx="859333" cy="17066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7" name="Rectangle 26"/>
          <p:cNvSpPr/>
          <p:nvPr/>
        </p:nvSpPr>
        <p:spPr>
          <a:xfrm>
            <a:off x="6209963" y="3324115"/>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8" name="Rectangle 37"/>
          <p:cNvSpPr/>
          <p:nvPr/>
        </p:nvSpPr>
        <p:spPr>
          <a:xfrm>
            <a:off x="6872515" y="3324115"/>
            <a:ext cx="812337"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39" name="Rectangle 38"/>
          <p:cNvSpPr/>
          <p:nvPr/>
        </p:nvSpPr>
        <p:spPr>
          <a:xfrm>
            <a:off x="7564669" y="3595306"/>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0" name="Rectangle 39"/>
          <p:cNvSpPr/>
          <p:nvPr/>
        </p:nvSpPr>
        <p:spPr>
          <a:xfrm>
            <a:off x="8222368" y="3595306"/>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1" name="Rectangle 40"/>
          <p:cNvSpPr/>
          <p:nvPr/>
        </p:nvSpPr>
        <p:spPr>
          <a:xfrm>
            <a:off x="8379924" y="3324115"/>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2" name="Rectangle 41"/>
          <p:cNvSpPr/>
          <p:nvPr/>
        </p:nvSpPr>
        <p:spPr>
          <a:xfrm>
            <a:off x="7841773" y="3324775"/>
            <a:ext cx="538151"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3" name="Rectangle 42"/>
          <p:cNvSpPr/>
          <p:nvPr/>
        </p:nvSpPr>
        <p:spPr>
          <a:xfrm>
            <a:off x="3665986" y="3248649"/>
            <a:ext cx="2369855" cy="5472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Disk drive scheduler:</a:t>
            </a:r>
          </a:p>
          <a:p>
            <a:pPr algn="r"/>
            <a:r>
              <a:rPr lang="en-US" sz="2400" dirty="0" smtClean="0">
                <a:solidFill>
                  <a:schemeClr val="tx1"/>
                </a:solidFill>
                <a:latin typeface="Open Sans Condensed Light"/>
                <a:cs typeface="Open Sans Condensed Light"/>
              </a:rPr>
              <a:t>1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a:t>
            </a:r>
            <a:r>
              <a:rPr lang="en-US" sz="2400" dirty="0">
                <a:solidFill>
                  <a:schemeClr val="tx1"/>
                </a:solidFill>
                <a:latin typeface="Open Sans Condensed Light"/>
                <a:cs typeface="Open Sans Condensed Light"/>
              </a:rPr>
              <a:t>/</a:t>
            </a:r>
            <a:r>
              <a:rPr lang="en-US" sz="2400" dirty="0" smtClean="0">
                <a:solidFill>
                  <a:schemeClr val="tx1"/>
                </a:solidFill>
                <a:latin typeface="Open Sans Condensed Light"/>
                <a:cs typeface="Open Sans Condensed Light"/>
              </a:rPr>
              <a:t> disk</a:t>
            </a:r>
            <a:endParaRPr lang="en-US" sz="2400" dirty="0">
              <a:solidFill>
                <a:schemeClr val="tx1"/>
              </a:solidFill>
              <a:latin typeface="Open Sans Condensed Light"/>
              <a:cs typeface="Open Sans Condensed Light"/>
            </a:endParaRPr>
          </a:p>
        </p:txBody>
      </p:sp>
      <p:sp>
        <p:nvSpPr>
          <p:cNvPr id="77" name="Rectangle 76"/>
          <p:cNvSpPr/>
          <p:nvPr/>
        </p:nvSpPr>
        <p:spPr>
          <a:xfrm>
            <a:off x="4624288" y="4203159"/>
            <a:ext cx="3418648" cy="5472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Bold"/>
                <a:cs typeface="Open Sans Condensed Bold"/>
              </a:rPr>
              <a:t>All writes flushed to disk</a:t>
            </a:r>
            <a:endParaRPr lang="en-US" sz="2400" dirty="0">
              <a:solidFill>
                <a:schemeClr val="tx1"/>
              </a:solidFill>
              <a:latin typeface="Open Sans Condensed Bold"/>
              <a:cs typeface="Open Sans Condensed Bold"/>
            </a:endParaRPr>
          </a:p>
        </p:txBody>
      </p:sp>
      <p:sp>
        <p:nvSpPr>
          <p:cNvPr id="78" name="Rectangle 77"/>
          <p:cNvSpPr/>
          <p:nvPr/>
        </p:nvSpPr>
        <p:spPr>
          <a:xfrm>
            <a:off x="5633721" y="3110910"/>
            <a:ext cx="2176046" cy="5472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000" dirty="0" smtClean="0">
                <a:solidFill>
                  <a:schemeClr val="tx1"/>
                </a:solidFill>
                <a:latin typeface="Open Sans Condensed Bold"/>
                <a:cs typeface="Open Sans Condensed Bold"/>
              </a:rPr>
              <a:t> writes buffered</a:t>
            </a:r>
            <a:endParaRPr lang="en-US" sz="2000" dirty="0">
              <a:solidFill>
                <a:schemeClr val="tx1"/>
              </a:solidFill>
              <a:latin typeface="Open Sans Condensed Bold"/>
              <a:cs typeface="Open Sans Condensed Bold"/>
            </a:endParaRPr>
          </a:p>
        </p:txBody>
      </p:sp>
      <p:sp>
        <p:nvSpPr>
          <p:cNvPr id="79" name="Rectangle 78"/>
          <p:cNvSpPr/>
          <p:nvPr/>
        </p:nvSpPr>
        <p:spPr>
          <a:xfrm>
            <a:off x="7848537" y="3122772"/>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80" name="Rectangle 79"/>
          <p:cNvSpPr/>
          <p:nvPr/>
        </p:nvSpPr>
        <p:spPr>
          <a:xfrm>
            <a:off x="8511089" y="3122772"/>
            <a:ext cx="812337"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pic>
        <p:nvPicPr>
          <p:cNvPr id="4" name="Picture 3"/>
          <p:cNvPicPr>
            <a:picLocks noChangeAspect="1"/>
          </p:cNvPicPr>
          <p:nvPr/>
        </p:nvPicPr>
        <p:blipFill>
          <a:blip r:embed="rId3"/>
          <a:stretch>
            <a:fillRect/>
          </a:stretch>
        </p:blipFill>
        <p:spPr>
          <a:xfrm>
            <a:off x="8264069" y="3084795"/>
            <a:ext cx="520579" cy="520579"/>
          </a:xfrm>
          <a:prstGeom prst="rect">
            <a:avLst/>
          </a:prstGeom>
        </p:spPr>
      </p:pic>
    </p:spTree>
    <p:extLst>
      <p:ext uri="{BB962C8B-B14F-4D97-AF65-F5344CB8AC3E}">
        <p14:creationId xmlns:p14="http://schemas.microsoft.com/office/powerpoint/2010/main" val="3841427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4"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3"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7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par>
                                <p:cTn id="109" presetID="1" presetClass="entr" presetSubtype="0" fill="hold" grpId="3"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par>
                                <p:cTn id="111" presetID="1" presetClass="entr" presetSubtype="0" fill="hold" grpId="2" nodeType="with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80"/>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4"/>
                                        </p:tgtEl>
                                        <p:attrNameLst>
                                          <p:attrName>style.visibility</p:attrName>
                                        </p:attrNameLst>
                                      </p:cBhvr>
                                      <p:to>
                                        <p:strVal val="hidden"/>
                                      </p:to>
                                    </p:set>
                                  </p:childTnLst>
                                </p:cTn>
                              </p:par>
                              <p:par>
                                <p:cTn id="117" presetID="1" presetClass="exit" presetSubtype="0" fill="hold" grpId="2" nodeType="withEffect">
                                  <p:stCondLst>
                                    <p:cond delay="0"/>
                                  </p:stCondLst>
                                  <p:childTnLst>
                                    <p:set>
                                      <p:cBhvr>
                                        <p:cTn id="118" dur="1" fill="hold">
                                          <p:stCondLst>
                                            <p:cond delay="0"/>
                                          </p:stCondLst>
                                        </p:cTn>
                                        <p:tgtEl>
                                          <p:spTgt spid="79"/>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45" grpId="0" animBg="1"/>
      <p:bldP spid="46" grpId="0" animBg="1"/>
      <p:bldP spid="47" grpId="0" animBg="1"/>
      <p:bldP spid="60" grpId="0"/>
      <p:bldP spid="2" grpId="0" animBg="1"/>
      <p:bldP spid="61" grpId="0" animBg="1"/>
      <p:bldP spid="24" grpId="0" animBg="1"/>
      <p:bldP spid="27" grpId="2" animBg="1"/>
      <p:bldP spid="27" grpId="3" animBg="1"/>
      <p:bldP spid="27" grpId="4" animBg="1"/>
      <p:bldP spid="38" grpId="1" animBg="1"/>
      <p:bldP spid="38" grpId="2" animBg="1"/>
      <p:bldP spid="38" grpId="3" animBg="1"/>
      <p:bldP spid="39" grpId="0" animBg="1"/>
      <p:bldP spid="40" grpId="0" animBg="1"/>
      <p:bldP spid="41" grpId="0" animBg="1"/>
      <p:bldP spid="42" grpId="0" animBg="1"/>
      <p:bldP spid="43" grpId="0" animBg="1"/>
      <p:bldP spid="77" grpId="0" animBg="1"/>
      <p:bldP spid="78" grpId="0" animBg="1"/>
      <p:bldP spid="78" grpId="1" animBg="1"/>
      <p:bldP spid="79" grpId="0" animBg="1"/>
      <p:bldP spid="79" grpId="1" animBg="1"/>
      <p:bldP spid="79" grpId="2" animBg="1"/>
      <p:bldP spid="80" grpId="0" animBg="1"/>
      <p:bldP spid="8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 y="0"/>
            <a:ext cx="3495973" cy="5143500"/>
          </a:xfrm>
          <a:prstGeom prst="rect">
            <a:avLst/>
          </a:prstGeom>
        </p:spPr>
      </p:pic>
      <p:grpSp>
        <p:nvGrpSpPr>
          <p:cNvPr id="493" name="Group 492"/>
          <p:cNvGrpSpPr/>
          <p:nvPr/>
        </p:nvGrpSpPr>
        <p:grpSpPr>
          <a:xfrm>
            <a:off x="3495985" y="0"/>
            <a:ext cx="1982759" cy="5143500"/>
            <a:chOff x="3495979" y="0"/>
            <a:chExt cx="1982759" cy="5143500"/>
          </a:xfrm>
        </p:grpSpPr>
        <p:sp>
          <p:nvSpPr>
            <p:cNvPr id="347" name="Rectangle 346"/>
            <p:cNvSpPr/>
            <p:nvPr/>
          </p:nvSpPr>
          <p:spPr>
            <a:xfrm>
              <a:off x="3495979" y="0"/>
              <a:ext cx="1982759" cy="514350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grpSp>
          <p:nvGrpSpPr>
            <p:cNvPr id="5" name="Group 4"/>
            <p:cNvGrpSpPr/>
            <p:nvPr/>
          </p:nvGrpSpPr>
          <p:grpSpPr>
            <a:xfrm>
              <a:off x="3739720" y="491637"/>
              <a:ext cx="736037" cy="741925"/>
              <a:chOff x="3512622" y="2278774"/>
              <a:chExt cx="1236027" cy="1245915"/>
            </a:xfrm>
          </p:grpSpPr>
          <p:sp>
            <p:nvSpPr>
              <p:cNvPr id="18" name="Oval 1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3" name="Oval 3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7" name="Straight Connector 36"/>
              <p:cNvCxnSpPr>
                <a:endCxn id="33" idx="7"/>
              </p:cNvCxnSpPr>
              <p:nvPr/>
            </p:nvCxnSpPr>
            <p:spPr>
              <a:xfrm flipV="1">
                <a:off x="4157180" y="2606022"/>
                <a:ext cx="286286" cy="28176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3512623" y="2288663"/>
                <a:ext cx="1236026" cy="1236026"/>
                <a:chOff x="3512623" y="2288663"/>
                <a:chExt cx="1236026" cy="1236026"/>
              </a:xfrm>
            </p:grpSpPr>
            <p:cxnSp>
              <p:nvCxnSpPr>
                <p:cNvPr id="40" name="Straight Connector 39"/>
                <p:cNvCxnSpPr>
                  <a:stCxn id="33" idx="0"/>
                  <a:endCxn id="18"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3" idx="1"/>
                  <a:endCxn id="18"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7"/>
                  <a:endCxn id="18"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3" idx="6"/>
                  <a:endCxn id="18"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8" idx="4"/>
                  <a:endCxn id="33"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3" idx="2"/>
                  <a:endCxn id="18"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3" idx="3"/>
                  <a:endCxn id="18"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8" idx="5"/>
                  <a:endCxn id="33"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rot="4063986">
                <a:off x="3512622" y="2278774"/>
                <a:ext cx="1236026" cy="1236026"/>
                <a:chOff x="3512623" y="2288663"/>
                <a:chExt cx="1236026" cy="1236026"/>
              </a:xfrm>
            </p:grpSpPr>
            <p:cxnSp>
              <p:nvCxnSpPr>
                <p:cNvPr id="73" name="Straight Connector 7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8" name="Oval 47"/>
            <p:cNvSpPr/>
            <p:nvPr/>
          </p:nvSpPr>
          <p:spPr>
            <a:xfrm>
              <a:off x="4598623" y="493528"/>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p:cNvSpPr/>
            <p:nvPr/>
          </p:nvSpPr>
          <p:spPr>
            <a:xfrm>
              <a:off x="4716864" y="607694"/>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Straight Connector 49"/>
            <p:cNvCxnSpPr>
              <a:endCxn id="49" idx="6"/>
            </p:cNvCxnSpPr>
            <p:nvPr/>
          </p:nvCxnSpPr>
          <p:spPr>
            <a:xfrm>
              <a:off x="4982447" y="850299"/>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98625" y="481194"/>
              <a:ext cx="736035" cy="736037"/>
              <a:chOff x="3512617" y="2267954"/>
              <a:chExt cx="1236022" cy="1236028"/>
            </a:xfrm>
          </p:grpSpPr>
          <p:cxnSp>
            <p:nvCxnSpPr>
              <p:cNvPr id="62" name="Straight Connector 61"/>
              <p:cNvCxnSpPr>
                <a:stCxn id="49" idx="0"/>
                <a:endCxn id="48" idx="0"/>
              </p:cNvCxnSpPr>
              <p:nvPr/>
            </p:nvCxnSpPr>
            <p:spPr>
              <a:xfrm flipH="1" flipV="1">
                <a:off x="4130629"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1"/>
                <a:endCxn id="48" idx="1"/>
              </p:cNvCxnSpPr>
              <p:nvPr/>
            </p:nvCxnSpPr>
            <p:spPr>
              <a:xfrm flipH="1" flipV="1">
                <a:off x="3693628"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9" idx="7"/>
                <a:endCxn id="48" idx="7"/>
              </p:cNvCxnSpPr>
              <p:nvPr/>
            </p:nvCxnSpPr>
            <p:spPr>
              <a:xfrm flipV="1">
                <a:off x="4443455"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49" idx="6"/>
                <a:endCxn id="48"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8" idx="4"/>
                <a:endCxn id="49"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9" idx="2"/>
                <a:endCxn id="48" idx="2"/>
              </p:cNvCxnSpPr>
              <p:nvPr/>
            </p:nvCxnSpPr>
            <p:spPr>
              <a:xfrm flipH="1" flipV="1">
                <a:off x="3512617"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49" idx="3"/>
                <a:endCxn id="48"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5"/>
                <a:endCxn id="49" idx="5"/>
              </p:cNvCxnSpPr>
              <p:nvPr/>
            </p:nvCxnSpPr>
            <p:spPr>
              <a:xfrm flipH="1" flipV="1">
                <a:off x="4443459"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rot="4063986">
              <a:off x="4598622" y="487639"/>
              <a:ext cx="736036" cy="736036"/>
              <a:chOff x="3512623" y="2288663"/>
              <a:chExt cx="1236026" cy="1236026"/>
            </a:xfrm>
          </p:grpSpPr>
          <p:cxnSp>
            <p:nvCxnSpPr>
              <p:cNvPr id="53" name="Straight Connector 5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751200" y="1304277"/>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2" name="Oval 81"/>
            <p:cNvSpPr/>
            <p:nvPr/>
          </p:nvSpPr>
          <p:spPr>
            <a:xfrm>
              <a:off x="3869441" y="1418443"/>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 name="Straight Connector 82"/>
            <p:cNvCxnSpPr>
              <a:endCxn id="82" idx="5"/>
            </p:cNvCxnSpPr>
            <p:nvPr/>
          </p:nvCxnSpPr>
          <p:spPr>
            <a:xfrm>
              <a:off x="4135024" y="1661048"/>
              <a:ext cx="170480" cy="19345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51209" y="1291944"/>
              <a:ext cx="736038" cy="736037"/>
              <a:chOff x="3512615" y="2267954"/>
              <a:chExt cx="1236024" cy="1236028"/>
            </a:xfrm>
          </p:grpSpPr>
          <p:cxnSp>
            <p:nvCxnSpPr>
              <p:cNvPr id="94" name="Straight Connector 93"/>
              <p:cNvCxnSpPr>
                <a:stCxn id="82" idx="0"/>
                <a:endCxn id="81" idx="0"/>
              </p:cNvCxnSpPr>
              <p:nvPr/>
            </p:nvCxnSpPr>
            <p:spPr>
              <a:xfrm flipH="1" flipV="1">
                <a:off x="4130627"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2" idx="1"/>
                <a:endCxn id="81" idx="1"/>
              </p:cNvCxnSpPr>
              <p:nvPr/>
            </p:nvCxnSpPr>
            <p:spPr>
              <a:xfrm flipH="1" flipV="1">
                <a:off x="3693626"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2" idx="7"/>
                <a:endCxn id="81" idx="7"/>
              </p:cNvCxnSpPr>
              <p:nvPr/>
            </p:nvCxnSpPr>
            <p:spPr>
              <a:xfrm flipV="1">
                <a:off x="4443457" y="2448966"/>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2" idx="6"/>
                <a:endCxn id="81"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1" idx="4"/>
                <a:endCxn id="82"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2" idx="2"/>
                <a:endCxn id="81"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82" idx="3"/>
                <a:endCxn id="81" idx="3"/>
              </p:cNvCxnSpPr>
              <p:nvPr/>
            </p:nvCxnSpPr>
            <p:spPr>
              <a:xfrm flipH="1">
                <a:off x="3693626" y="3191954"/>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81" idx="5"/>
                <a:endCxn id="82"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rot="4063986">
              <a:off x="3751199" y="1298388"/>
              <a:ext cx="736036" cy="736036"/>
              <a:chOff x="3512623" y="2288663"/>
              <a:chExt cx="1236026" cy="1236026"/>
            </a:xfrm>
          </p:grpSpPr>
          <p:cxnSp>
            <p:nvCxnSpPr>
              <p:cNvPr id="86" name="Straight Connector 8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03" name="Oval 102"/>
            <p:cNvSpPr/>
            <p:nvPr/>
          </p:nvSpPr>
          <p:spPr>
            <a:xfrm>
              <a:off x="4610102" y="13002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4" name="Oval 103"/>
            <p:cNvSpPr/>
            <p:nvPr/>
          </p:nvSpPr>
          <p:spPr>
            <a:xfrm>
              <a:off x="4728343" y="14144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5" name="Straight Connector 104"/>
            <p:cNvCxnSpPr>
              <a:endCxn id="104" idx="7"/>
            </p:cNvCxnSpPr>
            <p:nvPr/>
          </p:nvCxnSpPr>
          <p:spPr>
            <a:xfrm flipV="1">
              <a:off x="4993926" y="14892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4610111" y="1287951"/>
              <a:ext cx="736038" cy="736036"/>
              <a:chOff x="3512615" y="2267956"/>
              <a:chExt cx="1236024" cy="1236026"/>
            </a:xfrm>
          </p:grpSpPr>
          <p:cxnSp>
            <p:nvCxnSpPr>
              <p:cNvPr id="116" name="Straight Connector 115"/>
              <p:cNvCxnSpPr>
                <a:stCxn id="104" idx="0"/>
                <a:endCxn id="103" idx="0"/>
              </p:cNvCxnSpPr>
              <p:nvPr/>
            </p:nvCxnSpPr>
            <p:spPr>
              <a:xfrm flipH="1" flipV="1">
                <a:off x="413062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4" idx="1"/>
                <a:endCxn id="103" idx="1"/>
              </p:cNvCxnSpPr>
              <p:nvPr/>
            </p:nvCxnSpPr>
            <p:spPr>
              <a:xfrm flipH="1" flipV="1">
                <a:off x="3693626" y="2448968"/>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4" idx="7"/>
                <a:endCxn id="103" idx="7"/>
              </p:cNvCxnSpPr>
              <p:nvPr/>
            </p:nvCxnSpPr>
            <p:spPr>
              <a:xfrm flipV="1">
                <a:off x="4443457"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4" idx="6"/>
                <a:endCxn id="103"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3" idx="4"/>
                <a:endCxn id="104"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4" idx="2"/>
                <a:endCxn id="103"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4" idx="3"/>
                <a:endCxn id="103"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3" idx="5"/>
                <a:endCxn id="104"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rot="4063986">
              <a:off x="4610101" y="1294390"/>
              <a:ext cx="736036" cy="736036"/>
              <a:chOff x="3512623" y="2288663"/>
              <a:chExt cx="1236026" cy="1236026"/>
            </a:xfrm>
          </p:grpSpPr>
          <p:cxnSp>
            <p:nvCxnSpPr>
              <p:cNvPr id="108" name="Straight Connector 10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5" name="Oval 124"/>
            <p:cNvSpPr/>
            <p:nvPr/>
          </p:nvSpPr>
          <p:spPr>
            <a:xfrm>
              <a:off x="3739721" y="210050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6" name="Oval 125"/>
            <p:cNvSpPr/>
            <p:nvPr/>
          </p:nvSpPr>
          <p:spPr>
            <a:xfrm>
              <a:off x="3857962" y="221467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7" name="Straight Connector 126"/>
            <p:cNvCxnSpPr>
              <a:endCxn id="126" idx="6"/>
            </p:cNvCxnSpPr>
            <p:nvPr/>
          </p:nvCxnSpPr>
          <p:spPr>
            <a:xfrm>
              <a:off x="4123545" y="2457280"/>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3739721" y="2088180"/>
              <a:ext cx="736034" cy="736036"/>
              <a:chOff x="3512633" y="2267956"/>
              <a:chExt cx="1236026" cy="1236026"/>
            </a:xfrm>
          </p:grpSpPr>
          <p:cxnSp>
            <p:nvCxnSpPr>
              <p:cNvPr id="138" name="Straight Connector 137"/>
              <p:cNvCxnSpPr>
                <a:stCxn id="126" idx="0"/>
                <a:endCxn id="125" idx="0"/>
              </p:cNvCxnSpPr>
              <p:nvPr/>
            </p:nvCxnSpPr>
            <p:spPr>
              <a:xfrm flipH="1" flipV="1">
                <a:off x="413064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6" idx="1"/>
                <a:endCxn id="125" idx="1"/>
              </p:cNvCxnSpPr>
              <p:nvPr/>
            </p:nvCxnSpPr>
            <p:spPr>
              <a:xfrm flipH="1" flipV="1">
                <a:off x="3693643"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6" idx="7"/>
                <a:endCxn id="125" idx="7"/>
              </p:cNvCxnSpPr>
              <p:nvPr/>
            </p:nvCxnSpPr>
            <p:spPr>
              <a:xfrm flipV="1">
                <a:off x="4443476"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6" idx="6"/>
                <a:endCxn id="125" idx="6"/>
              </p:cNvCxnSpPr>
              <p:nvPr/>
            </p:nvCxnSpPr>
            <p:spPr>
              <a:xfrm flipV="1">
                <a:off x="4569116" y="2885967"/>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25" idx="4"/>
                <a:endCxn id="126" idx="4"/>
              </p:cNvCxnSpPr>
              <p:nvPr/>
            </p:nvCxnSpPr>
            <p:spPr>
              <a:xfrm flipV="1">
                <a:off x="4130645"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26" idx="2"/>
                <a:endCxn id="125" idx="2"/>
              </p:cNvCxnSpPr>
              <p:nvPr/>
            </p:nvCxnSpPr>
            <p:spPr>
              <a:xfrm flipH="1" flipV="1">
                <a:off x="3512632"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26" idx="3"/>
                <a:endCxn id="125"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25" idx="5"/>
                <a:endCxn id="126" idx="5"/>
              </p:cNvCxnSpPr>
              <p:nvPr/>
            </p:nvCxnSpPr>
            <p:spPr>
              <a:xfrm flipH="1" flipV="1">
                <a:off x="4443476"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rot="4063986">
              <a:off x="3739720" y="2094620"/>
              <a:ext cx="736036" cy="736036"/>
              <a:chOff x="3512623" y="2288663"/>
              <a:chExt cx="1236026" cy="1236026"/>
            </a:xfrm>
          </p:grpSpPr>
          <p:cxnSp>
            <p:nvCxnSpPr>
              <p:cNvPr id="130" name="Straight Connector 129"/>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598622" y="2090622"/>
              <a:ext cx="736037" cy="741925"/>
              <a:chOff x="3512622" y="2278774"/>
              <a:chExt cx="1236027" cy="1245915"/>
            </a:xfrm>
          </p:grpSpPr>
          <p:sp>
            <p:nvSpPr>
              <p:cNvPr id="147" name="Oval 14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8" name="Oval 14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49" name="Straight Connector 148"/>
              <p:cNvCxnSpPr>
                <a:endCxn id="148" idx="1"/>
              </p:cNvCxnSpPr>
              <p:nvPr/>
            </p:nvCxnSpPr>
            <p:spPr>
              <a:xfrm flipH="1" flipV="1">
                <a:off x="3836826" y="2606023"/>
                <a:ext cx="320353" cy="281766"/>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3512623" y="2288663"/>
                <a:ext cx="1236026" cy="1236026"/>
                <a:chOff x="3512623" y="2288663"/>
                <a:chExt cx="1236026" cy="1236026"/>
              </a:xfrm>
            </p:grpSpPr>
            <p:cxnSp>
              <p:nvCxnSpPr>
                <p:cNvPr id="160" name="Straight Connector 159"/>
                <p:cNvCxnSpPr>
                  <a:stCxn id="148" idx="0"/>
                  <a:endCxn id="147"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48" idx="1"/>
                  <a:endCxn id="147"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48" idx="7"/>
                  <a:endCxn id="147"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48" idx="6"/>
                  <a:endCxn id="147"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47" idx="4"/>
                  <a:endCxn id="148"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48" idx="2"/>
                  <a:endCxn id="147"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48" idx="3"/>
                  <a:endCxn id="147"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47" idx="5"/>
                  <a:endCxn id="148"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rot="4063986">
                <a:off x="3512622" y="2278774"/>
                <a:ext cx="1236026" cy="1236026"/>
                <a:chOff x="3512623" y="2288663"/>
                <a:chExt cx="1236026" cy="1236026"/>
              </a:xfrm>
            </p:grpSpPr>
            <p:cxnSp>
              <p:nvCxnSpPr>
                <p:cNvPr id="152" name="Straight Connector 151"/>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169" name="Oval 168"/>
            <p:cNvSpPr/>
            <p:nvPr/>
          </p:nvSpPr>
          <p:spPr>
            <a:xfrm>
              <a:off x="3751200" y="2907260"/>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0" name="Oval 169"/>
            <p:cNvSpPr/>
            <p:nvPr/>
          </p:nvSpPr>
          <p:spPr>
            <a:xfrm>
              <a:off x="3869441" y="3021426"/>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71" name="Straight Connector 170"/>
            <p:cNvCxnSpPr>
              <a:endCxn id="170" idx="4"/>
            </p:cNvCxnSpPr>
            <p:nvPr/>
          </p:nvCxnSpPr>
          <p:spPr>
            <a:xfrm flipH="1">
              <a:off x="4124881" y="3264031"/>
              <a:ext cx="10143" cy="26827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72" name="Group 171"/>
            <p:cNvGrpSpPr/>
            <p:nvPr/>
          </p:nvGrpSpPr>
          <p:grpSpPr>
            <a:xfrm>
              <a:off x="3751199" y="2894932"/>
              <a:ext cx="736035" cy="736036"/>
              <a:chOff x="3512629" y="2267956"/>
              <a:chExt cx="1236028" cy="1236026"/>
            </a:xfrm>
          </p:grpSpPr>
          <p:cxnSp>
            <p:nvCxnSpPr>
              <p:cNvPr id="182" name="Straight Connector 181"/>
              <p:cNvCxnSpPr>
                <a:stCxn id="170" idx="0"/>
                <a:endCxn id="169"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70" idx="1"/>
                <a:endCxn id="169" idx="1"/>
              </p:cNvCxnSpPr>
              <p:nvPr/>
            </p:nvCxnSpPr>
            <p:spPr>
              <a:xfrm flipH="1" flipV="1">
                <a:off x="3693640"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70" idx="7"/>
                <a:endCxn id="169"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70" idx="6"/>
                <a:endCxn id="169"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69" idx="4"/>
                <a:endCxn id="170"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70" idx="2"/>
                <a:endCxn id="169"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70" idx="3"/>
                <a:endCxn id="169" idx="3"/>
              </p:cNvCxnSpPr>
              <p:nvPr/>
            </p:nvCxnSpPr>
            <p:spPr>
              <a:xfrm flipH="1">
                <a:off x="3693643" y="3191954"/>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69" idx="5"/>
                <a:endCxn id="170"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rot="4063986">
              <a:off x="3751199" y="2901371"/>
              <a:ext cx="736036" cy="736036"/>
              <a:chOff x="3512623" y="2288663"/>
              <a:chExt cx="1236026" cy="1236026"/>
            </a:xfrm>
          </p:grpSpPr>
          <p:cxnSp>
            <p:nvCxnSpPr>
              <p:cNvPr id="174" name="Straight Connector 173"/>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4610101" y="2897373"/>
              <a:ext cx="736037" cy="741925"/>
              <a:chOff x="3512622" y="2278774"/>
              <a:chExt cx="1236027" cy="1245915"/>
            </a:xfrm>
          </p:grpSpPr>
          <p:sp>
            <p:nvSpPr>
              <p:cNvPr id="191" name="Oval 19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2" name="Oval 19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93" name="Straight Connector 192"/>
              <p:cNvCxnSpPr>
                <a:endCxn id="192" idx="5"/>
              </p:cNvCxnSpPr>
              <p:nvPr/>
            </p:nvCxnSpPr>
            <p:spPr>
              <a:xfrm>
                <a:off x="4157179" y="2887789"/>
                <a:ext cx="286287" cy="324874"/>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3512623" y="2288663"/>
                <a:ext cx="1236026" cy="1236026"/>
                <a:chOff x="3512623" y="2288663"/>
                <a:chExt cx="1236026" cy="1236026"/>
              </a:xfrm>
            </p:grpSpPr>
            <p:cxnSp>
              <p:nvCxnSpPr>
                <p:cNvPr id="204" name="Straight Connector 203"/>
                <p:cNvCxnSpPr>
                  <a:stCxn id="192" idx="0"/>
                  <a:endCxn id="19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92" idx="1"/>
                  <a:endCxn id="19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92" idx="7"/>
                  <a:endCxn id="19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92" idx="6"/>
                  <a:endCxn id="19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91" idx="4"/>
                  <a:endCxn id="19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92" idx="2"/>
                  <a:endCxn id="19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92" idx="3"/>
                  <a:endCxn id="19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91" idx="5"/>
                  <a:endCxn id="19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rot="4063986">
                <a:off x="3512622" y="2278774"/>
                <a:ext cx="1236026" cy="1236026"/>
                <a:chOff x="3512623" y="2288663"/>
                <a:chExt cx="1236026" cy="1236026"/>
              </a:xfrm>
            </p:grpSpPr>
            <p:cxnSp>
              <p:nvCxnSpPr>
                <p:cNvPr id="196" name="Straight Connector 19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00" name="Group 299"/>
            <p:cNvGrpSpPr/>
            <p:nvPr/>
          </p:nvGrpSpPr>
          <p:grpSpPr>
            <a:xfrm>
              <a:off x="3740682" y="3697588"/>
              <a:ext cx="736037" cy="741925"/>
              <a:chOff x="3512622" y="2278774"/>
              <a:chExt cx="1236027" cy="1245915"/>
            </a:xfrm>
          </p:grpSpPr>
          <p:sp>
            <p:nvSpPr>
              <p:cNvPr id="301" name="Oval 30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2" name="Oval 30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3" name="Straight Connector 302"/>
              <p:cNvCxnSpPr>
                <a:endCxn id="302" idx="0"/>
              </p:cNvCxnSpPr>
              <p:nvPr/>
            </p:nvCxnSpPr>
            <p:spPr>
              <a:xfrm flipH="1" flipV="1">
                <a:off x="4140146" y="2480382"/>
                <a:ext cx="17033" cy="40740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04" name="Group 303"/>
              <p:cNvGrpSpPr/>
              <p:nvPr/>
            </p:nvGrpSpPr>
            <p:grpSpPr>
              <a:xfrm>
                <a:off x="3512623" y="2288663"/>
                <a:ext cx="1236026" cy="1236026"/>
                <a:chOff x="3512623" y="2288663"/>
                <a:chExt cx="1236026" cy="1236026"/>
              </a:xfrm>
            </p:grpSpPr>
            <p:cxnSp>
              <p:nvCxnSpPr>
                <p:cNvPr id="314" name="Straight Connector 313"/>
                <p:cNvCxnSpPr>
                  <a:stCxn id="302" idx="0"/>
                  <a:endCxn id="30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a:stCxn id="302" idx="1"/>
                  <a:endCxn id="30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02" idx="7"/>
                  <a:endCxn id="30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a:stCxn id="302" idx="6"/>
                  <a:endCxn id="30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a:stCxn id="301" idx="4"/>
                  <a:endCxn id="30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a:stCxn id="302" idx="2"/>
                  <a:endCxn id="30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a:stCxn id="302" idx="3"/>
                  <a:endCxn id="30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a:stCxn id="301" idx="5"/>
                  <a:endCxn id="30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rot="4063986">
                <a:off x="3512622" y="2278774"/>
                <a:ext cx="1236026" cy="1236026"/>
                <a:chOff x="3512623" y="2288663"/>
                <a:chExt cx="1236026" cy="1236026"/>
              </a:xfrm>
            </p:grpSpPr>
            <p:cxnSp>
              <p:nvCxnSpPr>
                <p:cNvPr id="306" name="Straight Connector 30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323" name="Oval 322"/>
            <p:cNvSpPr/>
            <p:nvPr/>
          </p:nvSpPr>
          <p:spPr>
            <a:xfrm>
              <a:off x="4599585" y="36994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4" name="Oval 323"/>
            <p:cNvSpPr/>
            <p:nvPr/>
          </p:nvSpPr>
          <p:spPr>
            <a:xfrm>
              <a:off x="4717826" y="38136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25" name="Straight Connector 324"/>
            <p:cNvCxnSpPr>
              <a:endCxn id="324" idx="7"/>
            </p:cNvCxnSpPr>
            <p:nvPr/>
          </p:nvCxnSpPr>
          <p:spPr>
            <a:xfrm flipV="1">
              <a:off x="4983409" y="38884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26" name="Group 325"/>
            <p:cNvGrpSpPr/>
            <p:nvPr/>
          </p:nvGrpSpPr>
          <p:grpSpPr>
            <a:xfrm>
              <a:off x="4599584" y="3687148"/>
              <a:ext cx="736035" cy="736035"/>
              <a:chOff x="3512629" y="2267956"/>
              <a:chExt cx="1236028" cy="1236026"/>
            </a:xfrm>
          </p:grpSpPr>
          <p:cxnSp>
            <p:nvCxnSpPr>
              <p:cNvPr id="336" name="Straight Connector 335"/>
              <p:cNvCxnSpPr>
                <a:stCxn id="324" idx="0"/>
                <a:endCxn id="323"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a:stCxn id="324" idx="1"/>
                <a:endCxn id="323" idx="1"/>
              </p:cNvCxnSpPr>
              <p:nvPr/>
            </p:nvCxnSpPr>
            <p:spPr>
              <a:xfrm flipH="1" flipV="1">
                <a:off x="3693643" y="2448966"/>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a:stCxn id="324" idx="7"/>
                <a:endCxn id="323"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a:stCxn id="324" idx="6"/>
                <a:endCxn id="323"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a:stCxn id="323" idx="4"/>
                <a:endCxn id="324"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a:stCxn id="324" idx="2"/>
                <a:endCxn id="323"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a:stCxn id="324" idx="3"/>
                <a:endCxn id="323"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a:stCxn id="323" idx="5"/>
                <a:endCxn id="324"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27" name="Group 326"/>
            <p:cNvGrpSpPr/>
            <p:nvPr/>
          </p:nvGrpSpPr>
          <p:grpSpPr>
            <a:xfrm rot="4063986">
              <a:off x="4599584" y="3693590"/>
              <a:ext cx="736036" cy="736036"/>
              <a:chOff x="3512623" y="2288663"/>
              <a:chExt cx="1236026" cy="1236026"/>
            </a:xfrm>
          </p:grpSpPr>
          <p:cxnSp>
            <p:nvCxnSpPr>
              <p:cNvPr id="328" name="Straight Connector 32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92" name="Rectangle 491"/>
          <p:cNvSpPr/>
          <p:nvPr/>
        </p:nvSpPr>
        <p:spPr>
          <a:xfrm>
            <a:off x="5" y="2290858"/>
            <a:ext cx="3495979" cy="2852642"/>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Bold"/>
                <a:cs typeface="Open Sans Condensed Bold"/>
              </a:rPr>
              <a:t>How can I make this faster?</a:t>
            </a:r>
          </a:p>
          <a:p>
            <a:pPr algn="ctr"/>
            <a:endParaRPr lang="en-US" sz="1600" dirty="0">
              <a:solidFill>
                <a:schemeClr val="tx1"/>
              </a:solidFill>
              <a:latin typeface="Open Sans Condensed Bold"/>
              <a:cs typeface="Open Sans Condensed Bold"/>
            </a:endParaRPr>
          </a:p>
        </p:txBody>
      </p:sp>
      <p:pic>
        <p:nvPicPr>
          <p:cNvPr id="237" name="Picture 236"/>
          <p:cNvPicPr>
            <a:picLocks noChangeAspect="1"/>
          </p:cNvPicPr>
          <p:nvPr/>
        </p:nvPicPr>
        <p:blipFill>
          <a:blip r:embed="rId4"/>
          <a:stretch>
            <a:fillRect/>
          </a:stretch>
        </p:blipFill>
        <p:spPr>
          <a:xfrm>
            <a:off x="7634088" y="316666"/>
            <a:ext cx="1308090" cy="3057873"/>
          </a:xfrm>
          <a:prstGeom prst="rect">
            <a:avLst/>
          </a:prstGeom>
        </p:spPr>
      </p:pic>
      <p:pic>
        <p:nvPicPr>
          <p:cNvPr id="238" name="Picture 237"/>
          <p:cNvPicPr>
            <a:picLocks noChangeAspect="1"/>
          </p:cNvPicPr>
          <p:nvPr/>
        </p:nvPicPr>
        <p:blipFill>
          <a:blip r:embed="rId4"/>
          <a:stretch>
            <a:fillRect/>
          </a:stretch>
        </p:blipFill>
        <p:spPr>
          <a:xfrm>
            <a:off x="6720366" y="1035453"/>
            <a:ext cx="1308090" cy="3057873"/>
          </a:xfrm>
          <a:prstGeom prst="rect">
            <a:avLst/>
          </a:prstGeom>
        </p:spPr>
      </p:pic>
      <p:pic>
        <p:nvPicPr>
          <p:cNvPr id="236" name="Picture 235"/>
          <p:cNvPicPr>
            <a:picLocks noChangeAspect="1"/>
          </p:cNvPicPr>
          <p:nvPr/>
        </p:nvPicPr>
        <p:blipFill>
          <a:blip r:embed="rId4"/>
          <a:stretch>
            <a:fillRect/>
          </a:stretch>
        </p:blipFill>
        <p:spPr>
          <a:xfrm>
            <a:off x="5831151" y="1755550"/>
            <a:ext cx="1308090" cy="3057873"/>
          </a:xfrm>
          <a:prstGeom prst="rect">
            <a:avLst/>
          </a:prstGeom>
        </p:spPr>
      </p:pic>
    </p:spTree>
    <p:extLst>
      <p:ext uri="{BB962C8B-B14F-4D97-AF65-F5344CB8AC3E}">
        <p14:creationId xmlns:p14="http://schemas.microsoft.com/office/powerpoint/2010/main" val="412841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270000" y="289561"/>
            <a:ext cx="18186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Monotasks</a:t>
            </a:r>
            <a:r>
              <a:rPr lang="en-US" dirty="0" smtClean="0"/>
              <a:t>:</a:t>
            </a:r>
          </a:p>
        </p:txBody>
      </p:sp>
      <p:sp>
        <p:nvSpPr>
          <p:cNvPr id="8" name="Rectangle 7"/>
          <p:cNvSpPr/>
          <p:nvPr/>
        </p:nvSpPr>
        <p:spPr>
          <a:xfrm>
            <a:off x="1554481" y="1117606"/>
            <a:ext cx="1270000" cy="646331"/>
          </a:xfrm>
          <a:prstGeom prst="rect">
            <a:avLst/>
          </a:prstGeom>
          <a:solidFill>
            <a:schemeClr val="bg1"/>
          </a:solidFill>
          <a:ln>
            <a:noFill/>
          </a:ln>
        </p:spPr>
        <p:txBody>
          <a:bodyPr wrap="square">
            <a:spAutoFit/>
          </a:bodyPr>
          <a:lstStyle/>
          <a:p>
            <a:pPr algn="ctr"/>
            <a:r>
              <a:rPr lang="en-US" dirty="0" smtClean="0">
                <a:latin typeface="Open Sans Condensed Light"/>
                <a:cs typeface="Open Sans Condensed Light"/>
              </a:rPr>
              <a:t>Each task uses one resource</a:t>
            </a:r>
            <a:endParaRPr lang="en-US" dirty="0">
              <a:latin typeface="Open Sans Condensed Light"/>
              <a:cs typeface="Open Sans Condensed Light"/>
            </a:endParaRPr>
          </a:p>
        </p:txBody>
      </p:sp>
      <p:sp>
        <p:nvSpPr>
          <p:cNvPr id="9" name="Rectangle 8"/>
          <p:cNvSpPr/>
          <p:nvPr/>
        </p:nvSpPr>
        <p:spPr>
          <a:xfrm>
            <a:off x="1270000" y="0"/>
            <a:ext cx="1818640" cy="5143500"/>
          </a:xfrm>
          <a:prstGeom prst="rect">
            <a:avLst/>
          </a:prstGeom>
          <a:no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3088640" y="289560"/>
            <a:ext cx="6055360" cy="5791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a:t>
            </a:r>
            <a:r>
              <a:rPr lang="en-US" dirty="0" smtClean="0"/>
              <a:t> times can be used to model performance</a:t>
            </a:r>
          </a:p>
        </p:txBody>
      </p:sp>
      <p:sp>
        <p:nvSpPr>
          <p:cNvPr id="86" name="Rectangle 85"/>
          <p:cNvSpPr/>
          <p:nvPr/>
        </p:nvSpPr>
        <p:spPr>
          <a:xfrm>
            <a:off x="1325265" y="2089665"/>
            <a:ext cx="1701799"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Dedicated schedulers control contention</a:t>
            </a:r>
            <a:endParaRPr lang="en-US" dirty="0">
              <a:latin typeface="Open Sans Condensed Light"/>
              <a:cs typeface="Open Sans Condensed Light"/>
            </a:endParaRPr>
          </a:p>
        </p:txBody>
      </p:sp>
      <p:sp>
        <p:nvSpPr>
          <p:cNvPr id="87" name="Rectangle 86"/>
          <p:cNvSpPr/>
          <p:nvPr/>
        </p:nvSpPr>
        <p:spPr>
          <a:xfrm>
            <a:off x="3611880" y="1481435"/>
            <a:ext cx="4759960" cy="400110"/>
          </a:xfrm>
          <a:prstGeom prst="rect">
            <a:avLst/>
          </a:prstGeom>
          <a:noFill/>
          <a:ln>
            <a:noFill/>
          </a:ln>
        </p:spPr>
        <p:txBody>
          <a:bodyPr wrap="square">
            <a:spAutoFit/>
          </a:bodyPr>
          <a:lstStyle/>
          <a:p>
            <a:pPr algn="ctr"/>
            <a:r>
              <a:rPr lang="en-US" sz="2000" dirty="0" smtClean="0">
                <a:latin typeface="Open Sans Condensed Light"/>
                <a:cs typeface="Open Sans Condensed Light"/>
              </a:rPr>
              <a:t>Ideal CPU time: total CPU </a:t>
            </a:r>
            <a:r>
              <a:rPr lang="en-US" sz="2000" dirty="0" err="1" smtClean="0">
                <a:latin typeface="Open Sans Condensed Light"/>
                <a:cs typeface="Open Sans Condensed Light"/>
              </a:rPr>
              <a:t>monotask</a:t>
            </a:r>
            <a:r>
              <a:rPr lang="en-US" sz="2000" dirty="0" smtClean="0">
                <a:latin typeface="Open Sans Condensed Light"/>
                <a:cs typeface="Open Sans Condensed Light"/>
              </a:rPr>
              <a:t> time / # CPU cores</a:t>
            </a:r>
            <a:endParaRPr lang="en-US" sz="2000" dirty="0">
              <a:latin typeface="Open Sans Condensed Light"/>
              <a:cs typeface="Open Sans Condensed Light"/>
            </a:endParaRPr>
          </a:p>
        </p:txBody>
      </p:sp>
      <p:sp>
        <p:nvSpPr>
          <p:cNvPr id="94" name="Rectangle 93"/>
          <p:cNvSpPr/>
          <p:nvPr/>
        </p:nvSpPr>
        <p:spPr>
          <a:xfrm>
            <a:off x="5173980" y="2082031"/>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5" name="Rectangle 94"/>
          <p:cNvSpPr/>
          <p:nvPr/>
        </p:nvSpPr>
        <p:spPr>
          <a:xfrm>
            <a:off x="5173980" y="2351771"/>
            <a:ext cx="58166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6" name="Rectangle 95"/>
          <p:cNvSpPr/>
          <p:nvPr/>
        </p:nvSpPr>
        <p:spPr>
          <a:xfrm>
            <a:off x="5173980" y="2617230"/>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7" name="Rectangle 96"/>
          <p:cNvSpPr/>
          <p:nvPr/>
        </p:nvSpPr>
        <p:spPr>
          <a:xfrm>
            <a:off x="5872480" y="2082031"/>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8" name="Rectangle 97"/>
          <p:cNvSpPr/>
          <p:nvPr/>
        </p:nvSpPr>
        <p:spPr>
          <a:xfrm>
            <a:off x="5755640" y="2351771"/>
            <a:ext cx="94488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9" name="Rectangle 98"/>
          <p:cNvSpPr/>
          <p:nvPr/>
        </p:nvSpPr>
        <p:spPr>
          <a:xfrm>
            <a:off x="5173980" y="2884929"/>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0" name="Rectangle 99"/>
          <p:cNvSpPr/>
          <p:nvPr/>
        </p:nvSpPr>
        <p:spPr>
          <a:xfrm>
            <a:off x="5872480" y="2617230"/>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1" name="Rectangle 100"/>
          <p:cNvSpPr/>
          <p:nvPr/>
        </p:nvSpPr>
        <p:spPr>
          <a:xfrm>
            <a:off x="5872480" y="2884929"/>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102" name="Straight Arrow Connector 101"/>
          <p:cNvCxnSpPr/>
          <p:nvPr/>
        </p:nvCxnSpPr>
        <p:spPr>
          <a:xfrm>
            <a:off x="5173980" y="1946401"/>
            <a:ext cx="152654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1324958" y="3189382"/>
            <a:ext cx="1702106"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Per-resource schedulers have complete control</a:t>
            </a:r>
            <a:endParaRPr lang="en-US" dirty="0">
              <a:latin typeface="Open Sans Condensed Light"/>
              <a:cs typeface="Open Sans Condensed Light"/>
            </a:endParaRPr>
          </a:p>
        </p:txBody>
      </p:sp>
      <p:cxnSp>
        <p:nvCxnSpPr>
          <p:cNvPr id="30" name="Straight Connector 29"/>
          <p:cNvCxnSpPr/>
          <p:nvPr/>
        </p:nvCxnSpPr>
        <p:spPr>
          <a:xfrm>
            <a:off x="1684098" y="1980504"/>
            <a:ext cx="969818" cy="0"/>
          </a:xfrm>
          <a:prstGeom prst="line">
            <a:avLst/>
          </a:prstGeom>
        </p:spPr>
        <p:style>
          <a:lnRef idx="1">
            <a:schemeClr val="dk1"/>
          </a:lnRef>
          <a:fillRef idx="0">
            <a:schemeClr val="dk1"/>
          </a:fillRef>
          <a:effectRef idx="0">
            <a:schemeClr val="dk1"/>
          </a:effectRef>
          <a:fontRef idx="minor">
            <a:schemeClr val="tx1"/>
          </a:fontRef>
        </p:style>
      </p:cxnSp>
      <p:sp>
        <p:nvSpPr>
          <p:cNvPr id="31" name="Rectangle 30"/>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33" name="Rectangle 32"/>
          <p:cNvSpPr/>
          <p:nvPr/>
        </p:nvSpPr>
        <p:spPr>
          <a:xfrm>
            <a:off x="1" y="952843"/>
            <a:ext cx="1270000" cy="923330"/>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34" name="Rectangle 33"/>
          <p:cNvSpPr/>
          <p:nvPr/>
        </p:nvSpPr>
        <p:spPr>
          <a:xfrm>
            <a:off x="1" y="2094404"/>
            <a:ext cx="1270000" cy="923330"/>
          </a:xfrm>
          <a:prstGeom prst="rect">
            <a:avLst/>
          </a:prstGeom>
          <a:solidFill>
            <a:schemeClr val="bg1">
              <a:lumMod val="75000"/>
            </a:schemeClr>
          </a:solidFill>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35" name="Rectangle 34"/>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36" name="Straight Connector 35"/>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1" y="4266322"/>
            <a:ext cx="1270000" cy="646331"/>
          </a:xfrm>
          <a:prstGeom prst="rect">
            <a:avLst/>
          </a:prstGeom>
          <a:solidFill>
            <a:schemeClr val="bg1"/>
          </a:solidFill>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Tree>
    <p:extLst>
      <p:ext uri="{BB962C8B-B14F-4D97-AF65-F5344CB8AC3E}">
        <p14:creationId xmlns:p14="http://schemas.microsoft.com/office/powerpoint/2010/main" val="375950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7" grpId="0"/>
      <p:bldP spid="94" grpId="0" animBg="1"/>
      <p:bldP spid="95" grpId="0" animBg="1"/>
      <p:bldP spid="96" grpId="0" animBg="1"/>
      <p:bldP spid="97" grpId="0" animBg="1"/>
      <p:bldP spid="98" grpId="0" animBg="1"/>
      <p:bldP spid="99" grpId="0" animBg="1"/>
      <p:bldP spid="100" grpId="0" animBg="1"/>
      <p:bldP spid="1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088640" y="289560"/>
            <a:ext cx="6055360" cy="5791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a:t>
            </a:r>
            <a:r>
              <a:rPr lang="en-US" dirty="0" smtClean="0"/>
              <a:t> times can be used to model performance</a:t>
            </a:r>
          </a:p>
        </p:txBody>
      </p:sp>
      <p:sp>
        <p:nvSpPr>
          <p:cNvPr id="87" name="Rectangle 86"/>
          <p:cNvSpPr/>
          <p:nvPr/>
        </p:nvSpPr>
        <p:spPr>
          <a:xfrm>
            <a:off x="3378200" y="1989275"/>
            <a:ext cx="1795780" cy="1015663"/>
          </a:xfrm>
          <a:prstGeom prst="rect">
            <a:avLst/>
          </a:prstGeom>
          <a:noFill/>
          <a:ln>
            <a:noFill/>
          </a:ln>
        </p:spPr>
        <p:txBody>
          <a:bodyPr wrap="square">
            <a:spAutoFit/>
          </a:bodyPr>
          <a:lstStyle/>
          <a:p>
            <a:pPr algn="ctr"/>
            <a:r>
              <a:rPr lang="en-US" sz="2000" dirty="0" smtClean="0">
                <a:latin typeface="Open Sans Condensed Light"/>
                <a:cs typeface="Open Sans Condensed Light"/>
              </a:rPr>
              <a:t>Ideal CPU time: total CPU </a:t>
            </a:r>
            <a:r>
              <a:rPr lang="en-US" sz="2000" dirty="0" err="1" smtClean="0">
                <a:latin typeface="Open Sans Condensed Light"/>
                <a:cs typeface="Open Sans Condensed Light"/>
              </a:rPr>
              <a:t>monotask</a:t>
            </a:r>
            <a:r>
              <a:rPr lang="en-US" sz="2000" dirty="0" smtClean="0">
                <a:latin typeface="Open Sans Condensed Light"/>
                <a:cs typeface="Open Sans Condensed Light"/>
              </a:rPr>
              <a:t> time / # CPU cores</a:t>
            </a:r>
            <a:endParaRPr lang="en-US" sz="2000" dirty="0">
              <a:latin typeface="Open Sans Condensed Light"/>
              <a:cs typeface="Open Sans Condensed Light"/>
            </a:endParaRPr>
          </a:p>
        </p:txBody>
      </p:sp>
      <p:sp>
        <p:nvSpPr>
          <p:cNvPr id="94" name="Rectangle 93"/>
          <p:cNvSpPr/>
          <p:nvPr/>
        </p:nvSpPr>
        <p:spPr>
          <a:xfrm>
            <a:off x="5173980" y="2082031"/>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5" name="Rectangle 94"/>
          <p:cNvSpPr/>
          <p:nvPr/>
        </p:nvSpPr>
        <p:spPr>
          <a:xfrm>
            <a:off x="5173980" y="2351771"/>
            <a:ext cx="58166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6" name="Rectangle 95"/>
          <p:cNvSpPr/>
          <p:nvPr/>
        </p:nvSpPr>
        <p:spPr>
          <a:xfrm>
            <a:off x="5173980" y="2617230"/>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7" name="Rectangle 96"/>
          <p:cNvSpPr/>
          <p:nvPr/>
        </p:nvSpPr>
        <p:spPr>
          <a:xfrm>
            <a:off x="5872480" y="2082031"/>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8" name="Rectangle 97"/>
          <p:cNvSpPr/>
          <p:nvPr/>
        </p:nvSpPr>
        <p:spPr>
          <a:xfrm>
            <a:off x="5755640" y="2351771"/>
            <a:ext cx="94488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9" name="Rectangle 98"/>
          <p:cNvSpPr/>
          <p:nvPr/>
        </p:nvSpPr>
        <p:spPr>
          <a:xfrm>
            <a:off x="5173980" y="2884929"/>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0" name="Rectangle 99"/>
          <p:cNvSpPr/>
          <p:nvPr/>
        </p:nvSpPr>
        <p:spPr>
          <a:xfrm>
            <a:off x="5872480" y="2617230"/>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1" name="Rectangle 100"/>
          <p:cNvSpPr/>
          <p:nvPr/>
        </p:nvSpPr>
        <p:spPr>
          <a:xfrm>
            <a:off x="5872480" y="2884929"/>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3" name="Rectangle 102"/>
          <p:cNvSpPr/>
          <p:nvPr/>
        </p:nvSpPr>
        <p:spPr>
          <a:xfrm>
            <a:off x="5173980" y="3391802"/>
            <a:ext cx="243592"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4" name="Rectangle 103"/>
          <p:cNvSpPr/>
          <p:nvPr/>
        </p:nvSpPr>
        <p:spPr>
          <a:xfrm>
            <a:off x="5661164" y="3391534"/>
            <a:ext cx="193288"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6" name="Rectangle 105"/>
          <p:cNvSpPr/>
          <p:nvPr/>
        </p:nvSpPr>
        <p:spPr>
          <a:xfrm>
            <a:off x="5417572" y="3391534"/>
            <a:ext cx="243592"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7" name="Rectangle 106"/>
          <p:cNvSpPr/>
          <p:nvPr/>
        </p:nvSpPr>
        <p:spPr>
          <a:xfrm>
            <a:off x="5854452" y="3391534"/>
            <a:ext cx="381000"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8" name="Rectangle 107"/>
          <p:cNvSpPr/>
          <p:nvPr/>
        </p:nvSpPr>
        <p:spPr>
          <a:xfrm>
            <a:off x="6235452" y="3391534"/>
            <a:ext cx="233680"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0" name="Rectangle 109"/>
          <p:cNvSpPr/>
          <p:nvPr/>
        </p:nvSpPr>
        <p:spPr>
          <a:xfrm>
            <a:off x="5173980" y="3964232"/>
            <a:ext cx="487184"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1" name="Rectangle 110"/>
          <p:cNvSpPr/>
          <p:nvPr/>
        </p:nvSpPr>
        <p:spPr>
          <a:xfrm>
            <a:off x="5661164" y="3963964"/>
            <a:ext cx="193288"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2" name="Rectangle 111"/>
          <p:cNvSpPr/>
          <p:nvPr/>
        </p:nvSpPr>
        <p:spPr>
          <a:xfrm>
            <a:off x="6154172" y="4254197"/>
            <a:ext cx="80264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3" name="Rectangle 112"/>
          <p:cNvSpPr/>
          <p:nvPr/>
        </p:nvSpPr>
        <p:spPr>
          <a:xfrm>
            <a:off x="6235452" y="3966454"/>
            <a:ext cx="72136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4" name="Rectangle 113"/>
          <p:cNvSpPr/>
          <p:nvPr/>
        </p:nvSpPr>
        <p:spPr>
          <a:xfrm>
            <a:off x="5854452" y="3963964"/>
            <a:ext cx="38100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5" name="Rectangle 114"/>
          <p:cNvSpPr/>
          <p:nvPr/>
        </p:nvSpPr>
        <p:spPr>
          <a:xfrm>
            <a:off x="5173980" y="4253039"/>
            <a:ext cx="23368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6" name="Rectangle 115"/>
          <p:cNvSpPr/>
          <p:nvPr/>
        </p:nvSpPr>
        <p:spPr>
          <a:xfrm>
            <a:off x="5407660" y="4254197"/>
            <a:ext cx="746512"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7" name="Rectangle 116"/>
          <p:cNvSpPr/>
          <p:nvPr/>
        </p:nvSpPr>
        <p:spPr>
          <a:xfrm>
            <a:off x="3088640" y="3274675"/>
            <a:ext cx="2085340" cy="400110"/>
          </a:xfrm>
          <a:prstGeom prst="rect">
            <a:avLst/>
          </a:prstGeom>
          <a:noFill/>
          <a:ln>
            <a:noFill/>
          </a:ln>
        </p:spPr>
        <p:txBody>
          <a:bodyPr wrap="square">
            <a:spAutoFit/>
          </a:bodyPr>
          <a:lstStyle/>
          <a:p>
            <a:pPr algn="ctr"/>
            <a:r>
              <a:rPr lang="en-US" sz="2000" dirty="0" smtClean="0">
                <a:latin typeface="Open Sans Condensed Light"/>
                <a:cs typeface="Open Sans Condensed Light"/>
              </a:rPr>
              <a:t>Ideal network runtime</a:t>
            </a:r>
            <a:endParaRPr lang="en-US" sz="2000" dirty="0">
              <a:latin typeface="Open Sans Condensed Light"/>
              <a:cs typeface="Open Sans Condensed Light"/>
            </a:endParaRPr>
          </a:p>
        </p:txBody>
      </p:sp>
      <p:sp>
        <p:nvSpPr>
          <p:cNvPr id="118" name="Rectangle 117"/>
          <p:cNvSpPr/>
          <p:nvPr/>
        </p:nvSpPr>
        <p:spPr>
          <a:xfrm>
            <a:off x="3088640" y="4006762"/>
            <a:ext cx="2085340" cy="400110"/>
          </a:xfrm>
          <a:prstGeom prst="rect">
            <a:avLst/>
          </a:prstGeom>
          <a:noFill/>
          <a:ln>
            <a:noFill/>
          </a:ln>
        </p:spPr>
        <p:txBody>
          <a:bodyPr wrap="square">
            <a:spAutoFit/>
          </a:bodyPr>
          <a:lstStyle/>
          <a:p>
            <a:pPr algn="ctr"/>
            <a:r>
              <a:rPr lang="en-US" sz="2000" dirty="0" smtClean="0">
                <a:latin typeface="Open Sans Condensed Light"/>
                <a:cs typeface="Open Sans Condensed Light"/>
              </a:rPr>
              <a:t>Ideal disk runtime</a:t>
            </a:r>
            <a:endParaRPr lang="en-US" sz="2000" dirty="0">
              <a:latin typeface="Open Sans Condensed Light"/>
              <a:cs typeface="Open Sans Condensed Light"/>
            </a:endParaRPr>
          </a:p>
        </p:txBody>
      </p:sp>
      <p:cxnSp>
        <p:nvCxnSpPr>
          <p:cNvPr id="36" name="Straight Arrow Connector 35"/>
          <p:cNvCxnSpPr/>
          <p:nvPr/>
        </p:nvCxnSpPr>
        <p:spPr>
          <a:xfrm>
            <a:off x="5173980" y="1754534"/>
            <a:ext cx="1782832" cy="939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6956817" y="1275606"/>
            <a:ext cx="8481" cy="3688876"/>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6956812" y="1974922"/>
            <a:ext cx="2141468" cy="1815882"/>
          </a:xfrm>
          <a:prstGeom prst="rect">
            <a:avLst/>
          </a:prstGeom>
          <a:noFill/>
          <a:ln>
            <a:noFill/>
          </a:ln>
        </p:spPr>
        <p:txBody>
          <a:bodyPr wrap="square">
            <a:spAutoFit/>
          </a:bodyPr>
          <a:lstStyle/>
          <a:p>
            <a:pPr algn="ctr"/>
            <a:r>
              <a:rPr lang="en-US" sz="2800" dirty="0" smtClean="0">
                <a:latin typeface="Open Sans Condensed Light"/>
                <a:cs typeface="Open Sans Condensed Light"/>
              </a:rPr>
              <a:t>Modeled </a:t>
            </a:r>
            <a:r>
              <a:rPr lang="en-US" sz="2800" dirty="0">
                <a:latin typeface="Open Sans Condensed Light"/>
                <a:cs typeface="Open Sans Condensed Light"/>
              </a:rPr>
              <a:t>j</a:t>
            </a:r>
            <a:r>
              <a:rPr lang="en-US" sz="2800" dirty="0" smtClean="0">
                <a:latin typeface="Open Sans Condensed Light"/>
                <a:cs typeface="Open Sans Condensed Light"/>
              </a:rPr>
              <a:t>ob runtime:</a:t>
            </a:r>
          </a:p>
          <a:p>
            <a:pPr algn="ctr"/>
            <a:r>
              <a:rPr lang="en-US" sz="2800" dirty="0" smtClean="0">
                <a:latin typeface="Open Sans Condensed Light"/>
                <a:cs typeface="Open Sans Condensed Light"/>
              </a:rPr>
              <a:t>max of ideal times</a:t>
            </a:r>
            <a:endParaRPr lang="en-US" sz="2800" dirty="0">
              <a:latin typeface="Open Sans Condensed Light"/>
              <a:cs typeface="Open Sans Condensed Light"/>
            </a:endParaRPr>
          </a:p>
        </p:txBody>
      </p:sp>
      <p:sp>
        <p:nvSpPr>
          <p:cNvPr id="38" name="Content Placeholder 2"/>
          <p:cNvSpPr txBox="1">
            <a:spLocks/>
          </p:cNvSpPr>
          <p:nvPr/>
        </p:nvSpPr>
        <p:spPr>
          <a:xfrm>
            <a:off x="1270000" y="289561"/>
            <a:ext cx="18186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Monotasks</a:t>
            </a:r>
            <a:r>
              <a:rPr lang="en-US" dirty="0" smtClean="0"/>
              <a:t>:</a:t>
            </a:r>
          </a:p>
        </p:txBody>
      </p:sp>
      <p:sp>
        <p:nvSpPr>
          <p:cNvPr id="41" name="Rectangle 40"/>
          <p:cNvSpPr/>
          <p:nvPr/>
        </p:nvSpPr>
        <p:spPr>
          <a:xfrm>
            <a:off x="1270000" y="0"/>
            <a:ext cx="1818640" cy="5143500"/>
          </a:xfrm>
          <a:prstGeom prst="rect">
            <a:avLst/>
          </a:prstGeom>
          <a:no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54" name="Rectangle 53"/>
          <p:cNvSpPr/>
          <p:nvPr/>
        </p:nvSpPr>
        <p:spPr>
          <a:xfrm>
            <a:off x="1" y="952843"/>
            <a:ext cx="1270000" cy="923330"/>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55" name="Rectangle 54"/>
          <p:cNvSpPr/>
          <p:nvPr/>
        </p:nvSpPr>
        <p:spPr>
          <a:xfrm>
            <a:off x="1" y="2094404"/>
            <a:ext cx="1270000" cy="923330"/>
          </a:xfrm>
          <a:prstGeom prst="rect">
            <a:avLst/>
          </a:prstGeom>
          <a:solidFill>
            <a:schemeClr val="bg1">
              <a:lumMod val="75000"/>
            </a:schemeClr>
          </a:solidFill>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56" name="Rectangle 55"/>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57" name="Straight Connector 56"/>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58" name="Rectangle 57"/>
          <p:cNvSpPr/>
          <p:nvPr/>
        </p:nvSpPr>
        <p:spPr>
          <a:xfrm>
            <a:off x="1" y="4266322"/>
            <a:ext cx="1270000" cy="646331"/>
          </a:xfrm>
          <a:prstGeom prst="rect">
            <a:avLst/>
          </a:prstGeom>
          <a:solidFill>
            <a:schemeClr val="bg1"/>
          </a:solidFill>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
        <p:nvSpPr>
          <p:cNvPr id="59" name="Rectangle 58"/>
          <p:cNvSpPr/>
          <p:nvPr/>
        </p:nvSpPr>
        <p:spPr>
          <a:xfrm>
            <a:off x="1554481" y="1117606"/>
            <a:ext cx="1270000" cy="646331"/>
          </a:xfrm>
          <a:prstGeom prst="rect">
            <a:avLst/>
          </a:prstGeom>
          <a:solidFill>
            <a:schemeClr val="bg1"/>
          </a:solidFill>
          <a:ln>
            <a:noFill/>
          </a:ln>
        </p:spPr>
        <p:txBody>
          <a:bodyPr wrap="square">
            <a:spAutoFit/>
          </a:bodyPr>
          <a:lstStyle/>
          <a:p>
            <a:pPr algn="ctr"/>
            <a:r>
              <a:rPr lang="en-US" dirty="0" smtClean="0">
                <a:latin typeface="Open Sans Condensed Light"/>
                <a:cs typeface="Open Sans Condensed Light"/>
              </a:rPr>
              <a:t>Each task uses one resource</a:t>
            </a:r>
            <a:endParaRPr lang="en-US" dirty="0">
              <a:latin typeface="Open Sans Condensed Light"/>
              <a:cs typeface="Open Sans Condensed Light"/>
            </a:endParaRPr>
          </a:p>
        </p:txBody>
      </p:sp>
      <p:sp>
        <p:nvSpPr>
          <p:cNvPr id="60" name="Rectangle 59"/>
          <p:cNvSpPr/>
          <p:nvPr/>
        </p:nvSpPr>
        <p:spPr>
          <a:xfrm>
            <a:off x="1325265" y="2089665"/>
            <a:ext cx="1701799"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Dedicated schedulers control contention</a:t>
            </a:r>
            <a:endParaRPr lang="en-US" dirty="0">
              <a:latin typeface="Open Sans Condensed Light"/>
              <a:cs typeface="Open Sans Condensed Light"/>
            </a:endParaRPr>
          </a:p>
        </p:txBody>
      </p:sp>
      <p:sp>
        <p:nvSpPr>
          <p:cNvPr id="61" name="Rectangle 60"/>
          <p:cNvSpPr/>
          <p:nvPr/>
        </p:nvSpPr>
        <p:spPr>
          <a:xfrm>
            <a:off x="1324958" y="3189382"/>
            <a:ext cx="1702106"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Per-resource schedulers have complete control</a:t>
            </a:r>
            <a:endParaRPr lang="en-US" dirty="0">
              <a:latin typeface="Open Sans Condensed Light"/>
              <a:cs typeface="Open Sans Condensed Light"/>
            </a:endParaRPr>
          </a:p>
        </p:txBody>
      </p:sp>
      <p:cxnSp>
        <p:nvCxnSpPr>
          <p:cNvPr id="62" name="Straight Connector 61"/>
          <p:cNvCxnSpPr/>
          <p:nvPr/>
        </p:nvCxnSpPr>
        <p:spPr>
          <a:xfrm>
            <a:off x="1684098" y="1980504"/>
            <a:ext cx="96981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756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088640" y="289560"/>
            <a:ext cx="6055360" cy="5791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How much faster would the job be with 2x disk throughput?</a:t>
            </a:r>
          </a:p>
        </p:txBody>
      </p:sp>
      <p:sp>
        <p:nvSpPr>
          <p:cNvPr id="87" name="Rectangle 86"/>
          <p:cNvSpPr/>
          <p:nvPr/>
        </p:nvSpPr>
        <p:spPr>
          <a:xfrm>
            <a:off x="3378200" y="1608275"/>
            <a:ext cx="1795780" cy="1015663"/>
          </a:xfrm>
          <a:prstGeom prst="rect">
            <a:avLst/>
          </a:prstGeom>
          <a:noFill/>
          <a:ln>
            <a:noFill/>
          </a:ln>
        </p:spPr>
        <p:txBody>
          <a:bodyPr wrap="square">
            <a:spAutoFit/>
          </a:bodyPr>
          <a:lstStyle/>
          <a:p>
            <a:pPr algn="ctr"/>
            <a:r>
              <a:rPr lang="en-US" sz="2000" dirty="0" smtClean="0">
                <a:latin typeface="Open Sans Condensed Light"/>
                <a:cs typeface="Open Sans Condensed Light"/>
              </a:rPr>
              <a:t>Ideal CPU time: total CPU </a:t>
            </a:r>
            <a:r>
              <a:rPr lang="en-US" sz="2000" dirty="0" err="1" smtClean="0">
                <a:latin typeface="Open Sans Condensed Light"/>
                <a:cs typeface="Open Sans Condensed Light"/>
              </a:rPr>
              <a:t>monotask</a:t>
            </a:r>
            <a:r>
              <a:rPr lang="en-US" sz="2000" dirty="0" smtClean="0">
                <a:latin typeface="Open Sans Condensed Light"/>
                <a:cs typeface="Open Sans Condensed Light"/>
              </a:rPr>
              <a:t> time / # CPU cores</a:t>
            </a:r>
            <a:endParaRPr lang="en-US" sz="2000" dirty="0">
              <a:latin typeface="Open Sans Condensed Light"/>
              <a:cs typeface="Open Sans Condensed Light"/>
            </a:endParaRPr>
          </a:p>
        </p:txBody>
      </p:sp>
      <p:sp>
        <p:nvSpPr>
          <p:cNvPr id="94" name="Rectangle 93"/>
          <p:cNvSpPr/>
          <p:nvPr/>
        </p:nvSpPr>
        <p:spPr>
          <a:xfrm>
            <a:off x="5173980" y="1701031"/>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5" name="Rectangle 94"/>
          <p:cNvSpPr/>
          <p:nvPr/>
        </p:nvSpPr>
        <p:spPr>
          <a:xfrm>
            <a:off x="5173980" y="1970771"/>
            <a:ext cx="58166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6" name="Rectangle 95"/>
          <p:cNvSpPr/>
          <p:nvPr/>
        </p:nvSpPr>
        <p:spPr>
          <a:xfrm>
            <a:off x="5173980" y="2236230"/>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7" name="Rectangle 96"/>
          <p:cNvSpPr/>
          <p:nvPr/>
        </p:nvSpPr>
        <p:spPr>
          <a:xfrm>
            <a:off x="5872480" y="1701031"/>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8" name="Rectangle 97"/>
          <p:cNvSpPr/>
          <p:nvPr/>
        </p:nvSpPr>
        <p:spPr>
          <a:xfrm>
            <a:off x="5755640" y="1970771"/>
            <a:ext cx="94488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9" name="Rectangle 98"/>
          <p:cNvSpPr/>
          <p:nvPr/>
        </p:nvSpPr>
        <p:spPr>
          <a:xfrm>
            <a:off x="5173980" y="2503929"/>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0" name="Rectangle 99"/>
          <p:cNvSpPr/>
          <p:nvPr/>
        </p:nvSpPr>
        <p:spPr>
          <a:xfrm>
            <a:off x="5872480" y="2236230"/>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1" name="Rectangle 100"/>
          <p:cNvSpPr/>
          <p:nvPr/>
        </p:nvSpPr>
        <p:spPr>
          <a:xfrm>
            <a:off x="5872480" y="2503929"/>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3" name="Rectangle 102"/>
          <p:cNvSpPr/>
          <p:nvPr/>
        </p:nvSpPr>
        <p:spPr>
          <a:xfrm>
            <a:off x="5173980" y="3010800"/>
            <a:ext cx="243592"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4" name="Rectangle 103"/>
          <p:cNvSpPr/>
          <p:nvPr/>
        </p:nvSpPr>
        <p:spPr>
          <a:xfrm>
            <a:off x="5661164" y="3010534"/>
            <a:ext cx="193288"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6" name="Rectangle 105"/>
          <p:cNvSpPr/>
          <p:nvPr/>
        </p:nvSpPr>
        <p:spPr>
          <a:xfrm>
            <a:off x="5417572" y="3010534"/>
            <a:ext cx="243592"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7" name="Rectangle 106"/>
          <p:cNvSpPr/>
          <p:nvPr/>
        </p:nvSpPr>
        <p:spPr>
          <a:xfrm>
            <a:off x="5854452" y="3010534"/>
            <a:ext cx="381000"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8" name="Rectangle 107"/>
          <p:cNvSpPr/>
          <p:nvPr/>
        </p:nvSpPr>
        <p:spPr>
          <a:xfrm>
            <a:off x="6235452" y="3010534"/>
            <a:ext cx="233680"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0" name="Rectangle 109"/>
          <p:cNvSpPr/>
          <p:nvPr/>
        </p:nvSpPr>
        <p:spPr>
          <a:xfrm>
            <a:off x="5173980" y="3583232"/>
            <a:ext cx="487184"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1" name="Rectangle 110"/>
          <p:cNvSpPr/>
          <p:nvPr/>
        </p:nvSpPr>
        <p:spPr>
          <a:xfrm>
            <a:off x="5661164" y="3582964"/>
            <a:ext cx="193288"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2" name="Rectangle 111"/>
          <p:cNvSpPr/>
          <p:nvPr/>
        </p:nvSpPr>
        <p:spPr>
          <a:xfrm>
            <a:off x="6154172" y="3873197"/>
            <a:ext cx="80264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3" name="Rectangle 112"/>
          <p:cNvSpPr/>
          <p:nvPr/>
        </p:nvSpPr>
        <p:spPr>
          <a:xfrm>
            <a:off x="6235452" y="3585454"/>
            <a:ext cx="72136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4" name="Rectangle 113"/>
          <p:cNvSpPr/>
          <p:nvPr/>
        </p:nvSpPr>
        <p:spPr>
          <a:xfrm>
            <a:off x="5854452" y="3582964"/>
            <a:ext cx="38100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5" name="Rectangle 114"/>
          <p:cNvSpPr/>
          <p:nvPr/>
        </p:nvSpPr>
        <p:spPr>
          <a:xfrm>
            <a:off x="5173980" y="3872039"/>
            <a:ext cx="23368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6" name="Rectangle 115"/>
          <p:cNvSpPr/>
          <p:nvPr/>
        </p:nvSpPr>
        <p:spPr>
          <a:xfrm>
            <a:off x="5407660" y="3873197"/>
            <a:ext cx="746512"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7" name="Rectangle 116"/>
          <p:cNvSpPr/>
          <p:nvPr/>
        </p:nvSpPr>
        <p:spPr>
          <a:xfrm>
            <a:off x="3088640" y="2893675"/>
            <a:ext cx="2085340" cy="400110"/>
          </a:xfrm>
          <a:prstGeom prst="rect">
            <a:avLst/>
          </a:prstGeom>
          <a:noFill/>
          <a:ln>
            <a:noFill/>
          </a:ln>
        </p:spPr>
        <p:txBody>
          <a:bodyPr wrap="square">
            <a:spAutoFit/>
          </a:bodyPr>
          <a:lstStyle/>
          <a:p>
            <a:pPr algn="ctr"/>
            <a:r>
              <a:rPr lang="en-US" sz="2000" dirty="0" smtClean="0">
                <a:latin typeface="Open Sans Condensed Light"/>
                <a:cs typeface="Open Sans Condensed Light"/>
              </a:rPr>
              <a:t>Ideal network runtime</a:t>
            </a:r>
            <a:endParaRPr lang="en-US" sz="2000" dirty="0">
              <a:latin typeface="Open Sans Condensed Light"/>
              <a:cs typeface="Open Sans Condensed Light"/>
            </a:endParaRPr>
          </a:p>
        </p:txBody>
      </p:sp>
      <p:sp>
        <p:nvSpPr>
          <p:cNvPr id="118" name="Rectangle 117"/>
          <p:cNvSpPr/>
          <p:nvPr/>
        </p:nvSpPr>
        <p:spPr>
          <a:xfrm>
            <a:off x="3088640" y="3625762"/>
            <a:ext cx="2085340" cy="400110"/>
          </a:xfrm>
          <a:prstGeom prst="rect">
            <a:avLst/>
          </a:prstGeom>
          <a:noFill/>
          <a:ln>
            <a:noFill/>
          </a:ln>
        </p:spPr>
        <p:txBody>
          <a:bodyPr wrap="square">
            <a:spAutoFit/>
          </a:bodyPr>
          <a:lstStyle/>
          <a:p>
            <a:pPr algn="ctr"/>
            <a:r>
              <a:rPr lang="en-US" sz="2000" dirty="0" smtClean="0">
                <a:latin typeface="Open Sans Condensed Light"/>
                <a:cs typeface="Open Sans Condensed Light"/>
              </a:rPr>
              <a:t>Ideal disk runtime</a:t>
            </a:r>
            <a:endParaRPr lang="en-US" sz="2000" dirty="0">
              <a:latin typeface="Open Sans Condensed Light"/>
              <a:cs typeface="Open Sans Condensed Light"/>
            </a:endParaRPr>
          </a:p>
        </p:txBody>
      </p:sp>
      <p:sp>
        <p:nvSpPr>
          <p:cNvPr id="49" name="Content Placeholder 2"/>
          <p:cNvSpPr txBox="1">
            <a:spLocks/>
          </p:cNvSpPr>
          <p:nvPr/>
        </p:nvSpPr>
        <p:spPr>
          <a:xfrm>
            <a:off x="1270000" y="289561"/>
            <a:ext cx="18186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Monotasks</a:t>
            </a:r>
            <a:r>
              <a:rPr lang="en-US" dirty="0" smtClean="0"/>
              <a:t>:</a:t>
            </a:r>
          </a:p>
        </p:txBody>
      </p:sp>
      <p:sp>
        <p:nvSpPr>
          <p:cNvPr id="51" name="Rectangle 50"/>
          <p:cNvSpPr/>
          <p:nvPr/>
        </p:nvSpPr>
        <p:spPr>
          <a:xfrm>
            <a:off x="1270000" y="0"/>
            <a:ext cx="1818640" cy="5143500"/>
          </a:xfrm>
          <a:prstGeom prst="rect">
            <a:avLst/>
          </a:prstGeom>
          <a:no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42" name="Rectangle 41"/>
          <p:cNvSpPr/>
          <p:nvPr/>
        </p:nvSpPr>
        <p:spPr>
          <a:xfrm>
            <a:off x="1" y="952843"/>
            <a:ext cx="1270000" cy="923330"/>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43" name="Rectangle 42"/>
          <p:cNvSpPr/>
          <p:nvPr/>
        </p:nvSpPr>
        <p:spPr>
          <a:xfrm>
            <a:off x="1" y="2094404"/>
            <a:ext cx="1270000" cy="923330"/>
          </a:xfrm>
          <a:prstGeom prst="rect">
            <a:avLst/>
          </a:prstGeom>
          <a:solidFill>
            <a:schemeClr val="bg1">
              <a:lumMod val="75000"/>
            </a:schemeClr>
          </a:solidFill>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44" name="Rectangle 43"/>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45" name="Straight Connector 44"/>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46" name="Rectangle 45"/>
          <p:cNvSpPr/>
          <p:nvPr/>
        </p:nvSpPr>
        <p:spPr>
          <a:xfrm>
            <a:off x="1" y="4266322"/>
            <a:ext cx="1270000" cy="646331"/>
          </a:xfrm>
          <a:prstGeom prst="rect">
            <a:avLst/>
          </a:prstGeom>
          <a:solidFill>
            <a:schemeClr val="bg1"/>
          </a:solidFill>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
        <p:nvSpPr>
          <p:cNvPr id="47" name="Rectangle 46"/>
          <p:cNvSpPr/>
          <p:nvPr/>
        </p:nvSpPr>
        <p:spPr>
          <a:xfrm>
            <a:off x="1554481" y="1117606"/>
            <a:ext cx="1270000" cy="646331"/>
          </a:xfrm>
          <a:prstGeom prst="rect">
            <a:avLst/>
          </a:prstGeom>
          <a:solidFill>
            <a:schemeClr val="bg1"/>
          </a:solidFill>
          <a:ln>
            <a:noFill/>
          </a:ln>
        </p:spPr>
        <p:txBody>
          <a:bodyPr wrap="square">
            <a:spAutoFit/>
          </a:bodyPr>
          <a:lstStyle/>
          <a:p>
            <a:pPr algn="ctr"/>
            <a:r>
              <a:rPr lang="en-US" dirty="0" smtClean="0">
                <a:latin typeface="Open Sans Condensed Light"/>
                <a:cs typeface="Open Sans Condensed Light"/>
              </a:rPr>
              <a:t>Each task uses one resource</a:t>
            </a:r>
            <a:endParaRPr lang="en-US" dirty="0">
              <a:latin typeface="Open Sans Condensed Light"/>
              <a:cs typeface="Open Sans Condensed Light"/>
            </a:endParaRPr>
          </a:p>
        </p:txBody>
      </p:sp>
      <p:sp>
        <p:nvSpPr>
          <p:cNvPr id="48" name="Rectangle 47"/>
          <p:cNvSpPr/>
          <p:nvPr/>
        </p:nvSpPr>
        <p:spPr>
          <a:xfrm>
            <a:off x="1325265" y="2089665"/>
            <a:ext cx="1701799"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Dedicated schedulers control contention</a:t>
            </a:r>
            <a:endParaRPr lang="en-US" dirty="0">
              <a:latin typeface="Open Sans Condensed Light"/>
              <a:cs typeface="Open Sans Condensed Light"/>
            </a:endParaRPr>
          </a:p>
        </p:txBody>
      </p:sp>
      <p:sp>
        <p:nvSpPr>
          <p:cNvPr id="63" name="Rectangle 62"/>
          <p:cNvSpPr/>
          <p:nvPr/>
        </p:nvSpPr>
        <p:spPr>
          <a:xfrm>
            <a:off x="1324958" y="3189382"/>
            <a:ext cx="1702106"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Per-resource schedulers have complete control</a:t>
            </a:r>
            <a:endParaRPr lang="en-US" dirty="0">
              <a:latin typeface="Open Sans Condensed Light"/>
              <a:cs typeface="Open Sans Condensed Light"/>
            </a:endParaRPr>
          </a:p>
        </p:txBody>
      </p:sp>
      <p:cxnSp>
        <p:nvCxnSpPr>
          <p:cNvPr id="64" name="Straight Connector 63"/>
          <p:cNvCxnSpPr/>
          <p:nvPr/>
        </p:nvCxnSpPr>
        <p:spPr>
          <a:xfrm>
            <a:off x="1684098" y="1980504"/>
            <a:ext cx="96981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9797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088640" y="289560"/>
            <a:ext cx="6055360" cy="57912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How much faster would the job be with 2x disk throughput?</a:t>
            </a:r>
          </a:p>
        </p:txBody>
      </p:sp>
      <p:sp>
        <p:nvSpPr>
          <p:cNvPr id="87" name="Rectangle 86"/>
          <p:cNvSpPr/>
          <p:nvPr/>
        </p:nvSpPr>
        <p:spPr>
          <a:xfrm>
            <a:off x="3378200" y="1608275"/>
            <a:ext cx="1795780" cy="1015663"/>
          </a:xfrm>
          <a:prstGeom prst="rect">
            <a:avLst/>
          </a:prstGeom>
          <a:noFill/>
          <a:ln>
            <a:noFill/>
          </a:ln>
        </p:spPr>
        <p:txBody>
          <a:bodyPr wrap="square">
            <a:spAutoFit/>
          </a:bodyPr>
          <a:lstStyle/>
          <a:p>
            <a:pPr algn="ctr"/>
            <a:r>
              <a:rPr lang="en-US" sz="2000" dirty="0" smtClean="0">
                <a:latin typeface="Open Sans Condensed Light"/>
                <a:cs typeface="Open Sans Condensed Light"/>
              </a:rPr>
              <a:t>Ideal CPU time: total CPU </a:t>
            </a:r>
            <a:r>
              <a:rPr lang="en-US" sz="2000" dirty="0" err="1" smtClean="0">
                <a:latin typeface="Open Sans Condensed Light"/>
                <a:cs typeface="Open Sans Condensed Light"/>
              </a:rPr>
              <a:t>monotask</a:t>
            </a:r>
            <a:r>
              <a:rPr lang="en-US" sz="2000" dirty="0" smtClean="0">
                <a:latin typeface="Open Sans Condensed Light"/>
                <a:cs typeface="Open Sans Condensed Light"/>
              </a:rPr>
              <a:t> time / # CPU cores</a:t>
            </a:r>
            <a:endParaRPr lang="en-US" sz="2000" dirty="0">
              <a:latin typeface="Open Sans Condensed Light"/>
              <a:cs typeface="Open Sans Condensed Light"/>
            </a:endParaRPr>
          </a:p>
        </p:txBody>
      </p:sp>
      <p:sp>
        <p:nvSpPr>
          <p:cNvPr id="94" name="Rectangle 93"/>
          <p:cNvSpPr/>
          <p:nvPr/>
        </p:nvSpPr>
        <p:spPr>
          <a:xfrm>
            <a:off x="5173980" y="1701031"/>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5" name="Rectangle 94"/>
          <p:cNvSpPr/>
          <p:nvPr/>
        </p:nvSpPr>
        <p:spPr>
          <a:xfrm>
            <a:off x="5173980" y="1970771"/>
            <a:ext cx="58166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6" name="Rectangle 95"/>
          <p:cNvSpPr/>
          <p:nvPr/>
        </p:nvSpPr>
        <p:spPr>
          <a:xfrm>
            <a:off x="5173980" y="2236230"/>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7" name="Rectangle 96"/>
          <p:cNvSpPr/>
          <p:nvPr/>
        </p:nvSpPr>
        <p:spPr>
          <a:xfrm>
            <a:off x="5872480" y="1701031"/>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8" name="Rectangle 97"/>
          <p:cNvSpPr/>
          <p:nvPr/>
        </p:nvSpPr>
        <p:spPr>
          <a:xfrm>
            <a:off x="5755640" y="1970771"/>
            <a:ext cx="94488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99" name="Rectangle 98"/>
          <p:cNvSpPr/>
          <p:nvPr/>
        </p:nvSpPr>
        <p:spPr>
          <a:xfrm>
            <a:off x="5173980" y="2503929"/>
            <a:ext cx="69850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0" name="Rectangle 99"/>
          <p:cNvSpPr/>
          <p:nvPr/>
        </p:nvSpPr>
        <p:spPr>
          <a:xfrm>
            <a:off x="5872480" y="2236230"/>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1" name="Rectangle 100"/>
          <p:cNvSpPr/>
          <p:nvPr/>
        </p:nvSpPr>
        <p:spPr>
          <a:xfrm>
            <a:off x="5872480" y="2503929"/>
            <a:ext cx="828040" cy="199559"/>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3" name="Rectangle 102"/>
          <p:cNvSpPr/>
          <p:nvPr/>
        </p:nvSpPr>
        <p:spPr>
          <a:xfrm>
            <a:off x="5173980" y="3010800"/>
            <a:ext cx="243592"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4" name="Rectangle 103"/>
          <p:cNvSpPr/>
          <p:nvPr/>
        </p:nvSpPr>
        <p:spPr>
          <a:xfrm>
            <a:off x="5661164" y="3010534"/>
            <a:ext cx="193288"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6" name="Rectangle 105"/>
          <p:cNvSpPr/>
          <p:nvPr/>
        </p:nvSpPr>
        <p:spPr>
          <a:xfrm>
            <a:off x="5417572" y="3010534"/>
            <a:ext cx="243592"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7" name="Rectangle 106"/>
          <p:cNvSpPr/>
          <p:nvPr/>
        </p:nvSpPr>
        <p:spPr>
          <a:xfrm>
            <a:off x="5854452" y="3010534"/>
            <a:ext cx="381000"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8" name="Rectangle 107"/>
          <p:cNvSpPr/>
          <p:nvPr/>
        </p:nvSpPr>
        <p:spPr>
          <a:xfrm>
            <a:off x="6235452" y="3010534"/>
            <a:ext cx="233680" cy="199559"/>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0" name="Rectangle 109"/>
          <p:cNvSpPr/>
          <p:nvPr/>
        </p:nvSpPr>
        <p:spPr>
          <a:xfrm>
            <a:off x="5173980" y="3583232"/>
            <a:ext cx="487184"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1" name="Rectangle 110"/>
          <p:cNvSpPr/>
          <p:nvPr/>
        </p:nvSpPr>
        <p:spPr>
          <a:xfrm>
            <a:off x="5661164" y="3582964"/>
            <a:ext cx="193288"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2" name="Rectangle 111"/>
          <p:cNvSpPr/>
          <p:nvPr/>
        </p:nvSpPr>
        <p:spPr>
          <a:xfrm>
            <a:off x="5173980" y="4472637"/>
            <a:ext cx="85598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3" name="Rectangle 112"/>
          <p:cNvSpPr/>
          <p:nvPr/>
        </p:nvSpPr>
        <p:spPr>
          <a:xfrm>
            <a:off x="5173980" y="4179814"/>
            <a:ext cx="85598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4" name="Rectangle 113"/>
          <p:cNvSpPr/>
          <p:nvPr/>
        </p:nvSpPr>
        <p:spPr>
          <a:xfrm>
            <a:off x="5854452" y="3582964"/>
            <a:ext cx="175508"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5" name="Rectangle 114"/>
          <p:cNvSpPr/>
          <p:nvPr/>
        </p:nvSpPr>
        <p:spPr>
          <a:xfrm>
            <a:off x="5173980" y="3872039"/>
            <a:ext cx="23368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6" name="Rectangle 115"/>
          <p:cNvSpPr/>
          <p:nvPr/>
        </p:nvSpPr>
        <p:spPr>
          <a:xfrm>
            <a:off x="5407660" y="3873197"/>
            <a:ext cx="622300" cy="199559"/>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7" name="Rectangle 116"/>
          <p:cNvSpPr/>
          <p:nvPr/>
        </p:nvSpPr>
        <p:spPr>
          <a:xfrm>
            <a:off x="3088640" y="2893675"/>
            <a:ext cx="2085340" cy="400110"/>
          </a:xfrm>
          <a:prstGeom prst="rect">
            <a:avLst/>
          </a:prstGeom>
          <a:noFill/>
          <a:ln>
            <a:noFill/>
          </a:ln>
        </p:spPr>
        <p:txBody>
          <a:bodyPr wrap="square">
            <a:spAutoFit/>
          </a:bodyPr>
          <a:lstStyle/>
          <a:p>
            <a:pPr algn="ctr"/>
            <a:r>
              <a:rPr lang="en-US" sz="2000" dirty="0" smtClean="0">
                <a:latin typeface="Open Sans Condensed Light"/>
                <a:cs typeface="Open Sans Condensed Light"/>
              </a:rPr>
              <a:t>Ideal network runtime</a:t>
            </a:r>
            <a:endParaRPr lang="en-US" sz="2000" dirty="0">
              <a:latin typeface="Open Sans Condensed Light"/>
              <a:cs typeface="Open Sans Condensed Light"/>
            </a:endParaRPr>
          </a:p>
        </p:txBody>
      </p:sp>
      <p:sp>
        <p:nvSpPr>
          <p:cNvPr id="118" name="Rectangle 117"/>
          <p:cNvSpPr/>
          <p:nvPr/>
        </p:nvSpPr>
        <p:spPr>
          <a:xfrm>
            <a:off x="3088640" y="3625762"/>
            <a:ext cx="2085340" cy="707886"/>
          </a:xfrm>
          <a:prstGeom prst="rect">
            <a:avLst/>
          </a:prstGeom>
          <a:noFill/>
          <a:ln>
            <a:noFill/>
          </a:ln>
        </p:spPr>
        <p:txBody>
          <a:bodyPr wrap="square">
            <a:spAutoFit/>
          </a:bodyPr>
          <a:lstStyle/>
          <a:p>
            <a:pPr algn="ctr"/>
            <a:r>
              <a:rPr lang="en-US" sz="2000" dirty="0" smtClean="0">
                <a:latin typeface="Open Sans Condensed Light"/>
                <a:cs typeface="Open Sans Condensed Light"/>
              </a:rPr>
              <a:t>Ideal disk runtime</a:t>
            </a:r>
          </a:p>
          <a:p>
            <a:pPr algn="ctr"/>
            <a:r>
              <a:rPr lang="en-US" sz="2000" dirty="0" smtClean="0">
                <a:latin typeface="Open Sans Condensed Light"/>
                <a:cs typeface="Open Sans Condensed Light"/>
              </a:rPr>
              <a:t>(2x disk concurrency)</a:t>
            </a:r>
            <a:endParaRPr lang="en-US" sz="2000" dirty="0">
              <a:latin typeface="Open Sans Condensed Light"/>
              <a:cs typeface="Open Sans Condensed Light"/>
            </a:endParaRPr>
          </a:p>
        </p:txBody>
      </p:sp>
      <p:cxnSp>
        <p:nvCxnSpPr>
          <p:cNvPr id="39" name="Straight Arrow Connector 38"/>
          <p:cNvCxnSpPr/>
          <p:nvPr/>
        </p:nvCxnSpPr>
        <p:spPr>
          <a:xfrm>
            <a:off x="5173985" y="1500533"/>
            <a:ext cx="1518059" cy="939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6692051" y="1275606"/>
            <a:ext cx="8481" cy="3688876"/>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789172" y="2426161"/>
            <a:ext cx="2141468" cy="954107"/>
          </a:xfrm>
          <a:prstGeom prst="rect">
            <a:avLst/>
          </a:prstGeom>
          <a:noFill/>
          <a:ln>
            <a:noFill/>
          </a:ln>
        </p:spPr>
        <p:txBody>
          <a:bodyPr wrap="square">
            <a:spAutoFit/>
          </a:bodyPr>
          <a:lstStyle/>
          <a:p>
            <a:pPr algn="ctr"/>
            <a:r>
              <a:rPr lang="en-US" sz="2800" dirty="0" smtClean="0">
                <a:latin typeface="Open Sans Condensed Light"/>
                <a:cs typeface="Open Sans Condensed Light"/>
              </a:rPr>
              <a:t>Modeled new job runtime</a:t>
            </a:r>
            <a:endParaRPr lang="en-US" sz="2800" dirty="0">
              <a:latin typeface="Open Sans Condensed Light"/>
              <a:cs typeface="Open Sans Condensed Light"/>
            </a:endParaRPr>
          </a:p>
        </p:txBody>
      </p:sp>
      <p:sp>
        <p:nvSpPr>
          <p:cNvPr id="63" name="Content Placeholder 2"/>
          <p:cNvSpPr txBox="1">
            <a:spLocks/>
          </p:cNvSpPr>
          <p:nvPr/>
        </p:nvSpPr>
        <p:spPr>
          <a:xfrm>
            <a:off x="1270000" y="289561"/>
            <a:ext cx="18186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Monotasks</a:t>
            </a:r>
            <a:r>
              <a:rPr lang="en-US" dirty="0" smtClean="0"/>
              <a:t>:</a:t>
            </a:r>
          </a:p>
        </p:txBody>
      </p:sp>
      <p:sp>
        <p:nvSpPr>
          <p:cNvPr id="64" name="Rectangle 63"/>
          <p:cNvSpPr/>
          <p:nvPr/>
        </p:nvSpPr>
        <p:spPr>
          <a:xfrm>
            <a:off x="1270000" y="0"/>
            <a:ext cx="1818640" cy="5143500"/>
          </a:xfrm>
          <a:prstGeom prst="rect">
            <a:avLst/>
          </a:prstGeom>
          <a:no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67" name="Rectangle 66"/>
          <p:cNvSpPr/>
          <p:nvPr/>
        </p:nvSpPr>
        <p:spPr>
          <a:xfrm>
            <a:off x="1" y="952843"/>
            <a:ext cx="1270000" cy="923330"/>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68" name="Rectangle 67"/>
          <p:cNvSpPr/>
          <p:nvPr/>
        </p:nvSpPr>
        <p:spPr>
          <a:xfrm>
            <a:off x="1" y="2094404"/>
            <a:ext cx="1270000" cy="923330"/>
          </a:xfrm>
          <a:prstGeom prst="rect">
            <a:avLst/>
          </a:prstGeom>
          <a:solidFill>
            <a:schemeClr val="bg1">
              <a:lumMod val="75000"/>
            </a:schemeClr>
          </a:solidFill>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69" name="Rectangle 68"/>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70" name="Straight Connector 69"/>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71" name="Rectangle 70"/>
          <p:cNvSpPr/>
          <p:nvPr/>
        </p:nvSpPr>
        <p:spPr>
          <a:xfrm>
            <a:off x="1" y="4266322"/>
            <a:ext cx="1270000" cy="646331"/>
          </a:xfrm>
          <a:prstGeom prst="rect">
            <a:avLst/>
          </a:prstGeom>
          <a:solidFill>
            <a:schemeClr val="bg1"/>
          </a:solidFill>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
        <p:nvSpPr>
          <p:cNvPr id="72" name="Rectangle 71"/>
          <p:cNvSpPr/>
          <p:nvPr/>
        </p:nvSpPr>
        <p:spPr>
          <a:xfrm>
            <a:off x="1554481" y="1117606"/>
            <a:ext cx="1270000" cy="646331"/>
          </a:xfrm>
          <a:prstGeom prst="rect">
            <a:avLst/>
          </a:prstGeom>
          <a:solidFill>
            <a:schemeClr val="bg1"/>
          </a:solidFill>
          <a:ln>
            <a:noFill/>
          </a:ln>
        </p:spPr>
        <p:txBody>
          <a:bodyPr wrap="square">
            <a:spAutoFit/>
          </a:bodyPr>
          <a:lstStyle/>
          <a:p>
            <a:pPr algn="ctr"/>
            <a:r>
              <a:rPr lang="en-US" dirty="0" smtClean="0">
                <a:latin typeface="Open Sans Condensed Light"/>
                <a:cs typeface="Open Sans Condensed Light"/>
              </a:rPr>
              <a:t>Each task uses one resource</a:t>
            </a:r>
            <a:endParaRPr lang="en-US" dirty="0">
              <a:latin typeface="Open Sans Condensed Light"/>
              <a:cs typeface="Open Sans Condensed Light"/>
            </a:endParaRPr>
          </a:p>
        </p:txBody>
      </p:sp>
      <p:sp>
        <p:nvSpPr>
          <p:cNvPr id="73" name="Rectangle 72"/>
          <p:cNvSpPr/>
          <p:nvPr/>
        </p:nvSpPr>
        <p:spPr>
          <a:xfrm>
            <a:off x="1325265" y="2089665"/>
            <a:ext cx="1701799"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Dedicated schedulers control contention</a:t>
            </a:r>
            <a:endParaRPr lang="en-US" dirty="0">
              <a:latin typeface="Open Sans Condensed Light"/>
              <a:cs typeface="Open Sans Condensed Light"/>
            </a:endParaRPr>
          </a:p>
        </p:txBody>
      </p:sp>
      <p:sp>
        <p:nvSpPr>
          <p:cNvPr id="74" name="Rectangle 73"/>
          <p:cNvSpPr/>
          <p:nvPr/>
        </p:nvSpPr>
        <p:spPr>
          <a:xfrm>
            <a:off x="1324958" y="3189382"/>
            <a:ext cx="1702106"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Per-resource schedulers have complete control</a:t>
            </a:r>
            <a:endParaRPr lang="en-US" dirty="0">
              <a:latin typeface="Open Sans Condensed Light"/>
              <a:cs typeface="Open Sans Condensed Light"/>
            </a:endParaRPr>
          </a:p>
        </p:txBody>
      </p:sp>
      <p:cxnSp>
        <p:nvCxnSpPr>
          <p:cNvPr id="75" name="Straight Connector 74"/>
          <p:cNvCxnSpPr/>
          <p:nvPr/>
        </p:nvCxnSpPr>
        <p:spPr>
          <a:xfrm>
            <a:off x="1684098" y="1980504"/>
            <a:ext cx="969818" cy="0"/>
          </a:xfrm>
          <a:prstGeom prst="line">
            <a:avLst/>
          </a:prstGeom>
        </p:spPr>
        <p:style>
          <a:lnRef idx="1">
            <a:schemeClr val="dk1"/>
          </a:lnRef>
          <a:fillRef idx="0">
            <a:schemeClr val="dk1"/>
          </a:fillRef>
          <a:effectRef idx="0">
            <a:schemeClr val="dk1"/>
          </a:effectRef>
          <a:fontRef idx="minor">
            <a:schemeClr val="tx1"/>
          </a:fontRef>
        </p:style>
      </p:cxnSp>
      <p:sp>
        <p:nvSpPr>
          <p:cNvPr id="90" name="Rectangle 89"/>
          <p:cNvSpPr/>
          <p:nvPr/>
        </p:nvSpPr>
        <p:spPr>
          <a:xfrm>
            <a:off x="1270001" y="4136234"/>
            <a:ext cx="1818640" cy="923330"/>
          </a:xfrm>
          <a:prstGeom prst="rect">
            <a:avLst/>
          </a:prstGeom>
          <a:solidFill>
            <a:schemeClr val="bg1"/>
          </a:solidFill>
          <a:ln>
            <a:noFill/>
          </a:ln>
        </p:spPr>
        <p:txBody>
          <a:bodyPr wrap="square">
            <a:spAutoFit/>
          </a:bodyPr>
          <a:lstStyle/>
          <a:p>
            <a:pPr algn="ctr"/>
            <a:r>
              <a:rPr lang="en-US" dirty="0" err="1" smtClean="0">
                <a:latin typeface="Open Sans Condensed Light"/>
                <a:cs typeface="Open Sans Condensed Light"/>
              </a:rPr>
              <a:t>Monotask</a:t>
            </a:r>
            <a:r>
              <a:rPr lang="en-US" dirty="0" smtClean="0">
                <a:latin typeface="Open Sans Condensed Light"/>
                <a:cs typeface="Open Sans Condensed Light"/>
              </a:rPr>
              <a:t> times can be used to model performance</a:t>
            </a:r>
            <a:endParaRPr lang="en-US" dirty="0">
              <a:latin typeface="Open Sans Condensed Light"/>
              <a:cs typeface="Open Sans Condensed Light"/>
            </a:endParaRPr>
          </a:p>
        </p:txBody>
      </p:sp>
    </p:spTree>
    <p:extLst>
      <p:ext uri="{BB962C8B-B14F-4D97-AF65-F5344CB8AC3E}">
        <p14:creationId xmlns:p14="http://schemas.microsoft.com/office/powerpoint/2010/main" val="300325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9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Rectangle 267"/>
          <p:cNvSpPr/>
          <p:nvPr/>
        </p:nvSpPr>
        <p:spPr>
          <a:xfrm>
            <a:off x="1270001" y="0"/>
            <a:ext cx="6066360" cy="2510118"/>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Content Placeholder 2"/>
          <p:cNvSpPr txBox="1">
            <a:spLocks/>
          </p:cNvSpPr>
          <p:nvPr/>
        </p:nvSpPr>
        <p:spPr>
          <a:xfrm>
            <a:off x="1270001" y="2177378"/>
            <a:ext cx="6121624" cy="665480"/>
          </a:xfrm>
          <a:prstGeom prst="rect">
            <a:avLst/>
          </a:prstGeom>
          <a:solidFill>
            <a:srgbClr val="FFFFFF"/>
          </a:solidFill>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latin typeface="Open Sans Condensed Bold"/>
                <a:cs typeface="Open Sans Condensed Bold"/>
              </a:rPr>
              <a:t>How does this decomposition work?</a:t>
            </a:r>
          </a:p>
        </p:txBody>
      </p:sp>
      <p:sp>
        <p:nvSpPr>
          <p:cNvPr id="345" name="Rectangle 344"/>
          <p:cNvSpPr/>
          <p:nvPr/>
        </p:nvSpPr>
        <p:spPr>
          <a:xfrm>
            <a:off x="7325360" y="-1442"/>
            <a:ext cx="1818640" cy="5143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0" y="0"/>
            <a:ext cx="1270000" cy="5143500"/>
          </a:xfrm>
          <a:prstGeom prst="rect">
            <a:avLst/>
          </a:prstGeom>
          <a:solidFill>
            <a:schemeClr val="bg1">
              <a:lumMod val="75000"/>
            </a:schemeClr>
          </a:solidFill>
          <a:ln>
            <a:solidFill>
              <a:srgbClr val="BFBF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0" y="289561"/>
            <a:ext cx="127000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Today:</a:t>
            </a:r>
          </a:p>
        </p:txBody>
      </p:sp>
      <p:sp>
        <p:nvSpPr>
          <p:cNvPr id="20" name="Rectangle 19"/>
          <p:cNvSpPr/>
          <p:nvPr/>
        </p:nvSpPr>
        <p:spPr>
          <a:xfrm>
            <a:off x="1" y="952843"/>
            <a:ext cx="1270000" cy="923330"/>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dirty="0" smtClean="0">
                <a:latin typeface="Open Sans Condensed Light"/>
                <a:cs typeface="Open Sans Condensed Light"/>
              </a:rPr>
              <a:t>Tasks have non-uniform resource use</a:t>
            </a:r>
            <a:endParaRPr lang="en-US" dirty="0">
              <a:latin typeface="Open Sans Condensed Light"/>
              <a:cs typeface="Open Sans Condensed Light"/>
            </a:endParaRPr>
          </a:p>
        </p:txBody>
      </p:sp>
      <p:sp>
        <p:nvSpPr>
          <p:cNvPr id="21" name="Rectangle 20"/>
          <p:cNvSpPr/>
          <p:nvPr/>
        </p:nvSpPr>
        <p:spPr>
          <a:xfrm>
            <a:off x="1" y="2094404"/>
            <a:ext cx="1270000" cy="923330"/>
          </a:xfrm>
          <a:prstGeom prst="rect">
            <a:avLst/>
          </a:prstGeom>
          <a:solidFill>
            <a:schemeClr val="bg1">
              <a:lumMod val="75000"/>
            </a:schemeClr>
          </a:solidFill>
        </p:spPr>
        <p:txBody>
          <a:bodyPr wrap="square">
            <a:spAutoFit/>
          </a:bodyPr>
          <a:lstStyle/>
          <a:p>
            <a:pPr algn="ctr"/>
            <a:r>
              <a:rPr lang="en-US" dirty="0" smtClean="0">
                <a:latin typeface="Open Sans Condensed Light"/>
                <a:cs typeface="Open Sans Condensed Light"/>
              </a:rPr>
              <a:t>Concurrent tasks may contend</a:t>
            </a:r>
            <a:endParaRPr lang="en-US" dirty="0">
              <a:latin typeface="Open Sans Condensed Light"/>
              <a:cs typeface="Open Sans Condensed Light"/>
            </a:endParaRPr>
          </a:p>
        </p:txBody>
      </p:sp>
      <p:sp>
        <p:nvSpPr>
          <p:cNvPr id="22" name="Rectangle 21"/>
          <p:cNvSpPr/>
          <p:nvPr/>
        </p:nvSpPr>
        <p:spPr>
          <a:xfrm>
            <a:off x="1" y="3159500"/>
            <a:ext cx="1270000" cy="923330"/>
          </a:xfrm>
          <a:prstGeom prst="rect">
            <a:avLst/>
          </a:prstGeom>
        </p:spPr>
        <p:txBody>
          <a:bodyPr wrap="square">
            <a:spAutoFit/>
          </a:bodyPr>
          <a:lstStyle/>
          <a:p>
            <a:pPr algn="ctr"/>
            <a:r>
              <a:rPr lang="en-US" dirty="0" smtClean="0">
                <a:latin typeface="Open Sans Condensed Light"/>
                <a:cs typeface="Open Sans Condensed Light"/>
              </a:rPr>
              <a:t>Resource use outside of framework</a:t>
            </a:r>
            <a:endParaRPr lang="en-US" dirty="0">
              <a:latin typeface="Open Sans Condensed Light"/>
              <a:cs typeface="Open Sans Condensed Light"/>
            </a:endParaRPr>
          </a:p>
        </p:txBody>
      </p:sp>
      <p:cxnSp>
        <p:nvCxnSpPr>
          <p:cNvPr id="23" name="Straight Connector 22"/>
          <p:cNvCxnSpPr/>
          <p:nvPr/>
        </p:nvCxnSpPr>
        <p:spPr>
          <a:xfrm>
            <a:off x="123152" y="1991628"/>
            <a:ext cx="969818"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p:cNvSpPr/>
          <p:nvPr/>
        </p:nvSpPr>
        <p:spPr>
          <a:xfrm>
            <a:off x="1" y="4266322"/>
            <a:ext cx="1270000" cy="646331"/>
          </a:xfrm>
          <a:prstGeom prst="rect">
            <a:avLst/>
          </a:prstGeom>
          <a:solidFill>
            <a:schemeClr val="bg1">
              <a:lumMod val="75000"/>
            </a:schemeClr>
          </a:solidFill>
        </p:spPr>
        <p:txBody>
          <a:bodyPr wrap="square">
            <a:spAutoFit/>
          </a:bodyPr>
          <a:lstStyle/>
          <a:p>
            <a:pPr algn="ctr"/>
            <a:r>
              <a:rPr lang="en-US" dirty="0" smtClean="0">
                <a:latin typeface="Open Sans Condensed Light"/>
                <a:cs typeface="Open Sans Condensed Light"/>
              </a:rPr>
              <a:t>No model for performance</a:t>
            </a:r>
            <a:endParaRPr lang="en-US" dirty="0">
              <a:latin typeface="Open Sans Condensed Light"/>
              <a:cs typeface="Open Sans Condensed Light"/>
            </a:endParaRPr>
          </a:p>
        </p:txBody>
      </p:sp>
      <p:sp>
        <p:nvSpPr>
          <p:cNvPr id="25" name="Content Placeholder 2"/>
          <p:cNvSpPr txBox="1">
            <a:spLocks/>
          </p:cNvSpPr>
          <p:nvPr/>
        </p:nvSpPr>
        <p:spPr>
          <a:xfrm>
            <a:off x="7336360" y="289561"/>
            <a:ext cx="1818640" cy="6654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err="1" smtClean="0"/>
              <a:t>Monotasks</a:t>
            </a:r>
            <a:r>
              <a:rPr lang="en-US" dirty="0" smtClean="0"/>
              <a:t>:</a:t>
            </a:r>
          </a:p>
        </p:txBody>
      </p:sp>
      <p:sp>
        <p:nvSpPr>
          <p:cNvPr id="26" name="Rectangle 25"/>
          <p:cNvSpPr/>
          <p:nvPr/>
        </p:nvSpPr>
        <p:spPr>
          <a:xfrm>
            <a:off x="7620841" y="1117606"/>
            <a:ext cx="1270000" cy="646331"/>
          </a:xfrm>
          <a:prstGeom prst="rect">
            <a:avLst/>
          </a:prstGeom>
          <a:solidFill>
            <a:schemeClr val="bg1"/>
          </a:solidFill>
          <a:ln>
            <a:noFill/>
          </a:ln>
        </p:spPr>
        <p:txBody>
          <a:bodyPr wrap="square">
            <a:spAutoFit/>
          </a:bodyPr>
          <a:lstStyle/>
          <a:p>
            <a:pPr algn="ctr"/>
            <a:r>
              <a:rPr lang="en-US" dirty="0" smtClean="0">
                <a:latin typeface="Open Sans Condensed Light"/>
                <a:cs typeface="Open Sans Condensed Light"/>
              </a:rPr>
              <a:t>Each task uses one resource</a:t>
            </a:r>
            <a:endParaRPr lang="en-US" dirty="0">
              <a:latin typeface="Open Sans Condensed Light"/>
              <a:cs typeface="Open Sans Condensed Light"/>
            </a:endParaRPr>
          </a:p>
        </p:txBody>
      </p:sp>
      <p:sp>
        <p:nvSpPr>
          <p:cNvPr id="27" name="Rectangle 26"/>
          <p:cNvSpPr/>
          <p:nvPr/>
        </p:nvSpPr>
        <p:spPr>
          <a:xfrm>
            <a:off x="7391625" y="2089665"/>
            <a:ext cx="1701799"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Dedicated schedulers control contention</a:t>
            </a:r>
            <a:endParaRPr lang="en-US" dirty="0">
              <a:latin typeface="Open Sans Condensed Light"/>
              <a:cs typeface="Open Sans Condensed Light"/>
            </a:endParaRPr>
          </a:p>
        </p:txBody>
      </p:sp>
      <p:sp>
        <p:nvSpPr>
          <p:cNvPr id="28" name="Rectangle 27"/>
          <p:cNvSpPr/>
          <p:nvPr/>
        </p:nvSpPr>
        <p:spPr>
          <a:xfrm>
            <a:off x="7391318" y="3189382"/>
            <a:ext cx="1702106" cy="923330"/>
          </a:xfrm>
          <a:prstGeom prst="rect">
            <a:avLst/>
          </a:prstGeom>
          <a:solidFill>
            <a:schemeClr val="bg1"/>
          </a:solidFill>
          <a:ln>
            <a:noFill/>
          </a:ln>
        </p:spPr>
        <p:txBody>
          <a:bodyPr wrap="square" anchor="t">
            <a:spAutoFit/>
          </a:bodyPr>
          <a:lstStyle/>
          <a:p>
            <a:pPr algn="ctr"/>
            <a:r>
              <a:rPr lang="en-US" dirty="0" smtClean="0">
                <a:latin typeface="Open Sans Condensed Light"/>
                <a:cs typeface="Open Sans Condensed Light"/>
              </a:rPr>
              <a:t>Per-resource schedulers have complete control</a:t>
            </a:r>
            <a:endParaRPr lang="en-US" dirty="0">
              <a:latin typeface="Open Sans Condensed Light"/>
              <a:cs typeface="Open Sans Condensed Light"/>
            </a:endParaRPr>
          </a:p>
        </p:txBody>
      </p:sp>
      <p:cxnSp>
        <p:nvCxnSpPr>
          <p:cNvPr id="29" name="Straight Connector 28"/>
          <p:cNvCxnSpPr/>
          <p:nvPr/>
        </p:nvCxnSpPr>
        <p:spPr>
          <a:xfrm>
            <a:off x="7750458" y="1980504"/>
            <a:ext cx="969818"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p:cNvSpPr/>
          <p:nvPr/>
        </p:nvSpPr>
        <p:spPr>
          <a:xfrm>
            <a:off x="7336361" y="4136234"/>
            <a:ext cx="1818640" cy="923330"/>
          </a:xfrm>
          <a:prstGeom prst="rect">
            <a:avLst/>
          </a:prstGeom>
          <a:solidFill>
            <a:schemeClr val="bg1"/>
          </a:solidFill>
          <a:ln>
            <a:noFill/>
          </a:ln>
        </p:spPr>
        <p:txBody>
          <a:bodyPr wrap="square">
            <a:spAutoFit/>
          </a:bodyPr>
          <a:lstStyle/>
          <a:p>
            <a:pPr algn="ctr"/>
            <a:r>
              <a:rPr lang="en-US" dirty="0" err="1" smtClean="0">
                <a:latin typeface="Open Sans Condensed Light"/>
                <a:cs typeface="Open Sans Condensed Light"/>
              </a:rPr>
              <a:t>Monotask</a:t>
            </a:r>
            <a:r>
              <a:rPr lang="en-US" dirty="0" smtClean="0">
                <a:latin typeface="Open Sans Condensed Light"/>
                <a:cs typeface="Open Sans Condensed Light"/>
              </a:rPr>
              <a:t> times can be used to model performance</a:t>
            </a:r>
            <a:endParaRPr lang="en-US" dirty="0">
              <a:latin typeface="Open Sans Condensed Light"/>
              <a:cs typeface="Open Sans Condensed Light"/>
            </a:endParaRPr>
          </a:p>
        </p:txBody>
      </p:sp>
      <p:grpSp>
        <p:nvGrpSpPr>
          <p:cNvPr id="2" name="Group 1"/>
          <p:cNvGrpSpPr/>
          <p:nvPr/>
        </p:nvGrpSpPr>
        <p:grpSpPr>
          <a:xfrm>
            <a:off x="1725960" y="254999"/>
            <a:ext cx="3353940" cy="1812131"/>
            <a:chOff x="1988498" y="-619049"/>
            <a:chExt cx="4888228" cy="2508721"/>
          </a:xfrm>
        </p:grpSpPr>
        <p:cxnSp>
          <p:nvCxnSpPr>
            <p:cNvPr id="32" name="Straight Connector 31"/>
            <p:cNvCxnSpPr/>
            <p:nvPr/>
          </p:nvCxnSpPr>
          <p:spPr>
            <a:xfrm>
              <a:off x="1992551" y="-546514"/>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992551" y="-412839"/>
              <a:ext cx="1681047" cy="16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992551" y="-377698"/>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992551" y="-243197"/>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992551" y="-208750"/>
              <a:ext cx="1681047" cy="16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992551" y="-74757"/>
              <a:ext cx="1681047" cy="216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011284" y="-544862"/>
              <a:ext cx="13927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39" name="Rectangle 38"/>
            <p:cNvSpPr/>
            <p:nvPr/>
          </p:nvSpPr>
          <p:spPr>
            <a:xfrm>
              <a:off x="2150558" y="-544862"/>
              <a:ext cx="28932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0" name="Rectangle 39"/>
            <p:cNvSpPr/>
            <p:nvPr/>
          </p:nvSpPr>
          <p:spPr>
            <a:xfrm>
              <a:off x="2525596" y="-544862"/>
              <a:ext cx="8753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1" name="Rectangle 40"/>
            <p:cNvSpPr/>
            <p:nvPr/>
          </p:nvSpPr>
          <p:spPr>
            <a:xfrm>
              <a:off x="2439879" y="-544862"/>
              <a:ext cx="8571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2" name="Rectangle 41"/>
            <p:cNvSpPr/>
            <p:nvPr/>
          </p:nvSpPr>
          <p:spPr>
            <a:xfrm>
              <a:off x="2150557" y="-376046"/>
              <a:ext cx="19927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3" name="Rectangle 42"/>
            <p:cNvSpPr/>
            <p:nvPr/>
          </p:nvSpPr>
          <p:spPr>
            <a:xfrm>
              <a:off x="2664591" y="-376046"/>
              <a:ext cx="64944"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4" name="Rectangle 43"/>
            <p:cNvSpPr/>
            <p:nvPr/>
          </p:nvSpPr>
          <p:spPr>
            <a:xfrm>
              <a:off x="2439879" y="-376046"/>
              <a:ext cx="22471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5" name="Rectangle 44"/>
            <p:cNvSpPr/>
            <p:nvPr/>
          </p:nvSpPr>
          <p:spPr>
            <a:xfrm>
              <a:off x="3064057" y="-544862"/>
              <a:ext cx="13927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6" name="Rectangle 45"/>
            <p:cNvSpPr/>
            <p:nvPr/>
          </p:nvSpPr>
          <p:spPr>
            <a:xfrm>
              <a:off x="2977467" y="-544862"/>
              <a:ext cx="8659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7" name="Rectangle 46"/>
            <p:cNvSpPr/>
            <p:nvPr/>
          </p:nvSpPr>
          <p:spPr>
            <a:xfrm>
              <a:off x="2664590" y="-544862"/>
              <a:ext cx="312876"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8" name="Rectangle 47"/>
            <p:cNvSpPr/>
            <p:nvPr/>
          </p:nvSpPr>
          <p:spPr>
            <a:xfrm>
              <a:off x="2718773" y="-376046"/>
              <a:ext cx="64944"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49" name="Rectangle 48"/>
            <p:cNvSpPr/>
            <p:nvPr/>
          </p:nvSpPr>
          <p:spPr>
            <a:xfrm>
              <a:off x="2976593" y="-377698"/>
              <a:ext cx="174926"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0" name="Rectangle 49"/>
            <p:cNvSpPr/>
            <p:nvPr/>
          </p:nvSpPr>
          <p:spPr>
            <a:xfrm>
              <a:off x="3153608" y="-377698"/>
              <a:ext cx="102767"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1" name="Rectangle 50"/>
            <p:cNvSpPr/>
            <p:nvPr/>
          </p:nvSpPr>
          <p:spPr>
            <a:xfrm>
              <a:off x="3256374" y="-377698"/>
              <a:ext cx="25697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2" name="Rectangle 51"/>
            <p:cNvSpPr/>
            <p:nvPr/>
          </p:nvSpPr>
          <p:spPr>
            <a:xfrm>
              <a:off x="2349829" y="-20709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3" name="Rectangle 52"/>
            <p:cNvSpPr/>
            <p:nvPr/>
          </p:nvSpPr>
          <p:spPr>
            <a:xfrm>
              <a:off x="2664591" y="-20709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4" name="Rectangle 53"/>
            <p:cNvSpPr/>
            <p:nvPr/>
          </p:nvSpPr>
          <p:spPr>
            <a:xfrm>
              <a:off x="2824842" y="-20709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5" name="Rectangle 54"/>
            <p:cNvSpPr/>
            <p:nvPr/>
          </p:nvSpPr>
          <p:spPr>
            <a:xfrm>
              <a:off x="2985094" y="-20709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6" name="Rectangle 55"/>
            <p:cNvSpPr/>
            <p:nvPr/>
          </p:nvSpPr>
          <p:spPr>
            <a:xfrm>
              <a:off x="3153608" y="-20709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7" name="Rectangle 56"/>
            <p:cNvSpPr/>
            <p:nvPr/>
          </p:nvSpPr>
          <p:spPr>
            <a:xfrm>
              <a:off x="3313859" y="-20709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8" name="Rectangle 57"/>
            <p:cNvSpPr/>
            <p:nvPr/>
          </p:nvSpPr>
          <p:spPr>
            <a:xfrm>
              <a:off x="3513347" y="-20709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59" name="Rounded Rectangle 58"/>
            <p:cNvSpPr/>
            <p:nvPr/>
          </p:nvSpPr>
          <p:spPr>
            <a:xfrm>
              <a:off x="1992551" y="-616085"/>
              <a:ext cx="1681047" cy="579711"/>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cxnSp>
          <p:nvCxnSpPr>
            <p:cNvPr id="60" name="Straight Connector 59"/>
            <p:cNvCxnSpPr/>
            <p:nvPr/>
          </p:nvCxnSpPr>
          <p:spPr>
            <a:xfrm>
              <a:off x="1990910" y="80701"/>
              <a:ext cx="2459210"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990910" y="214376"/>
              <a:ext cx="2459210"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990910" y="249516"/>
              <a:ext cx="2459210" cy="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990910" y="384018"/>
              <a:ext cx="2459210" cy="634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endCxn id="80" idx="0"/>
            </p:cNvCxnSpPr>
            <p:nvPr/>
          </p:nvCxnSpPr>
          <p:spPr>
            <a:xfrm flipV="1">
              <a:off x="1990910" y="417955"/>
              <a:ext cx="2379084" cy="509"/>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endCxn id="80" idx="2"/>
            </p:cNvCxnSpPr>
            <p:nvPr/>
          </p:nvCxnSpPr>
          <p:spPr>
            <a:xfrm>
              <a:off x="1990910" y="552458"/>
              <a:ext cx="237908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009643" y="82352"/>
              <a:ext cx="338545"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67" name="Rectangle 66"/>
            <p:cNvSpPr/>
            <p:nvPr/>
          </p:nvSpPr>
          <p:spPr>
            <a:xfrm>
              <a:off x="2352356" y="82352"/>
              <a:ext cx="28932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68" name="Rectangle 67"/>
            <p:cNvSpPr/>
            <p:nvPr/>
          </p:nvSpPr>
          <p:spPr>
            <a:xfrm>
              <a:off x="3194566" y="81526"/>
              <a:ext cx="27790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69" name="Rectangle 68"/>
            <p:cNvSpPr/>
            <p:nvPr/>
          </p:nvSpPr>
          <p:spPr>
            <a:xfrm>
              <a:off x="3006014" y="81526"/>
              <a:ext cx="188552"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0" name="Rectangle 69"/>
            <p:cNvSpPr/>
            <p:nvPr/>
          </p:nvSpPr>
          <p:spPr>
            <a:xfrm>
              <a:off x="2352356" y="251169"/>
              <a:ext cx="19927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1" name="Rectangle 70"/>
            <p:cNvSpPr/>
            <p:nvPr/>
          </p:nvSpPr>
          <p:spPr>
            <a:xfrm>
              <a:off x="4110869" y="251169"/>
              <a:ext cx="17900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2" name="Rectangle 71"/>
            <p:cNvSpPr/>
            <p:nvPr/>
          </p:nvSpPr>
          <p:spPr>
            <a:xfrm>
              <a:off x="2637695" y="249516"/>
              <a:ext cx="22471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3" name="Rectangle 72"/>
            <p:cNvSpPr/>
            <p:nvPr/>
          </p:nvSpPr>
          <p:spPr>
            <a:xfrm>
              <a:off x="3472469" y="81526"/>
              <a:ext cx="29319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4" name="Rectangle 73"/>
            <p:cNvSpPr/>
            <p:nvPr/>
          </p:nvSpPr>
          <p:spPr>
            <a:xfrm>
              <a:off x="3765658" y="81526"/>
              <a:ext cx="315379"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5" name="Rectangle 74"/>
            <p:cNvSpPr/>
            <p:nvPr/>
          </p:nvSpPr>
          <p:spPr>
            <a:xfrm>
              <a:off x="2641676" y="81526"/>
              <a:ext cx="36433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6" name="Rectangle 75"/>
            <p:cNvSpPr/>
            <p:nvPr/>
          </p:nvSpPr>
          <p:spPr>
            <a:xfrm>
              <a:off x="3262985" y="249516"/>
              <a:ext cx="209483"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7" name="Rectangle 76"/>
            <p:cNvSpPr/>
            <p:nvPr/>
          </p:nvSpPr>
          <p:spPr>
            <a:xfrm>
              <a:off x="3472470" y="249516"/>
              <a:ext cx="19948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8" name="Rectangle 77"/>
            <p:cNvSpPr/>
            <p:nvPr/>
          </p:nvSpPr>
          <p:spPr>
            <a:xfrm>
              <a:off x="3765658" y="251169"/>
              <a:ext cx="22674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79" name="Rectangle 78"/>
            <p:cNvSpPr/>
            <p:nvPr/>
          </p:nvSpPr>
          <p:spPr>
            <a:xfrm>
              <a:off x="3006015" y="249517"/>
              <a:ext cx="25697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0" name="Rectangle 79"/>
            <p:cNvSpPr/>
            <p:nvPr/>
          </p:nvSpPr>
          <p:spPr>
            <a:xfrm>
              <a:off x="4289869" y="417955"/>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1" name="Rectangle 80"/>
            <p:cNvSpPr/>
            <p:nvPr/>
          </p:nvSpPr>
          <p:spPr>
            <a:xfrm>
              <a:off x="2551628" y="420118"/>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2" name="Rectangle 81"/>
            <p:cNvSpPr/>
            <p:nvPr/>
          </p:nvSpPr>
          <p:spPr>
            <a:xfrm>
              <a:off x="2862408" y="420118"/>
              <a:ext cx="236706"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3" name="Rectangle 82"/>
            <p:cNvSpPr/>
            <p:nvPr/>
          </p:nvSpPr>
          <p:spPr>
            <a:xfrm>
              <a:off x="3262985" y="417955"/>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4" name="Rectangle 83"/>
            <p:cNvSpPr/>
            <p:nvPr/>
          </p:nvSpPr>
          <p:spPr>
            <a:xfrm>
              <a:off x="3472469" y="417955"/>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5" name="Rectangle 84"/>
            <p:cNvSpPr/>
            <p:nvPr/>
          </p:nvSpPr>
          <p:spPr>
            <a:xfrm>
              <a:off x="3717096" y="420118"/>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6" name="Rectangle 85"/>
            <p:cNvSpPr/>
            <p:nvPr/>
          </p:nvSpPr>
          <p:spPr>
            <a:xfrm>
              <a:off x="3992406" y="417955"/>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87" name="Rounded Rectangle 86"/>
            <p:cNvSpPr/>
            <p:nvPr/>
          </p:nvSpPr>
          <p:spPr>
            <a:xfrm>
              <a:off x="1990910" y="25984"/>
              <a:ext cx="2459210" cy="579711"/>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cxnSp>
          <p:nvCxnSpPr>
            <p:cNvPr id="88" name="Straight Connector 87"/>
            <p:cNvCxnSpPr/>
            <p:nvPr/>
          </p:nvCxnSpPr>
          <p:spPr>
            <a:xfrm>
              <a:off x="3671958" y="-549478"/>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671958" y="-415803"/>
              <a:ext cx="1681047" cy="16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3671958" y="-380662"/>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671958" y="-246161"/>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671958" y="-211715"/>
              <a:ext cx="1681047" cy="16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671958" y="-77721"/>
              <a:ext cx="1681047" cy="216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3690691" y="-547827"/>
              <a:ext cx="13927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95" name="Rectangle 94"/>
            <p:cNvSpPr/>
            <p:nvPr/>
          </p:nvSpPr>
          <p:spPr>
            <a:xfrm>
              <a:off x="3829965" y="-547827"/>
              <a:ext cx="108037"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96" name="Rectangle 95"/>
            <p:cNvSpPr/>
            <p:nvPr/>
          </p:nvSpPr>
          <p:spPr>
            <a:xfrm>
              <a:off x="4162145" y="-547827"/>
              <a:ext cx="8753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97" name="Rectangle 96"/>
            <p:cNvSpPr/>
            <p:nvPr/>
          </p:nvSpPr>
          <p:spPr>
            <a:xfrm>
              <a:off x="4076427" y="-547827"/>
              <a:ext cx="8571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98" name="Rectangle 97"/>
            <p:cNvSpPr/>
            <p:nvPr/>
          </p:nvSpPr>
          <p:spPr>
            <a:xfrm>
              <a:off x="3829964" y="-379010"/>
              <a:ext cx="15065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99" name="Rectangle 98"/>
            <p:cNvSpPr/>
            <p:nvPr/>
          </p:nvSpPr>
          <p:spPr>
            <a:xfrm>
              <a:off x="4205367" y="-379010"/>
              <a:ext cx="203575"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0" name="Rectangle 99"/>
            <p:cNvSpPr/>
            <p:nvPr/>
          </p:nvSpPr>
          <p:spPr>
            <a:xfrm>
              <a:off x="3980655" y="-379010"/>
              <a:ext cx="22471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1" name="Rectangle 100"/>
            <p:cNvSpPr/>
            <p:nvPr/>
          </p:nvSpPr>
          <p:spPr>
            <a:xfrm>
              <a:off x="3938003" y="-547827"/>
              <a:ext cx="13927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2" name="Rectangle 101"/>
            <p:cNvSpPr/>
            <p:nvPr/>
          </p:nvSpPr>
          <p:spPr>
            <a:xfrm>
              <a:off x="4343998" y="-547827"/>
              <a:ext cx="8659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3" name="Rectangle 102"/>
            <p:cNvSpPr/>
            <p:nvPr/>
          </p:nvSpPr>
          <p:spPr>
            <a:xfrm>
              <a:off x="4249677" y="-547827"/>
              <a:ext cx="94321"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4" name="Rectangle 103"/>
            <p:cNvSpPr/>
            <p:nvPr/>
          </p:nvSpPr>
          <p:spPr>
            <a:xfrm>
              <a:off x="4398180" y="-379010"/>
              <a:ext cx="25782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5" name="Rectangle 104"/>
            <p:cNvSpPr/>
            <p:nvPr/>
          </p:nvSpPr>
          <p:spPr>
            <a:xfrm>
              <a:off x="4656000" y="-380663"/>
              <a:ext cx="174926"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6" name="Rectangle 105"/>
            <p:cNvSpPr/>
            <p:nvPr/>
          </p:nvSpPr>
          <p:spPr>
            <a:xfrm>
              <a:off x="4833015" y="-380663"/>
              <a:ext cx="102767"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7" name="Rectangle 106"/>
            <p:cNvSpPr/>
            <p:nvPr/>
          </p:nvSpPr>
          <p:spPr>
            <a:xfrm>
              <a:off x="4935781" y="-380663"/>
              <a:ext cx="25697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8" name="Rectangle 107"/>
            <p:cNvSpPr/>
            <p:nvPr/>
          </p:nvSpPr>
          <p:spPr>
            <a:xfrm>
              <a:off x="4029236" y="-21273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09" name="Rectangle 108"/>
            <p:cNvSpPr/>
            <p:nvPr/>
          </p:nvSpPr>
          <p:spPr>
            <a:xfrm>
              <a:off x="4205367" y="-21273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10" name="Rectangle 109"/>
            <p:cNvSpPr/>
            <p:nvPr/>
          </p:nvSpPr>
          <p:spPr>
            <a:xfrm>
              <a:off x="4398180" y="-212224"/>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11" name="Rectangle 110"/>
            <p:cNvSpPr/>
            <p:nvPr/>
          </p:nvSpPr>
          <p:spPr>
            <a:xfrm>
              <a:off x="4664501" y="-21273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12" name="Rectangle 111"/>
            <p:cNvSpPr/>
            <p:nvPr/>
          </p:nvSpPr>
          <p:spPr>
            <a:xfrm>
              <a:off x="4833015" y="-21273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13" name="Rectangle 112"/>
            <p:cNvSpPr/>
            <p:nvPr/>
          </p:nvSpPr>
          <p:spPr>
            <a:xfrm>
              <a:off x="4993266" y="-21273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14" name="Rectangle 113"/>
            <p:cNvSpPr/>
            <p:nvPr/>
          </p:nvSpPr>
          <p:spPr>
            <a:xfrm>
              <a:off x="5192754" y="-212737"/>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15" name="Rounded Rectangle 114"/>
            <p:cNvSpPr/>
            <p:nvPr/>
          </p:nvSpPr>
          <p:spPr>
            <a:xfrm>
              <a:off x="3671958" y="-619049"/>
              <a:ext cx="1681047" cy="574679"/>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cxnSp>
          <p:nvCxnSpPr>
            <p:cNvPr id="116" name="Straight Connector 115"/>
            <p:cNvCxnSpPr/>
            <p:nvPr/>
          </p:nvCxnSpPr>
          <p:spPr>
            <a:xfrm>
              <a:off x="1988498" y="721478"/>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988498" y="855153"/>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1988498" y="890294"/>
              <a:ext cx="1520795" cy="16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1988498" y="1023909"/>
              <a:ext cx="1520795"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endCxn id="199" idx="0"/>
            </p:cNvCxnSpPr>
            <p:nvPr/>
          </p:nvCxnSpPr>
          <p:spPr>
            <a:xfrm>
              <a:off x="1988498" y="1059242"/>
              <a:ext cx="1481558" cy="136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1988498" y="1193235"/>
              <a:ext cx="1520795" cy="4803"/>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005953" y="723129"/>
              <a:ext cx="129766"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23" name="Rectangle 122"/>
            <p:cNvSpPr/>
            <p:nvPr/>
          </p:nvSpPr>
          <p:spPr>
            <a:xfrm>
              <a:off x="2135720" y="723129"/>
              <a:ext cx="269572"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24" name="Rectangle 123"/>
            <p:cNvSpPr/>
            <p:nvPr/>
          </p:nvSpPr>
          <p:spPr>
            <a:xfrm>
              <a:off x="2485158" y="723129"/>
              <a:ext cx="8155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25" name="Rectangle 124"/>
            <p:cNvSpPr/>
            <p:nvPr/>
          </p:nvSpPr>
          <p:spPr>
            <a:xfrm>
              <a:off x="2405291" y="723129"/>
              <a:ext cx="79867"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26" name="Rectangle 125"/>
            <p:cNvSpPr/>
            <p:nvPr/>
          </p:nvSpPr>
          <p:spPr>
            <a:xfrm>
              <a:off x="2135718" y="891946"/>
              <a:ext cx="18567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27" name="Rectangle 126"/>
            <p:cNvSpPr/>
            <p:nvPr/>
          </p:nvSpPr>
          <p:spPr>
            <a:xfrm>
              <a:off x="2614665" y="891946"/>
              <a:ext cx="6051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28" name="Rectangle 127"/>
            <p:cNvSpPr/>
            <p:nvPr/>
          </p:nvSpPr>
          <p:spPr>
            <a:xfrm>
              <a:off x="2405291" y="891946"/>
              <a:ext cx="209374"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29" name="Rectangle 128"/>
            <p:cNvSpPr/>
            <p:nvPr/>
          </p:nvSpPr>
          <p:spPr>
            <a:xfrm>
              <a:off x="2986864" y="723129"/>
              <a:ext cx="129766"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0" name="Rectangle 129"/>
            <p:cNvSpPr/>
            <p:nvPr/>
          </p:nvSpPr>
          <p:spPr>
            <a:xfrm>
              <a:off x="2906184" y="723129"/>
              <a:ext cx="8068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1" name="Rectangle 130"/>
            <p:cNvSpPr/>
            <p:nvPr/>
          </p:nvSpPr>
          <p:spPr>
            <a:xfrm>
              <a:off x="2614664" y="723130"/>
              <a:ext cx="291519"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2" name="Rectangle 131"/>
            <p:cNvSpPr/>
            <p:nvPr/>
          </p:nvSpPr>
          <p:spPr>
            <a:xfrm>
              <a:off x="2665149" y="891946"/>
              <a:ext cx="6051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3" name="Rectangle 132"/>
            <p:cNvSpPr/>
            <p:nvPr/>
          </p:nvSpPr>
          <p:spPr>
            <a:xfrm>
              <a:off x="2905370" y="890294"/>
              <a:ext cx="162986"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4" name="Rectangle 133"/>
            <p:cNvSpPr/>
            <p:nvPr/>
          </p:nvSpPr>
          <p:spPr>
            <a:xfrm>
              <a:off x="3070302" y="890294"/>
              <a:ext cx="9575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5" name="Rectangle 134"/>
            <p:cNvSpPr/>
            <p:nvPr/>
          </p:nvSpPr>
          <p:spPr>
            <a:xfrm>
              <a:off x="3166054" y="890294"/>
              <a:ext cx="9250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6" name="Rectangle 135"/>
            <p:cNvSpPr/>
            <p:nvPr/>
          </p:nvSpPr>
          <p:spPr>
            <a:xfrm>
              <a:off x="2321389" y="1060895"/>
              <a:ext cx="149312"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7" name="Rectangle 136"/>
            <p:cNvSpPr/>
            <p:nvPr/>
          </p:nvSpPr>
          <p:spPr>
            <a:xfrm>
              <a:off x="2614665" y="1060895"/>
              <a:ext cx="149312"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8" name="Rectangle 137"/>
            <p:cNvSpPr/>
            <p:nvPr/>
          </p:nvSpPr>
          <p:spPr>
            <a:xfrm>
              <a:off x="2763978" y="1060895"/>
              <a:ext cx="149312"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39" name="Rectangle 138"/>
            <p:cNvSpPr/>
            <p:nvPr/>
          </p:nvSpPr>
          <p:spPr>
            <a:xfrm>
              <a:off x="2913291" y="1060895"/>
              <a:ext cx="149312"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40" name="Rectangle 139"/>
            <p:cNvSpPr/>
            <p:nvPr/>
          </p:nvSpPr>
          <p:spPr>
            <a:xfrm>
              <a:off x="3070302" y="1060895"/>
              <a:ext cx="149312"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41" name="Rectangle 140"/>
            <p:cNvSpPr/>
            <p:nvPr/>
          </p:nvSpPr>
          <p:spPr>
            <a:xfrm>
              <a:off x="3267429" y="1060603"/>
              <a:ext cx="65564"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42" name="Rounded Rectangle 141"/>
            <p:cNvSpPr/>
            <p:nvPr/>
          </p:nvSpPr>
          <p:spPr>
            <a:xfrm>
              <a:off x="1988498" y="666761"/>
              <a:ext cx="1520795" cy="581907"/>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cxnSp>
          <p:nvCxnSpPr>
            <p:cNvPr id="143" name="Straight Connector 142"/>
            <p:cNvCxnSpPr/>
            <p:nvPr/>
          </p:nvCxnSpPr>
          <p:spPr>
            <a:xfrm>
              <a:off x="1990910" y="1364678"/>
              <a:ext cx="2459210"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990910" y="1498353"/>
              <a:ext cx="2459210"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1990910" y="1533493"/>
              <a:ext cx="2459210" cy="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990910" y="1667995"/>
              <a:ext cx="2459210" cy="634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a:endCxn id="163" idx="0"/>
            </p:cNvCxnSpPr>
            <p:nvPr/>
          </p:nvCxnSpPr>
          <p:spPr>
            <a:xfrm flipV="1">
              <a:off x="1990910" y="1701932"/>
              <a:ext cx="2379084" cy="509"/>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endCxn id="163" idx="2"/>
            </p:cNvCxnSpPr>
            <p:nvPr/>
          </p:nvCxnSpPr>
          <p:spPr>
            <a:xfrm>
              <a:off x="1990910" y="1836435"/>
              <a:ext cx="237908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009643" y="1366329"/>
              <a:ext cx="338545"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0" name="Rectangle 149"/>
            <p:cNvSpPr/>
            <p:nvPr/>
          </p:nvSpPr>
          <p:spPr>
            <a:xfrm>
              <a:off x="2352356" y="1366329"/>
              <a:ext cx="28932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1" name="Rectangle 150"/>
            <p:cNvSpPr/>
            <p:nvPr/>
          </p:nvSpPr>
          <p:spPr>
            <a:xfrm>
              <a:off x="3194566" y="1365502"/>
              <a:ext cx="27790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2" name="Rectangle 151"/>
            <p:cNvSpPr/>
            <p:nvPr/>
          </p:nvSpPr>
          <p:spPr>
            <a:xfrm>
              <a:off x="3006014" y="1365502"/>
              <a:ext cx="188552"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3" name="Rectangle 152"/>
            <p:cNvSpPr/>
            <p:nvPr/>
          </p:nvSpPr>
          <p:spPr>
            <a:xfrm>
              <a:off x="2352356" y="1535146"/>
              <a:ext cx="19927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4" name="Rectangle 153"/>
            <p:cNvSpPr/>
            <p:nvPr/>
          </p:nvSpPr>
          <p:spPr>
            <a:xfrm>
              <a:off x="4110869" y="1535146"/>
              <a:ext cx="17900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5" name="Rectangle 154"/>
            <p:cNvSpPr/>
            <p:nvPr/>
          </p:nvSpPr>
          <p:spPr>
            <a:xfrm>
              <a:off x="2637695" y="1533493"/>
              <a:ext cx="22471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6" name="Rectangle 155"/>
            <p:cNvSpPr/>
            <p:nvPr/>
          </p:nvSpPr>
          <p:spPr>
            <a:xfrm>
              <a:off x="3472469" y="1365502"/>
              <a:ext cx="29319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7" name="Rectangle 156"/>
            <p:cNvSpPr/>
            <p:nvPr/>
          </p:nvSpPr>
          <p:spPr>
            <a:xfrm>
              <a:off x="3765658" y="1365502"/>
              <a:ext cx="315379"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8" name="Rectangle 157"/>
            <p:cNvSpPr/>
            <p:nvPr/>
          </p:nvSpPr>
          <p:spPr>
            <a:xfrm>
              <a:off x="2641676" y="1365502"/>
              <a:ext cx="36433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59" name="Rectangle 158"/>
            <p:cNvSpPr/>
            <p:nvPr/>
          </p:nvSpPr>
          <p:spPr>
            <a:xfrm>
              <a:off x="3262985" y="1533493"/>
              <a:ext cx="209483"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0" name="Rectangle 159"/>
            <p:cNvSpPr/>
            <p:nvPr/>
          </p:nvSpPr>
          <p:spPr>
            <a:xfrm>
              <a:off x="3472470" y="1533493"/>
              <a:ext cx="19948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1" name="Rectangle 160"/>
            <p:cNvSpPr/>
            <p:nvPr/>
          </p:nvSpPr>
          <p:spPr>
            <a:xfrm>
              <a:off x="3765658" y="1535146"/>
              <a:ext cx="22674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2" name="Rectangle 161"/>
            <p:cNvSpPr/>
            <p:nvPr/>
          </p:nvSpPr>
          <p:spPr>
            <a:xfrm>
              <a:off x="3006015" y="1533494"/>
              <a:ext cx="25697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3" name="Rectangle 162"/>
            <p:cNvSpPr/>
            <p:nvPr/>
          </p:nvSpPr>
          <p:spPr>
            <a:xfrm>
              <a:off x="4289869" y="1701932"/>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4" name="Rectangle 163"/>
            <p:cNvSpPr/>
            <p:nvPr/>
          </p:nvSpPr>
          <p:spPr>
            <a:xfrm>
              <a:off x="2551628" y="1704095"/>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5" name="Rectangle 164"/>
            <p:cNvSpPr/>
            <p:nvPr/>
          </p:nvSpPr>
          <p:spPr>
            <a:xfrm>
              <a:off x="2862408" y="1704095"/>
              <a:ext cx="236706"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6" name="Rectangle 165"/>
            <p:cNvSpPr/>
            <p:nvPr/>
          </p:nvSpPr>
          <p:spPr>
            <a:xfrm>
              <a:off x="3262985" y="1701932"/>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7" name="Rectangle 166"/>
            <p:cNvSpPr/>
            <p:nvPr/>
          </p:nvSpPr>
          <p:spPr>
            <a:xfrm>
              <a:off x="3472469" y="1701932"/>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8" name="Rectangle 167"/>
            <p:cNvSpPr/>
            <p:nvPr/>
          </p:nvSpPr>
          <p:spPr>
            <a:xfrm>
              <a:off x="3717096" y="1704095"/>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69" name="Rectangle 168"/>
            <p:cNvSpPr/>
            <p:nvPr/>
          </p:nvSpPr>
          <p:spPr>
            <a:xfrm>
              <a:off x="3992406" y="1701932"/>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70" name="Rounded Rectangle 169"/>
            <p:cNvSpPr/>
            <p:nvPr/>
          </p:nvSpPr>
          <p:spPr>
            <a:xfrm>
              <a:off x="1990910" y="1309961"/>
              <a:ext cx="2459210" cy="579711"/>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cxnSp>
          <p:nvCxnSpPr>
            <p:cNvPr id="171" name="Straight Connector 170"/>
            <p:cNvCxnSpPr/>
            <p:nvPr/>
          </p:nvCxnSpPr>
          <p:spPr>
            <a:xfrm>
              <a:off x="3512466" y="722138"/>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3512466" y="855813"/>
              <a:ext cx="1681047" cy="16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3512466" y="890954"/>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3512466" y="1025456"/>
              <a:ext cx="16810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512466" y="1059902"/>
              <a:ext cx="1681047" cy="16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512466" y="1193895"/>
              <a:ext cx="1681047" cy="216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77" name="Rectangle 176"/>
            <p:cNvSpPr/>
            <p:nvPr/>
          </p:nvSpPr>
          <p:spPr>
            <a:xfrm>
              <a:off x="3531199" y="723790"/>
              <a:ext cx="13927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78" name="Rectangle 177"/>
            <p:cNvSpPr/>
            <p:nvPr/>
          </p:nvSpPr>
          <p:spPr>
            <a:xfrm>
              <a:off x="3670473" y="723790"/>
              <a:ext cx="108037"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79" name="Rectangle 178"/>
            <p:cNvSpPr/>
            <p:nvPr/>
          </p:nvSpPr>
          <p:spPr>
            <a:xfrm>
              <a:off x="4002653" y="723790"/>
              <a:ext cx="8753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0" name="Rectangle 179"/>
            <p:cNvSpPr/>
            <p:nvPr/>
          </p:nvSpPr>
          <p:spPr>
            <a:xfrm>
              <a:off x="3916935" y="723790"/>
              <a:ext cx="8571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1" name="Rectangle 180"/>
            <p:cNvSpPr/>
            <p:nvPr/>
          </p:nvSpPr>
          <p:spPr>
            <a:xfrm>
              <a:off x="3670472" y="892607"/>
              <a:ext cx="15065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2" name="Rectangle 181"/>
            <p:cNvSpPr/>
            <p:nvPr/>
          </p:nvSpPr>
          <p:spPr>
            <a:xfrm>
              <a:off x="4045875" y="892607"/>
              <a:ext cx="203575"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3" name="Rectangle 182"/>
            <p:cNvSpPr/>
            <p:nvPr/>
          </p:nvSpPr>
          <p:spPr>
            <a:xfrm>
              <a:off x="3821163" y="892607"/>
              <a:ext cx="22471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4" name="Rectangle 183"/>
            <p:cNvSpPr/>
            <p:nvPr/>
          </p:nvSpPr>
          <p:spPr>
            <a:xfrm>
              <a:off x="3778511" y="723790"/>
              <a:ext cx="13927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5" name="Rectangle 184"/>
            <p:cNvSpPr/>
            <p:nvPr/>
          </p:nvSpPr>
          <p:spPr>
            <a:xfrm>
              <a:off x="4184506" y="723790"/>
              <a:ext cx="8659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6" name="Rectangle 185"/>
            <p:cNvSpPr/>
            <p:nvPr/>
          </p:nvSpPr>
          <p:spPr>
            <a:xfrm>
              <a:off x="4090185" y="723790"/>
              <a:ext cx="94321"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7" name="Rectangle 186"/>
            <p:cNvSpPr/>
            <p:nvPr/>
          </p:nvSpPr>
          <p:spPr>
            <a:xfrm>
              <a:off x="4238688" y="892607"/>
              <a:ext cx="25782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8" name="Rectangle 187"/>
            <p:cNvSpPr/>
            <p:nvPr/>
          </p:nvSpPr>
          <p:spPr>
            <a:xfrm>
              <a:off x="4496508" y="890954"/>
              <a:ext cx="174926"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89" name="Rectangle 188"/>
            <p:cNvSpPr/>
            <p:nvPr/>
          </p:nvSpPr>
          <p:spPr>
            <a:xfrm>
              <a:off x="4673523" y="890954"/>
              <a:ext cx="102767"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0" name="Rectangle 189"/>
            <p:cNvSpPr/>
            <p:nvPr/>
          </p:nvSpPr>
          <p:spPr>
            <a:xfrm>
              <a:off x="4776289" y="890954"/>
              <a:ext cx="25697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1" name="Rectangle 190"/>
            <p:cNvSpPr/>
            <p:nvPr/>
          </p:nvSpPr>
          <p:spPr>
            <a:xfrm>
              <a:off x="3869744" y="1058880"/>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2" name="Rectangle 191"/>
            <p:cNvSpPr/>
            <p:nvPr/>
          </p:nvSpPr>
          <p:spPr>
            <a:xfrm>
              <a:off x="4045875" y="1058880"/>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3" name="Rectangle 192"/>
            <p:cNvSpPr/>
            <p:nvPr/>
          </p:nvSpPr>
          <p:spPr>
            <a:xfrm>
              <a:off x="4238688" y="1059392"/>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4" name="Rectangle 193"/>
            <p:cNvSpPr/>
            <p:nvPr/>
          </p:nvSpPr>
          <p:spPr>
            <a:xfrm>
              <a:off x="4505009" y="1058880"/>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5" name="Rectangle 194"/>
            <p:cNvSpPr/>
            <p:nvPr/>
          </p:nvSpPr>
          <p:spPr>
            <a:xfrm>
              <a:off x="4673523" y="1058880"/>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6" name="Rectangle 195"/>
            <p:cNvSpPr/>
            <p:nvPr/>
          </p:nvSpPr>
          <p:spPr>
            <a:xfrm>
              <a:off x="4833774" y="1058880"/>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7" name="Rectangle 196"/>
            <p:cNvSpPr/>
            <p:nvPr/>
          </p:nvSpPr>
          <p:spPr>
            <a:xfrm>
              <a:off x="5033262" y="1058880"/>
              <a:ext cx="160251"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198" name="Rounded Rectangle 197"/>
            <p:cNvSpPr/>
            <p:nvPr/>
          </p:nvSpPr>
          <p:spPr>
            <a:xfrm>
              <a:off x="3512466" y="667421"/>
              <a:ext cx="1681047" cy="581358"/>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sp>
          <p:nvSpPr>
            <p:cNvPr id="199" name="Rectangle 198"/>
            <p:cNvSpPr/>
            <p:nvPr/>
          </p:nvSpPr>
          <p:spPr>
            <a:xfrm>
              <a:off x="3434872" y="1060603"/>
              <a:ext cx="70367"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cxnSp>
          <p:nvCxnSpPr>
            <p:cNvPr id="200" name="Straight Connector 199"/>
            <p:cNvCxnSpPr/>
            <p:nvPr/>
          </p:nvCxnSpPr>
          <p:spPr>
            <a:xfrm>
              <a:off x="4450120" y="80701"/>
              <a:ext cx="21617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4450120" y="214376"/>
              <a:ext cx="2161747"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4450120" y="249516"/>
              <a:ext cx="2161747" cy="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4450120" y="384018"/>
              <a:ext cx="2161747" cy="634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a:endCxn id="220" idx="0"/>
            </p:cNvCxnSpPr>
            <p:nvPr/>
          </p:nvCxnSpPr>
          <p:spPr>
            <a:xfrm flipV="1">
              <a:off x="4450120" y="417955"/>
              <a:ext cx="2091313" cy="509"/>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endCxn id="220" idx="2"/>
            </p:cNvCxnSpPr>
            <p:nvPr/>
          </p:nvCxnSpPr>
          <p:spPr>
            <a:xfrm>
              <a:off x="4450120" y="552458"/>
              <a:ext cx="2091313"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4466588" y="82352"/>
              <a:ext cx="297595"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07" name="Rectangle 206"/>
            <p:cNvSpPr/>
            <p:nvPr/>
          </p:nvSpPr>
          <p:spPr>
            <a:xfrm>
              <a:off x="4767846" y="82352"/>
              <a:ext cx="254325"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08" name="Rectangle 207"/>
            <p:cNvSpPr/>
            <p:nvPr/>
          </p:nvSpPr>
          <p:spPr>
            <a:xfrm>
              <a:off x="5508183" y="81526"/>
              <a:ext cx="24428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09" name="Rectangle 208"/>
            <p:cNvSpPr/>
            <p:nvPr/>
          </p:nvSpPr>
          <p:spPr>
            <a:xfrm>
              <a:off x="5342438" y="81526"/>
              <a:ext cx="165745"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0" name="Rectangle 209"/>
            <p:cNvSpPr/>
            <p:nvPr/>
          </p:nvSpPr>
          <p:spPr>
            <a:xfrm>
              <a:off x="4767846" y="251169"/>
              <a:ext cx="17516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1" name="Rectangle 210"/>
            <p:cNvSpPr/>
            <p:nvPr/>
          </p:nvSpPr>
          <p:spPr>
            <a:xfrm>
              <a:off x="6313651" y="251169"/>
              <a:ext cx="15734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2" name="Rectangle 211"/>
            <p:cNvSpPr/>
            <p:nvPr/>
          </p:nvSpPr>
          <p:spPr>
            <a:xfrm>
              <a:off x="5018671" y="249516"/>
              <a:ext cx="197532"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3" name="Rectangle 212"/>
            <p:cNvSpPr/>
            <p:nvPr/>
          </p:nvSpPr>
          <p:spPr>
            <a:xfrm>
              <a:off x="5752471" y="81526"/>
              <a:ext cx="257726"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4" name="Rectangle 213"/>
            <p:cNvSpPr/>
            <p:nvPr/>
          </p:nvSpPr>
          <p:spPr>
            <a:xfrm>
              <a:off x="6010197" y="81526"/>
              <a:ext cx="277231"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5" name="Rectangle 214"/>
            <p:cNvSpPr/>
            <p:nvPr/>
          </p:nvSpPr>
          <p:spPr>
            <a:xfrm>
              <a:off x="5022171" y="81526"/>
              <a:ext cx="320268"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6" name="Rectangle 215"/>
            <p:cNvSpPr/>
            <p:nvPr/>
          </p:nvSpPr>
          <p:spPr>
            <a:xfrm>
              <a:off x="5568327" y="249516"/>
              <a:ext cx="184144"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7" name="Rectangle 216"/>
            <p:cNvSpPr/>
            <p:nvPr/>
          </p:nvSpPr>
          <p:spPr>
            <a:xfrm>
              <a:off x="5752472" y="249516"/>
              <a:ext cx="17535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8" name="Rectangle 217"/>
            <p:cNvSpPr/>
            <p:nvPr/>
          </p:nvSpPr>
          <p:spPr>
            <a:xfrm>
              <a:off x="6010197" y="251169"/>
              <a:ext cx="199321"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19" name="Rectangle 218"/>
            <p:cNvSpPr/>
            <p:nvPr/>
          </p:nvSpPr>
          <p:spPr>
            <a:xfrm>
              <a:off x="5342439" y="249517"/>
              <a:ext cx="225888"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0" name="Rectangle 219"/>
            <p:cNvSpPr/>
            <p:nvPr/>
          </p:nvSpPr>
          <p:spPr>
            <a:xfrm>
              <a:off x="6471000" y="417955"/>
              <a:ext cx="140867"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1" name="Rectangle 220"/>
            <p:cNvSpPr/>
            <p:nvPr/>
          </p:nvSpPr>
          <p:spPr>
            <a:xfrm>
              <a:off x="4943014" y="420118"/>
              <a:ext cx="140867"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2" name="Rectangle 221"/>
            <p:cNvSpPr/>
            <p:nvPr/>
          </p:nvSpPr>
          <p:spPr>
            <a:xfrm>
              <a:off x="5216202" y="420118"/>
              <a:ext cx="208074"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3" name="Rectangle 222"/>
            <p:cNvSpPr/>
            <p:nvPr/>
          </p:nvSpPr>
          <p:spPr>
            <a:xfrm>
              <a:off x="5568327" y="417955"/>
              <a:ext cx="140867"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4" name="Rectangle 223"/>
            <p:cNvSpPr/>
            <p:nvPr/>
          </p:nvSpPr>
          <p:spPr>
            <a:xfrm>
              <a:off x="5752471" y="417955"/>
              <a:ext cx="140867"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5" name="Rectangle 224"/>
            <p:cNvSpPr/>
            <p:nvPr/>
          </p:nvSpPr>
          <p:spPr>
            <a:xfrm>
              <a:off x="5967509" y="420118"/>
              <a:ext cx="140867"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6" name="Rectangle 225"/>
            <p:cNvSpPr/>
            <p:nvPr/>
          </p:nvSpPr>
          <p:spPr>
            <a:xfrm>
              <a:off x="6209517" y="417955"/>
              <a:ext cx="140867"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27" name="Rounded Rectangle 226"/>
            <p:cNvSpPr/>
            <p:nvPr/>
          </p:nvSpPr>
          <p:spPr>
            <a:xfrm>
              <a:off x="4450120" y="25983"/>
              <a:ext cx="2161747" cy="577913"/>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cxnSp>
          <p:nvCxnSpPr>
            <p:cNvPr id="228" name="Straight Connector 227"/>
            <p:cNvCxnSpPr/>
            <p:nvPr/>
          </p:nvCxnSpPr>
          <p:spPr>
            <a:xfrm>
              <a:off x="4453326" y="1359990"/>
              <a:ext cx="2423400"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p:nvCxnSpPr>
          <p:spPr>
            <a:xfrm>
              <a:off x="4453326" y="1493665"/>
              <a:ext cx="2423400"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flipV="1">
              <a:off x="4453326" y="1528806"/>
              <a:ext cx="2423400" cy="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a:off x="4453326" y="1663308"/>
              <a:ext cx="2423400" cy="634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a:endCxn id="248" idx="0"/>
            </p:cNvCxnSpPr>
            <p:nvPr/>
          </p:nvCxnSpPr>
          <p:spPr>
            <a:xfrm flipV="1">
              <a:off x="4453326" y="1697245"/>
              <a:ext cx="2344441" cy="509"/>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a:endCxn id="248" idx="2"/>
            </p:cNvCxnSpPr>
            <p:nvPr/>
          </p:nvCxnSpPr>
          <p:spPr>
            <a:xfrm>
              <a:off x="4453326" y="1831747"/>
              <a:ext cx="234444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a:xfrm>
              <a:off x="4471787" y="1361642"/>
              <a:ext cx="333615"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35" name="Rectangle 234"/>
            <p:cNvSpPr/>
            <p:nvPr/>
          </p:nvSpPr>
          <p:spPr>
            <a:xfrm>
              <a:off x="4809509" y="1361642"/>
              <a:ext cx="285107"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36" name="Rectangle 235"/>
            <p:cNvSpPr/>
            <p:nvPr/>
          </p:nvSpPr>
          <p:spPr>
            <a:xfrm>
              <a:off x="5639454" y="1360815"/>
              <a:ext cx="273856"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37" name="Rectangle 236"/>
            <p:cNvSpPr/>
            <p:nvPr/>
          </p:nvSpPr>
          <p:spPr>
            <a:xfrm>
              <a:off x="5453648" y="1360815"/>
              <a:ext cx="185806"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38" name="Rectangle 237"/>
            <p:cNvSpPr/>
            <p:nvPr/>
          </p:nvSpPr>
          <p:spPr>
            <a:xfrm>
              <a:off x="4809509" y="1530459"/>
              <a:ext cx="19637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39" name="Rectangle 238"/>
            <p:cNvSpPr/>
            <p:nvPr/>
          </p:nvSpPr>
          <p:spPr>
            <a:xfrm>
              <a:off x="6542415" y="1530459"/>
              <a:ext cx="176393"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0" name="Rectangle 239"/>
            <p:cNvSpPr/>
            <p:nvPr/>
          </p:nvSpPr>
          <p:spPr>
            <a:xfrm>
              <a:off x="5090693" y="1528806"/>
              <a:ext cx="221440"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1" name="Rectangle 240"/>
            <p:cNvSpPr/>
            <p:nvPr/>
          </p:nvSpPr>
          <p:spPr>
            <a:xfrm>
              <a:off x="5913311" y="1360815"/>
              <a:ext cx="288920"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2" name="Rectangle 241"/>
            <p:cNvSpPr/>
            <p:nvPr/>
          </p:nvSpPr>
          <p:spPr>
            <a:xfrm>
              <a:off x="6202231" y="1360815"/>
              <a:ext cx="310787"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3" name="Rectangle 242"/>
            <p:cNvSpPr/>
            <p:nvPr/>
          </p:nvSpPr>
          <p:spPr>
            <a:xfrm>
              <a:off x="5094616" y="1360815"/>
              <a:ext cx="359033" cy="13450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4" name="Rectangle 243"/>
            <p:cNvSpPr/>
            <p:nvPr/>
          </p:nvSpPr>
          <p:spPr>
            <a:xfrm>
              <a:off x="5706878" y="1528806"/>
              <a:ext cx="206433"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5" name="Rectangle 244"/>
            <p:cNvSpPr/>
            <p:nvPr/>
          </p:nvSpPr>
          <p:spPr>
            <a:xfrm>
              <a:off x="5913312" y="1528806"/>
              <a:ext cx="196583"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6" name="Rectangle 245"/>
            <p:cNvSpPr/>
            <p:nvPr/>
          </p:nvSpPr>
          <p:spPr>
            <a:xfrm>
              <a:off x="6202231" y="1530459"/>
              <a:ext cx="223446"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7" name="Rectangle 246"/>
            <p:cNvSpPr/>
            <p:nvPr/>
          </p:nvSpPr>
          <p:spPr>
            <a:xfrm>
              <a:off x="5453649" y="1528807"/>
              <a:ext cx="253229" cy="134503"/>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8" name="Rectangle 247"/>
            <p:cNvSpPr/>
            <p:nvPr/>
          </p:nvSpPr>
          <p:spPr>
            <a:xfrm>
              <a:off x="6718808" y="1697245"/>
              <a:ext cx="157918"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49" name="Rectangle 248"/>
            <p:cNvSpPr/>
            <p:nvPr/>
          </p:nvSpPr>
          <p:spPr>
            <a:xfrm>
              <a:off x="5005879" y="1699407"/>
              <a:ext cx="157918"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50" name="Rectangle 249"/>
            <p:cNvSpPr/>
            <p:nvPr/>
          </p:nvSpPr>
          <p:spPr>
            <a:xfrm>
              <a:off x="5312133" y="1699407"/>
              <a:ext cx="233259"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51" name="Rectangle 250"/>
            <p:cNvSpPr/>
            <p:nvPr/>
          </p:nvSpPr>
          <p:spPr>
            <a:xfrm>
              <a:off x="5706878" y="1697245"/>
              <a:ext cx="157918"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52" name="Rectangle 251"/>
            <p:cNvSpPr/>
            <p:nvPr/>
          </p:nvSpPr>
          <p:spPr>
            <a:xfrm>
              <a:off x="5913311" y="1697245"/>
              <a:ext cx="157918"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53" name="Rectangle 252"/>
            <p:cNvSpPr/>
            <p:nvPr/>
          </p:nvSpPr>
          <p:spPr>
            <a:xfrm>
              <a:off x="6154376" y="1699407"/>
              <a:ext cx="157918"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54" name="Rectangle 253"/>
            <p:cNvSpPr/>
            <p:nvPr/>
          </p:nvSpPr>
          <p:spPr>
            <a:xfrm>
              <a:off x="6425677" y="1697245"/>
              <a:ext cx="157918" cy="134503"/>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Times"/>
                <a:cs typeface="Times"/>
              </a:endParaRPr>
            </a:p>
          </p:txBody>
        </p:sp>
        <p:sp>
          <p:nvSpPr>
            <p:cNvPr id="255" name="Rounded Rectangle 254"/>
            <p:cNvSpPr/>
            <p:nvPr/>
          </p:nvSpPr>
          <p:spPr>
            <a:xfrm>
              <a:off x="4453326" y="1305274"/>
              <a:ext cx="2423400" cy="579711"/>
            </a:xfrm>
            <a:prstGeom prst="roundRect">
              <a:avLst>
                <a:gd name="adj" fmla="val 6115"/>
              </a:avLst>
            </a:prstGeom>
            <a:noFill/>
            <a:ln w="285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2400">
                <a:latin typeface="Times"/>
                <a:cs typeface="Times"/>
              </a:endParaRPr>
            </a:p>
          </p:txBody>
        </p:sp>
      </p:grpSp>
      <p:sp>
        <p:nvSpPr>
          <p:cNvPr id="325" name="TextBox 324"/>
          <p:cNvSpPr txBox="1"/>
          <p:nvPr/>
        </p:nvSpPr>
        <p:spPr>
          <a:xfrm>
            <a:off x="5422649" y="532594"/>
            <a:ext cx="1913712" cy="1200328"/>
          </a:xfrm>
          <a:prstGeom prst="rect">
            <a:avLst/>
          </a:prstGeom>
          <a:noFill/>
        </p:spPr>
        <p:txBody>
          <a:bodyPr wrap="square" rtlCol="0">
            <a:spAutoFit/>
          </a:bodyPr>
          <a:lstStyle/>
          <a:p>
            <a:pPr algn="ctr"/>
            <a:r>
              <a:rPr lang="en-US" sz="2400" dirty="0" smtClean="0">
                <a:latin typeface="Open Sans Cond Light"/>
                <a:cs typeface="Open Sans Cond Light"/>
              </a:rPr>
              <a:t>4 multi-resource tasks run concurrently</a:t>
            </a:r>
            <a:endParaRPr lang="en-US" sz="2400" dirty="0">
              <a:latin typeface="Open Sans Cond Light"/>
              <a:cs typeface="Open Sans Cond Light"/>
            </a:endParaRPr>
          </a:p>
        </p:txBody>
      </p:sp>
      <p:sp>
        <p:nvSpPr>
          <p:cNvPr id="326" name="Right Brace 325"/>
          <p:cNvSpPr/>
          <p:nvPr/>
        </p:nvSpPr>
        <p:spPr>
          <a:xfrm>
            <a:off x="5174542" y="232283"/>
            <a:ext cx="293205" cy="1812131"/>
          </a:xfrm>
          <a:prstGeom prst="rightBrace">
            <a:avLst>
              <a:gd name="adj1" fmla="val 3706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7" name="TextBox 326"/>
          <p:cNvSpPr txBox="1"/>
          <p:nvPr/>
        </p:nvSpPr>
        <p:spPr>
          <a:xfrm>
            <a:off x="1188327" y="3143358"/>
            <a:ext cx="1913712" cy="1569660"/>
          </a:xfrm>
          <a:prstGeom prst="rect">
            <a:avLst/>
          </a:prstGeom>
          <a:noFill/>
        </p:spPr>
        <p:txBody>
          <a:bodyPr wrap="square" rtlCol="0">
            <a:spAutoFit/>
          </a:bodyPr>
          <a:lstStyle/>
          <a:p>
            <a:pPr algn="ctr"/>
            <a:r>
              <a:rPr lang="en-US" sz="2400" dirty="0" err="1" smtClean="0">
                <a:latin typeface="Open Sans Cond Light"/>
                <a:cs typeface="Open Sans Cond Light"/>
              </a:rPr>
              <a:t>Monotasks</a:t>
            </a:r>
            <a:r>
              <a:rPr lang="en-US" sz="2400" dirty="0" smtClean="0">
                <a:latin typeface="Open Sans Cond Light"/>
                <a:cs typeface="Open Sans Cond Light"/>
              </a:rPr>
              <a:t> scheduled by per-resource schedulers</a:t>
            </a:r>
            <a:endParaRPr lang="en-US" sz="2400" dirty="0">
              <a:latin typeface="Open Sans Cond Light"/>
              <a:cs typeface="Open Sans Cond Light"/>
            </a:endParaRPr>
          </a:p>
        </p:txBody>
      </p:sp>
      <p:grpSp>
        <p:nvGrpSpPr>
          <p:cNvPr id="11" name="Group 10"/>
          <p:cNvGrpSpPr/>
          <p:nvPr/>
        </p:nvGrpSpPr>
        <p:grpSpPr>
          <a:xfrm>
            <a:off x="2922629" y="3129785"/>
            <a:ext cx="4335084" cy="1561952"/>
            <a:chOff x="2233018" y="2754100"/>
            <a:chExt cx="5024695" cy="1810422"/>
          </a:xfrm>
        </p:grpSpPr>
        <p:sp>
          <p:nvSpPr>
            <p:cNvPr id="321" name="Rectangle 320"/>
            <p:cNvSpPr/>
            <p:nvPr/>
          </p:nvSpPr>
          <p:spPr>
            <a:xfrm>
              <a:off x="5154780" y="3574049"/>
              <a:ext cx="1544077"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69" name="Rectangle 268"/>
            <p:cNvSpPr/>
            <p:nvPr/>
          </p:nvSpPr>
          <p:spPr>
            <a:xfrm>
              <a:off x="2637554" y="2781278"/>
              <a:ext cx="32453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70" name="Rectangle 269"/>
            <p:cNvSpPr/>
            <p:nvPr/>
          </p:nvSpPr>
          <p:spPr>
            <a:xfrm>
              <a:off x="2950631" y="3109067"/>
              <a:ext cx="1104000" cy="167242"/>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71" name="Rectangle 270"/>
            <p:cNvSpPr/>
            <p:nvPr/>
          </p:nvSpPr>
          <p:spPr>
            <a:xfrm>
              <a:off x="4545112" y="4393249"/>
              <a:ext cx="859333" cy="17066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72" name="Rectangle 271"/>
            <p:cNvSpPr/>
            <p:nvPr/>
          </p:nvSpPr>
          <p:spPr>
            <a:xfrm>
              <a:off x="2958800" y="2781278"/>
              <a:ext cx="28781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73" name="Rectangle 272"/>
            <p:cNvSpPr/>
            <p:nvPr/>
          </p:nvSpPr>
          <p:spPr>
            <a:xfrm>
              <a:off x="3246601" y="2781278"/>
              <a:ext cx="215474" cy="16273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74" name="Rectangle 273"/>
            <p:cNvSpPr/>
            <p:nvPr/>
          </p:nvSpPr>
          <p:spPr>
            <a:xfrm>
              <a:off x="4049458" y="4123785"/>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75" name="Rectangle 274"/>
            <p:cNvSpPr/>
            <p:nvPr/>
          </p:nvSpPr>
          <p:spPr>
            <a:xfrm>
              <a:off x="3462075" y="2781277"/>
              <a:ext cx="187314"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76" name="Rectangle 275"/>
            <p:cNvSpPr/>
            <p:nvPr/>
          </p:nvSpPr>
          <p:spPr>
            <a:xfrm>
              <a:off x="3649388" y="2779885"/>
              <a:ext cx="492455" cy="163236"/>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277" name="Rectangle 276"/>
            <p:cNvSpPr/>
            <p:nvPr/>
          </p:nvSpPr>
          <p:spPr>
            <a:xfrm>
              <a:off x="4137191" y="3107927"/>
              <a:ext cx="1544077"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78" name="Rectangle 277"/>
            <p:cNvSpPr/>
            <p:nvPr/>
          </p:nvSpPr>
          <p:spPr>
            <a:xfrm>
              <a:off x="4423270" y="2781278"/>
              <a:ext cx="243684" cy="16462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79" name="Rectangle 278"/>
            <p:cNvSpPr/>
            <p:nvPr/>
          </p:nvSpPr>
          <p:spPr>
            <a:xfrm>
              <a:off x="4141843" y="2781278"/>
              <a:ext cx="276962"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80" name="Rectangle 279"/>
            <p:cNvSpPr/>
            <p:nvPr/>
          </p:nvSpPr>
          <p:spPr>
            <a:xfrm>
              <a:off x="4545112" y="3792875"/>
              <a:ext cx="1159984"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81" name="Rectangle 280"/>
            <p:cNvSpPr/>
            <p:nvPr/>
          </p:nvSpPr>
          <p:spPr>
            <a:xfrm>
              <a:off x="4661942" y="3337587"/>
              <a:ext cx="1220489"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cxnSp>
          <p:nvCxnSpPr>
            <p:cNvPr id="282" name="Straight Arrow Connector 281"/>
            <p:cNvCxnSpPr>
              <a:stCxn id="276" idx="3"/>
              <a:endCxn id="277" idx="1"/>
            </p:cNvCxnSpPr>
            <p:nvPr/>
          </p:nvCxnSpPr>
          <p:spPr>
            <a:xfrm flipH="1">
              <a:off x="4137191" y="2861503"/>
              <a:ext cx="4652" cy="329064"/>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283" name="Rectangle 282"/>
            <p:cNvSpPr/>
            <p:nvPr/>
          </p:nvSpPr>
          <p:spPr>
            <a:xfrm>
              <a:off x="4712010" y="4123785"/>
              <a:ext cx="812337"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84" name="Rectangle 283"/>
            <p:cNvSpPr/>
            <p:nvPr/>
          </p:nvSpPr>
          <p:spPr>
            <a:xfrm>
              <a:off x="5404164" y="4394976"/>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85" name="Rectangle 284"/>
            <p:cNvSpPr/>
            <p:nvPr/>
          </p:nvSpPr>
          <p:spPr>
            <a:xfrm>
              <a:off x="6061863" y="4394976"/>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86" name="Rectangle 285"/>
            <p:cNvSpPr/>
            <p:nvPr/>
          </p:nvSpPr>
          <p:spPr>
            <a:xfrm>
              <a:off x="6219419" y="4123785"/>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87" name="Rectangle 286"/>
            <p:cNvSpPr/>
            <p:nvPr/>
          </p:nvSpPr>
          <p:spPr>
            <a:xfrm>
              <a:off x="5681268" y="4124445"/>
              <a:ext cx="538151"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cxnSp>
          <p:nvCxnSpPr>
            <p:cNvPr id="288" name="Straight Arrow Connector 287"/>
            <p:cNvCxnSpPr>
              <a:stCxn id="269" idx="3"/>
              <a:endCxn id="270" idx="1"/>
            </p:cNvCxnSpPr>
            <p:nvPr/>
          </p:nvCxnSpPr>
          <p:spPr>
            <a:xfrm flipH="1">
              <a:off x="2950631" y="2862896"/>
              <a:ext cx="11454" cy="329792"/>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289" name="Rectangle 288"/>
            <p:cNvSpPr/>
            <p:nvPr/>
          </p:nvSpPr>
          <p:spPr>
            <a:xfrm>
              <a:off x="3476277" y="3574049"/>
              <a:ext cx="1393572"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90" name="Rectangle 289"/>
            <p:cNvSpPr/>
            <p:nvPr/>
          </p:nvSpPr>
          <p:spPr>
            <a:xfrm>
              <a:off x="3247720" y="3327108"/>
              <a:ext cx="1372582"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291" name="Rectangle 290"/>
            <p:cNvSpPr/>
            <p:nvPr/>
          </p:nvSpPr>
          <p:spPr>
            <a:xfrm>
              <a:off x="3649390" y="3803487"/>
              <a:ext cx="895722" cy="16514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cxnSp>
          <p:nvCxnSpPr>
            <p:cNvPr id="292" name="Straight Arrow Connector 291"/>
            <p:cNvCxnSpPr>
              <a:stCxn id="276" idx="1"/>
              <a:endCxn id="291" idx="1"/>
            </p:cNvCxnSpPr>
            <p:nvPr/>
          </p:nvCxnSpPr>
          <p:spPr>
            <a:xfrm>
              <a:off x="3649388" y="2861503"/>
              <a:ext cx="2" cy="1024558"/>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293" name="Straight Arrow Connector 292"/>
            <p:cNvCxnSpPr>
              <a:stCxn id="273" idx="3"/>
              <a:endCxn id="289" idx="1"/>
            </p:cNvCxnSpPr>
            <p:nvPr/>
          </p:nvCxnSpPr>
          <p:spPr>
            <a:xfrm>
              <a:off x="3462075" y="2862645"/>
              <a:ext cx="14202" cy="794044"/>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294" name="Straight Arrow Connector 293"/>
            <p:cNvCxnSpPr>
              <a:stCxn id="273" idx="1"/>
              <a:endCxn id="290" idx="1"/>
            </p:cNvCxnSpPr>
            <p:nvPr/>
          </p:nvCxnSpPr>
          <p:spPr>
            <a:xfrm>
              <a:off x="3246601" y="2862645"/>
              <a:ext cx="1119" cy="552343"/>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295" name="Straight Arrow Connector 294"/>
            <p:cNvCxnSpPr>
              <a:stCxn id="270" idx="3"/>
              <a:endCxn id="274" idx="1"/>
            </p:cNvCxnSpPr>
            <p:nvPr/>
          </p:nvCxnSpPr>
          <p:spPr>
            <a:xfrm flipH="1">
              <a:off x="4049458" y="3192688"/>
              <a:ext cx="5173" cy="1015870"/>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296" name="Straight Arrow Connector 295"/>
            <p:cNvCxnSpPr>
              <a:stCxn id="290" idx="3"/>
              <a:endCxn id="283" idx="1"/>
            </p:cNvCxnSpPr>
            <p:nvPr/>
          </p:nvCxnSpPr>
          <p:spPr>
            <a:xfrm>
              <a:off x="4620302" y="3414988"/>
              <a:ext cx="91708" cy="793570"/>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297" name="Straight Arrow Connector 296"/>
            <p:cNvCxnSpPr>
              <a:stCxn id="278" idx="3"/>
              <a:endCxn id="281" idx="1"/>
            </p:cNvCxnSpPr>
            <p:nvPr/>
          </p:nvCxnSpPr>
          <p:spPr>
            <a:xfrm flipH="1">
              <a:off x="4661942" y="2863592"/>
              <a:ext cx="5012" cy="556635"/>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298" name="Straight Arrow Connector 297"/>
            <p:cNvCxnSpPr>
              <a:stCxn id="289" idx="3"/>
              <a:endCxn id="284" idx="1"/>
            </p:cNvCxnSpPr>
            <p:nvPr/>
          </p:nvCxnSpPr>
          <p:spPr>
            <a:xfrm>
              <a:off x="4869849" y="3656689"/>
              <a:ext cx="534315" cy="823060"/>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299" name="Straight Arrow Connector 298"/>
            <p:cNvCxnSpPr>
              <a:stCxn id="280" idx="1"/>
              <a:endCxn id="271" idx="1"/>
            </p:cNvCxnSpPr>
            <p:nvPr/>
          </p:nvCxnSpPr>
          <p:spPr>
            <a:xfrm>
              <a:off x="4545112" y="3880755"/>
              <a:ext cx="0" cy="597828"/>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300" name="Straight Arrow Connector 299"/>
            <p:cNvCxnSpPr>
              <a:stCxn id="281" idx="3"/>
              <a:endCxn id="287" idx="3"/>
            </p:cNvCxnSpPr>
            <p:nvPr/>
          </p:nvCxnSpPr>
          <p:spPr>
            <a:xfrm>
              <a:off x="5882431" y="3420227"/>
              <a:ext cx="336988" cy="788991"/>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301" name="Straight Arrow Connector 300"/>
            <p:cNvCxnSpPr>
              <a:stCxn id="280" idx="3"/>
              <a:endCxn id="284" idx="3"/>
            </p:cNvCxnSpPr>
            <p:nvPr/>
          </p:nvCxnSpPr>
          <p:spPr>
            <a:xfrm>
              <a:off x="5705096" y="3880755"/>
              <a:ext cx="356767" cy="598994"/>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302" name="Straight Arrow Connector 301"/>
            <p:cNvCxnSpPr>
              <a:stCxn id="277" idx="3"/>
              <a:endCxn id="287" idx="1"/>
            </p:cNvCxnSpPr>
            <p:nvPr/>
          </p:nvCxnSpPr>
          <p:spPr>
            <a:xfrm>
              <a:off x="5681268" y="3190567"/>
              <a:ext cx="0" cy="1018651"/>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303" name="Straight Arrow Connector 302"/>
            <p:cNvCxnSpPr>
              <a:stCxn id="279" idx="3"/>
              <a:endCxn id="280" idx="1"/>
            </p:cNvCxnSpPr>
            <p:nvPr/>
          </p:nvCxnSpPr>
          <p:spPr>
            <a:xfrm>
              <a:off x="4418805" y="2862896"/>
              <a:ext cx="126307" cy="101785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320" name="Rectangle 319"/>
            <p:cNvSpPr/>
            <p:nvPr/>
          </p:nvSpPr>
          <p:spPr>
            <a:xfrm>
              <a:off x="4666977" y="2781025"/>
              <a:ext cx="492455" cy="163236"/>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cxnSp>
          <p:nvCxnSpPr>
            <p:cNvPr id="322" name="Straight Arrow Connector 321"/>
            <p:cNvCxnSpPr>
              <a:stCxn id="320" idx="3"/>
              <a:endCxn id="321" idx="1"/>
            </p:cNvCxnSpPr>
            <p:nvPr/>
          </p:nvCxnSpPr>
          <p:spPr>
            <a:xfrm flipH="1">
              <a:off x="5154780" y="2862643"/>
              <a:ext cx="4652" cy="79404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323" name="Rectangle 322"/>
            <p:cNvSpPr/>
            <p:nvPr/>
          </p:nvSpPr>
          <p:spPr>
            <a:xfrm>
              <a:off x="6719562" y="4393249"/>
              <a:ext cx="538151"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cxnSp>
          <p:nvCxnSpPr>
            <p:cNvPr id="324" name="Straight Arrow Connector 323"/>
            <p:cNvCxnSpPr>
              <a:stCxn id="321" idx="3"/>
              <a:endCxn id="323" idx="1"/>
            </p:cNvCxnSpPr>
            <p:nvPr/>
          </p:nvCxnSpPr>
          <p:spPr>
            <a:xfrm>
              <a:off x="6698857" y="3656689"/>
              <a:ext cx="20705" cy="821333"/>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328" name="Right Brace 327"/>
            <p:cNvSpPr/>
            <p:nvPr/>
          </p:nvSpPr>
          <p:spPr>
            <a:xfrm rot="10800000">
              <a:off x="2233018" y="2754100"/>
              <a:ext cx="249145" cy="1810421"/>
            </a:xfrm>
            <a:prstGeom prst="rightBrace">
              <a:avLst>
                <a:gd name="adj1" fmla="val 3706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2480517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67640"/>
            <a:ext cx="8229600" cy="857250"/>
          </a:xfrm>
        </p:spPr>
        <p:txBody>
          <a:bodyPr/>
          <a:lstStyle/>
          <a:p>
            <a:r>
              <a:rPr lang="en-US" dirty="0" smtClean="0"/>
              <a:t>How does this decomposition work?</a:t>
            </a:r>
            <a:endParaRPr lang="en-US" dirty="0"/>
          </a:p>
        </p:txBody>
      </p:sp>
      <p:grpSp>
        <p:nvGrpSpPr>
          <p:cNvPr id="3" name="Group 2"/>
          <p:cNvGrpSpPr/>
          <p:nvPr/>
        </p:nvGrpSpPr>
        <p:grpSpPr>
          <a:xfrm>
            <a:off x="75895" y="1777827"/>
            <a:ext cx="3936673" cy="2129230"/>
            <a:chOff x="51316" y="1885522"/>
            <a:chExt cx="4695550" cy="2539684"/>
          </a:xfrm>
        </p:grpSpPr>
        <p:sp>
          <p:nvSpPr>
            <p:cNvPr id="8" name="Rounded Rectangle 7"/>
            <p:cNvSpPr/>
            <p:nvPr/>
          </p:nvSpPr>
          <p:spPr>
            <a:xfrm>
              <a:off x="234388" y="1885522"/>
              <a:ext cx="4512478" cy="2539684"/>
            </a:xfrm>
            <a:prstGeom prst="roundRect">
              <a:avLst>
                <a:gd name="adj" fmla="val 6115"/>
              </a:avLst>
            </a:prstGeom>
            <a:solidFill>
              <a:schemeClr val="bg1"/>
            </a:solidFill>
            <a:ln w="9525"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Open Sans Condensed Light"/>
                <a:cs typeface="Open Sans Condensed Light"/>
              </a:endParaRPr>
            </a:p>
          </p:txBody>
        </p:sp>
        <p:cxnSp>
          <p:nvCxnSpPr>
            <p:cNvPr id="9" name="Straight Connector 8"/>
            <p:cNvCxnSpPr/>
            <p:nvPr/>
          </p:nvCxnSpPr>
          <p:spPr>
            <a:xfrm>
              <a:off x="1556012" y="2691412"/>
              <a:ext cx="3185411"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556012" y="3029403"/>
              <a:ext cx="3190854" cy="10364"/>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556012" y="3267159"/>
              <a:ext cx="319085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556012" y="3607240"/>
              <a:ext cx="3190854" cy="4181"/>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556012" y="3837863"/>
              <a:ext cx="3190854" cy="0"/>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556012" y="4145108"/>
              <a:ext cx="3185411" cy="31552"/>
            </a:xfrm>
            <a:prstGeom prst="line">
              <a:avLst/>
            </a:prstGeom>
            <a:ln w="952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594262" y="2695588"/>
              <a:ext cx="284367"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16" name="Rectangle 15"/>
            <p:cNvSpPr/>
            <p:nvPr/>
          </p:nvSpPr>
          <p:spPr>
            <a:xfrm>
              <a:off x="1878632" y="2695588"/>
              <a:ext cx="590735"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17" name="Rectangle 16"/>
            <p:cNvSpPr/>
            <p:nvPr/>
          </p:nvSpPr>
          <p:spPr>
            <a:xfrm>
              <a:off x="2644387" y="2695588"/>
              <a:ext cx="178725"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18" name="Rectangle 17"/>
            <p:cNvSpPr/>
            <p:nvPr/>
          </p:nvSpPr>
          <p:spPr>
            <a:xfrm>
              <a:off x="2469368" y="2695588"/>
              <a:ext cx="175021"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19" name="Rectangle 18"/>
            <p:cNvSpPr/>
            <p:nvPr/>
          </p:nvSpPr>
          <p:spPr>
            <a:xfrm>
              <a:off x="1878628" y="3271337"/>
              <a:ext cx="406874"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0" name="Rectangle 19"/>
            <p:cNvSpPr/>
            <p:nvPr/>
          </p:nvSpPr>
          <p:spPr>
            <a:xfrm>
              <a:off x="2928188" y="3271337"/>
              <a:ext cx="132602"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1" name="Rectangle 20"/>
            <p:cNvSpPr/>
            <p:nvPr/>
          </p:nvSpPr>
          <p:spPr>
            <a:xfrm>
              <a:off x="2469368" y="3271337"/>
              <a:ext cx="458819"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2" name="Rectangle 21"/>
            <p:cNvSpPr/>
            <p:nvPr/>
          </p:nvSpPr>
          <p:spPr>
            <a:xfrm>
              <a:off x="3567018" y="2695588"/>
              <a:ext cx="176801"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3" name="Rectangle 22"/>
            <p:cNvSpPr/>
            <p:nvPr/>
          </p:nvSpPr>
          <p:spPr>
            <a:xfrm>
              <a:off x="2928187" y="2695588"/>
              <a:ext cx="638832" cy="340084"/>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4" name="Rectangle 23"/>
            <p:cNvSpPr/>
            <p:nvPr/>
          </p:nvSpPr>
          <p:spPr>
            <a:xfrm>
              <a:off x="3038817" y="3271337"/>
              <a:ext cx="132602"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5" name="Rectangle 24"/>
            <p:cNvSpPr/>
            <p:nvPr/>
          </p:nvSpPr>
          <p:spPr>
            <a:xfrm>
              <a:off x="3565235" y="3267159"/>
              <a:ext cx="357166"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6" name="Rectangle 25"/>
            <p:cNvSpPr/>
            <p:nvPr/>
          </p:nvSpPr>
          <p:spPr>
            <a:xfrm>
              <a:off x="3926663" y="3267159"/>
              <a:ext cx="209830" cy="340084"/>
            </a:xfrm>
            <a:prstGeom prst="rect">
              <a:avLst/>
            </a:prstGeom>
            <a:solidFill>
              <a:schemeClr val="accent4"/>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7" name="Rectangle 26"/>
            <p:cNvSpPr/>
            <p:nvPr/>
          </p:nvSpPr>
          <p:spPr>
            <a:xfrm>
              <a:off x="2285505" y="3842043"/>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8" name="Rectangle 27"/>
            <p:cNvSpPr/>
            <p:nvPr/>
          </p:nvSpPr>
          <p:spPr>
            <a:xfrm>
              <a:off x="2928188" y="3842043"/>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29" name="Rectangle 28"/>
            <p:cNvSpPr/>
            <p:nvPr/>
          </p:nvSpPr>
          <p:spPr>
            <a:xfrm>
              <a:off x="3255389" y="3842043"/>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30" name="Rectangle 29"/>
            <p:cNvSpPr/>
            <p:nvPr/>
          </p:nvSpPr>
          <p:spPr>
            <a:xfrm>
              <a:off x="3582592" y="3842043"/>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31" name="Rectangle 30"/>
            <p:cNvSpPr/>
            <p:nvPr/>
          </p:nvSpPr>
          <p:spPr>
            <a:xfrm>
              <a:off x="3926663" y="3842043"/>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32" name="Rectangle 31"/>
            <p:cNvSpPr/>
            <p:nvPr/>
          </p:nvSpPr>
          <p:spPr>
            <a:xfrm>
              <a:off x="4253865" y="3842043"/>
              <a:ext cx="327201" cy="340084"/>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Open Sans Condensed Light"/>
                <a:cs typeface="Open Sans Condensed Light"/>
              </a:endParaRPr>
            </a:p>
          </p:txBody>
        </p:sp>
        <p:sp>
          <p:nvSpPr>
            <p:cNvPr id="33" name="Rectangle 32"/>
            <p:cNvSpPr/>
            <p:nvPr/>
          </p:nvSpPr>
          <p:spPr>
            <a:xfrm>
              <a:off x="62987" y="1994409"/>
              <a:ext cx="4678436" cy="56926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Open Sans Condensed Light"/>
                  <a:cs typeface="Open Sans Condensed Light"/>
                </a:rPr>
                <a:t>Today’s reduce task:</a:t>
              </a:r>
            </a:p>
          </p:txBody>
        </p:sp>
        <p:sp>
          <p:nvSpPr>
            <p:cNvPr id="34" name="Rectangle 33"/>
            <p:cNvSpPr/>
            <p:nvPr/>
          </p:nvSpPr>
          <p:spPr>
            <a:xfrm>
              <a:off x="126020" y="2621760"/>
              <a:ext cx="1620157" cy="463677"/>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Light"/>
                  <a:cs typeface="Open Sans Condensed Light"/>
                </a:rPr>
                <a:t>Network</a:t>
              </a:r>
              <a:endParaRPr lang="en-US" sz="2400" dirty="0">
                <a:solidFill>
                  <a:schemeClr val="tx1"/>
                </a:solidFill>
                <a:latin typeface="Open Sans Condensed Light"/>
                <a:cs typeface="Open Sans Condensed Light"/>
              </a:endParaRPr>
            </a:p>
          </p:txBody>
        </p:sp>
        <p:sp>
          <p:nvSpPr>
            <p:cNvPr id="35" name="Rectangle 34"/>
            <p:cNvSpPr/>
            <p:nvPr/>
          </p:nvSpPr>
          <p:spPr>
            <a:xfrm>
              <a:off x="51316" y="3055730"/>
              <a:ext cx="1620157" cy="70619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Light"/>
                  <a:cs typeface="Open Sans Condensed Light"/>
                </a:rPr>
                <a:t>CPU</a:t>
              </a:r>
              <a:endParaRPr lang="en-US" sz="2400" dirty="0">
                <a:solidFill>
                  <a:schemeClr val="tx1"/>
                </a:solidFill>
                <a:latin typeface="Open Sans Condensed Light"/>
                <a:cs typeface="Open Sans Condensed Light"/>
              </a:endParaRPr>
            </a:p>
          </p:txBody>
        </p:sp>
        <p:sp>
          <p:nvSpPr>
            <p:cNvPr id="36" name="Rectangle 35"/>
            <p:cNvSpPr/>
            <p:nvPr/>
          </p:nvSpPr>
          <p:spPr>
            <a:xfrm>
              <a:off x="157414" y="3859355"/>
              <a:ext cx="1514059" cy="2558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Light"/>
                  <a:cs typeface="Open Sans Condensed Light"/>
                </a:rPr>
                <a:t>Disk write</a:t>
              </a:r>
              <a:endParaRPr lang="en-US" sz="2400" dirty="0">
                <a:solidFill>
                  <a:schemeClr val="tx1"/>
                </a:solidFill>
                <a:latin typeface="Open Sans Condensed Light"/>
                <a:cs typeface="Open Sans Condensed Light"/>
              </a:endParaRPr>
            </a:p>
          </p:txBody>
        </p:sp>
      </p:grpSp>
      <p:sp>
        <p:nvSpPr>
          <p:cNvPr id="37" name="Rectangle 36"/>
          <p:cNvSpPr/>
          <p:nvPr/>
        </p:nvSpPr>
        <p:spPr>
          <a:xfrm>
            <a:off x="0" y="1029541"/>
            <a:ext cx="9144000" cy="338554"/>
          </a:xfrm>
          <a:prstGeom prst="rect">
            <a:avLst/>
          </a:prstGeom>
        </p:spPr>
        <p:txBody>
          <a:bodyPr wrap="square">
            <a:spAutoFit/>
          </a:bodyPr>
          <a:lstStyle/>
          <a:p>
            <a:pPr algn="ctr">
              <a:spcBef>
                <a:spcPts val="600"/>
              </a:spcBef>
            </a:pPr>
            <a:r>
              <a:rPr lang="en-US" sz="1600" dirty="0" smtClean="0">
                <a:latin typeface="Courier"/>
                <a:cs typeface="Courier"/>
              </a:rPr>
              <a:t>.</a:t>
            </a:r>
            <a:r>
              <a:rPr lang="en-US" sz="1600" dirty="0" err="1">
                <a:latin typeface="Courier"/>
                <a:cs typeface="Courier"/>
              </a:rPr>
              <a:t>reduceByKey</a:t>
            </a:r>
            <a:r>
              <a:rPr lang="en-US" sz="1600" dirty="0">
                <a:latin typeface="Courier"/>
                <a:cs typeface="Courier"/>
              </a:rPr>
              <a:t>(lambda a, b: a + </a:t>
            </a:r>
            <a:r>
              <a:rPr lang="en-US" sz="1600" dirty="0" smtClean="0">
                <a:latin typeface="Courier"/>
                <a:cs typeface="Courier"/>
              </a:rPr>
              <a:t>b).</a:t>
            </a:r>
            <a:r>
              <a:rPr lang="en-US" sz="1600" dirty="0" err="1" smtClean="0">
                <a:latin typeface="Courier"/>
                <a:cs typeface="Courier"/>
              </a:rPr>
              <a:t>saveAsTextFile</a:t>
            </a:r>
            <a:r>
              <a:rPr lang="en-US" sz="1600" dirty="0">
                <a:latin typeface="Courier"/>
                <a:cs typeface="Courier"/>
              </a:rPr>
              <a:t>(“</a:t>
            </a:r>
            <a:r>
              <a:rPr lang="en-US" sz="1600" dirty="0" err="1">
                <a:latin typeface="Courier"/>
                <a:cs typeface="Courier"/>
              </a:rPr>
              <a:t>hdfs</a:t>
            </a:r>
            <a:r>
              <a:rPr lang="en-US" sz="1600" dirty="0">
                <a:latin typeface="Courier"/>
                <a:cs typeface="Courier"/>
              </a:rPr>
              <a:t>://…”)</a:t>
            </a:r>
          </a:p>
        </p:txBody>
      </p:sp>
      <p:sp>
        <p:nvSpPr>
          <p:cNvPr id="38" name="TextBox 37"/>
          <p:cNvSpPr txBox="1"/>
          <p:nvPr/>
        </p:nvSpPr>
        <p:spPr>
          <a:xfrm rot="5400000">
            <a:off x="5168589" y="2932099"/>
            <a:ext cx="364201" cy="307776"/>
          </a:xfrm>
          <a:prstGeom prst="rect">
            <a:avLst/>
          </a:prstGeom>
          <a:noFill/>
        </p:spPr>
        <p:txBody>
          <a:bodyPr wrap="none" rtlCol="0">
            <a:spAutoFit/>
          </a:bodyPr>
          <a:lstStyle/>
          <a:p>
            <a:r>
              <a:rPr lang="en-US" sz="1400" b="1" dirty="0" smtClean="0">
                <a:latin typeface="Times"/>
                <a:cs typeface="Times"/>
              </a:rPr>
              <a:t>…</a:t>
            </a:r>
            <a:endParaRPr lang="en-US" sz="1400" b="1" dirty="0">
              <a:latin typeface="Times"/>
              <a:cs typeface="Times"/>
            </a:endParaRPr>
          </a:p>
        </p:txBody>
      </p:sp>
      <p:sp>
        <p:nvSpPr>
          <p:cNvPr id="39" name="Rectangle 38"/>
          <p:cNvSpPr/>
          <p:nvPr/>
        </p:nvSpPr>
        <p:spPr>
          <a:xfrm>
            <a:off x="5059572" y="2705248"/>
            <a:ext cx="490555" cy="259571"/>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imes New Roman"/>
              <a:cs typeface="Times New Roman"/>
            </a:endParaRPr>
          </a:p>
        </p:txBody>
      </p:sp>
      <p:sp>
        <p:nvSpPr>
          <p:cNvPr id="40" name="Rectangle 39"/>
          <p:cNvSpPr/>
          <p:nvPr/>
        </p:nvSpPr>
        <p:spPr>
          <a:xfrm>
            <a:off x="5058443" y="3209532"/>
            <a:ext cx="490555" cy="259571"/>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imes New Roman"/>
              <a:cs typeface="Times New Roman"/>
            </a:endParaRPr>
          </a:p>
        </p:txBody>
      </p:sp>
      <p:sp>
        <p:nvSpPr>
          <p:cNvPr id="41" name="Rectangle 40"/>
          <p:cNvSpPr/>
          <p:nvPr/>
        </p:nvSpPr>
        <p:spPr>
          <a:xfrm>
            <a:off x="5065588" y="2386206"/>
            <a:ext cx="490555" cy="259571"/>
          </a:xfrm>
          <a:prstGeom prst="rect">
            <a:avLst/>
          </a:prstGeom>
          <a:solidFill>
            <a:schemeClr val="accent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smtClean="0">
              <a:solidFill>
                <a:schemeClr val="tx1"/>
              </a:solidFill>
              <a:latin typeface="Times New Roman"/>
              <a:cs typeface="Times New Roman"/>
            </a:endParaRPr>
          </a:p>
        </p:txBody>
      </p:sp>
      <p:sp>
        <p:nvSpPr>
          <p:cNvPr id="42" name="Rectangle 41"/>
          <p:cNvSpPr/>
          <p:nvPr/>
        </p:nvSpPr>
        <p:spPr>
          <a:xfrm>
            <a:off x="6210717" y="2826411"/>
            <a:ext cx="490555" cy="259571"/>
          </a:xfrm>
          <a:prstGeom prst="rect">
            <a:avLst/>
          </a:prstGeom>
          <a:solidFill>
            <a:srgbClr val="8064A2"/>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imes New Roman"/>
              <a:cs typeface="Times New Roman"/>
            </a:endParaRPr>
          </a:p>
        </p:txBody>
      </p:sp>
      <p:cxnSp>
        <p:nvCxnSpPr>
          <p:cNvPr id="43" name="Straight Arrow Connector 42"/>
          <p:cNvCxnSpPr>
            <a:stCxn id="41" idx="3"/>
            <a:endCxn id="42" idx="1"/>
          </p:cNvCxnSpPr>
          <p:nvPr/>
        </p:nvCxnSpPr>
        <p:spPr>
          <a:xfrm>
            <a:off x="5556143" y="2515992"/>
            <a:ext cx="654575" cy="440205"/>
          </a:xfrm>
          <a:prstGeom prst="straightConnector1">
            <a:avLst/>
          </a:prstGeom>
          <a:ln>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39" idx="3"/>
            <a:endCxn id="42" idx="1"/>
          </p:cNvCxnSpPr>
          <p:nvPr/>
        </p:nvCxnSpPr>
        <p:spPr>
          <a:xfrm>
            <a:off x="5550127" y="2835034"/>
            <a:ext cx="660590" cy="121163"/>
          </a:xfrm>
          <a:prstGeom prst="straightConnector1">
            <a:avLst/>
          </a:prstGeom>
          <a:ln>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0" idx="3"/>
            <a:endCxn id="42" idx="1"/>
          </p:cNvCxnSpPr>
          <p:nvPr/>
        </p:nvCxnSpPr>
        <p:spPr>
          <a:xfrm flipV="1">
            <a:off x="5548998" y="2956197"/>
            <a:ext cx="661720" cy="383121"/>
          </a:xfrm>
          <a:prstGeom prst="straightConnector1">
            <a:avLst/>
          </a:prstGeom>
          <a:ln>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sp>
        <p:nvSpPr>
          <p:cNvPr id="46" name="Rectangle 45"/>
          <p:cNvSpPr/>
          <p:nvPr/>
        </p:nvSpPr>
        <p:spPr>
          <a:xfrm>
            <a:off x="7519493" y="2826411"/>
            <a:ext cx="490555" cy="259571"/>
          </a:xfrm>
          <a:prstGeom prst="rect">
            <a:avLst/>
          </a:prstGeom>
          <a:solidFill>
            <a:schemeClr val="accent3"/>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Times New Roman"/>
              <a:cs typeface="Times New Roman"/>
            </a:endParaRPr>
          </a:p>
        </p:txBody>
      </p:sp>
      <p:cxnSp>
        <p:nvCxnSpPr>
          <p:cNvPr id="47" name="Straight Arrow Connector 46"/>
          <p:cNvCxnSpPr>
            <a:stCxn id="42" idx="3"/>
            <a:endCxn id="46" idx="1"/>
          </p:cNvCxnSpPr>
          <p:nvPr/>
        </p:nvCxnSpPr>
        <p:spPr>
          <a:xfrm>
            <a:off x="6701272" y="2956197"/>
            <a:ext cx="818222" cy="0"/>
          </a:xfrm>
          <a:prstGeom prst="straightConnector1">
            <a:avLst/>
          </a:prstGeom>
          <a:ln>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4258930" y="1362077"/>
            <a:ext cx="2219807" cy="1040745"/>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Light"/>
                <a:cs typeface="Open Sans Condensed Light"/>
              </a:rPr>
              <a:t>Network </a:t>
            </a:r>
            <a:r>
              <a:rPr lang="en-US" sz="2400" dirty="0" err="1" smtClean="0">
                <a:solidFill>
                  <a:schemeClr val="tx1"/>
                </a:solidFill>
                <a:latin typeface="Open Sans Condensed Light"/>
                <a:cs typeface="Open Sans Condensed Light"/>
              </a:rPr>
              <a:t>monotasks</a:t>
            </a:r>
            <a:r>
              <a:rPr lang="en-US" sz="2400" dirty="0" smtClean="0">
                <a:solidFill>
                  <a:schemeClr val="tx1"/>
                </a:solidFill>
                <a:latin typeface="Open Sans Condensed Light"/>
                <a:cs typeface="Open Sans Condensed Light"/>
              </a:rPr>
              <a:t>: request remote data</a:t>
            </a:r>
            <a:endParaRPr lang="en-US" sz="2400" dirty="0">
              <a:solidFill>
                <a:schemeClr val="tx1"/>
              </a:solidFill>
              <a:latin typeface="Open Sans Condensed Light"/>
              <a:cs typeface="Open Sans Condensed Light"/>
            </a:endParaRPr>
          </a:p>
        </p:txBody>
      </p:sp>
      <p:sp>
        <p:nvSpPr>
          <p:cNvPr id="50" name="Rectangle 49"/>
          <p:cNvSpPr/>
          <p:nvPr/>
        </p:nvSpPr>
        <p:spPr>
          <a:xfrm>
            <a:off x="5378265" y="3207177"/>
            <a:ext cx="2219807" cy="1040745"/>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Light"/>
                <a:cs typeface="Open Sans Condensed Light"/>
              </a:rPr>
              <a:t>CPU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a:t>
            </a:r>
            <a:r>
              <a:rPr lang="en-US" sz="2400" dirty="0" err="1" smtClean="0">
                <a:solidFill>
                  <a:schemeClr val="tx1"/>
                </a:solidFill>
                <a:latin typeface="Open Sans Condensed Light"/>
                <a:cs typeface="Open Sans Condensed Light"/>
              </a:rPr>
              <a:t>deserialize</a:t>
            </a:r>
            <a:r>
              <a:rPr lang="en-US" sz="2400" dirty="0" smtClean="0">
                <a:solidFill>
                  <a:schemeClr val="tx1"/>
                </a:solidFill>
                <a:latin typeface="Open Sans Condensed Light"/>
                <a:cs typeface="Open Sans Condensed Light"/>
              </a:rPr>
              <a:t>, combine counts, serialize</a:t>
            </a:r>
            <a:endParaRPr lang="en-US" sz="2400" dirty="0">
              <a:solidFill>
                <a:schemeClr val="tx1"/>
              </a:solidFill>
              <a:latin typeface="Open Sans Condensed Light"/>
              <a:cs typeface="Open Sans Condensed Light"/>
            </a:endParaRPr>
          </a:p>
        </p:txBody>
      </p:sp>
      <p:sp>
        <p:nvSpPr>
          <p:cNvPr id="51" name="Rectangle 50"/>
          <p:cNvSpPr/>
          <p:nvPr/>
        </p:nvSpPr>
        <p:spPr>
          <a:xfrm>
            <a:off x="6853818" y="1876477"/>
            <a:ext cx="1832982" cy="1040745"/>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Light"/>
                <a:cs typeface="Open Sans Condensed Light"/>
              </a:rPr>
              <a:t>Disk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write output</a:t>
            </a:r>
            <a:endParaRPr lang="en-US" sz="2400" dirty="0">
              <a:solidFill>
                <a:schemeClr val="tx1"/>
              </a:solidFill>
              <a:latin typeface="Open Sans Condensed Light"/>
              <a:cs typeface="Open Sans Condensed Light"/>
            </a:endParaRPr>
          </a:p>
        </p:txBody>
      </p:sp>
      <p:cxnSp>
        <p:nvCxnSpPr>
          <p:cNvPr id="52" name="Straight Connector 51"/>
          <p:cNvCxnSpPr/>
          <p:nvPr/>
        </p:nvCxnSpPr>
        <p:spPr>
          <a:xfrm>
            <a:off x="4186022" y="1635959"/>
            <a:ext cx="0" cy="2712879"/>
          </a:xfrm>
          <a:prstGeom prst="line">
            <a:avLst/>
          </a:prstGeom>
          <a:ln>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0" y="4450197"/>
            <a:ext cx="9144000" cy="59444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Bold"/>
                <a:cs typeface="Open Sans Condensed Bold"/>
              </a:rPr>
              <a:t>API-compatible with Spark, implemented at application layer</a:t>
            </a:r>
            <a:endParaRPr lang="en-US" sz="2400" dirty="0">
              <a:solidFill>
                <a:schemeClr val="tx1"/>
              </a:solidFill>
              <a:latin typeface="Open Sans Condensed Bold"/>
              <a:cs typeface="Open Sans Condensed Bold"/>
            </a:endParaRPr>
          </a:p>
        </p:txBody>
      </p:sp>
    </p:spTree>
    <p:extLst>
      <p:ext uri="{BB962C8B-B14F-4D97-AF65-F5344CB8AC3E}">
        <p14:creationId xmlns:p14="http://schemas.microsoft.com/office/powerpoint/2010/main" val="745455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P spid="41" grpId="0" animBg="1"/>
      <p:bldP spid="42" grpId="0" animBg="1"/>
      <p:bldP spid="46" grpId="0" animBg="1"/>
      <p:bldP spid="49" grpId="0" animBg="1"/>
      <p:bldP spid="50" grpId="0" animBg="1"/>
      <p:bldP spid="51" grpId="0" animBg="1"/>
      <p:bldP spid="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026242"/>
            <a:ext cx="9144000" cy="1462182"/>
          </a:xfrm>
          <a:prstGeom prst="rect">
            <a:avLst/>
          </a:prstGeom>
          <a:solidFill>
            <a:schemeClr val="accent4">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600" dirty="0">
              <a:solidFill>
                <a:schemeClr val="tx1"/>
              </a:solidFill>
              <a:latin typeface="Open Sans Cond Light"/>
              <a:cs typeface="Open Sans Cond Light"/>
            </a:endParaRPr>
          </a:p>
        </p:txBody>
      </p:sp>
      <p:sp>
        <p:nvSpPr>
          <p:cNvPr id="3" name="Content Placeholder 2"/>
          <p:cNvSpPr>
            <a:spLocks noGrp="1"/>
          </p:cNvSpPr>
          <p:nvPr>
            <p:ph idx="1"/>
          </p:nvPr>
        </p:nvSpPr>
        <p:spPr>
          <a:xfrm>
            <a:off x="457200" y="803924"/>
            <a:ext cx="8229600" cy="3394472"/>
          </a:xfrm>
        </p:spPr>
        <p:txBody>
          <a:bodyPr>
            <a:noAutofit/>
          </a:bodyPr>
          <a:lstStyle/>
          <a:p>
            <a:pPr marL="0" indent="0">
              <a:spcAft>
                <a:spcPts val="600"/>
              </a:spcAft>
              <a:buNone/>
            </a:pPr>
            <a:r>
              <a:rPr lang="en-US" sz="3600" dirty="0" smtClean="0"/>
              <a:t>Reasoning about performance</a:t>
            </a:r>
          </a:p>
          <a:p>
            <a:pPr marL="0" indent="0">
              <a:spcAft>
                <a:spcPts val="600"/>
              </a:spcAft>
              <a:buNone/>
            </a:pPr>
            <a:r>
              <a:rPr lang="en-US" sz="3600" dirty="0"/>
              <a:t>	</a:t>
            </a:r>
            <a:r>
              <a:rPr lang="en-US" sz="3600" dirty="0" smtClean="0"/>
              <a:t>Today: why it’s hard</a:t>
            </a:r>
          </a:p>
          <a:p>
            <a:pPr marL="0" indent="0">
              <a:spcAft>
                <a:spcPts val="600"/>
              </a:spcAft>
              <a:buNone/>
            </a:pPr>
            <a:r>
              <a:rPr lang="en-US" sz="3600" dirty="0" smtClean="0"/>
              <a:t>	</a:t>
            </a:r>
            <a:r>
              <a:rPr lang="en-US" sz="3600" dirty="0" err="1" smtClean="0"/>
              <a:t>Monotasks</a:t>
            </a:r>
            <a:r>
              <a:rPr lang="en-US" sz="3600" dirty="0" smtClean="0"/>
              <a:t>: why it’s easy</a:t>
            </a:r>
          </a:p>
          <a:p>
            <a:pPr marL="0" indent="0">
              <a:spcAft>
                <a:spcPts val="600"/>
              </a:spcAft>
              <a:buNone/>
            </a:pPr>
            <a:r>
              <a:rPr lang="en-US" sz="3600" dirty="0" smtClean="0"/>
              <a:t>Does using </a:t>
            </a:r>
            <a:r>
              <a:rPr lang="en-US" sz="3600" dirty="0" err="1" smtClean="0"/>
              <a:t>monotasks</a:t>
            </a:r>
            <a:r>
              <a:rPr lang="en-US" sz="3600" dirty="0" smtClean="0"/>
              <a:t> hurt performance?</a:t>
            </a:r>
          </a:p>
          <a:p>
            <a:pPr marL="0" indent="0">
              <a:spcAft>
                <a:spcPts val="600"/>
              </a:spcAft>
              <a:buNone/>
            </a:pPr>
            <a:r>
              <a:rPr lang="en-US" sz="3600" dirty="0" smtClean="0"/>
              <a:t>Using </a:t>
            </a:r>
            <a:r>
              <a:rPr lang="en-US" sz="3600" dirty="0" err="1" smtClean="0"/>
              <a:t>monotasks</a:t>
            </a:r>
            <a:r>
              <a:rPr lang="en-US" sz="3600" dirty="0" smtClean="0"/>
              <a:t> to predict job runtime</a:t>
            </a:r>
          </a:p>
          <a:p>
            <a:pPr marL="0" indent="0">
              <a:buNone/>
            </a:pPr>
            <a:endParaRPr lang="en-US" sz="3600" dirty="0"/>
          </a:p>
          <a:p>
            <a:pPr marL="0" indent="0">
              <a:buNone/>
            </a:pPr>
            <a:endParaRPr lang="en-US" sz="3600" dirty="0" smtClean="0"/>
          </a:p>
        </p:txBody>
      </p:sp>
    </p:spTree>
    <p:extLst>
      <p:ext uri="{BB962C8B-B14F-4D97-AF65-F5344CB8AC3E}">
        <p14:creationId xmlns:p14="http://schemas.microsoft.com/office/powerpoint/2010/main" val="275953281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using </a:t>
            </a:r>
            <a:r>
              <a:rPr lang="en-US" dirty="0" err="1" smtClean="0"/>
              <a:t>monotasks</a:t>
            </a:r>
            <a:r>
              <a:rPr lang="en-US" dirty="0" smtClean="0"/>
              <a:t> hurt performance?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3 benchmark workloads:</a:t>
            </a:r>
          </a:p>
          <a:p>
            <a:pPr marL="0" indent="0">
              <a:buNone/>
            </a:pPr>
            <a:r>
              <a:rPr lang="en-US" dirty="0"/>
              <a:t>	</a:t>
            </a:r>
            <a:r>
              <a:rPr lang="en-US" dirty="0" smtClean="0"/>
              <a:t>Big data benchmark (10 queries run with scale factor 5)</a:t>
            </a:r>
          </a:p>
          <a:p>
            <a:pPr marL="0" indent="0">
              <a:buNone/>
            </a:pPr>
            <a:r>
              <a:rPr lang="en-US" dirty="0"/>
              <a:t>	</a:t>
            </a:r>
            <a:r>
              <a:rPr lang="en-US" dirty="0" smtClean="0"/>
              <a:t>Sort (600GB sorted using 20 machines)</a:t>
            </a:r>
          </a:p>
          <a:p>
            <a:pPr marL="0" indent="0">
              <a:buNone/>
            </a:pPr>
            <a:r>
              <a:rPr lang="en-US" dirty="0"/>
              <a:t>	</a:t>
            </a:r>
            <a:r>
              <a:rPr lang="en-US" dirty="0" smtClean="0"/>
              <a:t>Block coordinate descent (ML workload, 16 machines)</a:t>
            </a:r>
          </a:p>
          <a:p>
            <a:pPr marL="0" indent="0">
              <a:buNone/>
            </a:pPr>
            <a:endParaRPr lang="en-US" dirty="0"/>
          </a:p>
          <a:p>
            <a:pPr marL="0" indent="0">
              <a:buNone/>
            </a:pPr>
            <a:r>
              <a:rPr lang="en-US" dirty="0" smtClean="0">
                <a:latin typeface="Open Sans Condensed Bold"/>
                <a:cs typeface="Open Sans Condensed Bold"/>
              </a:rPr>
              <a:t>For all workloads, runtime comparable to Spark</a:t>
            </a:r>
          </a:p>
          <a:p>
            <a:pPr marL="0" indent="0">
              <a:buNone/>
            </a:pPr>
            <a:r>
              <a:rPr lang="en-US" dirty="0">
                <a:latin typeface="Open Sans Condensed Bold"/>
                <a:cs typeface="Open Sans Condensed Bold"/>
              </a:rPr>
              <a:t>	</a:t>
            </a:r>
            <a:r>
              <a:rPr lang="en-US" dirty="0" smtClean="0"/>
              <a:t>At most </a:t>
            </a:r>
            <a:r>
              <a:rPr lang="en-US" dirty="0"/>
              <a:t>9</a:t>
            </a:r>
            <a:r>
              <a:rPr lang="en-US" dirty="0" smtClean="0"/>
              <a:t>% slower, sometimes faster</a:t>
            </a:r>
            <a:endParaRPr lang="en-US" dirty="0"/>
          </a:p>
        </p:txBody>
      </p:sp>
    </p:spTree>
    <p:extLst>
      <p:ext uri="{BB962C8B-B14F-4D97-AF65-F5344CB8AC3E}">
        <p14:creationId xmlns:p14="http://schemas.microsoft.com/office/powerpoint/2010/main" val="41255923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421"/>
            <a:ext cx="8229600" cy="857250"/>
          </a:xfrm>
        </p:spPr>
        <p:txBody>
          <a:bodyPr>
            <a:normAutofit/>
          </a:bodyPr>
          <a:lstStyle/>
          <a:p>
            <a:r>
              <a:rPr lang="en-US" sz="3600" dirty="0" smtClean="0"/>
              <a:t>How much faster would jobs run if</a:t>
            </a:r>
            <a:r>
              <a:rPr lang="is-IS" sz="3600" dirty="0" smtClean="0"/>
              <a:t>…</a:t>
            </a:r>
            <a:endParaRPr lang="en-US" sz="3600" dirty="0"/>
          </a:p>
        </p:txBody>
      </p:sp>
      <p:sp>
        <p:nvSpPr>
          <p:cNvPr id="7" name="Rectangle 6"/>
          <p:cNvSpPr/>
          <p:nvPr/>
        </p:nvSpPr>
        <p:spPr>
          <a:xfrm>
            <a:off x="275548" y="4529432"/>
            <a:ext cx="8603869" cy="487675"/>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Bold"/>
                <a:cs typeface="Open Sans Condensed Bold"/>
              </a:rPr>
              <a:t>Predictions within </a:t>
            </a:r>
            <a:r>
              <a:rPr lang="en-US" sz="2400" dirty="0">
                <a:solidFill>
                  <a:schemeClr val="tx1"/>
                </a:solidFill>
                <a:latin typeface="Open Sans Condensed Bold"/>
                <a:cs typeface="Open Sans Condensed Bold"/>
              </a:rPr>
              <a:t>9</a:t>
            </a:r>
            <a:r>
              <a:rPr lang="en-US" sz="2400" dirty="0" smtClean="0">
                <a:solidFill>
                  <a:schemeClr val="tx1"/>
                </a:solidFill>
                <a:latin typeface="Open Sans Condensed Bold"/>
                <a:cs typeface="Open Sans Condensed Bold"/>
              </a:rPr>
              <a:t>% of the actual runtime</a:t>
            </a:r>
          </a:p>
        </p:txBody>
      </p:sp>
      <p:sp>
        <p:nvSpPr>
          <p:cNvPr id="6" name="Title 1"/>
          <p:cNvSpPr txBox="1">
            <a:spLocks/>
          </p:cNvSpPr>
          <p:nvPr/>
        </p:nvSpPr>
        <p:spPr>
          <a:xfrm>
            <a:off x="457200" y="870144"/>
            <a:ext cx="8229600" cy="57974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Open Sans Condensed Light"/>
                <a:ea typeface="+mj-ea"/>
                <a:cs typeface="Open Sans Condensed Light"/>
              </a:defRPr>
            </a:lvl1pPr>
          </a:lstStyle>
          <a:p>
            <a:r>
              <a:rPr lang="en-US" sz="2800" dirty="0" smtClean="0"/>
              <a:t>Each machine had 2 disks instead of 1?</a:t>
            </a:r>
            <a:endParaRPr lang="en-US" sz="2800" dirty="0"/>
          </a:p>
        </p:txBody>
      </p:sp>
      <p:sp>
        <p:nvSpPr>
          <p:cNvPr id="8" name="Rectangle 7"/>
          <p:cNvSpPr/>
          <p:nvPr/>
        </p:nvSpPr>
        <p:spPr>
          <a:xfrm>
            <a:off x="141865" y="2779687"/>
            <a:ext cx="1904875" cy="449267"/>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 Light"/>
                <a:cs typeface="Open Sans Cond Light"/>
              </a:rPr>
              <a:t>Sort 600GB of key-value pairs on 20 machines</a:t>
            </a:r>
          </a:p>
        </p:txBody>
      </p:sp>
      <p:pic>
        <p:nvPicPr>
          <p:cNvPr id="5" name="Picture 4"/>
          <p:cNvPicPr>
            <a:picLocks noChangeAspect="1"/>
          </p:cNvPicPr>
          <p:nvPr/>
        </p:nvPicPr>
        <p:blipFill>
          <a:blip r:embed="rId3"/>
          <a:stretch>
            <a:fillRect/>
          </a:stretch>
        </p:blipFill>
        <p:spPr>
          <a:xfrm>
            <a:off x="1962876" y="1485835"/>
            <a:ext cx="5132577" cy="3079546"/>
          </a:xfrm>
          <a:prstGeom prst="rect">
            <a:avLst/>
          </a:prstGeom>
        </p:spPr>
      </p:pic>
    </p:spTree>
    <p:extLst>
      <p:ext uri="{BB962C8B-B14F-4D97-AF65-F5344CB8AC3E}">
        <p14:creationId xmlns:p14="http://schemas.microsoft.com/office/powerpoint/2010/main" val="2546923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45"/>
            <a:ext cx="8229600" cy="857250"/>
          </a:xfrm>
        </p:spPr>
        <p:txBody>
          <a:bodyPr>
            <a:normAutofit/>
          </a:bodyPr>
          <a:lstStyle/>
          <a:p>
            <a:r>
              <a:rPr lang="en-US" sz="3600" dirty="0" smtClean="0"/>
              <a:t>How much faster would job run if...</a:t>
            </a:r>
            <a:endParaRPr lang="en-US" sz="3600" dirty="0"/>
          </a:p>
        </p:txBody>
      </p:sp>
      <p:sp>
        <p:nvSpPr>
          <p:cNvPr id="23" name="Rectangle 22"/>
          <p:cNvSpPr/>
          <p:nvPr/>
        </p:nvSpPr>
        <p:spPr>
          <a:xfrm>
            <a:off x="34908" y="1402217"/>
            <a:ext cx="3841689" cy="3002674"/>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Open Sans Cond Light"/>
                <a:cs typeface="Open Sans Cond Light"/>
              </a:rPr>
              <a:t>4x more machines</a:t>
            </a:r>
          </a:p>
          <a:p>
            <a:pPr algn="ctr"/>
            <a:endParaRPr lang="en-US" sz="2800" dirty="0">
              <a:solidFill>
                <a:schemeClr val="tx1"/>
              </a:solidFill>
              <a:latin typeface="Open Sans Cond Light"/>
              <a:cs typeface="Open Sans Cond Light"/>
            </a:endParaRPr>
          </a:p>
          <a:p>
            <a:pPr algn="ctr"/>
            <a:r>
              <a:rPr lang="en-US" sz="2800" dirty="0">
                <a:solidFill>
                  <a:schemeClr val="tx1"/>
                </a:solidFill>
                <a:latin typeface="Open Sans Cond Light"/>
                <a:cs typeface="Open Sans Cond Light"/>
              </a:rPr>
              <a:t>Input stored in-</a:t>
            </a:r>
            <a:r>
              <a:rPr lang="en-US" sz="2800" dirty="0" smtClean="0">
                <a:solidFill>
                  <a:schemeClr val="tx1"/>
                </a:solidFill>
                <a:latin typeface="Open Sans Cond Light"/>
                <a:cs typeface="Open Sans Cond Light"/>
              </a:rPr>
              <a:t>memory</a:t>
            </a:r>
          </a:p>
          <a:p>
            <a:pPr algn="ctr"/>
            <a:r>
              <a:rPr lang="en-US" sz="2400" dirty="0">
                <a:solidFill>
                  <a:schemeClr val="tx1"/>
                </a:solidFill>
                <a:latin typeface="Open Sans Cond Light"/>
                <a:cs typeface="Open Sans Cond Light"/>
              </a:rPr>
              <a:t>N</a:t>
            </a:r>
            <a:r>
              <a:rPr lang="en-US" sz="2400" dirty="0" smtClean="0">
                <a:solidFill>
                  <a:schemeClr val="tx1"/>
                </a:solidFill>
                <a:latin typeface="Open Sans Cond Light"/>
                <a:cs typeface="Open Sans Cond Light"/>
              </a:rPr>
              <a:t>o disk read</a:t>
            </a:r>
          </a:p>
          <a:p>
            <a:pPr algn="ctr"/>
            <a:r>
              <a:rPr lang="en-US" sz="2400" dirty="0" smtClean="0">
                <a:solidFill>
                  <a:schemeClr val="tx1"/>
                </a:solidFill>
                <a:latin typeface="Open Sans Cond Light"/>
                <a:cs typeface="Open Sans Cond Light"/>
              </a:rPr>
              <a:t>No CPU time to </a:t>
            </a:r>
            <a:r>
              <a:rPr lang="en-US" sz="2400" dirty="0" err="1" smtClean="0">
                <a:solidFill>
                  <a:schemeClr val="tx1"/>
                </a:solidFill>
                <a:latin typeface="Open Sans Cond Light"/>
                <a:cs typeface="Open Sans Cond Light"/>
              </a:rPr>
              <a:t>deserialize</a:t>
            </a:r>
            <a:endParaRPr lang="en-US" sz="2400" dirty="0" smtClean="0">
              <a:solidFill>
                <a:schemeClr val="tx1"/>
              </a:solidFill>
              <a:latin typeface="Open Sans Cond Light"/>
              <a:cs typeface="Open Sans Cond Light"/>
            </a:endParaRPr>
          </a:p>
          <a:p>
            <a:pPr algn="ctr"/>
            <a:endParaRPr lang="en-US" sz="2800" dirty="0" smtClean="0">
              <a:solidFill>
                <a:schemeClr val="tx1"/>
              </a:solidFill>
              <a:latin typeface="Open Sans Cond Light"/>
              <a:cs typeface="Open Sans Cond Light"/>
            </a:endParaRPr>
          </a:p>
          <a:p>
            <a:pPr algn="ctr"/>
            <a:r>
              <a:rPr lang="en-US" sz="2800" dirty="0" smtClean="0">
                <a:solidFill>
                  <a:schemeClr val="tx1"/>
                </a:solidFill>
                <a:latin typeface="Open Sans Cond Light"/>
                <a:cs typeface="Open Sans Cond Light"/>
              </a:rPr>
              <a:t>Flash drives instead of disks</a:t>
            </a:r>
          </a:p>
          <a:p>
            <a:pPr algn="ctr"/>
            <a:r>
              <a:rPr lang="en-US" sz="2400" dirty="0" smtClean="0">
                <a:solidFill>
                  <a:schemeClr val="tx1"/>
                </a:solidFill>
                <a:latin typeface="Open Sans Cond Light"/>
                <a:cs typeface="Open Sans Cond Light"/>
              </a:rPr>
              <a:t>Faster shuffle read/write time</a:t>
            </a:r>
          </a:p>
        </p:txBody>
      </p:sp>
      <p:sp>
        <p:nvSpPr>
          <p:cNvPr id="6" name="Rectangle 5"/>
          <p:cNvSpPr/>
          <p:nvPr/>
        </p:nvSpPr>
        <p:spPr>
          <a:xfrm>
            <a:off x="4882690" y="4171334"/>
            <a:ext cx="3598334" cy="936217"/>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Open Sans Condensed Bold"/>
                <a:cs typeface="Open Sans Condensed Bold"/>
              </a:rPr>
              <a:t>10x improvement predicted with at most 23% error</a:t>
            </a:r>
          </a:p>
        </p:txBody>
      </p:sp>
      <p:pic>
        <p:nvPicPr>
          <p:cNvPr id="5" name="Picture 4"/>
          <p:cNvPicPr>
            <a:picLocks noChangeAspect="1"/>
          </p:cNvPicPr>
          <p:nvPr/>
        </p:nvPicPr>
        <p:blipFill>
          <a:blip r:embed="rId3"/>
          <a:stretch>
            <a:fillRect/>
          </a:stretch>
        </p:blipFill>
        <p:spPr>
          <a:xfrm>
            <a:off x="3582124" y="1068542"/>
            <a:ext cx="5403138" cy="3241883"/>
          </a:xfrm>
          <a:prstGeom prst="rect">
            <a:avLst/>
          </a:prstGeom>
        </p:spPr>
      </p:pic>
    </p:spTree>
    <p:extLst>
      <p:ext uri="{BB962C8B-B14F-4D97-AF65-F5344CB8AC3E}">
        <p14:creationId xmlns:p14="http://schemas.microsoft.com/office/powerpoint/2010/main" val="1499779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 y="0"/>
            <a:ext cx="3495973" cy="5143500"/>
          </a:xfrm>
          <a:prstGeom prst="rect">
            <a:avLst/>
          </a:prstGeom>
        </p:spPr>
      </p:pic>
      <p:grpSp>
        <p:nvGrpSpPr>
          <p:cNvPr id="493" name="Group 492"/>
          <p:cNvGrpSpPr/>
          <p:nvPr/>
        </p:nvGrpSpPr>
        <p:grpSpPr>
          <a:xfrm>
            <a:off x="3495985" y="0"/>
            <a:ext cx="1982759" cy="5143500"/>
            <a:chOff x="3495979" y="0"/>
            <a:chExt cx="1982759" cy="5143500"/>
          </a:xfrm>
        </p:grpSpPr>
        <p:sp>
          <p:nvSpPr>
            <p:cNvPr id="347" name="Rectangle 346"/>
            <p:cNvSpPr/>
            <p:nvPr/>
          </p:nvSpPr>
          <p:spPr>
            <a:xfrm>
              <a:off x="3495979" y="0"/>
              <a:ext cx="1982759" cy="514350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grpSp>
          <p:nvGrpSpPr>
            <p:cNvPr id="5" name="Group 4"/>
            <p:cNvGrpSpPr/>
            <p:nvPr/>
          </p:nvGrpSpPr>
          <p:grpSpPr>
            <a:xfrm>
              <a:off x="3739720" y="491637"/>
              <a:ext cx="736037" cy="741925"/>
              <a:chOff x="3512622" y="2278774"/>
              <a:chExt cx="1236027" cy="1245915"/>
            </a:xfrm>
          </p:grpSpPr>
          <p:sp>
            <p:nvSpPr>
              <p:cNvPr id="18" name="Oval 1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3" name="Oval 3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7" name="Straight Connector 36"/>
              <p:cNvCxnSpPr>
                <a:endCxn id="33" idx="7"/>
              </p:cNvCxnSpPr>
              <p:nvPr/>
            </p:nvCxnSpPr>
            <p:spPr>
              <a:xfrm flipV="1">
                <a:off x="4157180" y="2606022"/>
                <a:ext cx="286286" cy="28176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3512623" y="2288663"/>
                <a:ext cx="1236026" cy="1236026"/>
                <a:chOff x="3512623" y="2288663"/>
                <a:chExt cx="1236026" cy="1236026"/>
              </a:xfrm>
            </p:grpSpPr>
            <p:cxnSp>
              <p:nvCxnSpPr>
                <p:cNvPr id="40" name="Straight Connector 39"/>
                <p:cNvCxnSpPr>
                  <a:stCxn id="33" idx="0"/>
                  <a:endCxn id="18"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3" idx="1"/>
                  <a:endCxn id="18"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7"/>
                  <a:endCxn id="18"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3" idx="6"/>
                  <a:endCxn id="18"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8" idx="4"/>
                  <a:endCxn id="33"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3" idx="2"/>
                  <a:endCxn id="18"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3" idx="3"/>
                  <a:endCxn id="18"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8" idx="5"/>
                  <a:endCxn id="33"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rot="4063986">
                <a:off x="3512622" y="2278774"/>
                <a:ext cx="1236026" cy="1236026"/>
                <a:chOff x="3512623" y="2288663"/>
                <a:chExt cx="1236026" cy="1236026"/>
              </a:xfrm>
            </p:grpSpPr>
            <p:cxnSp>
              <p:nvCxnSpPr>
                <p:cNvPr id="73" name="Straight Connector 7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8" name="Oval 47"/>
            <p:cNvSpPr/>
            <p:nvPr/>
          </p:nvSpPr>
          <p:spPr>
            <a:xfrm>
              <a:off x="4598623" y="493528"/>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p:cNvSpPr/>
            <p:nvPr/>
          </p:nvSpPr>
          <p:spPr>
            <a:xfrm>
              <a:off x="4716864" y="607694"/>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Straight Connector 49"/>
            <p:cNvCxnSpPr>
              <a:endCxn id="49" idx="6"/>
            </p:cNvCxnSpPr>
            <p:nvPr/>
          </p:nvCxnSpPr>
          <p:spPr>
            <a:xfrm>
              <a:off x="4982447" y="850299"/>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98625" y="481194"/>
              <a:ext cx="736035" cy="736037"/>
              <a:chOff x="3512617" y="2267954"/>
              <a:chExt cx="1236022" cy="1236028"/>
            </a:xfrm>
          </p:grpSpPr>
          <p:cxnSp>
            <p:nvCxnSpPr>
              <p:cNvPr id="62" name="Straight Connector 61"/>
              <p:cNvCxnSpPr>
                <a:stCxn id="49" idx="0"/>
                <a:endCxn id="48" idx="0"/>
              </p:cNvCxnSpPr>
              <p:nvPr/>
            </p:nvCxnSpPr>
            <p:spPr>
              <a:xfrm flipH="1" flipV="1">
                <a:off x="4130629"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1"/>
                <a:endCxn id="48" idx="1"/>
              </p:cNvCxnSpPr>
              <p:nvPr/>
            </p:nvCxnSpPr>
            <p:spPr>
              <a:xfrm flipH="1" flipV="1">
                <a:off x="3693628"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9" idx="7"/>
                <a:endCxn id="48" idx="7"/>
              </p:cNvCxnSpPr>
              <p:nvPr/>
            </p:nvCxnSpPr>
            <p:spPr>
              <a:xfrm flipV="1">
                <a:off x="4443455"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49" idx="6"/>
                <a:endCxn id="48"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8" idx="4"/>
                <a:endCxn id="49"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9" idx="2"/>
                <a:endCxn id="48" idx="2"/>
              </p:cNvCxnSpPr>
              <p:nvPr/>
            </p:nvCxnSpPr>
            <p:spPr>
              <a:xfrm flipH="1" flipV="1">
                <a:off x="3512617"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49" idx="3"/>
                <a:endCxn id="48"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5"/>
                <a:endCxn id="49" idx="5"/>
              </p:cNvCxnSpPr>
              <p:nvPr/>
            </p:nvCxnSpPr>
            <p:spPr>
              <a:xfrm flipH="1" flipV="1">
                <a:off x="4443459"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rot="4063986">
              <a:off x="4598622" y="487639"/>
              <a:ext cx="736036" cy="736036"/>
              <a:chOff x="3512623" y="2288663"/>
              <a:chExt cx="1236026" cy="1236026"/>
            </a:xfrm>
          </p:grpSpPr>
          <p:cxnSp>
            <p:nvCxnSpPr>
              <p:cNvPr id="53" name="Straight Connector 5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751200" y="1304277"/>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2" name="Oval 81"/>
            <p:cNvSpPr/>
            <p:nvPr/>
          </p:nvSpPr>
          <p:spPr>
            <a:xfrm>
              <a:off x="3869441" y="1418443"/>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 name="Straight Connector 82"/>
            <p:cNvCxnSpPr>
              <a:endCxn id="82" idx="5"/>
            </p:cNvCxnSpPr>
            <p:nvPr/>
          </p:nvCxnSpPr>
          <p:spPr>
            <a:xfrm>
              <a:off x="4135024" y="1661048"/>
              <a:ext cx="170480" cy="19345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51209" y="1291944"/>
              <a:ext cx="736038" cy="736037"/>
              <a:chOff x="3512615" y="2267954"/>
              <a:chExt cx="1236024" cy="1236028"/>
            </a:xfrm>
          </p:grpSpPr>
          <p:cxnSp>
            <p:nvCxnSpPr>
              <p:cNvPr id="94" name="Straight Connector 93"/>
              <p:cNvCxnSpPr>
                <a:stCxn id="82" idx="0"/>
                <a:endCxn id="81" idx="0"/>
              </p:cNvCxnSpPr>
              <p:nvPr/>
            </p:nvCxnSpPr>
            <p:spPr>
              <a:xfrm flipH="1" flipV="1">
                <a:off x="4130627"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2" idx="1"/>
                <a:endCxn id="81" idx="1"/>
              </p:cNvCxnSpPr>
              <p:nvPr/>
            </p:nvCxnSpPr>
            <p:spPr>
              <a:xfrm flipH="1" flipV="1">
                <a:off x="3693626"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2" idx="7"/>
                <a:endCxn id="81" idx="7"/>
              </p:cNvCxnSpPr>
              <p:nvPr/>
            </p:nvCxnSpPr>
            <p:spPr>
              <a:xfrm flipV="1">
                <a:off x="4443457" y="2448966"/>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2" idx="6"/>
                <a:endCxn id="81"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1" idx="4"/>
                <a:endCxn id="82"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2" idx="2"/>
                <a:endCxn id="81"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82" idx="3"/>
                <a:endCxn id="81" idx="3"/>
              </p:cNvCxnSpPr>
              <p:nvPr/>
            </p:nvCxnSpPr>
            <p:spPr>
              <a:xfrm flipH="1">
                <a:off x="3693626" y="3191954"/>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81" idx="5"/>
                <a:endCxn id="82"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rot="4063986">
              <a:off x="3751199" y="1298388"/>
              <a:ext cx="736036" cy="736036"/>
              <a:chOff x="3512623" y="2288663"/>
              <a:chExt cx="1236026" cy="1236026"/>
            </a:xfrm>
          </p:grpSpPr>
          <p:cxnSp>
            <p:nvCxnSpPr>
              <p:cNvPr id="86" name="Straight Connector 8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03" name="Oval 102"/>
            <p:cNvSpPr/>
            <p:nvPr/>
          </p:nvSpPr>
          <p:spPr>
            <a:xfrm>
              <a:off x="4610102" y="13002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4" name="Oval 103"/>
            <p:cNvSpPr/>
            <p:nvPr/>
          </p:nvSpPr>
          <p:spPr>
            <a:xfrm>
              <a:off x="4728343" y="14144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5" name="Straight Connector 104"/>
            <p:cNvCxnSpPr>
              <a:endCxn id="104" idx="7"/>
            </p:cNvCxnSpPr>
            <p:nvPr/>
          </p:nvCxnSpPr>
          <p:spPr>
            <a:xfrm flipV="1">
              <a:off x="4993926" y="14892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4610111" y="1287951"/>
              <a:ext cx="736038" cy="736036"/>
              <a:chOff x="3512615" y="2267956"/>
              <a:chExt cx="1236024" cy="1236026"/>
            </a:xfrm>
          </p:grpSpPr>
          <p:cxnSp>
            <p:nvCxnSpPr>
              <p:cNvPr id="116" name="Straight Connector 115"/>
              <p:cNvCxnSpPr>
                <a:stCxn id="104" idx="0"/>
                <a:endCxn id="103" idx="0"/>
              </p:cNvCxnSpPr>
              <p:nvPr/>
            </p:nvCxnSpPr>
            <p:spPr>
              <a:xfrm flipH="1" flipV="1">
                <a:off x="413062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4" idx="1"/>
                <a:endCxn id="103" idx="1"/>
              </p:cNvCxnSpPr>
              <p:nvPr/>
            </p:nvCxnSpPr>
            <p:spPr>
              <a:xfrm flipH="1" flipV="1">
                <a:off x="3693626" y="2448968"/>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4" idx="7"/>
                <a:endCxn id="103" idx="7"/>
              </p:cNvCxnSpPr>
              <p:nvPr/>
            </p:nvCxnSpPr>
            <p:spPr>
              <a:xfrm flipV="1">
                <a:off x="4443457"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4" idx="6"/>
                <a:endCxn id="103"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3" idx="4"/>
                <a:endCxn id="104"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4" idx="2"/>
                <a:endCxn id="103"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4" idx="3"/>
                <a:endCxn id="103"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3" idx="5"/>
                <a:endCxn id="104"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rot="4063986">
              <a:off x="4610101" y="1294390"/>
              <a:ext cx="736036" cy="736036"/>
              <a:chOff x="3512623" y="2288663"/>
              <a:chExt cx="1236026" cy="1236026"/>
            </a:xfrm>
          </p:grpSpPr>
          <p:cxnSp>
            <p:nvCxnSpPr>
              <p:cNvPr id="108" name="Straight Connector 10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5" name="Oval 124"/>
            <p:cNvSpPr/>
            <p:nvPr/>
          </p:nvSpPr>
          <p:spPr>
            <a:xfrm>
              <a:off x="3739721" y="210050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6" name="Oval 125"/>
            <p:cNvSpPr/>
            <p:nvPr/>
          </p:nvSpPr>
          <p:spPr>
            <a:xfrm>
              <a:off x="3857962" y="221467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7" name="Straight Connector 126"/>
            <p:cNvCxnSpPr>
              <a:endCxn id="126" idx="6"/>
            </p:cNvCxnSpPr>
            <p:nvPr/>
          </p:nvCxnSpPr>
          <p:spPr>
            <a:xfrm>
              <a:off x="4123545" y="2457280"/>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3739721" y="2088180"/>
              <a:ext cx="736034" cy="736036"/>
              <a:chOff x="3512633" y="2267956"/>
              <a:chExt cx="1236026" cy="1236026"/>
            </a:xfrm>
          </p:grpSpPr>
          <p:cxnSp>
            <p:nvCxnSpPr>
              <p:cNvPr id="138" name="Straight Connector 137"/>
              <p:cNvCxnSpPr>
                <a:stCxn id="126" idx="0"/>
                <a:endCxn id="125" idx="0"/>
              </p:cNvCxnSpPr>
              <p:nvPr/>
            </p:nvCxnSpPr>
            <p:spPr>
              <a:xfrm flipH="1" flipV="1">
                <a:off x="413064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6" idx="1"/>
                <a:endCxn id="125" idx="1"/>
              </p:cNvCxnSpPr>
              <p:nvPr/>
            </p:nvCxnSpPr>
            <p:spPr>
              <a:xfrm flipH="1" flipV="1">
                <a:off x="3693643"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6" idx="7"/>
                <a:endCxn id="125" idx="7"/>
              </p:cNvCxnSpPr>
              <p:nvPr/>
            </p:nvCxnSpPr>
            <p:spPr>
              <a:xfrm flipV="1">
                <a:off x="4443476"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6" idx="6"/>
                <a:endCxn id="125" idx="6"/>
              </p:cNvCxnSpPr>
              <p:nvPr/>
            </p:nvCxnSpPr>
            <p:spPr>
              <a:xfrm flipV="1">
                <a:off x="4569116" y="2885967"/>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25" idx="4"/>
                <a:endCxn id="126" idx="4"/>
              </p:cNvCxnSpPr>
              <p:nvPr/>
            </p:nvCxnSpPr>
            <p:spPr>
              <a:xfrm flipV="1">
                <a:off x="4130645"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26" idx="2"/>
                <a:endCxn id="125" idx="2"/>
              </p:cNvCxnSpPr>
              <p:nvPr/>
            </p:nvCxnSpPr>
            <p:spPr>
              <a:xfrm flipH="1" flipV="1">
                <a:off x="3512632"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26" idx="3"/>
                <a:endCxn id="125"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25" idx="5"/>
                <a:endCxn id="126" idx="5"/>
              </p:cNvCxnSpPr>
              <p:nvPr/>
            </p:nvCxnSpPr>
            <p:spPr>
              <a:xfrm flipH="1" flipV="1">
                <a:off x="4443476"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rot="4063986">
              <a:off x="3739720" y="2094620"/>
              <a:ext cx="736036" cy="736036"/>
              <a:chOff x="3512623" y="2288663"/>
              <a:chExt cx="1236026" cy="1236026"/>
            </a:xfrm>
          </p:grpSpPr>
          <p:cxnSp>
            <p:nvCxnSpPr>
              <p:cNvPr id="130" name="Straight Connector 129"/>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598622" y="2090622"/>
              <a:ext cx="736037" cy="741925"/>
              <a:chOff x="3512622" y="2278774"/>
              <a:chExt cx="1236027" cy="1245915"/>
            </a:xfrm>
          </p:grpSpPr>
          <p:sp>
            <p:nvSpPr>
              <p:cNvPr id="147" name="Oval 14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8" name="Oval 14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49" name="Straight Connector 148"/>
              <p:cNvCxnSpPr>
                <a:endCxn id="148" idx="1"/>
              </p:cNvCxnSpPr>
              <p:nvPr/>
            </p:nvCxnSpPr>
            <p:spPr>
              <a:xfrm flipH="1" flipV="1">
                <a:off x="3836826" y="2606023"/>
                <a:ext cx="320353" cy="281766"/>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3512623" y="2288663"/>
                <a:ext cx="1236026" cy="1236026"/>
                <a:chOff x="3512623" y="2288663"/>
                <a:chExt cx="1236026" cy="1236026"/>
              </a:xfrm>
            </p:grpSpPr>
            <p:cxnSp>
              <p:nvCxnSpPr>
                <p:cNvPr id="160" name="Straight Connector 159"/>
                <p:cNvCxnSpPr>
                  <a:stCxn id="148" idx="0"/>
                  <a:endCxn id="147"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48" idx="1"/>
                  <a:endCxn id="147"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48" idx="7"/>
                  <a:endCxn id="147"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48" idx="6"/>
                  <a:endCxn id="147"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47" idx="4"/>
                  <a:endCxn id="148"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48" idx="2"/>
                  <a:endCxn id="147"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48" idx="3"/>
                  <a:endCxn id="147"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47" idx="5"/>
                  <a:endCxn id="148"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rot="4063986">
                <a:off x="3512622" y="2278774"/>
                <a:ext cx="1236026" cy="1236026"/>
                <a:chOff x="3512623" y="2288663"/>
                <a:chExt cx="1236026" cy="1236026"/>
              </a:xfrm>
            </p:grpSpPr>
            <p:cxnSp>
              <p:nvCxnSpPr>
                <p:cNvPr id="152" name="Straight Connector 151"/>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169" name="Oval 168"/>
            <p:cNvSpPr/>
            <p:nvPr/>
          </p:nvSpPr>
          <p:spPr>
            <a:xfrm>
              <a:off x="3751200" y="2907260"/>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0" name="Oval 169"/>
            <p:cNvSpPr/>
            <p:nvPr/>
          </p:nvSpPr>
          <p:spPr>
            <a:xfrm>
              <a:off x="3869441" y="3021426"/>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71" name="Straight Connector 170"/>
            <p:cNvCxnSpPr>
              <a:endCxn id="170" idx="4"/>
            </p:cNvCxnSpPr>
            <p:nvPr/>
          </p:nvCxnSpPr>
          <p:spPr>
            <a:xfrm flipH="1">
              <a:off x="4124881" y="3264031"/>
              <a:ext cx="10143" cy="26827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72" name="Group 171"/>
            <p:cNvGrpSpPr/>
            <p:nvPr/>
          </p:nvGrpSpPr>
          <p:grpSpPr>
            <a:xfrm>
              <a:off x="3751199" y="2894932"/>
              <a:ext cx="736035" cy="736036"/>
              <a:chOff x="3512629" y="2267956"/>
              <a:chExt cx="1236028" cy="1236026"/>
            </a:xfrm>
          </p:grpSpPr>
          <p:cxnSp>
            <p:nvCxnSpPr>
              <p:cNvPr id="182" name="Straight Connector 181"/>
              <p:cNvCxnSpPr>
                <a:stCxn id="170" idx="0"/>
                <a:endCxn id="169"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70" idx="1"/>
                <a:endCxn id="169" idx="1"/>
              </p:cNvCxnSpPr>
              <p:nvPr/>
            </p:nvCxnSpPr>
            <p:spPr>
              <a:xfrm flipH="1" flipV="1">
                <a:off x="3693640"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70" idx="7"/>
                <a:endCxn id="169"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70" idx="6"/>
                <a:endCxn id="169"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69" idx="4"/>
                <a:endCxn id="170"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70" idx="2"/>
                <a:endCxn id="169"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70" idx="3"/>
                <a:endCxn id="169" idx="3"/>
              </p:cNvCxnSpPr>
              <p:nvPr/>
            </p:nvCxnSpPr>
            <p:spPr>
              <a:xfrm flipH="1">
                <a:off x="3693643" y="3191954"/>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69" idx="5"/>
                <a:endCxn id="170"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rot="4063986">
              <a:off x="3751199" y="2901371"/>
              <a:ext cx="736036" cy="736036"/>
              <a:chOff x="3512623" y="2288663"/>
              <a:chExt cx="1236026" cy="1236026"/>
            </a:xfrm>
          </p:grpSpPr>
          <p:cxnSp>
            <p:nvCxnSpPr>
              <p:cNvPr id="174" name="Straight Connector 173"/>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4610101" y="2897373"/>
              <a:ext cx="736037" cy="741925"/>
              <a:chOff x="3512622" y="2278774"/>
              <a:chExt cx="1236027" cy="1245915"/>
            </a:xfrm>
          </p:grpSpPr>
          <p:sp>
            <p:nvSpPr>
              <p:cNvPr id="191" name="Oval 19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2" name="Oval 19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93" name="Straight Connector 192"/>
              <p:cNvCxnSpPr>
                <a:endCxn id="192" idx="5"/>
              </p:cNvCxnSpPr>
              <p:nvPr/>
            </p:nvCxnSpPr>
            <p:spPr>
              <a:xfrm>
                <a:off x="4157179" y="2887789"/>
                <a:ext cx="286287" cy="324874"/>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3512623" y="2288663"/>
                <a:ext cx="1236026" cy="1236026"/>
                <a:chOff x="3512623" y="2288663"/>
                <a:chExt cx="1236026" cy="1236026"/>
              </a:xfrm>
            </p:grpSpPr>
            <p:cxnSp>
              <p:nvCxnSpPr>
                <p:cNvPr id="204" name="Straight Connector 203"/>
                <p:cNvCxnSpPr>
                  <a:stCxn id="192" idx="0"/>
                  <a:endCxn id="19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92" idx="1"/>
                  <a:endCxn id="19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92" idx="7"/>
                  <a:endCxn id="19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92" idx="6"/>
                  <a:endCxn id="19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91" idx="4"/>
                  <a:endCxn id="19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92" idx="2"/>
                  <a:endCxn id="19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92" idx="3"/>
                  <a:endCxn id="19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91" idx="5"/>
                  <a:endCxn id="19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rot="4063986">
                <a:off x="3512622" y="2278774"/>
                <a:ext cx="1236026" cy="1236026"/>
                <a:chOff x="3512623" y="2288663"/>
                <a:chExt cx="1236026" cy="1236026"/>
              </a:xfrm>
            </p:grpSpPr>
            <p:cxnSp>
              <p:nvCxnSpPr>
                <p:cNvPr id="196" name="Straight Connector 19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00" name="Group 299"/>
            <p:cNvGrpSpPr/>
            <p:nvPr/>
          </p:nvGrpSpPr>
          <p:grpSpPr>
            <a:xfrm>
              <a:off x="3740682" y="3697588"/>
              <a:ext cx="736037" cy="741925"/>
              <a:chOff x="3512622" y="2278774"/>
              <a:chExt cx="1236027" cy="1245915"/>
            </a:xfrm>
          </p:grpSpPr>
          <p:sp>
            <p:nvSpPr>
              <p:cNvPr id="301" name="Oval 30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2" name="Oval 30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3" name="Straight Connector 302"/>
              <p:cNvCxnSpPr>
                <a:endCxn id="302" idx="0"/>
              </p:cNvCxnSpPr>
              <p:nvPr/>
            </p:nvCxnSpPr>
            <p:spPr>
              <a:xfrm flipH="1" flipV="1">
                <a:off x="4140146" y="2480382"/>
                <a:ext cx="17033" cy="40740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04" name="Group 303"/>
              <p:cNvGrpSpPr/>
              <p:nvPr/>
            </p:nvGrpSpPr>
            <p:grpSpPr>
              <a:xfrm>
                <a:off x="3512623" y="2288663"/>
                <a:ext cx="1236026" cy="1236026"/>
                <a:chOff x="3512623" y="2288663"/>
                <a:chExt cx="1236026" cy="1236026"/>
              </a:xfrm>
            </p:grpSpPr>
            <p:cxnSp>
              <p:nvCxnSpPr>
                <p:cNvPr id="314" name="Straight Connector 313"/>
                <p:cNvCxnSpPr>
                  <a:stCxn id="302" idx="0"/>
                  <a:endCxn id="30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a:stCxn id="302" idx="1"/>
                  <a:endCxn id="30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02" idx="7"/>
                  <a:endCxn id="30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a:stCxn id="302" idx="6"/>
                  <a:endCxn id="30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a:stCxn id="301" idx="4"/>
                  <a:endCxn id="30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a:stCxn id="302" idx="2"/>
                  <a:endCxn id="30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a:stCxn id="302" idx="3"/>
                  <a:endCxn id="30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a:stCxn id="301" idx="5"/>
                  <a:endCxn id="30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rot="4063986">
                <a:off x="3512622" y="2278774"/>
                <a:ext cx="1236026" cy="1236026"/>
                <a:chOff x="3512623" y="2288663"/>
                <a:chExt cx="1236026" cy="1236026"/>
              </a:xfrm>
            </p:grpSpPr>
            <p:cxnSp>
              <p:nvCxnSpPr>
                <p:cNvPr id="306" name="Straight Connector 30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323" name="Oval 322"/>
            <p:cNvSpPr/>
            <p:nvPr/>
          </p:nvSpPr>
          <p:spPr>
            <a:xfrm>
              <a:off x="4599585" y="36994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4" name="Oval 323"/>
            <p:cNvSpPr/>
            <p:nvPr/>
          </p:nvSpPr>
          <p:spPr>
            <a:xfrm>
              <a:off x="4717826" y="38136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25" name="Straight Connector 324"/>
            <p:cNvCxnSpPr>
              <a:endCxn id="324" idx="7"/>
            </p:cNvCxnSpPr>
            <p:nvPr/>
          </p:nvCxnSpPr>
          <p:spPr>
            <a:xfrm flipV="1">
              <a:off x="4983409" y="38884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26" name="Group 325"/>
            <p:cNvGrpSpPr/>
            <p:nvPr/>
          </p:nvGrpSpPr>
          <p:grpSpPr>
            <a:xfrm>
              <a:off x="4599584" y="3687148"/>
              <a:ext cx="736035" cy="736035"/>
              <a:chOff x="3512629" y="2267956"/>
              <a:chExt cx="1236028" cy="1236026"/>
            </a:xfrm>
          </p:grpSpPr>
          <p:cxnSp>
            <p:nvCxnSpPr>
              <p:cNvPr id="336" name="Straight Connector 335"/>
              <p:cNvCxnSpPr>
                <a:stCxn id="324" idx="0"/>
                <a:endCxn id="323"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a:stCxn id="324" idx="1"/>
                <a:endCxn id="323" idx="1"/>
              </p:cNvCxnSpPr>
              <p:nvPr/>
            </p:nvCxnSpPr>
            <p:spPr>
              <a:xfrm flipH="1" flipV="1">
                <a:off x="3693643" y="2448966"/>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a:stCxn id="324" idx="7"/>
                <a:endCxn id="323"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a:stCxn id="324" idx="6"/>
                <a:endCxn id="323"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a:stCxn id="323" idx="4"/>
                <a:endCxn id="324"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a:stCxn id="324" idx="2"/>
                <a:endCxn id="323"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a:stCxn id="324" idx="3"/>
                <a:endCxn id="323"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a:stCxn id="323" idx="5"/>
                <a:endCxn id="324"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27" name="Group 326"/>
            <p:cNvGrpSpPr/>
            <p:nvPr/>
          </p:nvGrpSpPr>
          <p:grpSpPr>
            <a:xfrm rot="4063986">
              <a:off x="4599584" y="3693590"/>
              <a:ext cx="736036" cy="736036"/>
              <a:chOff x="3512623" y="2288663"/>
              <a:chExt cx="1236026" cy="1236026"/>
            </a:xfrm>
          </p:grpSpPr>
          <p:cxnSp>
            <p:nvCxnSpPr>
              <p:cNvPr id="328" name="Straight Connector 32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92" name="Rectangle 491"/>
          <p:cNvSpPr/>
          <p:nvPr/>
        </p:nvSpPr>
        <p:spPr>
          <a:xfrm>
            <a:off x="5" y="2290858"/>
            <a:ext cx="3495979" cy="2852642"/>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Bold"/>
                <a:cs typeface="Open Sans Condensed Bold"/>
              </a:rPr>
              <a:t>Should I use a different cloud instance type?</a:t>
            </a:r>
            <a:endParaRPr lang="en-US" sz="6600" dirty="0" smtClean="0">
              <a:solidFill>
                <a:schemeClr val="tx1"/>
              </a:solidFill>
              <a:latin typeface="Open Sans Condensed Bold"/>
              <a:cs typeface="Open Sans Condensed Bold"/>
            </a:endParaRPr>
          </a:p>
        </p:txBody>
      </p:sp>
      <p:pic>
        <p:nvPicPr>
          <p:cNvPr id="238" name="Picture 237"/>
          <p:cNvPicPr>
            <a:picLocks noChangeAspect="1"/>
          </p:cNvPicPr>
          <p:nvPr/>
        </p:nvPicPr>
        <p:blipFill>
          <a:blip r:embed="rId4"/>
          <a:stretch>
            <a:fillRect/>
          </a:stretch>
        </p:blipFill>
        <p:spPr>
          <a:xfrm>
            <a:off x="7634088" y="316666"/>
            <a:ext cx="1308090" cy="3057873"/>
          </a:xfrm>
          <a:prstGeom prst="rect">
            <a:avLst/>
          </a:prstGeom>
        </p:spPr>
      </p:pic>
      <p:pic>
        <p:nvPicPr>
          <p:cNvPr id="239" name="Picture 238"/>
          <p:cNvPicPr>
            <a:picLocks noChangeAspect="1"/>
          </p:cNvPicPr>
          <p:nvPr/>
        </p:nvPicPr>
        <p:blipFill>
          <a:blip r:embed="rId4"/>
          <a:stretch>
            <a:fillRect/>
          </a:stretch>
        </p:blipFill>
        <p:spPr>
          <a:xfrm>
            <a:off x="6720366" y="1035453"/>
            <a:ext cx="1308090" cy="3057873"/>
          </a:xfrm>
          <a:prstGeom prst="rect">
            <a:avLst/>
          </a:prstGeom>
        </p:spPr>
      </p:pic>
      <p:pic>
        <p:nvPicPr>
          <p:cNvPr id="240" name="Picture 239"/>
          <p:cNvPicPr>
            <a:picLocks noChangeAspect="1"/>
          </p:cNvPicPr>
          <p:nvPr/>
        </p:nvPicPr>
        <p:blipFill>
          <a:blip r:embed="rId4"/>
          <a:stretch>
            <a:fillRect/>
          </a:stretch>
        </p:blipFill>
        <p:spPr>
          <a:xfrm>
            <a:off x="5831151" y="1755550"/>
            <a:ext cx="1308090" cy="3057873"/>
          </a:xfrm>
          <a:prstGeom prst="rect">
            <a:avLst/>
          </a:prstGeom>
        </p:spPr>
      </p:pic>
    </p:spTree>
    <p:extLst>
      <p:ext uri="{BB962C8B-B14F-4D97-AF65-F5344CB8AC3E}">
        <p14:creationId xmlns:p14="http://schemas.microsoft.com/office/powerpoint/2010/main" val="4212116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Leveraging Performance Clarity to Automatically Improve Performance</a:t>
            </a:r>
            <a:endParaRPr lang="en-US" dirty="0"/>
          </a:p>
        </p:txBody>
      </p:sp>
      <p:sp>
        <p:nvSpPr>
          <p:cNvPr id="88" name="Rectangle 87"/>
          <p:cNvSpPr/>
          <p:nvPr/>
        </p:nvSpPr>
        <p:spPr>
          <a:xfrm>
            <a:off x="1926041" y="2009091"/>
            <a:ext cx="32453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89" name="Rectangle 88"/>
          <p:cNvSpPr/>
          <p:nvPr/>
        </p:nvSpPr>
        <p:spPr>
          <a:xfrm>
            <a:off x="2239118" y="2583423"/>
            <a:ext cx="1104000" cy="167242"/>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90" name="Rectangle 89"/>
          <p:cNvSpPr/>
          <p:nvPr/>
        </p:nvSpPr>
        <p:spPr>
          <a:xfrm>
            <a:off x="3833599" y="4129090"/>
            <a:ext cx="859333" cy="170668"/>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91" name="Rectangle 90"/>
          <p:cNvSpPr/>
          <p:nvPr/>
        </p:nvSpPr>
        <p:spPr>
          <a:xfrm>
            <a:off x="2247287" y="2009091"/>
            <a:ext cx="287811"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92" name="Rectangle 91"/>
          <p:cNvSpPr/>
          <p:nvPr/>
        </p:nvSpPr>
        <p:spPr>
          <a:xfrm>
            <a:off x="2535088" y="2009091"/>
            <a:ext cx="215474" cy="162733"/>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93" name="Rectangle 92"/>
          <p:cNvSpPr/>
          <p:nvPr/>
        </p:nvSpPr>
        <p:spPr>
          <a:xfrm>
            <a:off x="3337945" y="3859626"/>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94" name="Rectangle 93"/>
          <p:cNvSpPr/>
          <p:nvPr/>
        </p:nvSpPr>
        <p:spPr>
          <a:xfrm>
            <a:off x="2750562" y="2009090"/>
            <a:ext cx="187314"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95" name="Rectangle 94"/>
          <p:cNvSpPr/>
          <p:nvPr/>
        </p:nvSpPr>
        <p:spPr>
          <a:xfrm>
            <a:off x="2937875" y="2007698"/>
            <a:ext cx="492455" cy="163236"/>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Times"/>
              <a:cs typeface="Times"/>
            </a:endParaRPr>
          </a:p>
        </p:txBody>
      </p:sp>
      <p:sp>
        <p:nvSpPr>
          <p:cNvPr id="96" name="Rectangle 95"/>
          <p:cNvSpPr/>
          <p:nvPr/>
        </p:nvSpPr>
        <p:spPr>
          <a:xfrm>
            <a:off x="3425678" y="2582283"/>
            <a:ext cx="1544077"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97" name="Rectangle 96"/>
          <p:cNvSpPr/>
          <p:nvPr/>
        </p:nvSpPr>
        <p:spPr>
          <a:xfrm>
            <a:off x="3711757" y="2009091"/>
            <a:ext cx="243684" cy="164628"/>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98" name="Rectangle 97"/>
          <p:cNvSpPr/>
          <p:nvPr/>
        </p:nvSpPr>
        <p:spPr>
          <a:xfrm>
            <a:off x="3430330" y="2009091"/>
            <a:ext cx="276962" cy="163235"/>
          </a:xfrm>
          <a:prstGeom prst="rect">
            <a:avLst/>
          </a:prstGeom>
          <a:solidFill>
            <a:schemeClr val="accent1"/>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99" name="Rectangle 98"/>
          <p:cNvSpPr/>
          <p:nvPr/>
        </p:nvSpPr>
        <p:spPr>
          <a:xfrm>
            <a:off x="3833599" y="3277843"/>
            <a:ext cx="1159984" cy="16514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00" name="Rectangle 99"/>
          <p:cNvSpPr/>
          <p:nvPr/>
        </p:nvSpPr>
        <p:spPr>
          <a:xfrm>
            <a:off x="3950429" y="2801464"/>
            <a:ext cx="1220489"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01" name="Rectangle 100"/>
          <p:cNvSpPr/>
          <p:nvPr/>
        </p:nvSpPr>
        <p:spPr>
          <a:xfrm>
            <a:off x="552481" y="1891708"/>
            <a:ext cx="1299590" cy="2991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Network scheduler</a:t>
            </a:r>
            <a:endParaRPr lang="en-US" sz="2400" dirty="0">
              <a:solidFill>
                <a:schemeClr val="tx1"/>
              </a:solidFill>
              <a:latin typeface="Open Sans Condensed Light"/>
              <a:cs typeface="Open Sans Condensed Light"/>
            </a:endParaRPr>
          </a:p>
        </p:txBody>
      </p:sp>
      <p:sp>
        <p:nvSpPr>
          <p:cNvPr id="102" name="Rectangle 101"/>
          <p:cNvSpPr/>
          <p:nvPr/>
        </p:nvSpPr>
        <p:spPr>
          <a:xfrm>
            <a:off x="79859" y="2861374"/>
            <a:ext cx="2027429" cy="269671"/>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CPU scheduler:</a:t>
            </a:r>
          </a:p>
          <a:p>
            <a:pPr algn="r"/>
            <a:r>
              <a:rPr lang="en-US" sz="2400" dirty="0" smtClean="0">
                <a:solidFill>
                  <a:schemeClr val="tx1"/>
                </a:solidFill>
                <a:latin typeface="Open Sans Condensed Light"/>
                <a:cs typeface="Open Sans Condensed Light"/>
              </a:rPr>
              <a:t> 1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a:t>
            </a:r>
            <a:r>
              <a:rPr lang="en-US" sz="2400" dirty="0">
                <a:solidFill>
                  <a:schemeClr val="tx1"/>
                </a:solidFill>
                <a:latin typeface="Open Sans Condensed Light"/>
                <a:cs typeface="Open Sans Condensed Light"/>
              </a:rPr>
              <a:t>/</a:t>
            </a:r>
            <a:r>
              <a:rPr lang="en-US" sz="2400" dirty="0" smtClean="0">
                <a:solidFill>
                  <a:schemeClr val="tx1"/>
                </a:solidFill>
                <a:latin typeface="Open Sans Condensed Light"/>
                <a:cs typeface="Open Sans Condensed Light"/>
              </a:rPr>
              <a:t> core</a:t>
            </a:r>
            <a:endParaRPr lang="en-US" sz="2400" dirty="0">
              <a:solidFill>
                <a:schemeClr val="tx1"/>
              </a:solidFill>
              <a:latin typeface="Open Sans Condensed Light"/>
              <a:cs typeface="Open Sans Condensed Light"/>
            </a:endParaRPr>
          </a:p>
        </p:txBody>
      </p:sp>
      <p:sp>
        <p:nvSpPr>
          <p:cNvPr id="104" name="Rectangle 103"/>
          <p:cNvSpPr/>
          <p:nvPr/>
        </p:nvSpPr>
        <p:spPr>
          <a:xfrm>
            <a:off x="4000497" y="3859626"/>
            <a:ext cx="812337"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05" name="Rectangle 104"/>
          <p:cNvSpPr/>
          <p:nvPr/>
        </p:nvSpPr>
        <p:spPr>
          <a:xfrm>
            <a:off x="4692651" y="4130817"/>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06" name="Rectangle 105"/>
          <p:cNvSpPr/>
          <p:nvPr/>
        </p:nvSpPr>
        <p:spPr>
          <a:xfrm>
            <a:off x="5350350" y="4130817"/>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07" name="Rectangle 106"/>
          <p:cNvSpPr/>
          <p:nvPr/>
        </p:nvSpPr>
        <p:spPr>
          <a:xfrm>
            <a:off x="5507906" y="3859626"/>
            <a:ext cx="657699"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08" name="Rectangle 107"/>
          <p:cNvSpPr/>
          <p:nvPr/>
        </p:nvSpPr>
        <p:spPr>
          <a:xfrm>
            <a:off x="4969755" y="3860286"/>
            <a:ext cx="538151" cy="169546"/>
          </a:xfrm>
          <a:prstGeom prst="rect">
            <a:avLst/>
          </a:prstGeom>
          <a:solidFill>
            <a:schemeClr val="accent3"/>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09" name="Rectangle 108"/>
          <p:cNvSpPr/>
          <p:nvPr/>
        </p:nvSpPr>
        <p:spPr>
          <a:xfrm>
            <a:off x="730802" y="3784160"/>
            <a:ext cx="2433022" cy="547258"/>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dirty="0" smtClean="0">
                <a:solidFill>
                  <a:schemeClr val="tx1"/>
                </a:solidFill>
                <a:latin typeface="Open Sans Condensed Light"/>
                <a:cs typeface="Open Sans Condensed Light"/>
              </a:rPr>
              <a:t>Disk drive scheduler:</a:t>
            </a:r>
          </a:p>
          <a:p>
            <a:pPr algn="r"/>
            <a:r>
              <a:rPr lang="en-US" sz="2400" dirty="0" smtClean="0">
                <a:solidFill>
                  <a:schemeClr val="tx1"/>
                </a:solidFill>
                <a:latin typeface="Open Sans Condensed Light"/>
                <a:cs typeface="Open Sans Condensed Light"/>
              </a:rPr>
              <a:t>1 </a:t>
            </a:r>
            <a:r>
              <a:rPr lang="en-US" sz="2400" dirty="0" err="1" smtClean="0">
                <a:solidFill>
                  <a:schemeClr val="tx1"/>
                </a:solidFill>
                <a:latin typeface="Open Sans Condensed Light"/>
                <a:cs typeface="Open Sans Condensed Light"/>
              </a:rPr>
              <a:t>monotask</a:t>
            </a:r>
            <a:r>
              <a:rPr lang="en-US" sz="2400" dirty="0" smtClean="0">
                <a:solidFill>
                  <a:schemeClr val="tx1"/>
                </a:solidFill>
                <a:latin typeface="Open Sans Condensed Light"/>
                <a:cs typeface="Open Sans Condensed Light"/>
              </a:rPr>
              <a:t> </a:t>
            </a:r>
            <a:r>
              <a:rPr lang="en-US" sz="2400" dirty="0">
                <a:solidFill>
                  <a:schemeClr val="tx1"/>
                </a:solidFill>
                <a:latin typeface="Open Sans Condensed Light"/>
                <a:cs typeface="Open Sans Condensed Light"/>
              </a:rPr>
              <a:t>/</a:t>
            </a:r>
            <a:r>
              <a:rPr lang="en-US" sz="2400" dirty="0" smtClean="0">
                <a:solidFill>
                  <a:schemeClr val="tx1"/>
                </a:solidFill>
                <a:latin typeface="Open Sans Condensed Light"/>
                <a:cs typeface="Open Sans Condensed Light"/>
              </a:rPr>
              <a:t> disk</a:t>
            </a:r>
            <a:endParaRPr lang="en-US" sz="2400" dirty="0">
              <a:solidFill>
                <a:schemeClr val="tx1"/>
              </a:solidFill>
              <a:latin typeface="Open Sans Condensed Light"/>
              <a:cs typeface="Open Sans Condensed Light"/>
            </a:endParaRPr>
          </a:p>
        </p:txBody>
      </p:sp>
      <p:sp>
        <p:nvSpPr>
          <p:cNvPr id="111" name="Rectangle 110"/>
          <p:cNvSpPr/>
          <p:nvPr/>
        </p:nvSpPr>
        <p:spPr>
          <a:xfrm>
            <a:off x="2764764" y="3048405"/>
            <a:ext cx="1393572" cy="165280"/>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12" name="Rectangle 111"/>
          <p:cNvSpPr/>
          <p:nvPr/>
        </p:nvSpPr>
        <p:spPr>
          <a:xfrm>
            <a:off x="2536207" y="2801464"/>
            <a:ext cx="1372582" cy="175759"/>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113" name="Rectangle 112"/>
          <p:cNvSpPr/>
          <p:nvPr/>
        </p:nvSpPr>
        <p:spPr>
          <a:xfrm>
            <a:off x="2937877" y="3277843"/>
            <a:ext cx="895722" cy="165147"/>
          </a:xfrm>
          <a:prstGeom prst="rect">
            <a:avLst/>
          </a:prstGeom>
          <a:solidFill>
            <a:schemeClr val="accent4"/>
          </a:solidFill>
          <a:ln w="952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latin typeface="Times"/>
              <a:cs typeface="Times"/>
            </a:endParaRPr>
          </a:p>
        </p:txBody>
      </p:sp>
      <p:sp>
        <p:nvSpPr>
          <p:cNvPr id="4" name="Rectangle 3"/>
          <p:cNvSpPr/>
          <p:nvPr/>
        </p:nvSpPr>
        <p:spPr>
          <a:xfrm>
            <a:off x="5861294" y="1611615"/>
            <a:ext cx="3135950" cy="1200328"/>
          </a:xfrm>
          <a:prstGeom prst="rect">
            <a:avLst/>
          </a:prstGeom>
        </p:spPr>
        <p:txBody>
          <a:bodyPr wrap="square">
            <a:spAutoFit/>
          </a:bodyPr>
          <a:lstStyle/>
          <a:p>
            <a:pPr algn="ctr"/>
            <a:r>
              <a:rPr lang="en-US" sz="2400" dirty="0">
                <a:latin typeface="Open Sans Condensed Bold"/>
                <a:cs typeface="Open Sans Condensed Bold"/>
              </a:rPr>
              <a:t>Schedulers have complete visibility over resource use</a:t>
            </a:r>
          </a:p>
        </p:txBody>
      </p:sp>
      <p:sp>
        <p:nvSpPr>
          <p:cNvPr id="126" name="Rectangle 125"/>
          <p:cNvSpPr/>
          <p:nvPr/>
        </p:nvSpPr>
        <p:spPr>
          <a:xfrm>
            <a:off x="6081889" y="3388766"/>
            <a:ext cx="2717799" cy="830997"/>
          </a:xfrm>
          <a:prstGeom prst="rect">
            <a:avLst/>
          </a:prstGeom>
        </p:spPr>
        <p:txBody>
          <a:bodyPr wrap="square">
            <a:spAutoFit/>
          </a:bodyPr>
          <a:lstStyle/>
          <a:p>
            <a:pPr algn="ctr"/>
            <a:r>
              <a:rPr lang="en-US" sz="2400" dirty="0" smtClean="0">
                <a:latin typeface="Open Sans Condensed Bold"/>
                <a:cs typeface="Open Sans Condensed Bold"/>
              </a:rPr>
              <a:t>Can configure for best performance</a:t>
            </a:r>
            <a:endParaRPr lang="en-US" sz="2400" dirty="0">
              <a:latin typeface="Open Sans Condensed Bold"/>
              <a:cs typeface="Open Sans Condensed Bold"/>
            </a:endParaRPr>
          </a:p>
        </p:txBody>
      </p:sp>
      <p:sp>
        <p:nvSpPr>
          <p:cNvPr id="127" name="Right Arrow 126"/>
          <p:cNvSpPr/>
          <p:nvPr/>
        </p:nvSpPr>
        <p:spPr>
          <a:xfrm rot="5400000">
            <a:off x="7169325" y="2846092"/>
            <a:ext cx="518015" cy="489291"/>
          </a:xfrm>
          <a:prstGeom prst="rightArrow">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9678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6" grpId="0"/>
      <p:bldP spid="1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Leveraging Performance Clarity to Automatically Improve Performance</a:t>
            </a:r>
            <a:endParaRPr lang="en-US" dirty="0"/>
          </a:p>
        </p:txBody>
      </p:sp>
      <p:sp>
        <p:nvSpPr>
          <p:cNvPr id="126" name="Rectangle 125"/>
          <p:cNvSpPr/>
          <p:nvPr/>
        </p:nvSpPr>
        <p:spPr>
          <a:xfrm>
            <a:off x="6081889" y="2227705"/>
            <a:ext cx="2717799" cy="1200328"/>
          </a:xfrm>
          <a:prstGeom prst="rect">
            <a:avLst/>
          </a:prstGeom>
        </p:spPr>
        <p:txBody>
          <a:bodyPr wrap="square">
            <a:spAutoFit/>
          </a:bodyPr>
          <a:lstStyle/>
          <a:p>
            <a:pPr algn="ctr"/>
            <a:r>
              <a:rPr lang="en-US" sz="2400" dirty="0" err="1" smtClean="0">
                <a:latin typeface="Open Sans Condensed Bold"/>
                <a:cs typeface="Open Sans Condensed Bold"/>
              </a:rPr>
              <a:t>Monotask</a:t>
            </a:r>
            <a:r>
              <a:rPr lang="en-US" sz="2400" dirty="0" smtClean="0">
                <a:latin typeface="Open Sans Condensed Bold"/>
                <a:cs typeface="Open Sans Condensed Bold"/>
              </a:rPr>
              <a:t> schedulers automatically select ideal concurrency</a:t>
            </a:r>
            <a:endParaRPr lang="en-US" sz="2400" dirty="0">
              <a:latin typeface="Open Sans Condensed Bold"/>
              <a:cs typeface="Open Sans Condensed Bold"/>
            </a:endParaRPr>
          </a:p>
        </p:txBody>
      </p:sp>
      <p:pic>
        <p:nvPicPr>
          <p:cNvPr id="30" name="Picture 29"/>
          <p:cNvPicPr>
            <a:picLocks noChangeAspect="1"/>
          </p:cNvPicPr>
          <p:nvPr/>
        </p:nvPicPr>
        <p:blipFill>
          <a:blip r:embed="rId3"/>
          <a:stretch>
            <a:fillRect/>
          </a:stretch>
        </p:blipFill>
        <p:spPr>
          <a:xfrm>
            <a:off x="454549" y="1421564"/>
            <a:ext cx="5359458" cy="3215674"/>
          </a:xfrm>
          <a:prstGeom prst="rect">
            <a:avLst/>
          </a:prstGeom>
        </p:spPr>
      </p:pic>
      <p:cxnSp>
        <p:nvCxnSpPr>
          <p:cNvPr id="6" name="Straight Connector 5"/>
          <p:cNvCxnSpPr/>
          <p:nvPr/>
        </p:nvCxnSpPr>
        <p:spPr>
          <a:xfrm flipH="1">
            <a:off x="1114172" y="3007614"/>
            <a:ext cx="4396788" cy="11983"/>
          </a:xfrm>
          <a:prstGeom prst="line">
            <a:avLst/>
          </a:prstGeom>
          <a:ln w="38100" cmpd="sng">
            <a:prstDash val="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57804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ontent Placeholder 2"/>
          <p:cNvSpPr txBox="1">
            <a:spLocks/>
          </p:cNvSpPr>
          <p:nvPr/>
        </p:nvSpPr>
        <p:spPr>
          <a:xfrm>
            <a:off x="611307" y="920184"/>
            <a:ext cx="8031799" cy="104503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smtClean="0"/>
              <a:t>By using single-resource </a:t>
            </a:r>
            <a:r>
              <a:rPr lang="en-US" sz="2800" dirty="0" err="1" smtClean="0"/>
              <a:t>monotasks</a:t>
            </a:r>
            <a:r>
              <a:rPr lang="en-US" sz="2800" dirty="0" smtClean="0"/>
              <a:t>, system can provide performance clarity </a:t>
            </a:r>
            <a:r>
              <a:rPr lang="en-US" sz="2800" i="1" dirty="0" smtClean="0"/>
              <a:t>without </a:t>
            </a:r>
            <a:r>
              <a:rPr lang="en-US" sz="2800" dirty="0" smtClean="0"/>
              <a:t>sacrificing performance</a:t>
            </a:r>
          </a:p>
        </p:txBody>
      </p:sp>
      <p:sp>
        <p:nvSpPr>
          <p:cNvPr id="272" name="Content Placeholder 2"/>
          <p:cNvSpPr txBox="1">
            <a:spLocks/>
          </p:cNvSpPr>
          <p:nvPr/>
        </p:nvSpPr>
        <p:spPr>
          <a:xfrm>
            <a:off x="419208" y="2301047"/>
            <a:ext cx="8421173" cy="66548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smtClean="0"/>
              <a:t>Why do we care about performance clarity?</a:t>
            </a:r>
          </a:p>
        </p:txBody>
      </p:sp>
      <p:pic>
        <p:nvPicPr>
          <p:cNvPr id="2" name="Picture 1"/>
          <p:cNvPicPr>
            <a:picLocks noChangeAspect="1"/>
          </p:cNvPicPr>
          <p:nvPr/>
        </p:nvPicPr>
        <p:blipFill>
          <a:blip r:embed="rId3"/>
          <a:stretch>
            <a:fillRect/>
          </a:stretch>
        </p:blipFill>
        <p:spPr>
          <a:xfrm>
            <a:off x="1311075" y="3771673"/>
            <a:ext cx="671907" cy="568537"/>
          </a:xfrm>
          <a:prstGeom prst="rect">
            <a:avLst/>
          </a:prstGeom>
        </p:spPr>
      </p:pic>
      <p:pic>
        <p:nvPicPr>
          <p:cNvPr id="327" name="Picture 326"/>
          <p:cNvPicPr>
            <a:picLocks noChangeAspect="1"/>
          </p:cNvPicPr>
          <p:nvPr/>
        </p:nvPicPr>
        <p:blipFill>
          <a:blip r:embed="rId3"/>
          <a:stretch>
            <a:fillRect/>
          </a:stretch>
        </p:blipFill>
        <p:spPr>
          <a:xfrm>
            <a:off x="1311075" y="4340210"/>
            <a:ext cx="671907" cy="568537"/>
          </a:xfrm>
          <a:prstGeom prst="rect">
            <a:avLst/>
          </a:prstGeom>
        </p:spPr>
      </p:pic>
      <p:pic>
        <p:nvPicPr>
          <p:cNvPr id="328" name="Picture 327"/>
          <p:cNvPicPr>
            <a:picLocks noChangeAspect="1"/>
          </p:cNvPicPr>
          <p:nvPr/>
        </p:nvPicPr>
        <p:blipFill>
          <a:blip r:embed="rId3"/>
          <a:stretch>
            <a:fillRect/>
          </a:stretch>
        </p:blipFill>
        <p:spPr>
          <a:xfrm>
            <a:off x="2135382" y="3771673"/>
            <a:ext cx="671907" cy="568537"/>
          </a:xfrm>
          <a:prstGeom prst="rect">
            <a:avLst/>
          </a:prstGeom>
        </p:spPr>
      </p:pic>
      <p:pic>
        <p:nvPicPr>
          <p:cNvPr id="329" name="Picture 328"/>
          <p:cNvPicPr>
            <a:picLocks noChangeAspect="1"/>
          </p:cNvPicPr>
          <p:nvPr/>
        </p:nvPicPr>
        <p:blipFill>
          <a:blip r:embed="rId3"/>
          <a:stretch>
            <a:fillRect/>
          </a:stretch>
        </p:blipFill>
        <p:spPr>
          <a:xfrm>
            <a:off x="2135382" y="4340210"/>
            <a:ext cx="671907" cy="568537"/>
          </a:xfrm>
          <a:prstGeom prst="rect">
            <a:avLst/>
          </a:prstGeom>
        </p:spPr>
      </p:pic>
      <p:pic>
        <p:nvPicPr>
          <p:cNvPr id="331" name="Picture 330"/>
          <p:cNvPicPr>
            <a:picLocks noChangeAspect="1"/>
          </p:cNvPicPr>
          <p:nvPr/>
        </p:nvPicPr>
        <p:blipFill>
          <a:blip r:embed="rId3"/>
          <a:stretch>
            <a:fillRect/>
          </a:stretch>
        </p:blipFill>
        <p:spPr>
          <a:xfrm>
            <a:off x="2906048" y="3771673"/>
            <a:ext cx="671907" cy="568537"/>
          </a:xfrm>
          <a:prstGeom prst="rect">
            <a:avLst/>
          </a:prstGeom>
        </p:spPr>
      </p:pic>
      <p:pic>
        <p:nvPicPr>
          <p:cNvPr id="332" name="Picture 331"/>
          <p:cNvPicPr>
            <a:picLocks noChangeAspect="1"/>
          </p:cNvPicPr>
          <p:nvPr/>
        </p:nvPicPr>
        <p:blipFill>
          <a:blip r:embed="rId3"/>
          <a:stretch>
            <a:fillRect/>
          </a:stretch>
        </p:blipFill>
        <p:spPr>
          <a:xfrm>
            <a:off x="2906048" y="4340210"/>
            <a:ext cx="671907" cy="568537"/>
          </a:xfrm>
          <a:prstGeom prst="rect">
            <a:avLst/>
          </a:prstGeom>
        </p:spPr>
      </p:pic>
      <p:sp>
        <p:nvSpPr>
          <p:cNvPr id="333" name="Content Placeholder 2"/>
          <p:cNvSpPr txBox="1">
            <a:spLocks/>
          </p:cNvSpPr>
          <p:nvPr/>
        </p:nvSpPr>
        <p:spPr>
          <a:xfrm>
            <a:off x="572099" y="2840928"/>
            <a:ext cx="3850502" cy="66548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smtClean="0"/>
              <a:t>Typical performance </a:t>
            </a:r>
            <a:r>
              <a:rPr lang="en-US" sz="2400" dirty="0" err="1" smtClean="0"/>
              <a:t>eval</a:t>
            </a:r>
            <a:r>
              <a:rPr lang="en-US" sz="2400" dirty="0" smtClean="0"/>
              <a:t>:            group of experts</a:t>
            </a:r>
          </a:p>
        </p:txBody>
      </p:sp>
      <p:sp>
        <p:nvSpPr>
          <p:cNvPr id="334" name="Content Placeholder 2"/>
          <p:cNvSpPr txBox="1">
            <a:spLocks/>
          </p:cNvSpPr>
          <p:nvPr/>
        </p:nvSpPr>
        <p:spPr>
          <a:xfrm>
            <a:off x="4595319" y="3116537"/>
            <a:ext cx="3850502" cy="66548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smtClean="0"/>
              <a:t>Practical performance: 1 novice</a:t>
            </a:r>
          </a:p>
        </p:txBody>
      </p:sp>
      <p:pic>
        <p:nvPicPr>
          <p:cNvPr id="5" name="Picture 4"/>
          <p:cNvPicPr>
            <a:picLocks noChangeAspect="1"/>
          </p:cNvPicPr>
          <p:nvPr/>
        </p:nvPicPr>
        <p:blipFill>
          <a:blip r:embed="rId4"/>
          <a:stretch>
            <a:fillRect/>
          </a:stretch>
        </p:blipFill>
        <p:spPr>
          <a:xfrm>
            <a:off x="6022510" y="3747140"/>
            <a:ext cx="1190340" cy="1161607"/>
          </a:xfrm>
          <a:prstGeom prst="rect">
            <a:avLst/>
          </a:prstGeom>
        </p:spPr>
      </p:pic>
    </p:spTree>
    <p:extLst>
      <p:ext uri="{BB962C8B-B14F-4D97-AF65-F5344CB8AC3E}">
        <p14:creationId xmlns:p14="http://schemas.microsoft.com/office/powerpoint/2010/main" val="19039466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P spid="333" grpId="0"/>
      <p:bldP spid="3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Reflecting on </a:t>
            </a:r>
            <a:r>
              <a:rPr lang="en-US" dirty="0" err="1" smtClean="0"/>
              <a:t>Monotasks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Painful to re-architect existing system to use </a:t>
            </a:r>
            <a:r>
              <a:rPr lang="en-US" dirty="0" err="1" smtClean="0"/>
              <a:t>monotasks</a:t>
            </a:r>
            <a:endParaRPr lang="en-US" dirty="0"/>
          </a:p>
          <a:p>
            <a:pPr marL="0" indent="0">
              <a:buNone/>
            </a:pPr>
            <a:r>
              <a:rPr lang="en-US" dirty="0"/>
              <a:t>	</a:t>
            </a:r>
            <a:r>
              <a:rPr lang="en-US" sz="2800" dirty="0" smtClean="0"/>
              <a:t>Pipelining deeply integrated (&gt;20K lines of code changed)</a:t>
            </a:r>
          </a:p>
          <a:p>
            <a:pPr marL="0" indent="0">
              <a:buNone/>
            </a:pPr>
            <a:r>
              <a:rPr lang="en-US" sz="2800" dirty="0"/>
              <a:t>	</a:t>
            </a:r>
            <a:r>
              <a:rPr lang="en-US" sz="2800" dirty="0" smtClean="0"/>
              <a:t>Implemented at high layer of software stack</a:t>
            </a:r>
          </a:p>
          <a:p>
            <a:pPr marL="0" indent="0">
              <a:buNone/>
            </a:pPr>
            <a:endParaRPr lang="en-US" sz="2800" dirty="0"/>
          </a:p>
          <a:p>
            <a:pPr marL="0" indent="0">
              <a:buNone/>
            </a:pPr>
            <a:r>
              <a:rPr lang="en-US" sz="2800" dirty="0" smtClean="0"/>
              <a:t>	Should clarity be provided by the operating system?</a:t>
            </a:r>
            <a:endParaRPr lang="en-US" dirty="0" smtClean="0"/>
          </a:p>
        </p:txBody>
      </p:sp>
      <p:sp>
        <p:nvSpPr>
          <p:cNvPr id="4" name="Right Arrow 3"/>
          <p:cNvSpPr/>
          <p:nvPr/>
        </p:nvSpPr>
        <p:spPr>
          <a:xfrm rot="5400000">
            <a:off x="3845371" y="2892296"/>
            <a:ext cx="472049" cy="582861"/>
          </a:xfrm>
          <a:prstGeom prst="rightArrow">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6631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76234" y="4674383"/>
            <a:ext cx="3867766" cy="461665"/>
          </a:xfrm>
          <a:prstGeom prst="rect">
            <a:avLst/>
          </a:prstGeom>
        </p:spPr>
        <p:txBody>
          <a:bodyPr wrap="none">
            <a:spAutoFit/>
          </a:bodyPr>
          <a:lstStyle/>
          <a:p>
            <a:r>
              <a:rPr lang="en-US" sz="2400" dirty="0" err="1">
                <a:latin typeface="Open Sans Cond Light"/>
                <a:cs typeface="Open Sans Cond Light"/>
              </a:rPr>
              <a:t>github.com</a:t>
            </a:r>
            <a:r>
              <a:rPr lang="en-US" sz="2400" dirty="0">
                <a:latin typeface="Open Sans Cond Light"/>
                <a:cs typeface="Open Sans Cond Light"/>
              </a:rPr>
              <a:t>/</a:t>
            </a:r>
            <a:r>
              <a:rPr lang="en-US" sz="2400" dirty="0" err="1">
                <a:latin typeface="Open Sans Cond Light"/>
                <a:cs typeface="Open Sans Cond Light"/>
              </a:rPr>
              <a:t>NetSys</a:t>
            </a:r>
            <a:r>
              <a:rPr lang="en-US" sz="2400" dirty="0">
                <a:latin typeface="Open Sans Cond Light"/>
                <a:cs typeface="Open Sans Cond Light"/>
              </a:rPr>
              <a:t>/spark-</a:t>
            </a:r>
            <a:r>
              <a:rPr lang="en-US" sz="2400" dirty="0" err="1">
                <a:latin typeface="Open Sans Cond Light"/>
                <a:cs typeface="Open Sans Cond Light"/>
              </a:rPr>
              <a:t>monotasks</a:t>
            </a:r>
            <a:endParaRPr lang="en-US" sz="2400" dirty="0">
              <a:latin typeface="Open Sans Cond Light"/>
              <a:cs typeface="Open Sans Cond Light"/>
            </a:endParaRPr>
          </a:p>
        </p:txBody>
      </p:sp>
      <p:sp>
        <p:nvSpPr>
          <p:cNvPr id="369" name="Content Placeholder 2"/>
          <p:cNvSpPr txBox="1">
            <a:spLocks/>
          </p:cNvSpPr>
          <p:nvPr/>
        </p:nvSpPr>
        <p:spPr>
          <a:xfrm>
            <a:off x="239607" y="539210"/>
            <a:ext cx="8601889" cy="4051292"/>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Open Sans Condensed Light"/>
                <a:ea typeface="+mn-ea"/>
                <a:cs typeface="Open Sans Condensed Light"/>
              </a:defRPr>
            </a:lvl1pPr>
            <a:lvl2pPr marL="742950" indent="-285750" algn="l" defTabSz="457200" rtl="0" eaLnBrk="1" latinLnBrk="0" hangingPunct="1">
              <a:spcBef>
                <a:spcPct val="20000"/>
              </a:spcBef>
              <a:buFont typeface="Arial"/>
              <a:buChar char="–"/>
              <a:defRPr sz="2800" kern="1200">
                <a:solidFill>
                  <a:schemeClr val="tx1"/>
                </a:solidFill>
                <a:latin typeface="Open Sans Condensed Light"/>
                <a:ea typeface="+mn-ea"/>
                <a:cs typeface="Open Sans Condensed Light"/>
              </a:defRPr>
            </a:lvl2pPr>
            <a:lvl3pPr marL="1143000" indent="-228600" algn="l" defTabSz="457200" rtl="0" eaLnBrk="1" latinLnBrk="0" hangingPunct="1">
              <a:spcBef>
                <a:spcPct val="20000"/>
              </a:spcBef>
              <a:buFont typeface="Arial"/>
              <a:buChar char="•"/>
              <a:defRPr sz="2400" kern="1200">
                <a:solidFill>
                  <a:schemeClr val="tx1"/>
                </a:solidFill>
                <a:latin typeface="Open Sans Condensed Light"/>
                <a:ea typeface="+mn-ea"/>
                <a:cs typeface="Open Sans Condensed Light"/>
              </a:defRPr>
            </a:lvl3pPr>
            <a:lvl4pPr marL="16002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4pPr>
            <a:lvl5pPr marL="2057400" indent="-228600" algn="l" defTabSz="457200" rtl="0" eaLnBrk="1" latinLnBrk="0" hangingPunct="1">
              <a:spcBef>
                <a:spcPct val="20000"/>
              </a:spcBef>
              <a:buFont typeface="Arial"/>
              <a:buChar char="»"/>
              <a:defRPr sz="2000" kern="1200">
                <a:solidFill>
                  <a:schemeClr val="tx1"/>
                </a:solidFill>
                <a:latin typeface="Open Sans Condensed Light"/>
                <a:ea typeface="+mn-ea"/>
                <a:cs typeface="Open Sans Condensed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smtClean="0">
                <a:latin typeface="Open Sans Condensed Bold"/>
                <a:cs typeface="Open Sans Condensed Bold"/>
              </a:rPr>
              <a:t>Goal: provide performance clarity</a:t>
            </a:r>
          </a:p>
          <a:p>
            <a:pPr marL="0" indent="0" algn="ctr">
              <a:buFont typeface="Arial"/>
              <a:buNone/>
            </a:pPr>
            <a:r>
              <a:rPr lang="en-US" sz="2800" dirty="0" smtClean="0"/>
              <a:t>Only way to improve performance is to know what to speed up</a:t>
            </a:r>
            <a:endParaRPr lang="en-US" sz="2800" dirty="0"/>
          </a:p>
          <a:p>
            <a:pPr marL="0" indent="0" algn="ctr">
              <a:buNone/>
            </a:pPr>
            <a:endParaRPr lang="en-US" sz="2800" dirty="0">
              <a:latin typeface="Open Sans Condensed Bold"/>
              <a:cs typeface="Open Sans Condensed Bold"/>
            </a:endParaRPr>
          </a:p>
          <a:p>
            <a:pPr marL="0" indent="0" algn="ctr">
              <a:buNone/>
            </a:pPr>
            <a:r>
              <a:rPr lang="en-US" sz="2800" dirty="0" smtClean="0">
                <a:latin typeface="Open Sans Condensed Bold"/>
                <a:cs typeface="Open Sans Condensed Bold"/>
              </a:rPr>
              <a:t>Using </a:t>
            </a:r>
            <a:r>
              <a:rPr lang="en-US" sz="2800" dirty="0">
                <a:latin typeface="Open Sans Condensed Bold"/>
                <a:cs typeface="Open Sans Condensed Bold"/>
              </a:rPr>
              <a:t>single-resource </a:t>
            </a:r>
            <a:r>
              <a:rPr lang="en-US" sz="2800" dirty="0" err="1" smtClean="0">
                <a:latin typeface="Open Sans Condensed Bold"/>
                <a:cs typeface="Open Sans Condensed Bold"/>
              </a:rPr>
              <a:t>monotasks</a:t>
            </a:r>
            <a:r>
              <a:rPr lang="en-US" sz="2800" dirty="0" smtClean="0">
                <a:latin typeface="Open Sans Condensed Bold"/>
                <a:cs typeface="Open Sans Condensed Bold"/>
              </a:rPr>
              <a:t> provides clarity      without </a:t>
            </a:r>
            <a:r>
              <a:rPr lang="en-US" sz="2800" dirty="0">
                <a:latin typeface="Open Sans Condensed Bold"/>
                <a:cs typeface="Open Sans Condensed Bold"/>
              </a:rPr>
              <a:t>sacrificing </a:t>
            </a:r>
            <a:r>
              <a:rPr lang="en-US" sz="2800" dirty="0" smtClean="0">
                <a:latin typeface="Open Sans Condensed Bold"/>
                <a:cs typeface="Open Sans Condensed Bold"/>
              </a:rPr>
              <a:t>performance</a:t>
            </a:r>
          </a:p>
          <a:p>
            <a:pPr marL="0" indent="0" algn="ctr">
              <a:buNone/>
            </a:pPr>
            <a:endParaRPr lang="en-US" sz="2800" dirty="0"/>
          </a:p>
          <a:p>
            <a:pPr marL="0" indent="0" algn="ctr">
              <a:buNone/>
            </a:pPr>
            <a:r>
              <a:rPr lang="en-US" sz="2800" dirty="0" smtClean="0">
                <a:latin typeface="Open Sans Condensed Bold"/>
                <a:cs typeface="Open Sans Condensed Bold"/>
              </a:rPr>
              <a:t>With </a:t>
            </a:r>
            <a:r>
              <a:rPr lang="en-US" sz="2800" dirty="0" err="1" smtClean="0">
                <a:latin typeface="Open Sans Condensed Bold"/>
                <a:cs typeface="Open Sans Condensed Bold"/>
              </a:rPr>
              <a:t>monotasks</a:t>
            </a:r>
            <a:r>
              <a:rPr lang="en-US" sz="2800" dirty="0" smtClean="0">
                <a:latin typeface="Open Sans Condensed Bold"/>
                <a:cs typeface="Open Sans Condensed Bold"/>
              </a:rPr>
              <a:t>, easier to improve system performance</a:t>
            </a:r>
          </a:p>
        </p:txBody>
      </p:sp>
    </p:spTree>
    <p:extLst>
      <p:ext uri="{BB962C8B-B14F-4D97-AF65-F5344CB8AC3E}">
        <p14:creationId xmlns:p14="http://schemas.microsoft.com/office/powerpoint/2010/main" val="35266880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 y="0"/>
            <a:ext cx="3495973" cy="5143500"/>
          </a:xfrm>
          <a:prstGeom prst="rect">
            <a:avLst/>
          </a:prstGeom>
        </p:spPr>
      </p:pic>
      <p:grpSp>
        <p:nvGrpSpPr>
          <p:cNvPr id="493" name="Group 492"/>
          <p:cNvGrpSpPr/>
          <p:nvPr/>
        </p:nvGrpSpPr>
        <p:grpSpPr>
          <a:xfrm>
            <a:off x="3495985" y="0"/>
            <a:ext cx="1982759" cy="5143500"/>
            <a:chOff x="3495979" y="0"/>
            <a:chExt cx="1982759" cy="5143500"/>
          </a:xfrm>
        </p:grpSpPr>
        <p:sp>
          <p:nvSpPr>
            <p:cNvPr id="347" name="Rectangle 346"/>
            <p:cNvSpPr/>
            <p:nvPr/>
          </p:nvSpPr>
          <p:spPr>
            <a:xfrm>
              <a:off x="3495979" y="0"/>
              <a:ext cx="1982759" cy="514350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grpSp>
          <p:nvGrpSpPr>
            <p:cNvPr id="5" name="Group 4"/>
            <p:cNvGrpSpPr/>
            <p:nvPr/>
          </p:nvGrpSpPr>
          <p:grpSpPr>
            <a:xfrm>
              <a:off x="3739720" y="491637"/>
              <a:ext cx="736037" cy="741925"/>
              <a:chOff x="3512622" y="2278774"/>
              <a:chExt cx="1236027" cy="1245915"/>
            </a:xfrm>
          </p:grpSpPr>
          <p:sp>
            <p:nvSpPr>
              <p:cNvPr id="18" name="Oval 1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3" name="Oval 3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7" name="Straight Connector 36"/>
              <p:cNvCxnSpPr>
                <a:endCxn id="33" idx="7"/>
              </p:cNvCxnSpPr>
              <p:nvPr/>
            </p:nvCxnSpPr>
            <p:spPr>
              <a:xfrm flipV="1">
                <a:off x="4157180" y="2606022"/>
                <a:ext cx="286286" cy="28176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3512623" y="2288663"/>
                <a:ext cx="1236026" cy="1236026"/>
                <a:chOff x="3512623" y="2288663"/>
                <a:chExt cx="1236026" cy="1236026"/>
              </a:xfrm>
            </p:grpSpPr>
            <p:cxnSp>
              <p:nvCxnSpPr>
                <p:cNvPr id="40" name="Straight Connector 39"/>
                <p:cNvCxnSpPr>
                  <a:stCxn id="33" idx="0"/>
                  <a:endCxn id="18"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3" idx="1"/>
                  <a:endCxn id="18"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7"/>
                  <a:endCxn id="18"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3" idx="6"/>
                  <a:endCxn id="18"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8" idx="4"/>
                  <a:endCxn id="33"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3" idx="2"/>
                  <a:endCxn id="18"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3" idx="3"/>
                  <a:endCxn id="18"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8" idx="5"/>
                  <a:endCxn id="33"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rot="4063986">
                <a:off x="3512622" y="2278774"/>
                <a:ext cx="1236026" cy="1236026"/>
                <a:chOff x="3512623" y="2288663"/>
                <a:chExt cx="1236026" cy="1236026"/>
              </a:xfrm>
            </p:grpSpPr>
            <p:cxnSp>
              <p:nvCxnSpPr>
                <p:cNvPr id="73" name="Straight Connector 7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8" name="Oval 47"/>
            <p:cNvSpPr/>
            <p:nvPr/>
          </p:nvSpPr>
          <p:spPr>
            <a:xfrm>
              <a:off x="4598623" y="493528"/>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p:cNvSpPr/>
            <p:nvPr/>
          </p:nvSpPr>
          <p:spPr>
            <a:xfrm>
              <a:off x="4716864" y="607694"/>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Straight Connector 49"/>
            <p:cNvCxnSpPr>
              <a:endCxn id="49" idx="6"/>
            </p:cNvCxnSpPr>
            <p:nvPr/>
          </p:nvCxnSpPr>
          <p:spPr>
            <a:xfrm>
              <a:off x="4982447" y="850299"/>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98625" y="481194"/>
              <a:ext cx="736035" cy="736037"/>
              <a:chOff x="3512617" y="2267954"/>
              <a:chExt cx="1236022" cy="1236028"/>
            </a:xfrm>
          </p:grpSpPr>
          <p:cxnSp>
            <p:nvCxnSpPr>
              <p:cNvPr id="62" name="Straight Connector 61"/>
              <p:cNvCxnSpPr>
                <a:stCxn id="49" idx="0"/>
                <a:endCxn id="48" idx="0"/>
              </p:cNvCxnSpPr>
              <p:nvPr/>
            </p:nvCxnSpPr>
            <p:spPr>
              <a:xfrm flipH="1" flipV="1">
                <a:off x="4130629"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1"/>
                <a:endCxn id="48" idx="1"/>
              </p:cNvCxnSpPr>
              <p:nvPr/>
            </p:nvCxnSpPr>
            <p:spPr>
              <a:xfrm flipH="1" flipV="1">
                <a:off x="3693628"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9" idx="7"/>
                <a:endCxn id="48" idx="7"/>
              </p:cNvCxnSpPr>
              <p:nvPr/>
            </p:nvCxnSpPr>
            <p:spPr>
              <a:xfrm flipV="1">
                <a:off x="4443455"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49" idx="6"/>
                <a:endCxn id="48"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8" idx="4"/>
                <a:endCxn id="49"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9" idx="2"/>
                <a:endCxn id="48" idx="2"/>
              </p:cNvCxnSpPr>
              <p:nvPr/>
            </p:nvCxnSpPr>
            <p:spPr>
              <a:xfrm flipH="1" flipV="1">
                <a:off x="3512617"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49" idx="3"/>
                <a:endCxn id="48"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5"/>
                <a:endCxn id="49" idx="5"/>
              </p:cNvCxnSpPr>
              <p:nvPr/>
            </p:nvCxnSpPr>
            <p:spPr>
              <a:xfrm flipH="1" flipV="1">
                <a:off x="4443459"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rot="4063986">
              <a:off x="4598622" y="487639"/>
              <a:ext cx="736036" cy="736036"/>
              <a:chOff x="3512623" y="2288663"/>
              <a:chExt cx="1236026" cy="1236026"/>
            </a:xfrm>
          </p:grpSpPr>
          <p:cxnSp>
            <p:nvCxnSpPr>
              <p:cNvPr id="53" name="Straight Connector 5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751200" y="1304277"/>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2" name="Oval 81"/>
            <p:cNvSpPr/>
            <p:nvPr/>
          </p:nvSpPr>
          <p:spPr>
            <a:xfrm>
              <a:off x="3869441" y="1418443"/>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 name="Straight Connector 82"/>
            <p:cNvCxnSpPr>
              <a:endCxn id="82" idx="5"/>
            </p:cNvCxnSpPr>
            <p:nvPr/>
          </p:nvCxnSpPr>
          <p:spPr>
            <a:xfrm>
              <a:off x="4135024" y="1661048"/>
              <a:ext cx="170480" cy="19345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51209" y="1291944"/>
              <a:ext cx="736038" cy="736037"/>
              <a:chOff x="3512615" y="2267954"/>
              <a:chExt cx="1236024" cy="1236028"/>
            </a:xfrm>
          </p:grpSpPr>
          <p:cxnSp>
            <p:nvCxnSpPr>
              <p:cNvPr id="94" name="Straight Connector 93"/>
              <p:cNvCxnSpPr>
                <a:stCxn id="82" idx="0"/>
                <a:endCxn id="81" idx="0"/>
              </p:cNvCxnSpPr>
              <p:nvPr/>
            </p:nvCxnSpPr>
            <p:spPr>
              <a:xfrm flipH="1" flipV="1">
                <a:off x="4130627"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2" idx="1"/>
                <a:endCxn id="81" idx="1"/>
              </p:cNvCxnSpPr>
              <p:nvPr/>
            </p:nvCxnSpPr>
            <p:spPr>
              <a:xfrm flipH="1" flipV="1">
                <a:off x="3693626"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2" idx="7"/>
                <a:endCxn id="81" idx="7"/>
              </p:cNvCxnSpPr>
              <p:nvPr/>
            </p:nvCxnSpPr>
            <p:spPr>
              <a:xfrm flipV="1">
                <a:off x="4443457" y="2448966"/>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2" idx="6"/>
                <a:endCxn id="81"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1" idx="4"/>
                <a:endCxn id="82"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2" idx="2"/>
                <a:endCxn id="81"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82" idx="3"/>
                <a:endCxn id="81" idx="3"/>
              </p:cNvCxnSpPr>
              <p:nvPr/>
            </p:nvCxnSpPr>
            <p:spPr>
              <a:xfrm flipH="1">
                <a:off x="3693626" y="3191954"/>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81" idx="5"/>
                <a:endCxn id="82"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rot="4063986">
              <a:off x="3751199" y="1298388"/>
              <a:ext cx="736036" cy="736036"/>
              <a:chOff x="3512623" y="2288663"/>
              <a:chExt cx="1236026" cy="1236026"/>
            </a:xfrm>
          </p:grpSpPr>
          <p:cxnSp>
            <p:nvCxnSpPr>
              <p:cNvPr id="86" name="Straight Connector 8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03" name="Oval 102"/>
            <p:cNvSpPr/>
            <p:nvPr/>
          </p:nvSpPr>
          <p:spPr>
            <a:xfrm>
              <a:off x="4610102" y="13002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4" name="Oval 103"/>
            <p:cNvSpPr/>
            <p:nvPr/>
          </p:nvSpPr>
          <p:spPr>
            <a:xfrm>
              <a:off x="4728343" y="14144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5" name="Straight Connector 104"/>
            <p:cNvCxnSpPr>
              <a:endCxn id="104" idx="7"/>
            </p:cNvCxnSpPr>
            <p:nvPr/>
          </p:nvCxnSpPr>
          <p:spPr>
            <a:xfrm flipV="1">
              <a:off x="4993926" y="14892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4610111" y="1287951"/>
              <a:ext cx="736038" cy="736036"/>
              <a:chOff x="3512615" y="2267956"/>
              <a:chExt cx="1236024" cy="1236026"/>
            </a:xfrm>
          </p:grpSpPr>
          <p:cxnSp>
            <p:nvCxnSpPr>
              <p:cNvPr id="116" name="Straight Connector 115"/>
              <p:cNvCxnSpPr>
                <a:stCxn id="104" idx="0"/>
                <a:endCxn id="103" idx="0"/>
              </p:cNvCxnSpPr>
              <p:nvPr/>
            </p:nvCxnSpPr>
            <p:spPr>
              <a:xfrm flipH="1" flipV="1">
                <a:off x="413062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4" idx="1"/>
                <a:endCxn id="103" idx="1"/>
              </p:cNvCxnSpPr>
              <p:nvPr/>
            </p:nvCxnSpPr>
            <p:spPr>
              <a:xfrm flipH="1" flipV="1">
                <a:off x="3693626" y="2448968"/>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4" idx="7"/>
                <a:endCxn id="103" idx="7"/>
              </p:cNvCxnSpPr>
              <p:nvPr/>
            </p:nvCxnSpPr>
            <p:spPr>
              <a:xfrm flipV="1">
                <a:off x="4443457"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4" idx="6"/>
                <a:endCxn id="103"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3" idx="4"/>
                <a:endCxn id="104"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4" idx="2"/>
                <a:endCxn id="103"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4" idx="3"/>
                <a:endCxn id="103"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3" idx="5"/>
                <a:endCxn id="104"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rot="4063986">
              <a:off x="4610101" y="1294390"/>
              <a:ext cx="736036" cy="736036"/>
              <a:chOff x="3512623" y="2288663"/>
              <a:chExt cx="1236026" cy="1236026"/>
            </a:xfrm>
          </p:grpSpPr>
          <p:cxnSp>
            <p:nvCxnSpPr>
              <p:cNvPr id="108" name="Straight Connector 10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5" name="Oval 124"/>
            <p:cNvSpPr/>
            <p:nvPr/>
          </p:nvSpPr>
          <p:spPr>
            <a:xfrm>
              <a:off x="3739721" y="210050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6" name="Oval 125"/>
            <p:cNvSpPr/>
            <p:nvPr/>
          </p:nvSpPr>
          <p:spPr>
            <a:xfrm>
              <a:off x="3857962" y="221467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7" name="Straight Connector 126"/>
            <p:cNvCxnSpPr>
              <a:endCxn id="126" idx="6"/>
            </p:cNvCxnSpPr>
            <p:nvPr/>
          </p:nvCxnSpPr>
          <p:spPr>
            <a:xfrm>
              <a:off x="4123545" y="2457280"/>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3739721" y="2088180"/>
              <a:ext cx="736034" cy="736036"/>
              <a:chOff x="3512633" y="2267956"/>
              <a:chExt cx="1236026" cy="1236026"/>
            </a:xfrm>
          </p:grpSpPr>
          <p:cxnSp>
            <p:nvCxnSpPr>
              <p:cNvPr id="138" name="Straight Connector 137"/>
              <p:cNvCxnSpPr>
                <a:stCxn id="126" idx="0"/>
                <a:endCxn id="125" idx="0"/>
              </p:cNvCxnSpPr>
              <p:nvPr/>
            </p:nvCxnSpPr>
            <p:spPr>
              <a:xfrm flipH="1" flipV="1">
                <a:off x="413064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6" idx="1"/>
                <a:endCxn id="125" idx="1"/>
              </p:cNvCxnSpPr>
              <p:nvPr/>
            </p:nvCxnSpPr>
            <p:spPr>
              <a:xfrm flipH="1" flipV="1">
                <a:off x="3693643"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6" idx="7"/>
                <a:endCxn id="125" idx="7"/>
              </p:cNvCxnSpPr>
              <p:nvPr/>
            </p:nvCxnSpPr>
            <p:spPr>
              <a:xfrm flipV="1">
                <a:off x="4443476"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6" idx="6"/>
                <a:endCxn id="125" idx="6"/>
              </p:cNvCxnSpPr>
              <p:nvPr/>
            </p:nvCxnSpPr>
            <p:spPr>
              <a:xfrm flipV="1">
                <a:off x="4569116" y="2885967"/>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25" idx="4"/>
                <a:endCxn id="126" idx="4"/>
              </p:cNvCxnSpPr>
              <p:nvPr/>
            </p:nvCxnSpPr>
            <p:spPr>
              <a:xfrm flipV="1">
                <a:off x="4130645"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26" idx="2"/>
                <a:endCxn id="125" idx="2"/>
              </p:cNvCxnSpPr>
              <p:nvPr/>
            </p:nvCxnSpPr>
            <p:spPr>
              <a:xfrm flipH="1" flipV="1">
                <a:off x="3512632"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26" idx="3"/>
                <a:endCxn id="125"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25" idx="5"/>
                <a:endCxn id="126" idx="5"/>
              </p:cNvCxnSpPr>
              <p:nvPr/>
            </p:nvCxnSpPr>
            <p:spPr>
              <a:xfrm flipH="1" flipV="1">
                <a:off x="4443476"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rot="4063986">
              <a:off x="3739720" y="2094620"/>
              <a:ext cx="736036" cy="736036"/>
              <a:chOff x="3512623" y="2288663"/>
              <a:chExt cx="1236026" cy="1236026"/>
            </a:xfrm>
          </p:grpSpPr>
          <p:cxnSp>
            <p:nvCxnSpPr>
              <p:cNvPr id="130" name="Straight Connector 129"/>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598622" y="2090622"/>
              <a:ext cx="736037" cy="741925"/>
              <a:chOff x="3512622" y="2278774"/>
              <a:chExt cx="1236027" cy="1245915"/>
            </a:xfrm>
          </p:grpSpPr>
          <p:sp>
            <p:nvSpPr>
              <p:cNvPr id="147" name="Oval 14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8" name="Oval 14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49" name="Straight Connector 148"/>
              <p:cNvCxnSpPr>
                <a:endCxn id="148" idx="1"/>
              </p:cNvCxnSpPr>
              <p:nvPr/>
            </p:nvCxnSpPr>
            <p:spPr>
              <a:xfrm flipH="1" flipV="1">
                <a:off x="3836826" y="2606023"/>
                <a:ext cx="320353" cy="281766"/>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3512623" y="2288663"/>
                <a:ext cx="1236026" cy="1236026"/>
                <a:chOff x="3512623" y="2288663"/>
                <a:chExt cx="1236026" cy="1236026"/>
              </a:xfrm>
            </p:grpSpPr>
            <p:cxnSp>
              <p:nvCxnSpPr>
                <p:cNvPr id="160" name="Straight Connector 159"/>
                <p:cNvCxnSpPr>
                  <a:stCxn id="148" idx="0"/>
                  <a:endCxn id="147"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48" idx="1"/>
                  <a:endCxn id="147"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48" idx="7"/>
                  <a:endCxn id="147"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48" idx="6"/>
                  <a:endCxn id="147"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47" idx="4"/>
                  <a:endCxn id="148"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48" idx="2"/>
                  <a:endCxn id="147"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48" idx="3"/>
                  <a:endCxn id="147"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47" idx="5"/>
                  <a:endCxn id="148"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rot="4063986">
                <a:off x="3512622" y="2278774"/>
                <a:ext cx="1236026" cy="1236026"/>
                <a:chOff x="3512623" y="2288663"/>
                <a:chExt cx="1236026" cy="1236026"/>
              </a:xfrm>
            </p:grpSpPr>
            <p:cxnSp>
              <p:nvCxnSpPr>
                <p:cNvPr id="152" name="Straight Connector 151"/>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169" name="Oval 168"/>
            <p:cNvSpPr/>
            <p:nvPr/>
          </p:nvSpPr>
          <p:spPr>
            <a:xfrm>
              <a:off x="3751200" y="2907260"/>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0" name="Oval 169"/>
            <p:cNvSpPr/>
            <p:nvPr/>
          </p:nvSpPr>
          <p:spPr>
            <a:xfrm>
              <a:off x="3869441" y="3021426"/>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71" name="Straight Connector 170"/>
            <p:cNvCxnSpPr>
              <a:endCxn id="170" idx="4"/>
            </p:cNvCxnSpPr>
            <p:nvPr/>
          </p:nvCxnSpPr>
          <p:spPr>
            <a:xfrm flipH="1">
              <a:off x="4124881" y="3264031"/>
              <a:ext cx="10143" cy="26827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72" name="Group 171"/>
            <p:cNvGrpSpPr/>
            <p:nvPr/>
          </p:nvGrpSpPr>
          <p:grpSpPr>
            <a:xfrm>
              <a:off x="3751199" y="2894932"/>
              <a:ext cx="736035" cy="736036"/>
              <a:chOff x="3512629" y="2267956"/>
              <a:chExt cx="1236028" cy="1236026"/>
            </a:xfrm>
          </p:grpSpPr>
          <p:cxnSp>
            <p:nvCxnSpPr>
              <p:cNvPr id="182" name="Straight Connector 181"/>
              <p:cNvCxnSpPr>
                <a:stCxn id="170" idx="0"/>
                <a:endCxn id="169"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70" idx="1"/>
                <a:endCxn id="169" idx="1"/>
              </p:cNvCxnSpPr>
              <p:nvPr/>
            </p:nvCxnSpPr>
            <p:spPr>
              <a:xfrm flipH="1" flipV="1">
                <a:off x="3693640"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70" idx="7"/>
                <a:endCxn id="169"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70" idx="6"/>
                <a:endCxn id="169"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69" idx="4"/>
                <a:endCxn id="170"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70" idx="2"/>
                <a:endCxn id="169"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70" idx="3"/>
                <a:endCxn id="169" idx="3"/>
              </p:cNvCxnSpPr>
              <p:nvPr/>
            </p:nvCxnSpPr>
            <p:spPr>
              <a:xfrm flipH="1">
                <a:off x="3693643" y="3191954"/>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69" idx="5"/>
                <a:endCxn id="170"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rot="4063986">
              <a:off x="3751199" y="2901371"/>
              <a:ext cx="736036" cy="736036"/>
              <a:chOff x="3512623" y="2288663"/>
              <a:chExt cx="1236026" cy="1236026"/>
            </a:xfrm>
          </p:grpSpPr>
          <p:cxnSp>
            <p:nvCxnSpPr>
              <p:cNvPr id="174" name="Straight Connector 173"/>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4610101" y="2897373"/>
              <a:ext cx="736037" cy="741925"/>
              <a:chOff x="3512622" y="2278774"/>
              <a:chExt cx="1236027" cy="1245915"/>
            </a:xfrm>
          </p:grpSpPr>
          <p:sp>
            <p:nvSpPr>
              <p:cNvPr id="191" name="Oval 19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2" name="Oval 19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93" name="Straight Connector 192"/>
              <p:cNvCxnSpPr>
                <a:endCxn id="192" idx="5"/>
              </p:cNvCxnSpPr>
              <p:nvPr/>
            </p:nvCxnSpPr>
            <p:spPr>
              <a:xfrm>
                <a:off x="4157179" y="2887789"/>
                <a:ext cx="286287" cy="324874"/>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3512623" y="2288663"/>
                <a:ext cx="1236026" cy="1236026"/>
                <a:chOff x="3512623" y="2288663"/>
                <a:chExt cx="1236026" cy="1236026"/>
              </a:xfrm>
            </p:grpSpPr>
            <p:cxnSp>
              <p:nvCxnSpPr>
                <p:cNvPr id="204" name="Straight Connector 203"/>
                <p:cNvCxnSpPr>
                  <a:stCxn id="192" idx="0"/>
                  <a:endCxn id="19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92" idx="1"/>
                  <a:endCxn id="19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92" idx="7"/>
                  <a:endCxn id="19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92" idx="6"/>
                  <a:endCxn id="19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91" idx="4"/>
                  <a:endCxn id="19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92" idx="2"/>
                  <a:endCxn id="19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92" idx="3"/>
                  <a:endCxn id="19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91" idx="5"/>
                  <a:endCxn id="19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rot="4063986">
                <a:off x="3512622" y="2278774"/>
                <a:ext cx="1236026" cy="1236026"/>
                <a:chOff x="3512623" y="2288663"/>
                <a:chExt cx="1236026" cy="1236026"/>
              </a:xfrm>
            </p:grpSpPr>
            <p:cxnSp>
              <p:nvCxnSpPr>
                <p:cNvPr id="196" name="Straight Connector 19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00" name="Group 299"/>
            <p:cNvGrpSpPr/>
            <p:nvPr/>
          </p:nvGrpSpPr>
          <p:grpSpPr>
            <a:xfrm>
              <a:off x="3740682" y="3697588"/>
              <a:ext cx="736037" cy="741925"/>
              <a:chOff x="3512622" y="2278774"/>
              <a:chExt cx="1236027" cy="1245915"/>
            </a:xfrm>
          </p:grpSpPr>
          <p:sp>
            <p:nvSpPr>
              <p:cNvPr id="301" name="Oval 30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2" name="Oval 30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3" name="Straight Connector 302"/>
              <p:cNvCxnSpPr>
                <a:endCxn id="302" idx="0"/>
              </p:cNvCxnSpPr>
              <p:nvPr/>
            </p:nvCxnSpPr>
            <p:spPr>
              <a:xfrm flipH="1" flipV="1">
                <a:off x="4140146" y="2480382"/>
                <a:ext cx="17033" cy="40740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04" name="Group 303"/>
              <p:cNvGrpSpPr/>
              <p:nvPr/>
            </p:nvGrpSpPr>
            <p:grpSpPr>
              <a:xfrm>
                <a:off x="3512623" y="2288663"/>
                <a:ext cx="1236026" cy="1236026"/>
                <a:chOff x="3512623" y="2288663"/>
                <a:chExt cx="1236026" cy="1236026"/>
              </a:xfrm>
            </p:grpSpPr>
            <p:cxnSp>
              <p:nvCxnSpPr>
                <p:cNvPr id="314" name="Straight Connector 313"/>
                <p:cNvCxnSpPr>
                  <a:stCxn id="302" idx="0"/>
                  <a:endCxn id="30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a:stCxn id="302" idx="1"/>
                  <a:endCxn id="30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02" idx="7"/>
                  <a:endCxn id="30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a:stCxn id="302" idx="6"/>
                  <a:endCxn id="30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a:stCxn id="301" idx="4"/>
                  <a:endCxn id="30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a:stCxn id="302" idx="2"/>
                  <a:endCxn id="30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a:stCxn id="302" idx="3"/>
                  <a:endCxn id="30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a:stCxn id="301" idx="5"/>
                  <a:endCxn id="30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rot="4063986">
                <a:off x="3512622" y="2278774"/>
                <a:ext cx="1236026" cy="1236026"/>
                <a:chOff x="3512623" y="2288663"/>
                <a:chExt cx="1236026" cy="1236026"/>
              </a:xfrm>
            </p:grpSpPr>
            <p:cxnSp>
              <p:nvCxnSpPr>
                <p:cNvPr id="306" name="Straight Connector 30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323" name="Oval 322"/>
            <p:cNvSpPr/>
            <p:nvPr/>
          </p:nvSpPr>
          <p:spPr>
            <a:xfrm>
              <a:off x="4599585" y="36994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4" name="Oval 323"/>
            <p:cNvSpPr/>
            <p:nvPr/>
          </p:nvSpPr>
          <p:spPr>
            <a:xfrm>
              <a:off x="4717826" y="38136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25" name="Straight Connector 324"/>
            <p:cNvCxnSpPr>
              <a:endCxn id="324" idx="7"/>
            </p:cNvCxnSpPr>
            <p:nvPr/>
          </p:nvCxnSpPr>
          <p:spPr>
            <a:xfrm flipV="1">
              <a:off x="4983409" y="38884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26" name="Group 325"/>
            <p:cNvGrpSpPr/>
            <p:nvPr/>
          </p:nvGrpSpPr>
          <p:grpSpPr>
            <a:xfrm>
              <a:off x="4599584" y="3687148"/>
              <a:ext cx="736035" cy="736035"/>
              <a:chOff x="3512629" y="2267956"/>
              <a:chExt cx="1236028" cy="1236026"/>
            </a:xfrm>
          </p:grpSpPr>
          <p:cxnSp>
            <p:nvCxnSpPr>
              <p:cNvPr id="336" name="Straight Connector 335"/>
              <p:cNvCxnSpPr>
                <a:stCxn id="324" idx="0"/>
                <a:endCxn id="323"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a:stCxn id="324" idx="1"/>
                <a:endCxn id="323" idx="1"/>
              </p:cNvCxnSpPr>
              <p:nvPr/>
            </p:nvCxnSpPr>
            <p:spPr>
              <a:xfrm flipH="1" flipV="1">
                <a:off x="3693643" y="2448966"/>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a:stCxn id="324" idx="7"/>
                <a:endCxn id="323"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a:stCxn id="324" idx="6"/>
                <a:endCxn id="323"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a:stCxn id="323" idx="4"/>
                <a:endCxn id="324"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a:stCxn id="324" idx="2"/>
                <a:endCxn id="323"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a:stCxn id="324" idx="3"/>
                <a:endCxn id="323"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a:stCxn id="323" idx="5"/>
                <a:endCxn id="324"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27" name="Group 326"/>
            <p:cNvGrpSpPr/>
            <p:nvPr/>
          </p:nvGrpSpPr>
          <p:grpSpPr>
            <a:xfrm rot="4063986">
              <a:off x="4599584" y="3693590"/>
              <a:ext cx="736036" cy="736036"/>
              <a:chOff x="3512623" y="2288663"/>
              <a:chExt cx="1236026" cy="1236026"/>
            </a:xfrm>
          </p:grpSpPr>
          <p:cxnSp>
            <p:nvCxnSpPr>
              <p:cNvPr id="328" name="Straight Connector 32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92" name="Rectangle 491"/>
          <p:cNvSpPr/>
          <p:nvPr/>
        </p:nvSpPr>
        <p:spPr>
          <a:xfrm>
            <a:off x="5" y="2290858"/>
            <a:ext cx="3495979" cy="2852642"/>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Bold"/>
                <a:cs typeface="Open Sans Condensed Bold"/>
              </a:rPr>
              <a:t>Should I trade more CPU for less I/O by using better compression?</a:t>
            </a:r>
            <a:endParaRPr lang="en-US" sz="6600" dirty="0" smtClean="0">
              <a:solidFill>
                <a:schemeClr val="tx1"/>
              </a:solidFill>
              <a:latin typeface="Open Sans Condensed Bold"/>
              <a:cs typeface="Open Sans Condensed Bold"/>
            </a:endParaRPr>
          </a:p>
        </p:txBody>
      </p:sp>
      <p:pic>
        <p:nvPicPr>
          <p:cNvPr id="236" name="Picture 235"/>
          <p:cNvPicPr>
            <a:picLocks noChangeAspect="1"/>
          </p:cNvPicPr>
          <p:nvPr/>
        </p:nvPicPr>
        <p:blipFill>
          <a:blip r:embed="rId4"/>
          <a:stretch>
            <a:fillRect/>
          </a:stretch>
        </p:blipFill>
        <p:spPr>
          <a:xfrm>
            <a:off x="7634088" y="316666"/>
            <a:ext cx="1308090" cy="3057873"/>
          </a:xfrm>
          <a:prstGeom prst="rect">
            <a:avLst/>
          </a:prstGeom>
        </p:spPr>
      </p:pic>
      <p:pic>
        <p:nvPicPr>
          <p:cNvPr id="237" name="Picture 236"/>
          <p:cNvPicPr>
            <a:picLocks noChangeAspect="1"/>
          </p:cNvPicPr>
          <p:nvPr/>
        </p:nvPicPr>
        <p:blipFill>
          <a:blip r:embed="rId4"/>
          <a:stretch>
            <a:fillRect/>
          </a:stretch>
        </p:blipFill>
        <p:spPr>
          <a:xfrm>
            <a:off x="6720366" y="1035453"/>
            <a:ext cx="1308090" cy="3057873"/>
          </a:xfrm>
          <a:prstGeom prst="rect">
            <a:avLst/>
          </a:prstGeom>
        </p:spPr>
      </p:pic>
      <p:pic>
        <p:nvPicPr>
          <p:cNvPr id="238" name="Picture 237"/>
          <p:cNvPicPr>
            <a:picLocks noChangeAspect="1"/>
          </p:cNvPicPr>
          <p:nvPr/>
        </p:nvPicPr>
        <p:blipFill>
          <a:blip r:embed="rId4"/>
          <a:stretch>
            <a:fillRect/>
          </a:stretch>
        </p:blipFill>
        <p:spPr>
          <a:xfrm>
            <a:off x="5831151" y="1755550"/>
            <a:ext cx="1308090" cy="3057873"/>
          </a:xfrm>
          <a:prstGeom prst="rect">
            <a:avLst/>
          </a:prstGeom>
        </p:spPr>
      </p:pic>
    </p:spTree>
    <p:extLst>
      <p:ext uri="{BB962C8B-B14F-4D97-AF65-F5344CB8AC3E}">
        <p14:creationId xmlns:p14="http://schemas.microsoft.com/office/powerpoint/2010/main" val="2593885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 y="0"/>
            <a:ext cx="3495973" cy="5143500"/>
          </a:xfrm>
          <a:prstGeom prst="rect">
            <a:avLst/>
          </a:prstGeom>
        </p:spPr>
      </p:pic>
      <p:sp>
        <p:nvSpPr>
          <p:cNvPr id="347" name="Rectangle 346"/>
          <p:cNvSpPr/>
          <p:nvPr/>
        </p:nvSpPr>
        <p:spPr>
          <a:xfrm>
            <a:off x="3495985" y="0"/>
            <a:ext cx="1982759" cy="514350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grpSp>
        <p:nvGrpSpPr>
          <p:cNvPr id="2" name="Group 1"/>
          <p:cNvGrpSpPr/>
          <p:nvPr/>
        </p:nvGrpSpPr>
        <p:grpSpPr>
          <a:xfrm>
            <a:off x="3739726" y="481194"/>
            <a:ext cx="1606429" cy="3958319"/>
            <a:chOff x="3739726" y="481194"/>
            <a:chExt cx="1606429" cy="3958319"/>
          </a:xfrm>
        </p:grpSpPr>
        <p:grpSp>
          <p:nvGrpSpPr>
            <p:cNvPr id="5" name="Group 4"/>
            <p:cNvGrpSpPr/>
            <p:nvPr/>
          </p:nvGrpSpPr>
          <p:grpSpPr>
            <a:xfrm>
              <a:off x="3739726" y="491637"/>
              <a:ext cx="736037" cy="741925"/>
              <a:chOff x="3512622" y="2278774"/>
              <a:chExt cx="1236027" cy="1245915"/>
            </a:xfrm>
          </p:grpSpPr>
          <p:sp>
            <p:nvSpPr>
              <p:cNvPr id="18" name="Oval 1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3" name="Oval 3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7" name="Straight Connector 36"/>
              <p:cNvCxnSpPr>
                <a:endCxn id="33" idx="7"/>
              </p:cNvCxnSpPr>
              <p:nvPr/>
            </p:nvCxnSpPr>
            <p:spPr>
              <a:xfrm flipV="1">
                <a:off x="4157180" y="2606022"/>
                <a:ext cx="286286" cy="28176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3512623" y="2288663"/>
                <a:ext cx="1236026" cy="1236026"/>
                <a:chOff x="3512623" y="2288663"/>
                <a:chExt cx="1236026" cy="1236026"/>
              </a:xfrm>
            </p:grpSpPr>
            <p:cxnSp>
              <p:nvCxnSpPr>
                <p:cNvPr id="40" name="Straight Connector 39"/>
                <p:cNvCxnSpPr>
                  <a:stCxn id="33" idx="0"/>
                  <a:endCxn id="18"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3" idx="1"/>
                  <a:endCxn id="18"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7"/>
                  <a:endCxn id="18"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3" idx="6"/>
                  <a:endCxn id="18"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8" idx="4"/>
                  <a:endCxn id="33"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3" idx="2"/>
                  <a:endCxn id="18"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3" idx="3"/>
                  <a:endCxn id="18"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8" idx="5"/>
                  <a:endCxn id="33"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rot="4063986">
                <a:off x="3512622" y="2278774"/>
                <a:ext cx="1236026" cy="1236026"/>
                <a:chOff x="3512623" y="2288663"/>
                <a:chExt cx="1236026" cy="1236026"/>
              </a:xfrm>
            </p:grpSpPr>
            <p:cxnSp>
              <p:nvCxnSpPr>
                <p:cNvPr id="73" name="Straight Connector 7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8" name="Oval 47"/>
            <p:cNvSpPr/>
            <p:nvPr/>
          </p:nvSpPr>
          <p:spPr>
            <a:xfrm>
              <a:off x="4598629" y="493528"/>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p:cNvSpPr/>
            <p:nvPr/>
          </p:nvSpPr>
          <p:spPr>
            <a:xfrm>
              <a:off x="4716870" y="607694"/>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Straight Connector 49"/>
            <p:cNvCxnSpPr>
              <a:endCxn id="49" idx="6"/>
            </p:cNvCxnSpPr>
            <p:nvPr/>
          </p:nvCxnSpPr>
          <p:spPr>
            <a:xfrm>
              <a:off x="4982453" y="850299"/>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98631" y="481194"/>
              <a:ext cx="736035" cy="736037"/>
              <a:chOff x="3512617" y="2267954"/>
              <a:chExt cx="1236022" cy="1236028"/>
            </a:xfrm>
          </p:grpSpPr>
          <p:cxnSp>
            <p:nvCxnSpPr>
              <p:cNvPr id="62" name="Straight Connector 61"/>
              <p:cNvCxnSpPr>
                <a:stCxn id="49" idx="0"/>
                <a:endCxn id="48" idx="0"/>
              </p:cNvCxnSpPr>
              <p:nvPr/>
            </p:nvCxnSpPr>
            <p:spPr>
              <a:xfrm flipH="1" flipV="1">
                <a:off x="4130629"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1"/>
                <a:endCxn id="48" idx="1"/>
              </p:cNvCxnSpPr>
              <p:nvPr/>
            </p:nvCxnSpPr>
            <p:spPr>
              <a:xfrm flipH="1" flipV="1">
                <a:off x="3693628"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9" idx="7"/>
                <a:endCxn id="48" idx="7"/>
              </p:cNvCxnSpPr>
              <p:nvPr/>
            </p:nvCxnSpPr>
            <p:spPr>
              <a:xfrm flipV="1">
                <a:off x="4443455"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49" idx="6"/>
                <a:endCxn id="48"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8" idx="4"/>
                <a:endCxn id="49"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9" idx="2"/>
                <a:endCxn id="48" idx="2"/>
              </p:cNvCxnSpPr>
              <p:nvPr/>
            </p:nvCxnSpPr>
            <p:spPr>
              <a:xfrm flipH="1" flipV="1">
                <a:off x="3512617"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49" idx="3"/>
                <a:endCxn id="48"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5"/>
                <a:endCxn id="49" idx="5"/>
              </p:cNvCxnSpPr>
              <p:nvPr/>
            </p:nvCxnSpPr>
            <p:spPr>
              <a:xfrm flipH="1" flipV="1">
                <a:off x="4443459"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rot="4063986">
              <a:off x="4598628" y="487639"/>
              <a:ext cx="736036" cy="736036"/>
              <a:chOff x="3512623" y="2288663"/>
              <a:chExt cx="1236026" cy="1236026"/>
            </a:xfrm>
          </p:grpSpPr>
          <p:cxnSp>
            <p:nvCxnSpPr>
              <p:cNvPr id="53" name="Straight Connector 5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751206" y="1304277"/>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2" name="Oval 81"/>
            <p:cNvSpPr/>
            <p:nvPr/>
          </p:nvSpPr>
          <p:spPr>
            <a:xfrm>
              <a:off x="3869447" y="1418443"/>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 name="Straight Connector 82"/>
            <p:cNvCxnSpPr>
              <a:endCxn id="82" idx="5"/>
            </p:cNvCxnSpPr>
            <p:nvPr/>
          </p:nvCxnSpPr>
          <p:spPr>
            <a:xfrm>
              <a:off x="4135030" y="1661048"/>
              <a:ext cx="170480" cy="19345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51215" y="1291944"/>
              <a:ext cx="736038" cy="736037"/>
              <a:chOff x="3512615" y="2267954"/>
              <a:chExt cx="1236024" cy="1236028"/>
            </a:xfrm>
          </p:grpSpPr>
          <p:cxnSp>
            <p:nvCxnSpPr>
              <p:cNvPr id="94" name="Straight Connector 93"/>
              <p:cNvCxnSpPr>
                <a:stCxn id="82" idx="0"/>
                <a:endCxn id="81" idx="0"/>
              </p:cNvCxnSpPr>
              <p:nvPr/>
            </p:nvCxnSpPr>
            <p:spPr>
              <a:xfrm flipH="1" flipV="1">
                <a:off x="4130627"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2" idx="1"/>
                <a:endCxn id="81" idx="1"/>
              </p:cNvCxnSpPr>
              <p:nvPr/>
            </p:nvCxnSpPr>
            <p:spPr>
              <a:xfrm flipH="1" flipV="1">
                <a:off x="3693626"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2" idx="7"/>
                <a:endCxn id="81" idx="7"/>
              </p:cNvCxnSpPr>
              <p:nvPr/>
            </p:nvCxnSpPr>
            <p:spPr>
              <a:xfrm flipV="1">
                <a:off x="4443457" y="2448966"/>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2" idx="6"/>
                <a:endCxn id="81"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1" idx="4"/>
                <a:endCxn id="82"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2" idx="2"/>
                <a:endCxn id="81"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82" idx="3"/>
                <a:endCxn id="81" idx="3"/>
              </p:cNvCxnSpPr>
              <p:nvPr/>
            </p:nvCxnSpPr>
            <p:spPr>
              <a:xfrm flipH="1">
                <a:off x="3693626" y="3191954"/>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81" idx="5"/>
                <a:endCxn id="82"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rot="4063986">
              <a:off x="3751205" y="1298388"/>
              <a:ext cx="736036" cy="736036"/>
              <a:chOff x="3512623" y="2288663"/>
              <a:chExt cx="1236026" cy="1236026"/>
            </a:xfrm>
          </p:grpSpPr>
          <p:cxnSp>
            <p:nvCxnSpPr>
              <p:cNvPr id="86" name="Straight Connector 8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03" name="Oval 102"/>
            <p:cNvSpPr/>
            <p:nvPr/>
          </p:nvSpPr>
          <p:spPr>
            <a:xfrm>
              <a:off x="4610108" y="13002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4" name="Oval 103"/>
            <p:cNvSpPr/>
            <p:nvPr/>
          </p:nvSpPr>
          <p:spPr>
            <a:xfrm>
              <a:off x="4728349" y="14144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5" name="Straight Connector 104"/>
            <p:cNvCxnSpPr>
              <a:endCxn id="104" idx="7"/>
            </p:cNvCxnSpPr>
            <p:nvPr/>
          </p:nvCxnSpPr>
          <p:spPr>
            <a:xfrm flipV="1">
              <a:off x="4993932" y="14892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4610117" y="1287951"/>
              <a:ext cx="736038" cy="736036"/>
              <a:chOff x="3512615" y="2267956"/>
              <a:chExt cx="1236024" cy="1236026"/>
            </a:xfrm>
          </p:grpSpPr>
          <p:cxnSp>
            <p:nvCxnSpPr>
              <p:cNvPr id="116" name="Straight Connector 115"/>
              <p:cNvCxnSpPr>
                <a:stCxn id="104" idx="0"/>
                <a:endCxn id="103" idx="0"/>
              </p:cNvCxnSpPr>
              <p:nvPr/>
            </p:nvCxnSpPr>
            <p:spPr>
              <a:xfrm flipH="1" flipV="1">
                <a:off x="413062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4" idx="1"/>
                <a:endCxn id="103" idx="1"/>
              </p:cNvCxnSpPr>
              <p:nvPr/>
            </p:nvCxnSpPr>
            <p:spPr>
              <a:xfrm flipH="1" flipV="1">
                <a:off x="3693626" y="2448968"/>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4" idx="7"/>
                <a:endCxn id="103" idx="7"/>
              </p:cNvCxnSpPr>
              <p:nvPr/>
            </p:nvCxnSpPr>
            <p:spPr>
              <a:xfrm flipV="1">
                <a:off x="4443457"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4" idx="6"/>
                <a:endCxn id="103"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3" idx="4"/>
                <a:endCxn id="104"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4" idx="2"/>
                <a:endCxn id="103"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4" idx="3"/>
                <a:endCxn id="103"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3" idx="5"/>
                <a:endCxn id="104"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rot="4063986">
              <a:off x="4610107" y="1294390"/>
              <a:ext cx="736036" cy="736036"/>
              <a:chOff x="3512623" y="2288663"/>
              <a:chExt cx="1236026" cy="1236026"/>
            </a:xfrm>
          </p:grpSpPr>
          <p:cxnSp>
            <p:nvCxnSpPr>
              <p:cNvPr id="108" name="Straight Connector 10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5" name="Oval 124"/>
            <p:cNvSpPr/>
            <p:nvPr/>
          </p:nvSpPr>
          <p:spPr>
            <a:xfrm>
              <a:off x="3739727" y="210050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6" name="Oval 125"/>
            <p:cNvSpPr/>
            <p:nvPr/>
          </p:nvSpPr>
          <p:spPr>
            <a:xfrm>
              <a:off x="3857968" y="221467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7" name="Straight Connector 126"/>
            <p:cNvCxnSpPr>
              <a:endCxn id="126" idx="6"/>
            </p:cNvCxnSpPr>
            <p:nvPr/>
          </p:nvCxnSpPr>
          <p:spPr>
            <a:xfrm>
              <a:off x="4123551" y="2457280"/>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3739727" y="2088180"/>
              <a:ext cx="736034" cy="736036"/>
              <a:chOff x="3512633" y="2267956"/>
              <a:chExt cx="1236026" cy="1236026"/>
            </a:xfrm>
          </p:grpSpPr>
          <p:cxnSp>
            <p:nvCxnSpPr>
              <p:cNvPr id="138" name="Straight Connector 137"/>
              <p:cNvCxnSpPr>
                <a:stCxn id="126" idx="0"/>
                <a:endCxn id="125" idx="0"/>
              </p:cNvCxnSpPr>
              <p:nvPr/>
            </p:nvCxnSpPr>
            <p:spPr>
              <a:xfrm flipH="1" flipV="1">
                <a:off x="413064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6" idx="1"/>
                <a:endCxn id="125" idx="1"/>
              </p:cNvCxnSpPr>
              <p:nvPr/>
            </p:nvCxnSpPr>
            <p:spPr>
              <a:xfrm flipH="1" flipV="1">
                <a:off x="3693643"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6" idx="7"/>
                <a:endCxn id="125" idx="7"/>
              </p:cNvCxnSpPr>
              <p:nvPr/>
            </p:nvCxnSpPr>
            <p:spPr>
              <a:xfrm flipV="1">
                <a:off x="4443476"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6" idx="6"/>
                <a:endCxn id="125" idx="6"/>
              </p:cNvCxnSpPr>
              <p:nvPr/>
            </p:nvCxnSpPr>
            <p:spPr>
              <a:xfrm flipV="1">
                <a:off x="4569116" y="2885967"/>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25" idx="4"/>
                <a:endCxn id="126" idx="4"/>
              </p:cNvCxnSpPr>
              <p:nvPr/>
            </p:nvCxnSpPr>
            <p:spPr>
              <a:xfrm flipV="1">
                <a:off x="4130645"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26" idx="2"/>
                <a:endCxn id="125" idx="2"/>
              </p:cNvCxnSpPr>
              <p:nvPr/>
            </p:nvCxnSpPr>
            <p:spPr>
              <a:xfrm flipH="1" flipV="1">
                <a:off x="3512632"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26" idx="3"/>
                <a:endCxn id="125"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25" idx="5"/>
                <a:endCxn id="126" idx="5"/>
              </p:cNvCxnSpPr>
              <p:nvPr/>
            </p:nvCxnSpPr>
            <p:spPr>
              <a:xfrm flipH="1" flipV="1">
                <a:off x="4443476"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rot="4063986">
              <a:off x="3739726" y="2094620"/>
              <a:ext cx="736036" cy="736036"/>
              <a:chOff x="3512623" y="2288663"/>
              <a:chExt cx="1236026" cy="1236026"/>
            </a:xfrm>
          </p:grpSpPr>
          <p:cxnSp>
            <p:nvCxnSpPr>
              <p:cNvPr id="130" name="Straight Connector 129"/>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598628" y="2090622"/>
              <a:ext cx="736037" cy="741925"/>
              <a:chOff x="3512622" y="2278774"/>
              <a:chExt cx="1236027" cy="1245915"/>
            </a:xfrm>
          </p:grpSpPr>
          <p:sp>
            <p:nvSpPr>
              <p:cNvPr id="147" name="Oval 14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8" name="Oval 14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49" name="Straight Connector 148"/>
              <p:cNvCxnSpPr>
                <a:endCxn id="148" idx="1"/>
              </p:cNvCxnSpPr>
              <p:nvPr/>
            </p:nvCxnSpPr>
            <p:spPr>
              <a:xfrm flipH="1" flipV="1">
                <a:off x="3836826" y="2606023"/>
                <a:ext cx="320353" cy="281766"/>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3512623" y="2288663"/>
                <a:ext cx="1236026" cy="1236026"/>
                <a:chOff x="3512623" y="2288663"/>
                <a:chExt cx="1236026" cy="1236026"/>
              </a:xfrm>
            </p:grpSpPr>
            <p:cxnSp>
              <p:nvCxnSpPr>
                <p:cNvPr id="160" name="Straight Connector 159"/>
                <p:cNvCxnSpPr>
                  <a:stCxn id="148" idx="0"/>
                  <a:endCxn id="147"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48" idx="1"/>
                  <a:endCxn id="147"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48" idx="7"/>
                  <a:endCxn id="147"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48" idx="6"/>
                  <a:endCxn id="147"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47" idx="4"/>
                  <a:endCxn id="148"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48" idx="2"/>
                  <a:endCxn id="147"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48" idx="3"/>
                  <a:endCxn id="147"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47" idx="5"/>
                  <a:endCxn id="148"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rot="4063986">
                <a:off x="3512622" y="2278774"/>
                <a:ext cx="1236026" cy="1236026"/>
                <a:chOff x="3512623" y="2288663"/>
                <a:chExt cx="1236026" cy="1236026"/>
              </a:xfrm>
            </p:grpSpPr>
            <p:cxnSp>
              <p:nvCxnSpPr>
                <p:cNvPr id="152" name="Straight Connector 151"/>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169" name="Oval 168"/>
            <p:cNvSpPr/>
            <p:nvPr/>
          </p:nvSpPr>
          <p:spPr>
            <a:xfrm>
              <a:off x="3751206" y="2907260"/>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0" name="Oval 169"/>
            <p:cNvSpPr/>
            <p:nvPr/>
          </p:nvSpPr>
          <p:spPr>
            <a:xfrm>
              <a:off x="3869447" y="3021426"/>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71" name="Straight Connector 170"/>
            <p:cNvCxnSpPr>
              <a:endCxn id="170" idx="4"/>
            </p:cNvCxnSpPr>
            <p:nvPr/>
          </p:nvCxnSpPr>
          <p:spPr>
            <a:xfrm flipH="1">
              <a:off x="4124887" y="3264031"/>
              <a:ext cx="10143" cy="26827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72" name="Group 171"/>
            <p:cNvGrpSpPr/>
            <p:nvPr/>
          </p:nvGrpSpPr>
          <p:grpSpPr>
            <a:xfrm>
              <a:off x="3751205" y="2894932"/>
              <a:ext cx="736035" cy="736036"/>
              <a:chOff x="3512629" y="2267956"/>
              <a:chExt cx="1236028" cy="1236026"/>
            </a:xfrm>
          </p:grpSpPr>
          <p:cxnSp>
            <p:nvCxnSpPr>
              <p:cNvPr id="182" name="Straight Connector 181"/>
              <p:cNvCxnSpPr>
                <a:stCxn id="170" idx="0"/>
                <a:endCxn id="169"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70" idx="1"/>
                <a:endCxn id="169" idx="1"/>
              </p:cNvCxnSpPr>
              <p:nvPr/>
            </p:nvCxnSpPr>
            <p:spPr>
              <a:xfrm flipH="1" flipV="1">
                <a:off x="3693640"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70" idx="7"/>
                <a:endCxn id="169"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70" idx="6"/>
                <a:endCxn id="169"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69" idx="4"/>
                <a:endCxn id="170"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70" idx="2"/>
                <a:endCxn id="169"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70" idx="3"/>
                <a:endCxn id="169" idx="3"/>
              </p:cNvCxnSpPr>
              <p:nvPr/>
            </p:nvCxnSpPr>
            <p:spPr>
              <a:xfrm flipH="1">
                <a:off x="3693643" y="3191954"/>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69" idx="5"/>
                <a:endCxn id="170"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rot="4063986">
              <a:off x="3751205" y="2901371"/>
              <a:ext cx="736036" cy="736036"/>
              <a:chOff x="3512623" y="2288663"/>
              <a:chExt cx="1236026" cy="1236026"/>
            </a:xfrm>
          </p:grpSpPr>
          <p:cxnSp>
            <p:nvCxnSpPr>
              <p:cNvPr id="174" name="Straight Connector 173"/>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4610107" y="2897373"/>
              <a:ext cx="736037" cy="741925"/>
              <a:chOff x="3512622" y="2278774"/>
              <a:chExt cx="1236027" cy="1245915"/>
            </a:xfrm>
          </p:grpSpPr>
          <p:sp>
            <p:nvSpPr>
              <p:cNvPr id="191" name="Oval 19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2" name="Oval 19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93" name="Straight Connector 192"/>
              <p:cNvCxnSpPr>
                <a:endCxn id="192" idx="5"/>
              </p:cNvCxnSpPr>
              <p:nvPr/>
            </p:nvCxnSpPr>
            <p:spPr>
              <a:xfrm>
                <a:off x="4157179" y="2887789"/>
                <a:ext cx="286287" cy="324874"/>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3512623" y="2288663"/>
                <a:ext cx="1236026" cy="1236026"/>
                <a:chOff x="3512623" y="2288663"/>
                <a:chExt cx="1236026" cy="1236026"/>
              </a:xfrm>
            </p:grpSpPr>
            <p:cxnSp>
              <p:nvCxnSpPr>
                <p:cNvPr id="204" name="Straight Connector 203"/>
                <p:cNvCxnSpPr>
                  <a:stCxn id="192" idx="0"/>
                  <a:endCxn id="19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92" idx="1"/>
                  <a:endCxn id="19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92" idx="7"/>
                  <a:endCxn id="19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92" idx="6"/>
                  <a:endCxn id="19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91" idx="4"/>
                  <a:endCxn id="19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92" idx="2"/>
                  <a:endCxn id="19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92" idx="3"/>
                  <a:endCxn id="19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91" idx="5"/>
                  <a:endCxn id="19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rot="4063986">
                <a:off x="3512622" y="2278774"/>
                <a:ext cx="1236026" cy="1236026"/>
                <a:chOff x="3512623" y="2288663"/>
                <a:chExt cx="1236026" cy="1236026"/>
              </a:xfrm>
            </p:grpSpPr>
            <p:cxnSp>
              <p:nvCxnSpPr>
                <p:cNvPr id="196" name="Straight Connector 19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00" name="Group 299"/>
            <p:cNvGrpSpPr/>
            <p:nvPr/>
          </p:nvGrpSpPr>
          <p:grpSpPr>
            <a:xfrm>
              <a:off x="3740688" y="3697588"/>
              <a:ext cx="736037" cy="741925"/>
              <a:chOff x="3512622" y="2278774"/>
              <a:chExt cx="1236027" cy="1245915"/>
            </a:xfrm>
          </p:grpSpPr>
          <p:sp>
            <p:nvSpPr>
              <p:cNvPr id="301" name="Oval 30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2" name="Oval 30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3" name="Straight Connector 302"/>
              <p:cNvCxnSpPr>
                <a:endCxn id="302" idx="0"/>
              </p:cNvCxnSpPr>
              <p:nvPr/>
            </p:nvCxnSpPr>
            <p:spPr>
              <a:xfrm flipH="1" flipV="1">
                <a:off x="4140146" y="2480382"/>
                <a:ext cx="17033" cy="40740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04" name="Group 303"/>
              <p:cNvGrpSpPr/>
              <p:nvPr/>
            </p:nvGrpSpPr>
            <p:grpSpPr>
              <a:xfrm>
                <a:off x="3512623" y="2288663"/>
                <a:ext cx="1236026" cy="1236026"/>
                <a:chOff x="3512623" y="2288663"/>
                <a:chExt cx="1236026" cy="1236026"/>
              </a:xfrm>
            </p:grpSpPr>
            <p:cxnSp>
              <p:nvCxnSpPr>
                <p:cNvPr id="314" name="Straight Connector 313"/>
                <p:cNvCxnSpPr>
                  <a:stCxn id="302" idx="0"/>
                  <a:endCxn id="30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a:stCxn id="302" idx="1"/>
                  <a:endCxn id="30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02" idx="7"/>
                  <a:endCxn id="30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a:stCxn id="302" idx="6"/>
                  <a:endCxn id="30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a:stCxn id="301" idx="4"/>
                  <a:endCxn id="30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a:stCxn id="302" idx="2"/>
                  <a:endCxn id="30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a:stCxn id="302" idx="3"/>
                  <a:endCxn id="30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a:stCxn id="301" idx="5"/>
                  <a:endCxn id="30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rot="4063986">
                <a:off x="3512622" y="2278774"/>
                <a:ext cx="1236026" cy="1236026"/>
                <a:chOff x="3512623" y="2288663"/>
                <a:chExt cx="1236026" cy="1236026"/>
              </a:xfrm>
            </p:grpSpPr>
            <p:cxnSp>
              <p:nvCxnSpPr>
                <p:cNvPr id="306" name="Straight Connector 30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323" name="Oval 322"/>
            <p:cNvSpPr/>
            <p:nvPr/>
          </p:nvSpPr>
          <p:spPr>
            <a:xfrm>
              <a:off x="4599591" y="36994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4" name="Oval 323"/>
            <p:cNvSpPr/>
            <p:nvPr/>
          </p:nvSpPr>
          <p:spPr>
            <a:xfrm>
              <a:off x="4717832" y="38136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25" name="Straight Connector 324"/>
            <p:cNvCxnSpPr>
              <a:endCxn id="324" idx="7"/>
            </p:cNvCxnSpPr>
            <p:nvPr/>
          </p:nvCxnSpPr>
          <p:spPr>
            <a:xfrm flipV="1">
              <a:off x="4983415" y="38884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26" name="Group 325"/>
            <p:cNvGrpSpPr/>
            <p:nvPr/>
          </p:nvGrpSpPr>
          <p:grpSpPr>
            <a:xfrm>
              <a:off x="4599590" y="3687148"/>
              <a:ext cx="736035" cy="736035"/>
              <a:chOff x="3512629" y="2267956"/>
              <a:chExt cx="1236028" cy="1236026"/>
            </a:xfrm>
          </p:grpSpPr>
          <p:cxnSp>
            <p:nvCxnSpPr>
              <p:cNvPr id="336" name="Straight Connector 335"/>
              <p:cNvCxnSpPr>
                <a:stCxn id="324" idx="0"/>
                <a:endCxn id="323"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a:stCxn id="324" idx="1"/>
                <a:endCxn id="323" idx="1"/>
              </p:cNvCxnSpPr>
              <p:nvPr/>
            </p:nvCxnSpPr>
            <p:spPr>
              <a:xfrm flipH="1" flipV="1">
                <a:off x="3693643" y="2448966"/>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a:stCxn id="324" idx="7"/>
                <a:endCxn id="323"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a:stCxn id="324" idx="6"/>
                <a:endCxn id="323"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a:stCxn id="323" idx="4"/>
                <a:endCxn id="324"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a:stCxn id="324" idx="2"/>
                <a:endCxn id="323"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a:stCxn id="324" idx="3"/>
                <a:endCxn id="323"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a:stCxn id="323" idx="5"/>
                <a:endCxn id="324"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27" name="Group 326"/>
            <p:cNvGrpSpPr/>
            <p:nvPr/>
          </p:nvGrpSpPr>
          <p:grpSpPr>
            <a:xfrm rot="4063986">
              <a:off x="4599590" y="3693590"/>
              <a:ext cx="736036" cy="736036"/>
              <a:chOff x="3512623" y="2288663"/>
              <a:chExt cx="1236026" cy="1236026"/>
            </a:xfrm>
          </p:grpSpPr>
          <p:cxnSp>
            <p:nvCxnSpPr>
              <p:cNvPr id="328" name="Straight Connector 32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92" name="Rectangle 491"/>
          <p:cNvSpPr/>
          <p:nvPr/>
        </p:nvSpPr>
        <p:spPr>
          <a:xfrm>
            <a:off x="5" y="2290858"/>
            <a:ext cx="3495979" cy="2852642"/>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Bold"/>
                <a:cs typeface="Open Sans Condensed Bold"/>
              </a:rPr>
              <a:t>How can I make this faster?</a:t>
            </a:r>
          </a:p>
          <a:p>
            <a:pPr algn="ctr"/>
            <a:endParaRPr lang="en-US" dirty="0">
              <a:solidFill>
                <a:schemeClr val="tx1"/>
              </a:solidFill>
              <a:latin typeface="Open Sans Condensed Bold"/>
              <a:cs typeface="Open Sans Condensed Bold"/>
            </a:endParaRPr>
          </a:p>
          <a:p>
            <a:pPr algn="ctr"/>
            <a:r>
              <a:rPr lang="en-US" sz="6000" dirty="0" smtClean="0">
                <a:solidFill>
                  <a:schemeClr val="tx1"/>
                </a:solidFill>
                <a:latin typeface="Open Sans Condensed Bold"/>
                <a:cs typeface="Open Sans Condensed Bold"/>
              </a:rPr>
              <a:t>???</a:t>
            </a:r>
          </a:p>
          <a:p>
            <a:pPr algn="ctr"/>
            <a:endParaRPr lang="en-US" sz="1600" dirty="0">
              <a:solidFill>
                <a:schemeClr val="tx1"/>
              </a:solidFill>
              <a:latin typeface="Open Sans Condensed Bold"/>
              <a:cs typeface="Open Sans Condensed Bold"/>
            </a:endParaRPr>
          </a:p>
        </p:txBody>
      </p:sp>
      <p:pic>
        <p:nvPicPr>
          <p:cNvPr id="237" name="Picture 236"/>
          <p:cNvPicPr>
            <a:picLocks noChangeAspect="1"/>
          </p:cNvPicPr>
          <p:nvPr/>
        </p:nvPicPr>
        <p:blipFill>
          <a:blip r:embed="rId4"/>
          <a:stretch>
            <a:fillRect/>
          </a:stretch>
        </p:blipFill>
        <p:spPr>
          <a:xfrm>
            <a:off x="7634088" y="316666"/>
            <a:ext cx="1308090" cy="3057873"/>
          </a:xfrm>
          <a:prstGeom prst="rect">
            <a:avLst/>
          </a:prstGeom>
        </p:spPr>
      </p:pic>
      <p:pic>
        <p:nvPicPr>
          <p:cNvPr id="238" name="Picture 237"/>
          <p:cNvPicPr>
            <a:picLocks noChangeAspect="1"/>
          </p:cNvPicPr>
          <p:nvPr/>
        </p:nvPicPr>
        <p:blipFill>
          <a:blip r:embed="rId4"/>
          <a:stretch>
            <a:fillRect/>
          </a:stretch>
        </p:blipFill>
        <p:spPr>
          <a:xfrm>
            <a:off x="6720366" y="1035453"/>
            <a:ext cx="1308090" cy="3057873"/>
          </a:xfrm>
          <a:prstGeom prst="rect">
            <a:avLst/>
          </a:prstGeom>
        </p:spPr>
      </p:pic>
      <p:pic>
        <p:nvPicPr>
          <p:cNvPr id="239" name="Picture 238"/>
          <p:cNvPicPr>
            <a:picLocks noChangeAspect="1"/>
          </p:cNvPicPr>
          <p:nvPr/>
        </p:nvPicPr>
        <p:blipFill>
          <a:blip r:embed="rId4"/>
          <a:stretch>
            <a:fillRect/>
          </a:stretch>
        </p:blipFill>
        <p:spPr>
          <a:xfrm>
            <a:off x="5831151" y="1755550"/>
            <a:ext cx="1308090" cy="3057873"/>
          </a:xfrm>
          <a:prstGeom prst="rect">
            <a:avLst/>
          </a:prstGeom>
        </p:spPr>
      </p:pic>
    </p:spTree>
    <p:extLst>
      <p:ext uri="{BB962C8B-B14F-4D97-AF65-F5344CB8AC3E}">
        <p14:creationId xmlns:p14="http://schemas.microsoft.com/office/powerpoint/2010/main" val="16582651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 y="0"/>
            <a:ext cx="3495973" cy="5143500"/>
          </a:xfrm>
          <a:prstGeom prst="rect">
            <a:avLst/>
          </a:prstGeom>
        </p:spPr>
      </p:pic>
      <p:sp>
        <p:nvSpPr>
          <p:cNvPr id="347" name="Rectangle 346"/>
          <p:cNvSpPr/>
          <p:nvPr/>
        </p:nvSpPr>
        <p:spPr>
          <a:xfrm>
            <a:off x="3495985" y="0"/>
            <a:ext cx="1982759" cy="514350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grpSp>
        <p:nvGrpSpPr>
          <p:cNvPr id="2" name="Group 1"/>
          <p:cNvGrpSpPr/>
          <p:nvPr/>
        </p:nvGrpSpPr>
        <p:grpSpPr>
          <a:xfrm>
            <a:off x="3739726" y="481194"/>
            <a:ext cx="1606429" cy="3958319"/>
            <a:chOff x="3739726" y="481194"/>
            <a:chExt cx="1606429" cy="3958319"/>
          </a:xfrm>
        </p:grpSpPr>
        <p:grpSp>
          <p:nvGrpSpPr>
            <p:cNvPr id="5" name="Group 4"/>
            <p:cNvGrpSpPr/>
            <p:nvPr/>
          </p:nvGrpSpPr>
          <p:grpSpPr>
            <a:xfrm>
              <a:off x="3739726" y="491637"/>
              <a:ext cx="736037" cy="741925"/>
              <a:chOff x="3512622" y="2278774"/>
              <a:chExt cx="1236027" cy="1245915"/>
            </a:xfrm>
          </p:grpSpPr>
          <p:sp>
            <p:nvSpPr>
              <p:cNvPr id="18" name="Oval 1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3" name="Oval 3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7" name="Straight Connector 36"/>
              <p:cNvCxnSpPr>
                <a:endCxn id="33" idx="7"/>
              </p:cNvCxnSpPr>
              <p:nvPr/>
            </p:nvCxnSpPr>
            <p:spPr>
              <a:xfrm flipV="1">
                <a:off x="4157180" y="2606022"/>
                <a:ext cx="286286" cy="28176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3512623" y="2288663"/>
                <a:ext cx="1236026" cy="1236026"/>
                <a:chOff x="3512623" y="2288663"/>
                <a:chExt cx="1236026" cy="1236026"/>
              </a:xfrm>
            </p:grpSpPr>
            <p:cxnSp>
              <p:nvCxnSpPr>
                <p:cNvPr id="40" name="Straight Connector 39"/>
                <p:cNvCxnSpPr>
                  <a:stCxn id="33" idx="0"/>
                  <a:endCxn id="18"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3" idx="1"/>
                  <a:endCxn id="18"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7"/>
                  <a:endCxn id="18"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3" idx="6"/>
                  <a:endCxn id="18"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8" idx="4"/>
                  <a:endCxn id="33"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3" idx="2"/>
                  <a:endCxn id="18"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3" idx="3"/>
                  <a:endCxn id="18"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8" idx="5"/>
                  <a:endCxn id="33"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rot="4063986">
                <a:off x="3512622" y="2278774"/>
                <a:ext cx="1236026" cy="1236026"/>
                <a:chOff x="3512623" y="2288663"/>
                <a:chExt cx="1236026" cy="1236026"/>
              </a:xfrm>
            </p:grpSpPr>
            <p:cxnSp>
              <p:nvCxnSpPr>
                <p:cNvPr id="73" name="Straight Connector 7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8" name="Oval 47"/>
            <p:cNvSpPr/>
            <p:nvPr/>
          </p:nvSpPr>
          <p:spPr>
            <a:xfrm>
              <a:off x="4598629" y="493528"/>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p:cNvSpPr/>
            <p:nvPr/>
          </p:nvSpPr>
          <p:spPr>
            <a:xfrm>
              <a:off x="4716870" y="607694"/>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Straight Connector 49"/>
            <p:cNvCxnSpPr>
              <a:endCxn id="49" idx="6"/>
            </p:cNvCxnSpPr>
            <p:nvPr/>
          </p:nvCxnSpPr>
          <p:spPr>
            <a:xfrm>
              <a:off x="4982453" y="850299"/>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98631" y="481194"/>
              <a:ext cx="736035" cy="736037"/>
              <a:chOff x="3512617" y="2267954"/>
              <a:chExt cx="1236022" cy="1236028"/>
            </a:xfrm>
          </p:grpSpPr>
          <p:cxnSp>
            <p:nvCxnSpPr>
              <p:cNvPr id="62" name="Straight Connector 61"/>
              <p:cNvCxnSpPr>
                <a:stCxn id="49" idx="0"/>
                <a:endCxn id="48" idx="0"/>
              </p:cNvCxnSpPr>
              <p:nvPr/>
            </p:nvCxnSpPr>
            <p:spPr>
              <a:xfrm flipH="1" flipV="1">
                <a:off x="4130629"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1"/>
                <a:endCxn id="48" idx="1"/>
              </p:cNvCxnSpPr>
              <p:nvPr/>
            </p:nvCxnSpPr>
            <p:spPr>
              <a:xfrm flipH="1" flipV="1">
                <a:off x="3693628"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9" idx="7"/>
                <a:endCxn id="48" idx="7"/>
              </p:cNvCxnSpPr>
              <p:nvPr/>
            </p:nvCxnSpPr>
            <p:spPr>
              <a:xfrm flipV="1">
                <a:off x="4443455"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49" idx="6"/>
                <a:endCxn id="48"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8" idx="4"/>
                <a:endCxn id="49"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9" idx="2"/>
                <a:endCxn id="48" idx="2"/>
              </p:cNvCxnSpPr>
              <p:nvPr/>
            </p:nvCxnSpPr>
            <p:spPr>
              <a:xfrm flipH="1" flipV="1">
                <a:off x="3512617"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49" idx="3"/>
                <a:endCxn id="48"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5"/>
                <a:endCxn id="49" idx="5"/>
              </p:cNvCxnSpPr>
              <p:nvPr/>
            </p:nvCxnSpPr>
            <p:spPr>
              <a:xfrm flipH="1" flipV="1">
                <a:off x="4443459"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rot="4063986">
              <a:off x="4598628" y="487639"/>
              <a:ext cx="736036" cy="736036"/>
              <a:chOff x="3512623" y="2288663"/>
              <a:chExt cx="1236026" cy="1236026"/>
            </a:xfrm>
          </p:grpSpPr>
          <p:cxnSp>
            <p:nvCxnSpPr>
              <p:cNvPr id="53" name="Straight Connector 52"/>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751206" y="1304277"/>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2" name="Oval 81"/>
            <p:cNvSpPr/>
            <p:nvPr/>
          </p:nvSpPr>
          <p:spPr>
            <a:xfrm>
              <a:off x="3869447" y="1418443"/>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 name="Straight Connector 82"/>
            <p:cNvCxnSpPr>
              <a:endCxn id="82" idx="5"/>
            </p:cNvCxnSpPr>
            <p:nvPr/>
          </p:nvCxnSpPr>
          <p:spPr>
            <a:xfrm>
              <a:off x="4135030" y="1661048"/>
              <a:ext cx="170480" cy="19345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51215" y="1291944"/>
              <a:ext cx="736038" cy="736037"/>
              <a:chOff x="3512615" y="2267954"/>
              <a:chExt cx="1236024" cy="1236028"/>
            </a:xfrm>
          </p:grpSpPr>
          <p:cxnSp>
            <p:nvCxnSpPr>
              <p:cNvPr id="94" name="Straight Connector 93"/>
              <p:cNvCxnSpPr>
                <a:stCxn id="82" idx="0"/>
                <a:endCxn id="81" idx="0"/>
              </p:cNvCxnSpPr>
              <p:nvPr/>
            </p:nvCxnSpPr>
            <p:spPr>
              <a:xfrm flipH="1" flipV="1">
                <a:off x="4130627" y="2267954"/>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2" idx="1"/>
                <a:endCxn id="81" idx="1"/>
              </p:cNvCxnSpPr>
              <p:nvPr/>
            </p:nvCxnSpPr>
            <p:spPr>
              <a:xfrm flipH="1" flipV="1">
                <a:off x="3693626" y="2448966"/>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2" idx="7"/>
                <a:endCxn id="81" idx="7"/>
              </p:cNvCxnSpPr>
              <p:nvPr/>
            </p:nvCxnSpPr>
            <p:spPr>
              <a:xfrm flipV="1">
                <a:off x="4443457" y="2448966"/>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2" idx="6"/>
                <a:endCxn id="81"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1" idx="4"/>
                <a:endCxn id="82"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2" idx="2"/>
                <a:endCxn id="81"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82" idx="3"/>
                <a:endCxn id="81" idx="3"/>
              </p:cNvCxnSpPr>
              <p:nvPr/>
            </p:nvCxnSpPr>
            <p:spPr>
              <a:xfrm flipH="1">
                <a:off x="3693626" y="3191954"/>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81" idx="5"/>
                <a:endCxn id="82"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rot="4063986">
              <a:off x="3751205" y="1298388"/>
              <a:ext cx="736036" cy="736036"/>
              <a:chOff x="3512623" y="2288663"/>
              <a:chExt cx="1236026" cy="1236026"/>
            </a:xfrm>
          </p:grpSpPr>
          <p:cxnSp>
            <p:nvCxnSpPr>
              <p:cNvPr id="86" name="Straight Connector 8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03" name="Oval 102"/>
            <p:cNvSpPr/>
            <p:nvPr/>
          </p:nvSpPr>
          <p:spPr>
            <a:xfrm>
              <a:off x="4610108" y="13002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4" name="Oval 103"/>
            <p:cNvSpPr/>
            <p:nvPr/>
          </p:nvSpPr>
          <p:spPr>
            <a:xfrm>
              <a:off x="4728349" y="14144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5" name="Straight Connector 104"/>
            <p:cNvCxnSpPr>
              <a:endCxn id="104" idx="7"/>
            </p:cNvCxnSpPr>
            <p:nvPr/>
          </p:nvCxnSpPr>
          <p:spPr>
            <a:xfrm flipV="1">
              <a:off x="4993932" y="14892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4610117" y="1287951"/>
              <a:ext cx="736038" cy="736036"/>
              <a:chOff x="3512615" y="2267956"/>
              <a:chExt cx="1236024" cy="1236026"/>
            </a:xfrm>
          </p:grpSpPr>
          <p:cxnSp>
            <p:nvCxnSpPr>
              <p:cNvPr id="116" name="Straight Connector 115"/>
              <p:cNvCxnSpPr>
                <a:stCxn id="104" idx="0"/>
                <a:endCxn id="103" idx="0"/>
              </p:cNvCxnSpPr>
              <p:nvPr/>
            </p:nvCxnSpPr>
            <p:spPr>
              <a:xfrm flipH="1" flipV="1">
                <a:off x="413062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4" idx="1"/>
                <a:endCxn id="103" idx="1"/>
              </p:cNvCxnSpPr>
              <p:nvPr/>
            </p:nvCxnSpPr>
            <p:spPr>
              <a:xfrm flipH="1" flipV="1">
                <a:off x="3693626" y="2448968"/>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4" idx="7"/>
                <a:endCxn id="103" idx="7"/>
              </p:cNvCxnSpPr>
              <p:nvPr/>
            </p:nvCxnSpPr>
            <p:spPr>
              <a:xfrm flipV="1">
                <a:off x="4443457"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4" idx="6"/>
                <a:endCxn id="103" idx="6"/>
              </p:cNvCxnSpPr>
              <p:nvPr/>
            </p:nvCxnSpPr>
            <p:spPr>
              <a:xfrm flipV="1">
                <a:off x="4569097" y="2885969"/>
                <a:ext cx="17954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3" idx="4"/>
                <a:endCxn id="104" idx="4"/>
              </p:cNvCxnSpPr>
              <p:nvPr/>
            </p:nvCxnSpPr>
            <p:spPr>
              <a:xfrm flipV="1">
                <a:off x="4130627"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4" idx="2"/>
                <a:endCxn id="103" idx="2"/>
              </p:cNvCxnSpPr>
              <p:nvPr/>
            </p:nvCxnSpPr>
            <p:spPr>
              <a:xfrm flipH="1" flipV="1">
                <a:off x="3512615" y="2885969"/>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4" idx="3"/>
                <a:endCxn id="103" idx="3"/>
              </p:cNvCxnSpPr>
              <p:nvPr/>
            </p:nvCxnSpPr>
            <p:spPr>
              <a:xfrm flipH="1">
                <a:off x="3693625" y="3191956"/>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3" idx="5"/>
                <a:endCxn id="104" idx="5"/>
              </p:cNvCxnSpPr>
              <p:nvPr/>
            </p:nvCxnSpPr>
            <p:spPr>
              <a:xfrm flipH="1" flipV="1">
                <a:off x="4443457" y="3191956"/>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rot="4063986">
              <a:off x="4610107" y="1294390"/>
              <a:ext cx="736036" cy="736036"/>
              <a:chOff x="3512623" y="2288663"/>
              <a:chExt cx="1236026" cy="1236026"/>
            </a:xfrm>
          </p:grpSpPr>
          <p:cxnSp>
            <p:nvCxnSpPr>
              <p:cNvPr id="108" name="Straight Connector 10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5" name="Oval 124"/>
            <p:cNvSpPr/>
            <p:nvPr/>
          </p:nvSpPr>
          <p:spPr>
            <a:xfrm>
              <a:off x="3739727" y="210050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6" name="Oval 125"/>
            <p:cNvSpPr/>
            <p:nvPr/>
          </p:nvSpPr>
          <p:spPr>
            <a:xfrm>
              <a:off x="3857968" y="221467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7" name="Straight Connector 126"/>
            <p:cNvCxnSpPr>
              <a:endCxn id="126" idx="6"/>
            </p:cNvCxnSpPr>
            <p:nvPr/>
          </p:nvCxnSpPr>
          <p:spPr>
            <a:xfrm>
              <a:off x="4123551" y="2457280"/>
              <a:ext cx="245297" cy="1283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3739727" y="2088180"/>
              <a:ext cx="736034" cy="736036"/>
              <a:chOff x="3512633" y="2267956"/>
              <a:chExt cx="1236026" cy="1236026"/>
            </a:xfrm>
          </p:grpSpPr>
          <p:cxnSp>
            <p:nvCxnSpPr>
              <p:cNvPr id="138" name="Straight Connector 137"/>
              <p:cNvCxnSpPr>
                <a:stCxn id="126" idx="0"/>
                <a:endCxn id="125" idx="0"/>
              </p:cNvCxnSpPr>
              <p:nvPr/>
            </p:nvCxnSpPr>
            <p:spPr>
              <a:xfrm flipH="1" flipV="1">
                <a:off x="4130645"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6" idx="1"/>
                <a:endCxn id="125" idx="1"/>
              </p:cNvCxnSpPr>
              <p:nvPr/>
            </p:nvCxnSpPr>
            <p:spPr>
              <a:xfrm flipH="1" flipV="1">
                <a:off x="3693643"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6" idx="7"/>
                <a:endCxn id="125" idx="7"/>
              </p:cNvCxnSpPr>
              <p:nvPr/>
            </p:nvCxnSpPr>
            <p:spPr>
              <a:xfrm flipV="1">
                <a:off x="4443476" y="2448968"/>
                <a:ext cx="124171" cy="136348"/>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6" idx="6"/>
                <a:endCxn id="125" idx="6"/>
              </p:cNvCxnSpPr>
              <p:nvPr/>
            </p:nvCxnSpPr>
            <p:spPr>
              <a:xfrm flipV="1">
                <a:off x="4569116" y="2885967"/>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25" idx="4"/>
                <a:endCxn id="126" idx="4"/>
              </p:cNvCxnSpPr>
              <p:nvPr/>
            </p:nvCxnSpPr>
            <p:spPr>
              <a:xfrm flipV="1">
                <a:off x="4130645"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26" idx="2"/>
                <a:endCxn id="125" idx="2"/>
              </p:cNvCxnSpPr>
              <p:nvPr/>
            </p:nvCxnSpPr>
            <p:spPr>
              <a:xfrm flipH="1" flipV="1">
                <a:off x="3512632"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26" idx="3"/>
                <a:endCxn id="125"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25" idx="5"/>
                <a:endCxn id="126" idx="5"/>
              </p:cNvCxnSpPr>
              <p:nvPr/>
            </p:nvCxnSpPr>
            <p:spPr>
              <a:xfrm flipH="1" flipV="1">
                <a:off x="4443476"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rot="4063986">
              <a:off x="3739726" y="2094620"/>
              <a:ext cx="736036" cy="736036"/>
              <a:chOff x="3512623" y="2288663"/>
              <a:chExt cx="1236026" cy="1236026"/>
            </a:xfrm>
          </p:grpSpPr>
          <p:cxnSp>
            <p:nvCxnSpPr>
              <p:cNvPr id="130" name="Straight Connector 129"/>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598628" y="2090622"/>
              <a:ext cx="736037" cy="741925"/>
              <a:chOff x="3512622" y="2278774"/>
              <a:chExt cx="1236027" cy="1245915"/>
            </a:xfrm>
          </p:grpSpPr>
          <p:sp>
            <p:nvSpPr>
              <p:cNvPr id="147" name="Oval 14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8" name="Oval 14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49" name="Straight Connector 148"/>
              <p:cNvCxnSpPr>
                <a:endCxn id="148" idx="1"/>
              </p:cNvCxnSpPr>
              <p:nvPr/>
            </p:nvCxnSpPr>
            <p:spPr>
              <a:xfrm flipH="1" flipV="1">
                <a:off x="3836826" y="2606023"/>
                <a:ext cx="320353" cy="281766"/>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3512623" y="2288663"/>
                <a:ext cx="1236026" cy="1236026"/>
                <a:chOff x="3512623" y="2288663"/>
                <a:chExt cx="1236026" cy="1236026"/>
              </a:xfrm>
            </p:grpSpPr>
            <p:cxnSp>
              <p:nvCxnSpPr>
                <p:cNvPr id="160" name="Straight Connector 159"/>
                <p:cNvCxnSpPr>
                  <a:stCxn id="148" idx="0"/>
                  <a:endCxn id="147"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48" idx="1"/>
                  <a:endCxn id="147"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48" idx="7"/>
                  <a:endCxn id="147"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48" idx="6"/>
                  <a:endCxn id="147"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47" idx="4"/>
                  <a:endCxn id="148"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48" idx="2"/>
                  <a:endCxn id="147"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48" idx="3"/>
                  <a:endCxn id="147"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47" idx="5"/>
                  <a:endCxn id="148"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rot="4063986">
                <a:off x="3512622" y="2278774"/>
                <a:ext cx="1236026" cy="1236026"/>
                <a:chOff x="3512623" y="2288663"/>
                <a:chExt cx="1236026" cy="1236026"/>
              </a:xfrm>
            </p:grpSpPr>
            <p:cxnSp>
              <p:nvCxnSpPr>
                <p:cNvPr id="152" name="Straight Connector 151"/>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169" name="Oval 168"/>
            <p:cNvSpPr/>
            <p:nvPr/>
          </p:nvSpPr>
          <p:spPr>
            <a:xfrm>
              <a:off x="3751206" y="2907260"/>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0" name="Oval 169"/>
            <p:cNvSpPr/>
            <p:nvPr/>
          </p:nvSpPr>
          <p:spPr>
            <a:xfrm>
              <a:off x="3869447" y="3021426"/>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71" name="Straight Connector 170"/>
            <p:cNvCxnSpPr>
              <a:endCxn id="170" idx="4"/>
            </p:cNvCxnSpPr>
            <p:nvPr/>
          </p:nvCxnSpPr>
          <p:spPr>
            <a:xfrm flipH="1">
              <a:off x="4124887" y="3264031"/>
              <a:ext cx="10143" cy="268275"/>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72" name="Group 171"/>
            <p:cNvGrpSpPr/>
            <p:nvPr/>
          </p:nvGrpSpPr>
          <p:grpSpPr>
            <a:xfrm>
              <a:off x="3751205" y="2894932"/>
              <a:ext cx="736035" cy="736036"/>
              <a:chOff x="3512629" y="2267956"/>
              <a:chExt cx="1236028" cy="1236026"/>
            </a:xfrm>
          </p:grpSpPr>
          <p:cxnSp>
            <p:nvCxnSpPr>
              <p:cNvPr id="182" name="Straight Connector 181"/>
              <p:cNvCxnSpPr>
                <a:stCxn id="170" idx="0"/>
                <a:endCxn id="169"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70" idx="1"/>
                <a:endCxn id="169" idx="1"/>
              </p:cNvCxnSpPr>
              <p:nvPr/>
            </p:nvCxnSpPr>
            <p:spPr>
              <a:xfrm flipH="1" flipV="1">
                <a:off x="3693640" y="2448968"/>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70" idx="7"/>
                <a:endCxn id="169"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70" idx="6"/>
                <a:endCxn id="169"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69" idx="4"/>
                <a:endCxn id="170"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70" idx="2"/>
                <a:endCxn id="169"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70" idx="3"/>
                <a:endCxn id="169" idx="3"/>
              </p:cNvCxnSpPr>
              <p:nvPr/>
            </p:nvCxnSpPr>
            <p:spPr>
              <a:xfrm flipH="1">
                <a:off x="3693643" y="3191954"/>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69" idx="5"/>
                <a:endCxn id="170"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rot="4063986">
              <a:off x="3751205" y="2901371"/>
              <a:ext cx="736036" cy="736036"/>
              <a:chOff x="3512623" y="2288663"/>
              <a:chExt cx="1236026" cy="1236026"/>
            </a:xfrm>
          </p:grpSpPr>
          <p:cxnSp>
            <p:nvCxnSpPr>
              <p:cNvPr id="174" name="Straight Connector 173"/>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4610107" y="2897373"/>
              <a:ext cx="736037" cy="741925"/>
              <a:chOff x="3512622" y="2278774"/>
              <a:chExt cx="1236027" cy="1245915"/>
            </a:xfrm>
          </p:grpSpPr>
          <p:sp>
            <p:nvSpPr>
              <p:cNvPr id="191" name="Oval 19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2" name="Oval 19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93" name="Straight Connector 192"/>
              <p:cNvCxnSpPr>
                <a:endCxn id="192" idx="5"/>
              </p:cNvCxnSpPr>
              <p:nvPr/>
            </p:nvCxnSpPr>
            <p:spPr>
              <a:xfrm>
                <a:off x="4157179" y="2887789"/>
                <a:ext cx="286287" cy="324874"/>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3512623" y="2288663"/>
                <a:ext cx="1236026" cy="1236026"/>
                <a:chOff x="3512623" y="2288663"/>
                <a:chExt cx="1236026" cy="1236026"/>
              </a:xfrm>
            </p:grpSpPr>
            <p:cxnSp>
              <p:nvCxnSpPr>
                <p:cNvPr id="204" name="Straight Connector 203"/>
                <p:cNvCxnSpPr>
                  <a:stCxn id="192" idx="0"/>
                  <a:endCxn id="19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92" idx="1"/>
                  <a:endCxn id="19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92" idx="7"/>
                  <a:endCxn id="19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92" idx="6"/>
                  <a:endCxn id="19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91" idx="4"/>
                  <a:endCxn id="19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92" idx="2"/>
                  <a:endCxn id="19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92" idx="3"/>
                  <a:endCxn id="19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91" idx="5"/>
                  <a:endCxn id="19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rot="4063986">
                <a:off x="3512622" y="2278774"/>
                <a:ext cx="1236026" cy="1236026"/>
                <a:chOff x="3512623" y="2288663"/>
                <a:chExt cx="1236026" cy="1236026"/>
              </a:xfrm>
            </p:grpSpPr>
            <p:cxnSp>
              <p:nvCxnSpPr>
                <p:cNvPr id="196" name="Straight Connector 19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00" name="Group 299"/>
            <p:cNvGrpSpPr/>
            <p:nvPr/>
          </p:nvGrpSpPr>
          <p:grpSpPr>
            <a:xfrm>
              <a:off x="3740688" y="3697588"/>
              <a:ext cx="736037" cy="741925"/>
              <a:chOff x="3512622" y="2278774"/>
              <a:chExt cx="1236027" cy="1245915"/>
            </a:xfrm>
          </p:grpSpPr>
          <p:sp>
            <p:nvSpPr>
              <p:cNvPr id="301" name="Oval 30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2" name="Oval 30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3" name="Straight Connector 302"/>
              <p:cNvCxnSpPr>
                <a:endCxn id="302" idx="0"/>
              </p:cNvCxnSpPr>
              <p:nvPr/>
            </p:nvCxnSpPr>
            <p:spPr>
              <a:xfrm flipH="1" flipV="1">
                <a:off x="4140146" y="2480382"/>
                <a:ext cx="17033" cy="407407"/>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04" name="Group 303"/>
              <p:cNvGrpSpPr/>
              <p:nvPr/>
            </p:nvGrpSpPr>
            <p:grpSpPr>
              <a:xfrm>
                <a:off x="3512623" y="2288663"/>
                <a:ext cx="1236026" cy="1236026"/>
                <a:chOff x="3512623" y="2288663"/>
                <a:chExt cx="1236026" cy="1236026"/>
              </a:xfrm>
            </p:grpSpPr>
            <p:cxnSp>
              <p:nvCxnSpPr>
                <p:cNvPr id="314" name="Straight Connector 313"/>
                <p:cNvCxnSpPr>
                  <a:stCxn id="302" idx="0"/>
                  <a:endCxn id="301" idx="0"/>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a:stCxn id="302" idx="1"/>
                  <a:endCxn id="301" idx="1"/>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02" idx="7"/>
                  <a:endCxn id="301" idx="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a:stCxn id="302" idx="6"/>
                  <a:endCxn id="301" idx="6"/>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a:stCxn id="301" idx="4"/>
                  <a:endCxn id="302" idx="4"/>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a:stCxn id="302" idx="2"/>
                  <a:endCxn id="301" idx="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a:stCxn id="302" idx="3"/>
                  <a:endCxn id="301" idx="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a:stCxn id="301" idx="5"/>
                  <a:endCxn id="302" idx="5"/>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rot="4063986">
                <a:off x="3512622" y="2278774"/>
                <a:ext cx="1236026" cy="1236026"/>
                <a:chOff x="3512623" y="2288663"/>
                <a:chExt cx="1236026" cy="1236026"/>
              </a:xfrm>
            </p:grpSpPr>
            <p:cxnSp>
              <p:nvCxnSpPr>
                <p:cNvPr id="306" name="Straight Connector 305"/>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323" name="Oval 322"/>
            <p:cNvSpPr/>
            <p:nvPr/>
          </p:nvSpPr>
          <p:spPr>
            <a:xfrm>
              <a:off x="4599591" y="36994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4" name="Oval 323"/>
            <p:cNvSpPr/>
            <p:nvPr/>
          </p:nvSpPr>
          <p:spPr>
            <a:xfrm>
              <a:off x="4717832" y="3813645"/>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25" name="Straight Connector 324"/>
            <p:cNvCxnSpPr>
              <a:endCxn id="324" idx="7"/>
            </p:cNvCxnSpPr>
            <p:nvPr/>
          </p:nvCxnSpPr>
          <p:spPr>
            <a:xfrm flipV="1">
              <a:off x="4983415" y="3888462"/>
              <a:ext cx="170479" cy="167788"/>
            </a:xfrm>
            <a:prstGeom prst="line">
              <a:avLst/>
            </a:prstGeom>
            <a:ln w="57150"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26" name="Group 325"/>
            <p:cNvGrpSpPr/>
            <p:nvPr/>
          </p:nvGrpSpPr>
          <p:grpSpPr>
            <a:xfrm>
              <a:off x="4599590" y="3687148"/>
              <a:ext cx="736035" cy="736035"/>
              <a:chOff x="3512629" y="2267956"/>
              <a:chExt cx="1236028" cy="1236026"/>
            </a:xfrm>
          </p:grpSpPr>
          <p:cxnSp>
            <p:nvCxnSpPr>
              <p:cNvPr id="336" name="Straight Connector 335"/>
              <p:cNvCxnSpPr>
                <a:stCxn id="324" idx="0"/>
                <a:endCxn id="323" idx="0"/>
              </p:cNvCxnSpPr>
              <p:nvPr/>
            </p:nvCxnSpPr>
            <p:spPr>
              <a:xfrm flipH="1" flipV="1">
                <a:off x="4130646" y="2267956"/>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a:stCxn id="324" idx="1"/>
                <a:endCxn id="323" idx="1"/>
              </p:cNvCxnSpPr>
              <p:nvPr/>
            </p:nvCxnSpPr>
            <p:spPr>
              <a:xfrm flipH="1" flipV="1">
                <a:off x="3693643" y="2448966"/>
                <a:ext cx="14319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a:stCxn id="324" idx="7"/>
                <a:endCxn id="323" idx="7"/>
              </p:cNvCxnSpPr>
              <p:nvPr/>
            </p:nvCxnSpPr>
            <p:spPr>
              <a:xfrm flipV="1">
                <a:off x="4443473" y="2448968"/>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a:stCxn id="324" idx="6"/>
                <a:endCxn id="323" idx="6"/>
              </p:cNvCxnSpPr>
              <p:nvPr/>
            </p:nvCxnSpPr>
            <p:spPr>
              <a:xfrm flipV="1">
                <a:off x="4569114" y="2885969"/>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a:stCxn id="323" idx="4"/>
                <a:endCxn id="324" idx="4"/>
              </p:cNvCxnSpPr>
              <p:nvPr/>
            </p:nvCxnSpPr>
            <p:spPr>
              <a:xfrm flipV="1">
                <a:off x="4130644" y="3317596"/>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a:stCxn id="324" idx="2"/>
                <a:endCxn id="323" idx="2"/>
              </p:cNvCxnSpPr>
              <p:nvPr/>
            </p:nvCxnSpPr>
            <p:spPr>
              <a:xfrm flipH="1" flipV="1">
                <a:off x="3512629" y="2885969"/>
                <a:ext cx="19856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a:stCxn id="324" idx="3"/>
                <a:endCxn id="323" idx="3"/>
              </p:cNvCxnSpPr>
              <p:nvPr/>
            </p:nvCxnSpPr>
            <p:spPr>
              <a:xfrm flipH="1">
                <a:off x="3693643" y="3191956"/>
                <a:ext cx="14319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a:stCxn id="323" idx="5"/>
                <a:endCxn id="324" idx="5"/>
              </p:cNvCxnSpPr>
              <p:nvPr/>
            </p:nvCxnSpPr>
            <p:spPr>
              <a:xfrm flipH="1" flipV="1">
                <a:off x="4443477" y="3191954"/>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27" name="Group 326"/>
            <p:cNvGrpSpPr/>
            <p:nvPr/>
          </p:nvGrpSpPr>
          <p:grpSpPr>
            <a:xfrm rot="4063986">
              <a:off x="4599590" y="3693590"/>
              <a:ext cx="736036" cy="736036"/>
              <a:chOff x="3512623" y="2288663"/>
              <a:chExt cx="1236026" cy="1236026"/>
            </a:xfrm>
          </p:grpSpPr>
          <p:cxnSp>
            <p:nvCxnSpPr>
              <p:cNvPr id="328" name="Straight Connector 327"/>
              <p:cNvCxnSpPr/>
              <p:nvPr/>
            </p:nvCxnSpPr>
            <p:spPr>
              <a:xfrm flipH="1" flipV="1">
                <a:off x="4130636" y="2288663"/>
                <a:ext cx="9510" cy="191719"/>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flipH="1" flipV="1">
                <a:off x="3693635" y="2469675"/>
                <a:ext cx="143190"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4443466" y="2469675"/>
                <a:ext cx="124171" cy="13634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p:nvCxnSpPr>
            <p:spPr>
              <a:xfrm flipV="1">
                <a:off x="4569106" y="2906676"/>
                <a:ext cx="179543"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flipV="1">
                <a:off x="4130636" y="3338303"/>
                <a:ext cx="9510" cy="186386"/>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flipH="1" flipV="1">
                <a:off x="3512623" y="2906676"/>
                <a:ext cx="198562" cy="2667"/>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flipH="1">
                <a:off x="3693635" y="3212663"/>
                <a:ext cx="143190"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flipH="1" flipV="1">
                <a:off x="4443466" y="3212663"/>
                <a:ext cx="124171" cy="131014"/>
              </a:xfrm>
              <a:prstGeom prst="line">
                <a:avLst/>
              </a:prstGeom>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92" name="Rectangle 491"/>
          <p:cNvSpPr/>
          <p:nvPr/>
        </p:nvSpPr>
        <p:spPr>
          <a:xfrm>
            <a:off x="5" y="2290858"/>
            <a:ext cx="3495979" cy="2852642"/>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Bold"/>
                <a:cs typeface="Open Sans Condensed Bold"/>
              </a:rPr>
              <a:t>How can I make this faster?</a:t>
            </a:r>
          </a:p>
          <a:p>
            <a:pPr algn="ctr"/>
            <a:endParaRPr lang="en-US" dirty="0">
              <a:solidFill>
                <a:schemeClr val="tx1"/>
              </a:solidFill>
              <a:latin typeface="Open Sans Condensed Bold"/>
              <a:cs typeface="Open Sans Condensed Bold"/>
            </a:endParaRPr>
          </a:p>
          <a:p>
            <a:pPr algn="ctr"/>
            <a:r>
              <a:rPr lang="en-US" sz="6000" dirty="0" smtClean="0">
                <a:solidFill>
                  <a:schemeClr val="tx1"/>
                </a:solidFill>
                <a:latin typeface="Open Sans Condensed Bold"/>
                <a:cs typeface="Open Sans Condensed Bold"/>
              </a:rPr>
              <a:t>???</a:t>
            </a:r>
          </a:p>
          <a:p>
            <a:pPr algn="ctr"/>
            <a:endParaRPr lang="en-US" sz="1600" dirty="0">
              <a:solidFill>
                <a:schemeClr val="tx1"/>
              </a:solidFill>
              <a:latin typeface="Open Sans Condensed Bold"/>
              <a:cs typeface="Open Sans Condensed Bold"/>
            </a:endParaRPr>
          </a:p>
        </p:txBody>
      </p:sp>
      <p:pic>
        <p:nvPicPr>
          <p:cNvPr id="236" name="Picture 235"/>
          <p:cNvPicPr>
            <a:picLocks noChangeAspect="1"/>
          </p:cNvPicPr>
          <p:nvPr/>
        </p:nvPicPr>
        <p:blipFill>
          <a:blip r:embed="rId4"/>
          <a:stretch>
            <a:fillRect/>
          </a:stretch>
        </p:blipFill>
        <p:spPr>
          <a:xfrm>
            <a:off x="7634088" y="316666"/>
            <a:ext cx="1308090" cy="3057873"/>
          </a:xfrm>
          <a:prstGeom prst="rect">
            <a:avLst/>
          </a:prstGeom>
        </p:spPr>
      </p:pic>
      <p:pic>
        <p:nvPicPr>
          <p:cNvPr id="237" name="Picture 236"/>
          <p:cNvPicPr>
            <a:picLocks noChangeAspect="1"/>
          </p:cNvPicPr>
          <p:nvPr/>
        </p:nvPicPr>
        <p:blipFill>
          <a:blip r:embed="rId4"/>
          <a:stretch>
            <a:fillRect/>
          </a:stretch>
        </p:blipFill>
        <p:spPr>
          <a:xfrm>
            <a:off x="6720366" y="1035453"/>
            <a:ext cx="1308090" cy="3057873"/>
          </a:xfrm>
          <a:prstGeom prst="rect">
            <a:avLst/>
          </a:prstGeom>
        </p:spPr>
      </p:pic>
      <p:pic>
        <p:nvPicPr>
          <p:cNvPr id="238" name="Picture 237"/>
          <p:cNvPicPr>
            <a:picLocks noChangeAspect="1"/>
          </p:cNvPicPr>
          <p:nvPr/>
        </p:nvPicPr>
        <p:blipFill>
          <a:blip r:embed="rId4"/>
          <a:stretch>
            <a:fillRect/>
          </a:stretch>
        </p:blipFill>
        <p:spPr>
          <a:xfrm>
            <a:off x="5831151" y="1755550"/>
            <a:ext cx="1308090" cy="3057873"/>
          </a:xfrm>
          <a:prstGeom prst="rect">
            <a:avLst/>
          </a:prstGeom>
        </p:spPr>
      </p:pic>
    </p:spTree>
    <p:extLst>
      <p:ext uri="{BB962C8B-B14F-4D97-AF65-F5344CB8AC3E}">
        <p14:creationId xmlns:p14="http://schemas.microsoft.com/office/powerpoint/2010/main" val="403925242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xmlns:p14="http://schemas.microsoft.com/office/powerpoint/2010/main" advClick="0" advTm="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300" fill="hold"/>
                                        <p:tgtEl>
                                          <p:spTgt spid="2"/>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stretch>
            <a:fillRect/>
          </a:stretch>
        </p:blipFill>
        <p:spPr>
          <a:xfrm>
            <a:off x="8" y="0"/>
            <a:ext cx="3495973" cy="5143500"/>
          </a:xfrm>
          <a:prstGeom prst="rect">
            <a:avLst/>
          </a:prstGeom>
        </p:spPr>
      </p:pic>
      <p:sp>
        <p:nvSpPr>
          <p:cNvPr id="347" name="Rectangle 346"/>
          <p:cNvSpPr/>
          <p:nvPr/>
        </p:nvSpPr>
        <p:spPr>
          <a:xfrm>
            <a:off x="3495985" y="18807"/>
            <a:ext cx="1982759" cy="514350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grpSp>
        <p:nvGrpSpPr>
          <p:cNvPr id="2" name="Group 1"/>
          <p:cNvGrpSpPr/>
          <p:nvPr/>
        </p:nvGrpSpPr>
        <p:grpSpPr>
          <a:xfrm>
            <a:off x="4147374" y="1479913"/>
            <a:ext cx="807176" cy="1988918"/>
            <a:chOff x="3739728" y="481196"/>
            <a:chExt cx="1606429" cy="3958318"/>
          </a:xfrm>
        </p:grpSpPr>
        <p:grpSp>
          <p:nvGrpSpPr>
            <p:cNvPr id="5" name="Group 4"/>
            <p:cNvGrpSpPr/>
            <p:nvPr/>
          </p:nvGrpSpPr>
          <p:grpSpPr>
            <a:xfrm>
              <a:off x="3739728" y="491639"/>
              <a:ext cx="736038" cy="741926"/>
              <a:chOff x="3512622" y="2278774"/>
              <a:chExt cx="1236027" cy="1245915"/>
            </a:xfrm>
          </p:grpSpPr>
          <p:sp>
            <p:nvSpPr>
              <p:cNvPr id="18" name="Oval 1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3" name="Oval 3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7" name="Straight Connector 36"/>
              <p:cNvCxnSpPr>
                <a:endCxn id="33"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3512623" y="2288663"/>
                <a:ext cx="1236026" cy="1236026"/>
                <a:chOff x="3512623" y="2288663"/>
                <a:chExt cx="1236026" cy="1236026"/>
              </a:xfrm>
            </p:grpSpPr>
            <p:cxnSp>
              <p:nvCxnSpPr>
                <p:cNvPr id="40" name="Straight Connector 39"/>
                <p:cNvCxnSpPr>
                  <a:stCxn id="33" idx="0"/>
                  <a:endCxn id="18"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3" idx="1"/>
                  <a:endCxn id="18"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7"/>
                  <a:endCxn id="18"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3" idx="6"/>
                  <a:endCxn id="18"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8" idx="4"/>
                  <a:endCxn id="33"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3" idx="2"/>
                  <a:endCxn id="18"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3" idx="3"/>
                  <a:endCxn id="18"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18" idx="5"/>
                  <a:endCxn id="33"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rot="4063986">
                <a:off x="3512622" y="2278774"/>
                <a:ext cx="1236026" cy="1236026"/>
                <a:chOff x="3512623" y="2288663"/>
                <a:chExt cx="1236026" cy="1236026"/>
              </a:xfrm>
            </p:grpSpPr>
            <p:cxnSp>
              <p:nvCxnSpPr>
                <p:cNvPr id="73" name="Straight Connector 7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8" name="Oval 47"/>
            <p:cNvSpPr/>
            <p:nvPr/>
          </p:nvSpPr>
          <p:spPr>
            <a:xfrm>
              <a:off x="4598632" y="493529"/>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p:cNvSpPr/>
            <p:nvPr/>
          </p:nvSpPr>
          <p:spPr>
            <a:xfrm>
              <a:off x="4716873" y="607696"/>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 name="Straight Connector 49"/>
            <p:cNvCxnSpPr>
              <a:endCxn id="49" idx="6"/>
            </p:cNvCxnSpPr>
            <p:nvPr/>
          </p:nvCxnSpPr>
          <p:spPr>
            <a:xfrm>
              <a:off x="4982455" y="850302"/>
              <a:ext cx="245296" cy="12835"/>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98634" y="481196"/>
              <a:ext cx="736036" cy="736039"/>
              <a:chOff x="3512617" y="2267954"/>
              <a:chExt cx="1236022" cy="1236028"/>
            </a:xfrm>
          </p:grpSpPr>
          <p:cxnSp>
            <p:nvCxnSpPr>
              <p:cNvPr id="62" name="Straight Connector 61"/>
              <p:cNvCxnSpPr>
                <a:stCxn id="49" idx="0"/>
                <a:endCxn id="48" idx="0"/>
              </p:cNvCxnSpPr>
              <p:nvPr/>
            </p:nvCxnSpPr>
            <p:spPr>
              <a:xfrm flipH="1" flipV="1">
                <a:off x="4130629" y="2267954"/>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49" idx="1"/>
                <a:endCxn id="48" idx="1"/>
              </p:cNvCxnSpPr>
              <p:nvPr/>
            </p:nvCxnSpPr>
            <p:spPr>
              <a:xfrm flipH="1" flipV="1">
                <a:off x="3693628" y="2448966"/>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9" idx="7"/>
                <a:endCxn id="48" idx="7"/>
              </p:cNvCxnSpPr>
              <p:nvPr/>
            </p:nvCxnSpPr>
            <p:spPr>
              <a:xfrm flipV="1">
                <a:off x="4443455" y="2448968"/>
                <a:ext cx="124171" cy="136348"/>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49" idx="6"/>
                <a:endCxn id="48" idx="6"/>
              </p:cNvCxnSpPr>
              <p:nvPr/>
            </p:nvCxnSpPr>
            <p:spPr>
              <a:xfrm flipV="1">
                <a:off x="4569097" y="2885969"/>
                <a:ext cx="17954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8" idx="4"/>
                <a:endCxn id="49" idx="4"/>
              </p:cNvCxnSpPr>
              <p:nvPr/>
            </p:nvCxnSpPr>
            <p:spPr>
              <a:xfrm flipV="1">
                <a:off x="4130627"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9" idx="2"/>
                <a:endCxn id="48" idx="2"/>
              </p:cNvCxnSpPr>
              <p:nvPr/>
            </p:nvCxnSpPr>
            <p:spPr>
              <a:xfrm flipH="1" flipV="1">
                <a:off x="3512617" y="2885969"/>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49" idx="3"/>
                <a:endCxn id="48" idx="3"/>
              </p:cNvCxnSpPr>
              <p:nvPr/>
            </p:nvCxnSpPr>
            <p:spPr>
              <a:xfrm flipH="1">
                <a:off x="3693625" y="3191956"/>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5"/>
                <a:endCxn id="49" idx="5"/>
              </p:cNvCxnSpPr>
              <p:nvPr/>
            </p:nvCxnSpPr>
            <p:spPr>
              <a:xfrm flipH="1" flipV="1">
                <a:off x="4443459"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rot="4063986">
              <a:off x="4598629" y="487641"/>
              <a:ext cx="736037" cy="736036"/>
              <a:chOff x="3512623" y="2288663"/>
              <a:chExt cx="1236026" cy="1236026"/>
            </a:xfrm>
          </p:grpSpPr>
          <p:cxnSp>
            <p:nvCxnSpPr>
              <p:cNvPr id="53" name="Straight Connector 5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81" name="Oval 80"/>
            <p:cNvSpPr/>
            <p:nvPr/>
          </p:nvSpPr>
          <p:spPr>
            <a:xfrm>
              <a:off x="3751207" y="1304280"/>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2" name="Oval 81"/>
            <p:cNvSpPr/>
            <p:nvPr/>
          </p:nvSpPr>
          <p:spPr>
            <a:xfrm>
              <a:off x="3869448" y="1418447"/>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 name="Straight Connector 82"/>
            <p:cNvCxnSpPr>
              <a:endCxn id="82" idx="5"/>
            </p:cNvCxnSpPr>
            <p:nvPr/>
          </p:nvCxnSpPr>
          <p:spPr>
            <a:xfrm>
              <a:off x="4135032" y="1661052"/>
              <a:ext cx="170479" cy="19345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51217" y="1291946"/>
              <a:ext cx="736038" cy="736039"/>
              <a:chOff x="3512615" y="2267954"/>
              <a:chExt cx="1236024" cy="1236028"/>
            </a:xfrm>
          </p:grpSpPr>
          <p:cxnSp>
            <p:nvCxnSpPr>
              <p:cNvPr id="94" name="Straight Connector 93"/>
              <p:cNvCxnSpPr>
                <a:stCxn id="82" idx="0"/>
                <a:endCxn id="81" idx="0"/>
              </p:cNvCxnSpPr>
              <p:nvPr/>
            </p:nvCxnSpPr>
            <p:spPr>
              <a:xfrm flipH="1" flipV="1">
                <a:off x="4130627" y="2267954"/>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2" idx="1"/>
                <a:endCxn id="81" idx="1"/>
              </p:cNvCxnSpPr>
              <p:nvPr/>
            </p:nvCxnSpPr>
            <p:spPr>
              <a:xfrm flipH="1" flipV="1">
                <a:off x="3693626" y="2448966"/>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82" idx="7"/>
                <a:endCxn id="81" idx="7"/>
              </p:cNvCxnSpPr>
              <p:nvPr/>
            </p:nvCxnSpPr>
            <p:spPr>
              <a:xfrm flipV="1">
                <a:off x="4443457" y="2448966"/>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2" idx="6"/>
                <a:endCxn id="81" idx="6"/>
              </p:cNvCxnSpPr>
              <p:nvPr/>
            </p:nvCxnSpPr>
            <p:spPr>
              <a:xfrm flipV="1">
                <a:off x="4569097" y="2885969"/>
                <a:ext cx="17954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1" idx="4"/>
                <a:endCxn id="82" idx="4"/>
              </p:cNvCxnSpPr>
              <p:nvPr/>
            </p:nvCxnSpPr>
            <p:spPr>
              <a:xfrm flipV="1">
                <a:off x="4130627"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2" idx="2"/>
                <a:endCxn id="81" idx="2"/>
              </p:cNvCxnSpPr>
              <p:nvPr/>
            </p:nvCxnSpPr>
            <p:spPr>
              <a:xfrm flipH="1" flipV="1">
                <a:off x="3512615" y="2885969"/>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82" idx="3"/>
                <a:endCxn id="81" idx="3"/>
              </p:cNvCxnSpPr>
              <p:nvPr/>
            </p:nvCxnSpPr>
            <p:spPr>
              <a:xfrm flipH="1">
                <a:off x="3693626" y="3191954"/>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81" idx="5"/>
                <a:endCxn id="82" idx="5"/>
              </p:cNvCxnSpPr>
              <p:nvPr/>
            </p:nvCxnSpPr>
            <p:spPr>
              <a:xfrm flipH="1" flipV="1">
                <a:off x="4443457" y="3191956"/>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rot="4063986">
              <a:off x="3751207" y="1298391"/>
              <a:ext cx="736037" cy="736036"/>
              <a:chOff x="3512623" y="2288663"/>
              <a:chExt cx="1236026" cy="1236026"/>
            </a:xfrm>
          </p:grpSpPr>
          <p:cxnSp>
            <p:nvCxnSpPr>
              <p:cNvPr id="86" name="Straight Connector 8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03" name="Oval 102"/>
            <p:cNvSpPr/>
            <p:nvPr/>
          </p:nvSpPr>
          <p:spPr>
            <a:xfrm>
              <a:off x="4610109" y="1300281"/>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4" name="Oval 103"/>
            <p:cNvSpPr/>
            <p:nvPr/>
          </p:nvSpPr>
          <p:spPr>
            <a:xfrm>
              <a:off x="4728350" y="1414448"/>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5" name="Straight Connector 104"/>
            <p:cNvCxnSpPr>
              <a:endCxn id="104" idx="7"/>
            </p:cNvCxnSpPr>
            <p:nvPr/>
          </p:nvCxnSpPr>
          <p:spPr>
            <a:xfrm flipV="1">
              <a:off x="4993934" y="1489265"/>
              <a:ext cx="170479" cy="167789"/>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4610119" y="1287954"/>
              <a:ext cx="736038" cy="736037"/>
              <a:chOff x="3512615" y="2267956"/>
              <a:chExt cx="1236024" cy="1236026"/>
            </a:xfrm>
          </p:grpSpPr>
          <p:cxnSp>
            <p:nvCxnSpPr>
              <p:cNvPr id="116" name="Straight Connector 115"/>
              <p:cNvCxnSpPr>
                <a:stCxn id="104" idx="0"/>
                <a:endCxn id="103" idx="0"/>
              </p:cNvCxnSpPr>
              <p:nvPr/>
            </p:nvCxnSpPr>
            <p:spPr>
              <a:xfrm flipH="1" flipV="1">
                <a:off x="4130625"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04" idx="1"/>
                <a:endCxn id="103" idx="1"/>
              </p:cNvCxnSpPr>
              <p:nvPr/>
            </p:nvCxnSpPr>
            <p:spPr>
              <a:xfrm flipH="1" flipV="1">
                <a:off x="3693626" y="2448968"/>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04" idx="7"/>
                <a:endCxn id="103" idx="7"/>
              </p:cNvCxnSpPr>
              <p:nvPr/>
            </p:nvCxnSpPr>
            <p:spPr>
              <a:xfrm flipV="1">
                <a:off x="4443457" y="2448968"/>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04" idx="6"/>
                <a:endCxn id="103" idx="6"/>
              </p:cNvCxnSpPr>
              <p:nvPr/>
            </p:nvCxnSpPr>
            <p:spPr>
              <a:xfrm flipV="1">
                <a:off x="4569097" y="2885969"/>
                <a:ext cx="17954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103" idx="4"/>
                <a:endCxn id="104" idx="4"/>
              </p:cNvCxnSpPr>
              <p:nvPr/>
            </p:nvCxnSpPr>
            <p:spPr>
              <a:xfrm flipV="1">
                <a:off x="4130627"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04" idx="2"/>
                <a:endCxn id="103" idx="2"/>
              </p:cNvCxnSpPr>
              <p:nvPr/>
            </p:nvCxnSpPr>
            <p:spPr>
              <a:xfrm flipH="1" flipV="1">
                <a:off x="3512615" y="2885969"/>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04" idx="3"/>
                <a:endCxn id="103" idx="3"/>
              </p:cNvCxnSpPr>
              <p:nvPr/>
            </p:nvCxnSpPr>
            <p:spPr>
              <a:xfrm flipH="1">
                <a:off x="3693625" y="3191956"/>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03" idx="5"/>
                <a:endCxn id="104" idx="5"/>
              </p:cNvCxnSpPr>
              <p:nvPr/>
            </p:nvCxnSpPr>
            <p:spPr>
              <a:xfrm flipH="1" flipV="1">
                <a:off x="4443457" y="3191956"/>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rot="4063986">
              <a:off x="4610109" y="1294393"/>
              <a:ext cx="736037" cy="736036"/>
              <a:chOff x="3512623" y="2288663"/>
              <a:chExt cx="1236026" cy="1236026"/>
            </a:xfrm>
          </p:grpSpPr>
          <p:cxnSp>
            <p:nvCxnSpPr>
              <p:cNvPr id="108" name="Straight Connector 10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5" name="Oval 124"/>
            <p:cNvSpPr/>
            <p:nvPr/>
          </p:nvSpPr>
          <p:spPr>
            <a:xfrm>
              <a:off x="3739730" y="2100513"/>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6" name="Oval 125"/>
            <p:cNvSpPr/>
            <p:nvPr/>
          </p:nvSpPr>
          <p:spPr>
            <a:xfrm>
              <a:off x="3857971" y="2214678"/>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7" name="Straight Connector 126"/>
            <p:cNvCxnSpPr>
              <a:endCxn id="126" idx="6"/>
            </p:cNvCxnSpPr>
            <p:nvPr/>
          </p:nvCxnSpPr>
          <p:spPr>
            <a:xfrm>
              <a:off x="4123553" y="2457284"/>
              <a:ext cx="245296" cy="12835"/>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3739730" y="2088184"/>
              <a:ext cx="736034" cy="736037"/>
              <a:chOff x="3512633" y="2267956"/>
              <a:chExt cx="1236026" cy="1236026"/>
            </a:xfrm>
          </p:grpSpPr>
          <p:cxnSp>
            <p:nvCxnSpPr>
              <p:cNvPr id="138" name="Straight Connector 137"/>
              <p:cNvCxnSpPr>
                <a:stCxn id="126" idx="0"/>
                <a:endCxn id="125" idx="0"/>
              </p:cNvCxnSpPr>
              <p:nvPr/>
            </p:nvCxnSpPr>
            <p:spPr>
              <a:xfrm flipH="1" flipV="1">
                <a:off x="4130645"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6" idx="1"/>
                <a:endCxn id="125" idx="1"/>
              </p:cNvCxnSpPr>
              <p:nvPr/>
            </p:nvCxnSpPr>
            <p:spPr>
              <a:xfrm flipH="1" flipV="1">
                <a:off x="3693643" y="2448968"/>
                <a:ext cx="14319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6" idx="7"/>
                <a:endCxn id="125" idx="7"/>
              </p:cNvCxnSpPr>
              <p:nvPr/>
            </p:nvCxnSpPr>
            <p:spPr>
              <a:xfrm flipV="1">
                <a:off x="4443476" y="2448968"/>
                <a:ext cx="124171" cy="136348"/>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6" idx="6"/>
                <a:endCxn id="125" idx="6"/>
              </p:cNvCxnSpPr>
              <p:nvPr/>
            </p:nvCxnSpPr>
            <p:spPr>
              <a:xfrm flipV="1">
                <a:off x="4569116" y="2885967"/>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25" idx="4"/>
                <a:endCxn id="126" idx="4"/>
              </p:cNvCxnSpPr>
              <p:nvPr/>
            </p:nvCxnSpPr>
            <p:spPr>
              <a:xfrm flipV="1">
                <a:off x="4130645"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26" idx="2"/>
                <a:endCxn id="125" idx="2"/>
              </p:cNvCxnSpPr>
              <p:nvPr/>
            </p:nvCxnSpPr>
            <p:spPr>
              <a:xfrm flipH="1" flipV="1">
                <a:off x="3512632" y="2885969"/>
                <a:ext cx="19856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26" idx="3"/>
                <a:endCxn id="125" idx="3"/>
              </p:cNvCxnSpPr>
              <p:nvPr/>
            </p:nvCxnSpPr>
            <p:spPr>
              <a:xfrm flipH="1">
                <a:off x="3693643" y="3191956"/>
                <a:ext cx="14319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25" idx="5"/>
                <a:endCxn id="126" idx="5"/>
              </p:cNvCxnSpPr>
              <p:nvPr/>
            </p:nvCxnSpPr>
            <p:spPr>
              <a:xfrm flipH="1" flipV="1">
                <a:off x="4443476"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rot="4063986">
              <a:off x="3739727" y="2094625"/>
              <a:ext cx="736037" cy="736036"/>
              <a:chOff x="3512623" y="2288663"/>
              <a:chExt cx="1236026" cy="1236026"/>
            </a:xfrm>
          </p:grpSpPr>
          <p:cxnSp>
            <p:nvCxnSpPr>
              <p:cNvPr id="130" name="Straight Connector 12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598630" y="2090626"/>
              <a:ext cx="736038" cy="741926"/>
              <a:chOff x="3512622" y="2278774"/>
              <a:chExt cx="1236027" cy="1245915"/>
            </a:xfrm>
          </p:grpSpPr>
          <p:sp>
            <p:nvSpPr>
              <p:cNvPr id="147" name="Oval 14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8" name="Oval 14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49" name="Straight Connector 148"/>
              <p:cNvCxnSpPr>
                <a:endCxn id="148" idx="1"/>
              </p:cNvCxnSpPr>
              <p:nvPr/>
            </p:nvCxnSpPr>
            <p:spPr>
              <a:xfrm flipH="1" flipV="1">
                <a:off x="3836826" y="2606023"/>
                <a:ext cx="320353" cy="281766"/>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3512623" y="2288663"/>
                <a:ext cx="1236026" cy="1236026"/>
                <a:chOff x="3512623" y="2288663"/>
                <a:chExt cx="1236026" cy="1236026"/>
              </a:xfrm>
            </p:grpSpPr>
            <p:cxnSp>
              <p:nvCxnSpPr>
                <p:cNvPr id="160" name="Straight Connector 159"/>
                <p:cNvCxnSpPr>
                  <a:stCxn id="148" idx="0"/>
                  <a:endCxn id="14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48" idx="1"/>
                  <a:endCxn id="14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48" idx="7"/>
                  <a:endCxn id="14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48" idx="6"/>
                  <a:endCxn id="14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47" idx="4"/>
                  <a:endCxn id="14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48" idx="2"/>
                  <a:endCxn id="14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48" idx="3"/>
                  <a:endCxn id="14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47" idx="5"/>
                  <a:endCxn id="14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rot="4063986">
                <a:off x="3512622" y="2278774"/>
                <a:ext cx="1236026" cy="1236026"/>
                <a:chOff x="3512623" y="2288663"/>
                <a:chExt cx="1236026" cy="1236026"/>
              </a:xfrm>
            </p:grpSpPr>
            <p:cxnSp>
              <p:nvCxnSpPr>
                <p:cNvPr id="152" name="Straight Connector 15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169" name="Oval 168"/>
            <p:cNvSpPr/>
            <p:nvPr/>
          </p:nvSpPr>
          <p:spPr>
            <a:xfrm>
              <a:off x="3751207" y="2907265"/>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0" name="Oval 169"/>
            <p:cNvSpPr/>
            <p:nvPr/>
          </p:nvSpPr>
          <p:spPr>
            <a:xfrm>
              <a:off x="3869448" y="3021430"/>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71" name="Straight Connector 170"/>
            <p:cNvCxnSpPr>
              <a:endCxn id="170" idx="4"/>
            </p:cNvCxnSpPr>
            <p:nvPr/>
          </p:nvCxnSpPr>
          <p:spPr>
            <a:xfrm flipH="1">
              <a:off x="4124888" y="3264036"/>
              <a:ext cx="10144" cy="268275"/>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72" name="Group 171"/>
            <p:cNvGrpSpPr/>
            <p:nvPr/>
          </p:nvGrpSpPr>
          <p:grpSpPr>
            <a:xfrm>
              <a:off x="3751207" y="2894936"/>
              <a:ext cx="736036" cy="736037"/>
              <a:chOff x="3512629" y="2267956"/>
              <a:chExt cx="1236028" cy="1236026"/>
            </a:xfrm>
          </p:grpSpPr>
          <p:cxnSp>
            <p:nvCxnSpPr>
              <p:cNvPr id="182" name="Straight Connector 181"/>
              <p:cNvCxnSpPr>
                <a:stCxn id="170" idx="0"/>
                <a:endCxn id="169" idx="0"/>
              </p:cNvCxnSpPr>
              <p:nvPr/>
            </p:nvCxnSpPr>
            <p:spPr>
              <a:xfrm flipH="1" flipV="1">
                <a:off x="4130646"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70" idx="1"/>
                <a:endCxn id="169" idx="1"/>
              </p:cNvCxnSpPr>
              <p:nvPr/>
            </p:nvCxnSpPr>
            <p:spPr>
              <a:xfrm flipH="1" flipV="1">
                <a:off x="3693640" y="2448968"/>
                <a:ext cx="14319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70" idx="7"/>
                <a:endCxn id="169" idx="7"/>
              </p:cNvCxnSpPr>
              <p:nvPr/>
            </p:nvCxnSpPr>
            <p:spPr>
              <a:xfrm flipV="1">
                <a:off x="4443473" y="2448968"/>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70" idx="6"/>
                <a:endCxn id="169" idx="6"/>
              </p:cNvCxnSpPr>
              <p:nvPr/>
            </p:nvCxnSpPr>
            <p:spPr>
              <a:xfrm flipV="1">
                <a:off x="4569114" y="2885969"/>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69" idx="4"/>
                <a:endCxn id="170" idx="4"/>
              </p:cNvCxnSpPr>
              <p:nvPr/>
            </p:nvCxnSpPr>
            <p:spPr>
              <a:xfrm flipV="1">
                <a:off x="4130644"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70" idx="2"/>
                <a:endCxn id="169" idx="2"/>
              </p:cNvCxnSpPr>
              <p:nvPr/>
            </p:nvCxnSpPr>
            <p:spPr>
              <a:xfrm flipH="1" flipV="1">
                <a:off x="3512629" y="2885969"/>
                <a:ext cx="19856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70" idx="3"/>
                <a:endCxn id="169" idx="3"/>
              </p:cNvCxnSpPr>
              <p:nvPr/>
            </p:nvCxnSpPr>
            <p:spPr>
              <a:xfrm flipH="1">
                <a:off x="3693643" y="3191954"/>
                <a:ext cx="14319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169" idx="5"/>
                <a:endCxn id="170" idx="5"/>
              </p:cNvCxnSpPr>
              <p:nvPr/>
            </p:nvCxnSpPr>
            <p:spPr>
              <a:xfrm flipH="1" flipV="1">
                <a:off x="4443477"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rot="4063986">
              <a:off x="3751207" y="2901377"/>
              <a:ext cx="736037" cy="736036"/>
              <a:chOff x="3512623" y="2288663"/>
              <a:chExt cx="1236026" cy="1236026"/>
            </a:xfrm>
          </p:grpSpPr>
          <p:cxnSp>
            <p:nvCxnSpPr>
              <p:cNvPr id="174" name="Straight Connector 17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0" name="Group 189"/>
            <p:cNvGrpSpPr/>
            <p:nvPr/>
          </p:nvGrpSpPr>
          <p:grpSpPr>
            <a:xfrm>
              <a:off x="4610109" y="2897376"/>
              <a:ext cx="736038" cy="741925"/>
              <a:chOff x="3512622" y="2278774"/>
              <a:chExt cx="1236027" cy="1245915"/>
            </a:xfrm>
          </p:grpSpPr>
          <p:sp>
            <p:nvSpPr>
              <p:cNvPr id="191" name="Oval 19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2" name="Oval 19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93" name="Straight Connector 192"/>
              <p:cNvCxnSpPr>
                <a:endCxn id="192" idx="5"/>
              </p:cNvCxnSpPr>
              <p:nvPr/>
            </p:nvCxnSpPr>
            <p:spPr>
              <a:xfrm>
                <a:off x="4157179" y="2887789"/>
                <a:ext cx="286287"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94" name="Group 193"/>
              <p:cNvGrpSpPr/>
              <p:nvPr/>
            </p:nvGrpSpPr>
            <p:grpSpPr>
              <a:xfrm>
                <a:off x="3512623" y="2288663"/>
                <a:ext cx="1236026" cy="1236026"/>
                <a:chOff x="3512623" y="2288663"/>
                <a:chExt cx="1236026" cy="1236026"/>
              </a:xfrm>
            </p:grpSpPr>
            <p:cxnSp>
              <p:nvCxnSpPr>
                <p:cNvPr id="204" name="Straight Connector 203"/>
                <p:cNvCxnSpPr>
                  <a:stCxn id="192" idx="0"/>
                  <a:endCxn id="19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92" idx="1"/>
                  <a:endCxn id="19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a:stCxn id="192" idx="7"/>
                  <a:endCxn id="19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a:stCxn id="192" idx="6"/>
                  <a:endCxn id="19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a:stCxn id="191" idx="4"/>
                  <a:endCxn id="19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192" idx="2"/>
                  <a:endCxn id="19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a:stCxn id="192" idx="3"/>
                  <a:endCxn id="19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a:stCxn id="191" idx="5"/>
                  <a:endCxn id="19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95" name="Group 194"/>
              <p:cNvGrpSpPr/>
              <p:nvPr/>
            </p:nvGrpSpPr>
            <p:grpSpPr>
              <a:xfrm rot="4063986">
                <a:off x="3512622" y="2278774"/>
                <a:ext cx="1236026" cy="1236026"/>
                <a:chOff x="3512623" y="2288663"/>
                <a:chExt cx="1236026" cy="1236026"/>
              </a:xfrm>
            </p:grpSpPr>
            <p:cxnSp>
              <p:nvCxnSpPr>
                <p:cNvPr id="196" name="Straight Connector 19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00" name="Group 299"/>
            <p:cNvGrpSpPr/>
            <p:nvPr/>
          </p:nvGrpSpPr>
          <p:grpSpPr>
            <a:xfrm>
              <a:off x="3740689" y="3697589"/>
              <a:ext cx="736038" cy="741925"/>
              <a:chOff x="3512622" y="2278774"/>
              <a:chExt cx="1236027" cy="1245915"/>
            </a:xfrm>
          </p:grpSpPr>
          <p:sp>
            <p:nvSpPr>
              <p:cNvPr id="301" name="Oval 30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02" name="Oval 30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3" name="Straight Connector 302"/>
              <p:cNvCxnSpPr>
                <a:endCxn id="302" idx="0"/>
              </p:cNvCxnSpPr>
              <p:nvPr/>
            </p:nvCxnSpPr>
            <p:spPr>
              <a:xfrm flipH="1" flipV="1">
                <a:off x="4140146" y="2480382"/>
                <a:ext cx="17033" cy="40740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04" name="Group 303"/>
              <p:cNvGrpSpPr/>
              <p:nvPr/>
            </p:nvGrpSpPr>
            <p:grpSpPr>
              <a:xfrm>
                <a:off x="3512623" y="2288663"/>
                <a:ext cx="1236026" cy="1236026"/>
                <a:chOff x="3512623" y="2288663"/>
                <a:chExt cx="1236026" cy="1236026"/>
              </a:xfrm>
            </p:grpSpPr>
            <p:cxnSp>
              <p:nvCxnSpPr>
                <p:cNvPr id="314" name="Straight Connector 313"/>
                <p:cNvCxnSpPr>
                  <a:stCxn id="302" idx="0"/>
                  <a:endCxn id="30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5" name="Straight Connector 314"/>
                <p:cNvCxnSpPr>
                  <a:stCxn id="302" idx="1"/>
                  <a:endCxn id="30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02" idx="7"/>
                  <a:endCxn id="30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a:stCxn id="302" idx="6"/>
                  <a:endCxn id="30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a:stCxn id="301" idx="4"/>
                  <a:endCxn id="30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9" name="Straight Connector 318"/>
                <p:cNvCxnSpPr>
                  <a:stCxn id="302" idx="2"/>
                  <a:endCxn id="30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a:stCxn id="302" idx="3"/>
                  <a:endCxn id="30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a:stCxn id="301" idx="5"/>
                  <a:endCxn id="30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rot="4063986">
                <a:off x="3512622" y="2278774"/>
                <a:ext cx="1236026" cy="1236026"/>
                <a:chOff x="3512623" y="2288663"/>
                <a:chExt cx="1236026" cy="1236026"/>
              </a:xfrm>
            </p:grpSpPr>
            <p:cxnSp>
              <p:nvCxnSpPr>
                <p:cNvPr id="306" name="Straight Connector 30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7" name="Straight Connector 30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323" name="Oval 322"/>
            <p:cNvSpPr/>
            <p:nvPr/>
          </p:nvSpPr>
          <p:spPr>
            <a:xfrm>
              <a:off x="4599593" y="36994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4" name="Oval 323"/>
            <p:cNvSpPr/>
            <p:nvPr/>
          </p:nvSpPr>
          <p:spPr>
            <a:xfrm>
              <a:off x="4717834" y="3813646"/>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25" name="Straight Connector 324"/>
            <p:cNvCxnSpPr>
              <a:endCxn id="324" idx="7"/>
            </p:cNvCxnSpPr>
            <p:nvPr/>
          </p:nvCxnSpPr>
          <p:spPr>
            <a:xfrm flipV="1">
              <a:off x="4983416" y="3888463"/>
              <a:ext cx="170479" cy="16778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26" name="Group 325"/>
            <p:cNvGrpSpPr/>
            <p:nvPr/>
          </p:nvGrpSpPr>
          <p:grpSpPr>
            <a:xfrm>
              <a:off x="4599591" y="3687150"/>
              <a:ext cx="736036" cy="736036"/>
              <a:chOff x="3512629" y="2267956"/>
              <a:chExt cx="1236028" cy="1236026"/>
            </a:xfrm>
          </p:grpSpPr>
          <p:cxnSp>
            <p:nvCxnSpPr>
              <p:cNvPr id="336" name="Straight Connector 335"/>
              <p:cNvCxnSpPr>
                <a:stCxn id="324" idx="0"/>
                <a:endCxn id="323" idx="0"/>
              </p:cNvCxnSpPr>
              <p:nvPr/>
            </p:nvCxnSpPr>
            <p:spPr>
              <a:xfrm flipH="1" flipV="1">
                <a:off x="4130646"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a:stCxn id="324" idx="1"/>
                <a:endCxn id="323" idx="1"/>
              </p:cNvCxnSpPr>
              <p:nvPr/>
            </p:nvCxnSpPr>
            <p:spPr>
              <a:xfrm flipH="1" flipV="1">
                <a:off x="3693643" y="2448966"/>
                <a:ext cx="14319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a:stCxn id="324" idx="7"/>
                <a:endCxn id="323" idx="7"/>
              </p:cNvCxnSpPr>
              <p:nvPr/>
            </p:nvCxnSpPr>
            <p:spPr>
              <a:xfrm flipV="1">
                <a:off x="4443473" y="2448968"/>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a:stCxn id="324" idx="6"/>
                <a:endCxn id="323" idx="6"/>
              </p:cNvCxnSpPr>
              <p:nvPr/>
            </p:nvCxnSpPr>
            <p:spPr>
              <a:xfrm flipV="1">
                <a:off x="4569114" y="2885969"/>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a:stCxn id="323" idx="4"/>
                <a:endCxn id="324" idx="4"/>
              </p:cNvCxnSpPr>
              <p:nvPr/>
            </p:nvCxnSpPr>
            <p:spPr>
              <a:xfrm flipV="1">
                <a:off x="4130644"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a:stCxn id="324" idx="2"/>
                <a:endCxn id="323" idx="2"/>
              </p:cNvCxnSpPr>
              <p:nvPr/>
            </p:nvCxnSpPr>
            <p:spPr>
              <a:xfrm flipH="1" flipV="1">
                <a:off x="3512629" y="2885969"/>
                <a:ext cx="19856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p:cNvCxnSpPr>
                <a:stCxn id="324" idx="3"/>
                <a:endCxn id="323" idx="3"/>
              </p:cNvCxnSpPr>
              <p:nvPr/>
            </p:nvCxnSpPr>
            <p:spPr>
              <a:xfrm flipH="1">
                <a:off x="3693643" y="3191956"/>
                <a:ext cx="14319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a:stCxn id="323" idx="5"/>
                <a:endCxn id="324" idx="5"/>
              </p:cNvCxnSpPr>
              <p:nvPr/>
            </p:nvCxnSpPr>
            <p:spPr>
              <a:xfrm flipH="1" flipV="1">
                <a:off x="4443477"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27" name="Group 326"/>
            <p:cNvGrpSpPr/>
            <p:nvPr/>
          </p:nvGrpSpPr>
          <p:grpSpPr>
            <a:xfrm rot="4063986">
              <a:off x="4599589" y="3693590"/>
              <a:ext cx="736036" cy="736036"/>
              <a:chOff x="3512623" y="2288663"/>
              <a:chExt cx="1236026" cy="1236026"/>
            </a:xfrm>
          </p:grpSpPr>
          <p:cxnSp>
            <p:nvCxnSpPr>
              <p:cNvPr id="328" name="Straight Connector 32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1" name="Straight Connector 33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492" name="Rectangle 491"/>
          <p:cNvSpPr/>
          <p:nvPr/>
        </p:nvSpPr>
        <p:spPr>
          <a:xfrm>
            <a:off x="5" y="2290858"/>
            <a:ext cx="3495979" cy="2852642"/>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Open Sans Condensed Bold"/>
                <a:cs typeface="Open Sans Condensed Bold"/>
              </a:rPr>
              <a:t>How can I make this faster?</a:t>
            </a:r>
          </a:p>
          <a:p>
            <a:pPr algn="ctr"/>
            <a:endParaRPr lang="en-US" dirty="0">
              <a:solidFill>
                <a:schemeClr val="tx1"/>
              </a:solidFill>
              <a:latin typeface="Open Sans Condensed Bold"/>
              <a:cs typeface="Open Sans Condensed Bold"/>
            </a:endParaRPr>
          </a:p>
          <a:p>
            <a:pPr algn="ctr"/>
            <a:r>
              <a:rPr lang="en-US" sz="6000" dirty="0" smtClean="0">
                <a:solidFill>
                  <a:schemeClr val="tx1"/>
                </a:solidFill>
                <a:latin typeface="Open Sans Condensed Bold"/>
                <a:cs typeface="Open Sans Condensed Bold"/>
              </a:rPr>
              <a:t>???</a:t>
            </a:r>
          </a:p>
          <a:p>
            <a:pPr algn="ctr"/>
            <a:endParaRPr lang="en-US" sz="1600" dirty="0">
              <a:solidFill>
                <a:schemeClr val="tx1"/>
              </a:solidFill>
              <a:latin typeface="Open Sans Condensed Bold"/>
              <a:cs typeface="Open Sans Condensed Bold"/>
            </a:endParaRPr>
          </a:p>
        </p:txBody>
      </p:sp>
      <p:grpSp>
        <p:nvGrpSpPr>
          <p:cNvPr id="236" name="Group 235"/>
          <p:cNvGrpSpPr/>
          <p:nvPr/>
        </p:nvGrpSpPr>
        <p:grpSpPr>
          <a:xfrm>
            <a:off x="3721788" y="1483151"/>
            <a:ext cx="369834" cy="372792"/>
            <a:chOff x="3512622" y="2278774"/>
            <a:chExt cx="1236027" cy="1245915"/>
          </a:xfrm>
        </p:grpSpPr>
        <p:sp>
          <p:nvSpPr>
            <p:cNvPr id="237" name="Oval 23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8" name="Oval 23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39" name="Straight Connector 238"/>
            <p:cNvCxnSpPr>
              <a:endCxn id="238"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40" name="Group 239"/>
            <p:cNvGrpSpPr/>
            <p:nvPr/>
          </p:nvGrpSpPr>
          <p:grpSpPr>
            <a:xfrm>
              <a:off x="3512623" y="2288663"/>
              <a:ext cx="1236026" cy="1236026"/>
              <a:chOff x="3512623" y="2288663"/>
              <a:chExt cx="1236026" cy="1236026"/>
            </a:xfrm>
          </p:grpSpPr>
          <p:cxnSp>
            <p:nvCxnSpPr>
              <p:cNvPr id="250" name="Straight Connector 249"/>
              <p:cNvCxnSpPr>
                <a:stCxn id="238" idx="0"/>
                <a:endCxn id="23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238" idx="1"/>
                <a:endCxn id="23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a:stCxn id="238" idx="7"/>
                <a:endCxn id="23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a:stCxn id="238" idx="6"/>
                <a:endCxn id="23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a:stCxn id="237" idx="4"/>
                <a:endCxn id="23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a:stCxn id="238" idx="2"/>
                <a:endCxn id="23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238" idx="3"/>
                <a:endCxn id="23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237" idx="5"/>
                <a:endCxn id="23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41" name="Group 240"/>
            <p:cNvGrpSpPr/>
            <p:nvPr/>
          </p:nvGrpSpPr>
          <p:grpSpPr>
            <a:xfrm rot="4063986">
              <a:off x="3512622" y="2278774"/>
              <a:ext cx="1236026" cy="1236026"/>
              <a:chOff x="3512623" y="2288663"/>
              <a:chExt cx="1236026" cy="1236026"/>
            </a:xfrm>
          </p:grpSpPr>
          <p:cxnSp>
            <p:nvCxnSpPr>
              <p:cNvPr id="242" name="Straight Connector 24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258" name="Group 257"/>
          <p:cNvGrpSpPr/>
          <p:nvPr/>
        </p:nvGrpSpPr>
        <p:grpSpPr>
          <a:xfrm>
            <a:off x="3721788" y="1887464"/>
            <a:ext cx="369834" cy="372792"/>
            <a:chOff x="3512622" y="2278774"/>
            <a:chExt cx="1236027" cy="1245915"/>
          </a:xfrm>
        </p:grpSpPr>
        <p:sp>
          <p:nvSpPr>
            <p:cNvPr id="259" name="Oval 25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0" name="Oval 25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61" name="Straight Connector 260"/>
            <p:cNvCxnSpPr>
              <a:endCxn id="260" idx="6"/>
            </p:cNvCxnSpPr>
            <p:nvPr/>
          </p:nvCxnSpPr>
          <p:spPr>
            <a:xfrm>
              <a:off x="4157179" y="2887788"/>
              <a:ext cx="41192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62" name="Group 261"/>
            <p:cNvGrpSpPr/>
            <p:nvPr/>
          </p:nvGrpSpPr>
          <p:grpSpPr>
            <a:xfrm>
              <a:off x="3512623" y="2288663"/>
              <a:ext cx="1236026" cy="1236026"/>
              <a:chOff x="3512623" y="2288663"/>
              <a:chExt cx="1236026" cy="1236026"/>
            </a:xfrm>
          </p:grpSpPr>
          <p:cxnSp>
            <p:nvCxnSpPr>
              <p:cNvPr id="272" name="Straight Connector 271"/>
              <p:cNvCxnSpPr>
                <a:stCxn id="260" idx="0"/>
                <a:endCxn id="25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a:stCxn id="260" idx="1"/>
                <a:endCxn id="25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a:stCxn id="260" idx="7"/>
                <a:endCxn id="25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a:stCxn id="260" idx="6"/>
                <a:endCxn id="25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a:stCxn id="259" idx="4"/>
                <a:endCxn id="26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a:stCxn id="260" idx="2"/>
                <a:endCxn id="25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60" idx="3"/>
                <a:endCxn id="25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59" idx="5"/>
                <a:endCxn id="26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rot="4063986">
              <a:off x="3512622" y="2278774"/>
              <a:ext cx="1236026" cy="1236026"/>
              <a:chOff x="3512623" y="2288663"/>
              <a:chExt cx="1236026" cy="1236026"/>
            </a:xfrm>
          </p:grpSpPr>
          <p:cxnSp>
            <p:nvCxnSpPr>
              <p:cNvPr id="264" name="Straight Connector 26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280" name="Group 279"/>
          <p:cNvGrpSpPr/>
          <p:nvPr/>
        </p:nvGrpSpPr>
        <p:grpSpPr>
          <a:xfrm>
            <a:off x="3725622" y="2286688"/>
            <a:ext cx="369834" cy="372792"/>
            <a:chOff x="3512622" y="2278774"/>
            <a:chExt cx="1236027" cy="1245915"/>
          </a:xfrm>
        </p:grpSpPr>
        <p:sp>
          <p:nvSpPr>
            <p:cNvPr id="281" name="Oval 28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2" name="Oval 28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83" name="Straight Connector 282"/>
            <p:cNvCxnSpPr>
              <a:endCxn id="282"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84" name="Group 283"/>
            <p:cNvGrpSpPr/>
            <p:nvPr/>
          </p:nvGrpSpPr>
          <p:grpSpPr>
            <a:xfrm>
              <a:off x="3512623" y="2288663"/>
              <a:ext cx="1236026" cy="1236026"/>
              <a:chOff x="3512623" y="2288663"/>
              <a:chExt cx="1236026" cy="1236026"/>
            </a:xfrm>
          </p:grpSpPr>
          <p:cxnSp>
            <p:nvCxnSpPr>
              <p:cNvPr id="294" name="Straight Connector 293"/>
              <p:cNvCxnSpPr>
                <a:stCxn id="282" idx="0"/>
                <a:endCxn id="28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a:stCxn id="282" idx="1"/>
                <a:endCxn id="28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a:stCxn id="282" idx="7"/>
                <a:endCxn id="28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a:stCxn id="282" idx="6"/>
                <a:endCxn id="28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p:cNvCxnSpPr>
                <a:stCxn id="281" idx="4"/>
                <a:endCxn id="28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p:cNvCxnSpPr>
                <a:stCxn id="282" idx="2"/>
                <a:endCxn id="28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a:stCxn id="282" idx="3"/>
                <a:endCxn id="28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p:cNvCxnSpPr>
                <a:stCxn id="281" idx="5"/>
                <a:endCxn id="28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85" name="Group 284"/>
            <p:cNvGrpSpPr/>
            <p:nvPr/>
          </p:nvGrpSpPr>
          <p:grpSpPr>
            <a:xfrm rot="4063986">
              <a:off x="3512622" y="2278774"/>
              <a:ext cx="1236026" cy="1236026"/>
              <a:chOff x="3512623" y="2288663"/>
              <a:chExt cx="1236026" cy="1236026"/>
            </a:xfrm>
          </p:grpSpPr>
          <p:cxnSp>
            <p:nvCxnSpPr>
              <p:cNvPr id="286" name="Straight Connector 28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45" name="Group 344"/>
          <p:cNvGrpSpPr/>
          <p:nvPr/>
        </p:nvGrpSpPr>
        <p:grpSpPr>
          <a:xfrm>
            <a:off x="3719865" y="2688871"/>
            <a:ext cx="369834" cy="372792"/>
            <a:chOff x="3512622" y="2278774"/>
            <a:chExt cx="1236027" cy="1245915"/>
          </a:xfrm>
        </p:grpSpPr>
        <p:sp>
          <p:nvSpPr>
            <p:cNvPr id="346" name="Oval 345"/>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48" name="Oval 34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49" name="Straight Connector 348"/>
            <p:cNvCxnSpPr>
              <a:endCxn id="348" idx="4"/>
            </p:cNvCxnSpPr>
            <p:nvPr/>
          </p:nvCxnSpPr>
          <p:spPr>
            <a:xfrm flipH="1">
              <a:off x="4140144" y="2887788"/>
              <a:ext cx="17035" cy="45051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50" name="Group 349"/>
            <p:cNvGrpSpPr/>
            <p:nvPr/>
          </p:nvGrpSpPr>
          <p:grpSpPr>
            <a:xfrm>
              <a:off x="3512623" y="2288663"/>
              <a:ext cx="1236026" cy="1236026"/>
              <a:chOff x="3512623" y="2288663"/>
              <a:chExt cx="1236026" cy="1236026"/>
            </a:xfrm>
          </p:grpSpPr>
          <p:cxnSp>
            <p:nvCxnSpPr>
              <p:cNvPr id="360" name="Straight Connector 359"/>
              <p:cNvCxnSpPr>
                <a:stCxn id="348" idx="0"/>
                <a:endCxn id="346"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48" idx="1"/>
                <a:endCxn id="346"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p:cNvCxnSpPr>
                <a:stCxn id="348" idx="7"/>
                <a:endCxn id="346"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p:cNvCxnSpPr>
                <a:stCxn id="348" idx="6"/>
                <a:endCxn id="346"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4" name="Straight Connector 363"/>
              <p:cNvCxnSpPr>
                <a:stCxn id="346" idx="4"/>
                <a:endCxn id="34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5" name="Straight Connector 364"/>
              <p:cNvCxnSpPr>
                <a:stCxn id="348" idx="2"/>
                <a:endCxn id="346"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6" name="Straight Connector 365"/>
              <p:cNvCxnSpPr>
                <a:stCxn id="348" idx="3"/>
                <a:endCxn id="346"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7" name="Straight Connector 366"/>
              <p:cNvCxnSpPr>
                <a:stCxn id="346" idx="5"/>
                <a:endCxn id="34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51" name="Group 350"/>
            <p:cNvGrpSpPr/>
            <p:nvPr/>
          </p:nvGrpSpPr>
          <p:grpSpPr>
            <a:xfrm rot="4063986">
              <a:off x="3512622" y="2278774"/>
              <a:ext cx="1236026" cy="1236026"/>
              <a:chOff x="3512623" y="2288663"/>
              <a:chExt cx="1236026" cy="1236026"/>
            </a:xfrm>
          </p:grpSpPr>
          <p:cxnSp>
            <p:nvCxnSpPr>
              <p:cNvPr id="352" name="Straight Connector 35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5" name="Straight Connector 35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6" name="Straight Connector 35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68" name="Group 367"/>
          <p:cNvGrpSpPr/>
          <p:nvPr/>
        </p:nvGrpSpPr>
        <p:grpSpPr>
          <a:xfrm>
            <a:off x="3719865" y="3098998"/>
            <a:ext cx="369834" cy="372792"/>
            <a:chOff x="3512622" y="2278774"/>
            <a:chExt cx="1236027" cy="1245915"/>
          </a:xfrm>
        </p:grpSpPr>
        <p:sp>
          <p:nvSpPr>
            <p:cNvPr id="369" name="Oval 36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0" name="Oval 36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71" name="Straight Connector 370"/>
            <p:cNvCxnSpPr>
              <a:endCxn id="370" idx="3"/>
            </p:cNvCxnSpPr>
            <p:nvPr/>
          </p:nvCxnSpPr>
          <p:spPr>
            <a:xfrm flipH="1">
              <a:off x="3836824" y="2887788"/>
              <a:ext cx="32035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72" name="Group 371"/>
            <p:cNvGrpSpPr/>
            <p:nvPr/>
          </p:nvGrpSpPr>
          <p:grpSpPr>
            <a:xfrm>
              <a:off x="3512623" y="2288663"/>
              <a:ext cx="1236026" cy="1236026"/>
              <a:chOff x="3512623" y="2288663"/>
              <a:chExt cx="1236026" cy="1236026"/>
            </a:xfrm>
          </p:grpSpPr>
          <p:cxnSp>
            <p:nvCxnSpPr>
              <p:cNvPr id="382" name="Straight Connector 381"/>
              <p:cNvCxnSpPr>
                <a:stCxn id="370" idx="0"/>
                <a:endCxn id="36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a:stCxn id="370" idx="1"/>
                <a:endCxn id="36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4" name="Straight Connector 383"/>
              <p:cNvCxnSpPr>
                <a:stCxn id="370" idx="7"/>
                <a:endCxn id="36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p:cNvCxnSpPr>
                <a:stCxn id="370" idx="6"/>
                <a:endCxn id="36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a:stCxn id="369" idx="4"/>
                <a:endCxn id="37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a:stCxn id="370" idx="2"/>
                <a:endCxn id="36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a:stCxn id="370" idx="3"/>
                <a:endCxn id="36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p:cNvCxnSpPr>
                <a:stCxn id="369" idx="5"/>
                <a:endCxn id="37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73" name="Group 372"/>
            <p:cNvGrpSpPr/>
            <p:nvPr/>
          </p:nvGrpSpPr>
          <p:grpSpPr>
            <a:xfrm rot="4063986">
              <a:off x="3512622" y="2278774"/>
              <a:ext cx="1236026" cy="1236026"/>
              <a:chOff x="3512623" y="2288663"/>
              <a:chExt cx="1236026" cy="1236026"/>
            </a:xfrm>
          </p:grpSpPr>
          <p:cxnSp>
            <p:nvCxnSpPr>
              <p:cNvPr id="374" name="Straight Connector 37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9" name="Straight Connector 37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0" name="Straight Connector 37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390" name="Group 389"/>
          <p:cNvGrpSpPr/>
          <p:nvPr/>
        </p:nvGrpSpPr>
        <p:grpSpPr>
          <a:xfrm>
            <a:off x="3719865" y="1074553"/>
            <a:ext cx="369834" cy="372792"/>
            <a:chOff x="3512622" y="2278774"/>
            <a:chExt cx="1236027" cy="1245915"/>
          </a:xfrm>
        </p:grpSpPr>
        <p:sp>
          <p:nvSpPr>
            <p:cNvPr id="391" name="Oval 39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2" name="Oval 39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93" name="Straight Connector 392"/>
            <p:cNvCxnSpPr>
              <a:endCxn id="391" idx="2"/>
            </p:cNvCxnSpPr>
            <p:nvPr/>
          </p:nvCxnSpPr>
          <p:spPr>
            <a:xfrm flipH="1">
              <a:off x="3512622" y="2887788"/>
              <a:ext cx="644557" cy="1889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94" name="Group 393"/>
            <p:cNvGrpSpPr/>
            <p:nvPr/>
          </p:nvGrpSpPr>
          <p:grpSpPr>
            <a:xfrm>
              <a:off x="3512623" y="2288663"/>
              <a:ext cx="1236026" cy="1236026"/>
              <a:chOff x="3512623" y="2288663"/>
              <a:chExt cx="1236026" cy="1236026"/>
            </a:xfrm>
          </p:grpSpPr>
          <p:cxnSp>
            <p:nvCxnSpPr>
              <p:cNvPr id="404" name="Straight Connector 403"/>
              <p:cNvCxnSpPr>
                <a:stCxn id="392" idx="0"/>
                <a:endCxn id="39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a:stCxn id="392" idx="1"/>
                <a:endCxn id="39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392" idx="7"/>
                <a:endCxn id="39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p:cNvCxnSpPr>
                <a:stCxn id="392" idx="6"/>
                <a:endCxn id="39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8" name="Straight Connector 407"/>
              <p:cNvCxnSpPr>
                <a:stCxn id="391" idx="4"/>
                <a:endCxn id="39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a:stCxn id="392" idx="2"/>
                <a:endCxn id="39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a:stCxn id="392" idx="3"/>
                <a:endCxn id="39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391" idx="5"/>
                <a:endCxn id="39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95" name="Group 394"/>
            <p:cNvGrpSpPr/>
            <p:nvPr/>
          </p:nvGrpSpPr>
          <p:grpSpPr>
            <a:xfrm rot="4063986">
              <a:off x="3512622" y="2278774"/>
              <a:ext cx="1236026" cy="1236026"/>
              <a:chOff x="3512623" y="2288663"/>
              <a:chExt cx="1236026" cy="1236026"/>
            </a:xfrm>
          </p:grpSpPr>
          <p:cxnSp>
            <p:nvCxnSpPr>
              <p:cNvPr id="396" name="Straight Connector 39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412" name="Group 411"/>
          <p:cNvGrpSpPr/>
          <p:nvPr/>
        </p:nvGrpSpPr>
        <p:grpSpPr>
          <a:xfrm>
            <a:off x="4161084" y="1074439"/>
            <a:ext cx="369834" cy="372792"/>
            <a:chOff x="3512622" y="2278774"/>
            <a:chExt cx="1236027" cy="1245915"/>
          </a:xfrm>
        </p:grpSpPr>
        <p:sp>
          <p:nvSpPr>
            <p:cNvPr id="413" name="Oval 41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14" name="Oval 41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415" name="Straight Connector 414"/>
            <p:cNvCxnSpPr>
              <a:endCxn id="414" idx="4"/>
            </p:cNvCxnSpPr>
            <p:nvPr/>
          </p:nvCxnSpPr>
          <p:spPr>
            <a:xfrm flipH="1">
              <a:off x="4140144" y="2887788"/>
              <a:ext cx="17035" cy="45051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16" name="Group 415"/>
            <p:cNvGrpSpPr/>
            <p:nvPr/>
          </p:nvGrpSpPr>
          <p:grpSpPr>
            <a:xfrm>
              <a:off x="3512623" y="2288663"/>
              <a:ext cx="1236026" cy="1236026"/>
              <a:chOff x="3512623" y="2288663"/>
              <a:chExt cx="1236026" cy="1236026"/>
            </a:xfrm>
          </p:grpSpPr>
          <p:cxnSp>
            <p:nvCxnSpPr>
              <p:cNvPr id="426" name="Straight Connector 425"/>
              <p:cNvCxnSpPr>
                <a:stCxn id="414" idx="0"/>
                <a:endCxn id="41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7" name="Straight Connector 426"/>
              <p:cNvCxnSpPr>
                <a:stCxn id="414" idx="1"/>
                <a:endCxn id="41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a:stCxn id="414" idx="7"/>
                <a:endCxn id="41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428"/>
              <p:cNvCxnSpPr>
                <a:stCxn id="414" idx="6"/>
                <a:endCxn id="41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a:stCxn id="413" idx="4"/>
                <a:endCxn id="41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430"/>
              <p:cNvCxnSpPr>
                <a:stCxn id="414" idx="2"/>
                <a:endCxn id="41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431"/>
              <p:cNvCxnSpPr>
                <a:stCxn id="414" idx="3"/>
                <a:endCxn id="41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p:cNvCxnSpPr>
                <a:stCxn id="413" idx="5"/>
                <a:endCxn id="41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417" name="Group 416"/>
            <p:cNvGrpSpPr/>
            <p:nvPr/>
          </p:nvGrpSpPr>
          <p:grpSpPr>
            <a:xfrm rot="4063986">
              <a:off x="3512622" y="2278774"/>
              <a:ext cx="1236026" cy="1236026"/>
              <a:chOff x="3512623" y="2288663"/>
              <a:chExt cx="1236026" cy="1236026"/>
            </a:xfrm>
          </p:grpSpPr>
          <p:cxnSp>
            <p:nvCxnSpPr>
              <p:cNvPr id="418" name="Straight Connector 41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2" name="Straight Connector 42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3" name="Straight Connector 42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434" name="Group 433"/>
          <p:cNvGrpSpPr/>
          <p:nvPr/>
        </p:nvGrpSpPr>
        <p:grpSpPr>
          <a:xfrm>
            <a:off x="4582271" y="1074439"/>
            <a:ext cx="369834" cy="372792"/>
            <a:chOff x="3512622" y="2278774"/>
            <a:chExt cx="1236027" cy="1245915"/>
          </a:xfrm>
        </p:grpSpPr>
        <p:sp>
          <p:nvSpPr>
            <p:cNvPr id="435" name="Oval 43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36" name="Oval 43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437" name="Straight Connector 436"/>
            <p:cNvCxnSpPr>
              <a:endCxn id="436" idx="3"/>
            </p:cNvCxnSpPr>
            <p:nvPr/>
          </p:nvCxnSpPr>
          <p:spPr>
            <a:xfrm flipH="1">
              <a:off x="3836824" y="2887788"/>
              <a:ext cx="32035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38" name="Group 437"/>
            <p:cNvGrpSpPr/>
            <p:nvPr/>
          </p:nvGrpSpPr>
          <p:grpSpPr>
            <a:xfrm>
              <a:off x="3512623" y="2288663"/>
              <a:ext cx="1236026" cy="1236026"/>
              <a:chOff x="3512623" y="2288663"/>
              <a:chExt cx="1236026" cy="1236026"/>
            </a:xfrm>
          </p:grpSpPr>
          <p:cxnSp>
            <p:nvCxnSpPr>
              <p:cNvPr id="448" name="Straight Connector 447"/>
              <p:cNvCxnSpPr>
                <a:stCxn id="436" idx="0"/>
                <a:endCxn id="43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9" name="Straight Connector 448"/>
              <p:cNvCxnSpPr>
                <a:stCxn id="436" idx="1"/>
                <a:endCxn id="43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a:stCxn id="436" idx="7"/>
                <a:endCxn id="43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36" idx="6"/>
                <a:endCxn id="43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p:cNvCxnSpPr>
                <a:stCxn id="435" idx="4"/>
                <a:endCxn id="43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p:cNvCxnSpPr>
                <a:stCxn id="436" idx="2"/>
                <a:endCxn id="43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p:cNvCxnSpPr>
                <a:stCxn id="436" idx="3"/>
                <a:endCxn id="43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a:stCxn id="435" idx="5"/>
                <a:endCxn id="43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439" name="Group 438"/>
            <p:cNvGrpSpPr/>
            <p:nvPr/>
          </p:nvGrpSpPr>
          <p:grpSpPr>
            <a:xfrm rot="4063986">
              <a:off x="3512622" y="2278774"/>
              <a:ext cx="1236026" cy="1236026"/>
              <a:chOff x="3512623" y="2288663"/>
              <a:chExt cx="1236026" cy="1236026"/>
            </a:xfrm>
          </p:grpSpPr>
          <p:cxnSp>
            <p:nvCxnSpPr>
              <p:cNvPr id="440" name="Straight Connector 43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456" name="Group 455"/>
          <p:cNvGrpSpPr/>
          <p:nvPr/>
        </p:nvGrpSpPr>
        <p:grpSpPr>
          <a:xfrm>
            <a:off x="5003527" y="1074439"/>
            <a:ext cx="369834" cy="372792"/>
            <a:chOff x="3512622" y="2278774"/>
            <a:chExt cx="1236027" cy="1245915"/>
          </a:xfrm>
        </p:grpSpPr>
        <p:sp>
          <p:nvSpPr>
            <p:cNvPr id="457" name="Oval 45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58" name="Oval 45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459" name="Straight Connector 458"/>
            <p:cNvCxnSpPr>
              <a:endCxn id="458"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60" name="Group 459"/>
            <p:cNvGrpSpPr/>
            <p:nvPr/>
          </p:nvGrpSpPr>
          <p:grpSpPr>
            <a:xfrm>
              <a:off x="3512623" y="2288663"/>
              <a:ext cx="1236026" cy="1236026"/>
              <a:chOff x="3512623" y="2288663"/>
              <a:chExt cx="1236026" cy="1236026"/>
            </a:xfrm>
          </p:grpSpPr>
          <p:cxnSp>
            <p:nvCxnSpPr>
              <p:cNvPr id="470" name="Straight Connector 469"/>
              <p:cNvCxnSpPr>
                <a:stCxn id="458" idx="0"/>
                <a:endCxn id="45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a:stCxn id="458" idx="1"/>
                <a:endCxn id="45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2" name="Straight Connector 471"/>
              <p:cNvCxnSpPr>
                <a:stCxn id="458" idx="7"/>
                <a:endCxn id="45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3" name="Straight Connector 472"/>
              <p:cNvCxnSpPr>
                <a:stCxn id="458" idx="6"/>
                <a:endCxn id="45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4" name="Straight Connector 473"/>
              <p:cNvCxnSpPr>
                <a:stCxn id="457" idx="4"/>
                <a:endCxn id="45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5" name="Straight Connector 474"/>
              <p:cNvCxnSpPr>
                <a:stCxn id="458" idx="2"/>
                <a:endCxn id="45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6" name="Straight Connector 475"/>
              <p:cNvCxnSpPr>
                <a:stCxn id="458" idx="3"/>
                <a:endCxn id="45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7" name="Straight Connector 476"/>
              <p:cNvCxnSpPr>
                <a:stCxn id="457" idx="5"/>
                <a:endCxn id="45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461" name="Group 460"/>
            <p:cNvGrpSpPr/>
            <p:nvPr/>
          </p:nvGrpSpPr>
          <p:grpSpPr>
            <a:xfrm rot="4063986">
              <a:off x="3512622" y="2278774"/>
              <a:ext cx="1236026" cy="1236026"/>
              <a:chOff x="3512623" y="2288663"/>
              <a:chExt cx="1236026" cy="1236026"/>
            </a:xfrm>
          </p:grpSpPr>
          <p:cxnSp>
            <p:nvCxnSpPr>
              <p:cNvPr id="462" name="Straight Connector 46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478" name="Group 477"/>
          <p:cNvGrpSpPr/>
          <p:nvPr/>
        </p:nvGrpSpPr>
        <p:grpSpPr>
          <a:xfrm>
            <a:off x="5002241" y="1480988"/>
            <a:ext cx="369834" cy="372792"/>
            <a:chOff x="3512622" y="2278774"/>
            <a:chExt cx="1236027" cy="1245915"/>
          </a:xfrm>
        </p:grpSpPr>
        <p:sp>
          <p:nvSpPr>
            <p:cNvPr id="479" name="Oval 47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80" name="Oval 47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481" name="Straight Connector 480"/>
            <p:cNvCxnSpPr>
              <a:endCxn id="480" idx="3"/>
            </p:cNvCxnSpPr>
            <p:nvPr/>
          </p:nvCxnSpPr>
          <p:spPr>
            <a:xfrm flipH="1">
              <a:off x="3836824" y="2887788"/>
              <a:ext cx="32035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82" name="Group 481"/>
            <p:cNvGrpSpPr/>
            <p:nvPr/>
          </p:nvGrpSpPr>
          <p:grpSpPr>
            <a:xfrm>
              <a:off x="3512623" y="2288663"/>
              <a:ext cx="1236026" cy="1236026"/>
              <a:chOff x="3512623" y="2288663"/>
              <a:chExt cx="1236026" cy="1236026"/>
            </a:xfrm>
          </p:grpSpPr>
          <p:cxnSp>
            <p:nvCxnSpPr>
              <p:cNvPr id="493" name="Straight Connector 492"/>
              <p:cNvCxnSpPr>
                <a:stCxn id="480" idx="0"/>
                <a:endCxn id="47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p:cNvCxnSpPr>
                <a:stCxn id="480" idx="1"/>
                <a:endCxn id="47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5" name="Straight Connector 494"/>
              <p:cNvCxnSpPr>
                <a:stCxn id="480" idx="7"/>
                <a:endCxn id="47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6" name="Straight Connector 495"/>
              <p:cNvCxnSpPr>
                <a:stCxn id="480" idx="6"/>
                <a:endCxn id="47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7" name="Straight Connector 496"/>
              <p:cNvCxnSpPr>
                <a:stCxn id="479" idx="4"/>
                <a:endCxn id="48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8" name="Straight Connector 497"/>
              <p:cNvCxnSpPr>
                <a:stCxn id="480" idx="2"/>
                <a:endCxn id="47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9" name="Straight Connector 498"/>
              <p:cNvCxnSpPr>
                <a:stCxn id="480" idx="3"/>
                <a:endCxn id="47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0" name="Straight Connector 499"/>
              <p:cNvCxnSpPr>
                <a:stCxn id="479" idx="5"/>
                <a:endCxn id="48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483" name="Group 482"/>
            <p:cNvGrpSpPr/>
            <p:nvPr/>
          </p:nvGrpSpPr>
          <p:grpSpPr>
            <a:xfrm rot="4063986">
              <a:off x="3512622" y="2278774"/>
              <a:ext cx="1236026" cy="1236026"/>
              <a:chOff x="3512623" y="2288663"/>
              <a:chExt cx="1236026" cy="1236026"/>
            </a:xfrm>
          </p:grpSpPr>
          <p:cxnSp>
            <p:nvCxnSpPr>
              <p:cNvPr id="484" name="Straight Connector 48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5002241" y="1887815"/>
            <a:ext cx="369834" cy="372792"/>
            <a:chOff x="3512622" y="2278774"/>
            <a:chExt cx="1236027" cy="1245915"/>
          </a:xfrm>
        </p:grpSpPr>
        <p:sp>
          <p:nvSpPr>
            <p:cNvPr id="502" name="Oval 501"/>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03" name="Oval 50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4" name="Straight Connector 503"/>
            <p:cNvCxnSpPr>
              <a:endCxn id="503"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05" name="Group 504"/>
            <p:cNvGrpSpPr/>
            <p:nvPr/>
          </p:nvGrpSpPr>
          <p:grpSpPr>
            <a:xfrm>
              <a:off x="3512623" y="2288663"/>
              <a:ext cx="1236026" cy="1236026"/>
              <a:chOff x="3512623" y="2288663"/>
              <a:chExt cx="1236026" cy="1236026"/>
            </a:xfrm>
          </p:grpSpPr>
          <p:cxnSp>
            <p:nvCxnSpPr>
              <p:cNvPr id="515" name="Straight Connector 514"/>
              <p:cNvCxnSpPr>
                <a:stCxn id="503" idx="0"/>
                <a:endCxn id="502"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6" name="Straight Connector 515"/>
              <p:cNvCxnSpPr>
                <a:stCxn id="503" idx="1"/>
                <a:endCxn id="502"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7" name="Straight Connector 516"/>
              <p:cNvCxnSpPr>
                <a:stCxn id="503" idx="7"/>
                <a:endCxn id="502"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p:cNvCxnSpPr>
                <a:stCxn id="503" idx="6"/>
                <a:endCxn id="502"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a:stCxn id="502" idx="4"/>
                <a:endCxn id="503"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p:cNvCxnSpPr>
                <a:stCxn id="503" idx="2"/>
                <a:endCxn id="502"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1" name="Straight Connector 520"/>
              <p:cNvCxnSpPr>
                <a:stCxn id="503" idx="3"/>
                <a:endCxn id="502"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2" name="Straight Connector 521"/>
              <p:cNvCxnSpPr>
                <a:stCxn id="502" idx="5"/>
                <a:endCxn id="503"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rot="4063986">
              <a:off x="3512622" y="2278774"/>
              <a:ext cx="1236026" cy="1236026"/>
              <a:chOff x="3512623" y="2288663"/>
              <a:chExt cx="1236026" cy="1236026"/>
            </a:xfrm>
          </p:grpSpPr>
          <p:cxnSp>
            <p:nvCxnSpPr>
              <p:cNvPr id="507" name="Straight Connector 506"/>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2" name="Straight Connector 511"/>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23" name="Group 522"/>
          <p:cNvGrpSpPr/>
          <p:nvPr/>
        </p:nvGrpSpPr>
        <p:grpSpPr>
          <a:xfrm>
            <a:off x="5006373" y="2286945"/>
            <a:ext cx="369834" cy="372792"/>
            <a:chOff x="3512622" y="2278774"/>
            <a:chExt cx="1236027" cy="1245915"/>
          </a:xfrm>
        </p:grpSpPr>
        <p:sp>
          <p:nvSpPr>
            <p:cNvPr id="524" name="Oval 523"/>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25" name="Oval 524"/>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26" name="Straight Connector 525"/>
            <p:cNvCxnSpPr>
              <a:endCxn id="525"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27" name="Group 526"/>
            <p:cNvGrpSpPr/>
            <p:nvPr/>
          </p:nvGrpSpPr>
          <p:grpSpPr>
            <a:xfrm>
              <a:off x="3512623" y="2288663"/>
              <a:ext cx="1236026" cy="1236026"/>
              <a:chOff x="3512623" y="2288663"/>
              <a:chExt cx="1236026" cy="1236026"/>
            </a:xfrm>
          </p:grpSpPr>
          <p:cxnSp>
            <p:nvCxnSpPr>
              <p:cNvPr id="537" name="Straight Connector 536"/>
              <p:cNvCxnSpPr>
                <a:stCxn id="525" idx="0"/>
                <a:endCxn id="524"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8" name="Straight Connector 537"/>
              <p:cNvCxnSpPr>
                <a:stCxn id="525" idx="1"/>
                <a:endCxn id="524"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9" name="Straight Connector 538"/>
              <p:cNvCxnSpPr>
                <a:stCxn id="525" idx="7"/>
                <a:endCxn id="524"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0" name="Straight Connector 539"/>
              <p:cNvCxnSpPr>
                <a:stCxn id="525" idx="6"/>
                <a:endCxn id="524"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1" name="Straight Connector 540"/>
              <p:cNvCxnSpPr>
                <a:stCxn id="524" idx="4"/>
                <a:endCxn id="525"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2" name="Straight Connector 541"/>
              <p:cNvCxnSpPr>
                <a:stCxn id="525" idx="2"/>
                <a:endCxn id="524"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3" name="Straight Connector 542"/>
              <p:cNvCxnSpPr>
                <a:stCxn id="525" idx="3"/>
                <a:endCxn id="524"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4" name="Straight Connector 543"/>
              <p:cNvCxnSpPr>
                <a:stCxn id="524" idx="5"/>
                <a:endCxn id="525"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8" name="Group 527"/>
            <p:cNvGrpSpPr/>
            <p:nvPr/>
          </p:nvGrpSpPr>
          <p:grpSpPr>
            <a:xfrm rot="4063986">
              <a:off x="3512622" y="2278774"/>
              <a:ext cx="1236026" cy="1236026"/>
              <a:chOff x="3512623" y="2288663"/>
              <a:chExt cx="1236026" cy="1236026"/>
            </a:xfrm>
          </p:grpSpPr>
          <p:cxnSp>
            <p:nvCxnSpPr>
              <p:cNvPr id="529" name="Straight Connector 528"/>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6" name="Straight Connector 53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45" name="Group 544"/>
          <p:cNvGrpSpPr/>
          <p:nvPr/>
        </p:nvGrpSpPr>
        <p:grpSpPr>
          <a:xfrm>
            <a:off x="5014315" y="2693960"/>
            <a:ext cx="369834" cy="372792"/>
            <a:chOff x="3512622" y="2278774"/>
            <a:chExt cx="1236027" cy="1245915"/>
          </a:xfrm>
        </p:grpSpPr>
        <p:sp>
          <p:nvSpPr>
            <p:cNvPr id="546" name="Oval 545"/>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47" name="Oval 546"/>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48" name="Straight Connector 547"/>
            <p:cNvCxnSpPr>
              <a:endCxn id="547"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49" name="Group 548"/>
            <p:cNvGrpSpPr/>
            <p:nvPr/>
          </p:nvGrpSpPr>
          <p:grpSpPr>
            <a:xfrm>
              <a:off x="3512623" y="2288663"/>
              <a:ext cx="1236026" cy="1236026"/>
              <a:chOff x="3512623" y="2288663"/>
              <a:chExt cx="1236026" cy="1236026"/>
            </a:xfrm>
          </p:grpSpPr>
          <p:cxnSp>
            <p:nvCxnSpPr>
              <p:cNvPr id="559" name="Straight Connector 558"/>
              <p:cNvCxnSpPr>
                <a:stCxn id="547" idx="0"/>
                <a:endCxn id="546"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a:stCxn id="547" idx="1"/>
                <a:endCxn id="546"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47" idx="7"/>
                <a:endCxn id="546"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2" name="Straight Connector 561"/>
              <p:cNvCxnSpPr>
                <a:stCxn id="547" idx="6"/>
                <a:endCxn id="546"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3" name="Straight Connector 562"/>
              <p:cNvCxnSpPr>
                <a:stCxn id="546" idx="4"/>
                <a:endCxn id="547"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4" name="Straight Connector 563"/>
              <p:cNvCxnSpPr>
                <a:stCxn id="547" idx="2"/>
                <a:endCxn id="546"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p:cNvCxnSpPr>
                <a:stCxn id="547" idx="3"/>
                <a:endCxn id="546"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a:stCxn id="546" idx="5"/>
                <a:endCxn id="547"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50" name="Group 549"/>
            <p:cNvGrpSpPr/>
            <p:nvPr/>
          </p:nvGrpSpPr>
          <p:grpSpPr>
            <a:xfrm rot="4063986">
              <a:off x="3512622" y="2278774"/>
              <a:ext cx="1236026" cy="1236026"/>
              <a:chOff x="3512623" y="2288663"/>
              <a:chExt cx="1236026" cy="1236026"/>
            </a:xfrm>
          </p:grpSpPr>
          <p:cxnSp>
            <p:nvCxnSpPr>
              <p:cNvPr id="551" name="Straight Connector 55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2" name="Straight Connector 55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67" name="Group 566"/>
          <p:cNvGrpSpPr/>
          <p:nvPr/>
        </p:nvGrpSpPr>
        <p:grpSpPr>
          <a:xfrm>
            <a:off x="5006373" y="3101276"/>
            <a:ext cx="369834" cy="372792"/>
            <a:chOff x="3512622" y="2278774"/>
            <a:chExt cx="1236027" cy="1245915"/>
          </a:xfrm>
        </p:grpSpPr>
        <p:sp>
          <p:nvSpPr>
            <p:cNvPr id="568" name="Oval 56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69" name="Oval 568"/>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70" name="Straight Connector 569"/>
            <p:cNvCxnSpPr>
              <a:endCxn id="569"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71" name="Group 570"/>
            <p:cNvGrpSpPr/>
            <p:nvPr/>
          </p:nvGrpSpPr>
          <p:grpSpPr>
            <a:xfrm>
              <a:off x="3512623" y="2288663"/>
              <a:ext cx="1236026" cy="1236026"/>
              <a:chOff x="3512623" y="2288663"/>
              <a:chExt cx="1236026" cy="1236026"/>
            </a:xfrm>
          </p:grpSpPr>
          <p:cxnSp>
            <p:nvCxnSpPr>
              <p:cNvPr id="581" name="Straight Connector 580"/>
              <p:cNvCxnSpPr>
                <a:stCxn id="569" idx="0"/>
                <a:endCxn id="568"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2" name="Straight Connector 581"/>
              <p:cNvCxnSpPr>
                <a:stCxn id="569" idx="1"/>
                <a:endCxn id="568"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3" name="Straight Connector 582"/>
              <p:cNvCxnSpPr>
                <a:stCxn id="569" idx="7"/>
                <a:endCxn id="568"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4" name="Straight Connector 583"/>
              <p:cNvCxnSpPr>
                <a:stCxn id="569" idx="6"/>
                <a:endCxn id="568"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5" name="Straight Connector 584"/>
              <p:cNvCxnSpPr>
                <a:stCxn id="568" idx="4"/>
                <a:endCxn id="569"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6" name="Straight Connector 585"/>
              <p:cNvCxnSpPr>
                <a:stCxn id="569" idx="2"/>
                <a:endCxn id="568"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a:stCxn id="569" idx="3"/>
                <a:endCxn id="568"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68" idx="5"/>
                <a:endCxn id="569"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rot="4063986">
              <a:off x="3512622" y="2278774"/>
              <a:ext cx="1236026" cy="1236026"/>
              <a:chOff x="3512623" y="2288663"/>
              <a:chExt cx="1236026" cy="1236026"/>
            </a:xfrm>
          </p:grpSpPr>
          <p:cxnSp>
            <p:nvCxnSpPr>
              <p:cNvPr id="573" name="Straight Connector 57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4" name="Straight Connector 57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5" name="Straight Connector 57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11" name="Group 610"/>
          <p:cNvGrpSpPr/>
          <p:nvPr/>
        </p:nvGrpSpPr>
        <p:grpSpPr>
          <a:xfrm>
            <a:off x="3717019" y="3524689"/>
            <a:ext cx="369834" cy="372792"/>
            <a:chOff x="3512622" y="2278774"/>
            <a:chExt cx="1236027" cy="1245915"/>
          </a:xfrm>
        </p:grpSpPr>
        <p:sp>
          <p:nvSpPr>
            <p:cNvPr id="612" name="Oval 611"/>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13" name="Oval 61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14" name="Straight Connector 613"/>
            <p:cNvCxnSpPr>
              <a:endCxn id="613"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15" name="Group 614"/>
            <p:cNvGrpSpPr/>
            <p:nvPr/>
          </p:nvGrpSpPr>
          <p:grpSpPr>
            <a:xfrm>
              <a:off x="3512623" y="2288663"/>
              <a:ext cx="1236026" cy="1236026"/>
              <a:chOff x="3512623" y="2288663"/>
              <a:chExt cx="1236026" cy="1236026"/>
            </a:xfrm>
          </p:grpSpPr>
          <p:cxnSp>
            <p:nvCxnSpPr>
              <p:cNvPr id="625" name="Straight Connector 624"/>
              <p:cNvCxnSpPr>
                <a:stCxn id="613" idx="0"/>
                <a:endCxn id="612"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6" name="Straight Connector 625"/>
              <p:cNvCxnSpPr>
                <a:stCxn id="613" idx="1"/>
                <a:endCxn id="612"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7" name="Straight Connector 626"/>
              <p:cNvCxnSpPr>
                <a:stCxn id="613" idx="7"/>
                <a:endCxn id="612"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8" name="Straight Connector 627"/>
              <p:cNvCxnSpPr>
                <a:stCxn id="613" idx="6"/>
                <a:endCxn id="612"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9" name="Straight Connector 628"/>
              <p:cNvCxnSpPr>
                <a:stCxn id="612" idx="4"/>
                <a:endCxn id="613"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0" name="Straight Connector 629"/>
              <p:cNvCxnSpPr>
                <a:stCxn id="613" idx="2"/>
                <a:endCxn id="612"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1" name="Straight Connector 630"/>
              <p:cNvCxnSpPr>
                <a:stCxn id="613" idx="3"/>
                <a:endCxn id="612"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2" name="Straight Connector 631"/>
              <p:cNvCxnSpPr>
                <a:stCxn id="612" idx="5"/>
                <a:endCxn id="613"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16" name="Group 615"/>
            <p:cNvGrpSpPr/>
            <p:nvPr/>
          </p:nvGrpSpPr>
          <p:grpSpPr>
            <a:xfrm rot="4063986">
              <a:off x="3512622" y="2278774"/>
              <a:ext cx="1236026" cy="1236026"/>
              <a:chOff x="3512623" y="2288663"/>
              <a:chExt cx="1236026" cy="1236026"/>
            </a:xfrm>
          </p:grpSpPr>
          <p:cxnSp>
            <p:nvCxnSpPr>
              <p:cNvPr id="617" name="Straight Connector 616"/>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3" name="Straight Connector 622"/>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4" name="Straight Connector 623"/>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33" name="Group 632"/>
          <p:cNvGrpSpPr/>
          <p:nvPr/>
        </p:nvGrpSpPr>
        <p:grpSpPr>
          <a:xfrm>
            <a:off x="4158238" y="3524575"/>
            <a:ext cx="369834" cy="372792"/>
            <a:chOff x="3512622" y="2278774"/>
            <a:chExt cx="1236027" cy="1245915"/>
          </a:xfrm>
        </p:grpSpPr>
        <p:sp>
          <p:nvSpPr>
            <p:cNvPr id="634" name="Oval 633"/>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35" name="Oval 634"/>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36" name="Straight Connector 635"/>
            <p:cNvCxnSpPr>
              <a:endCxn id="634" idx="3"/>
            </p:cNvCxnSpPr>
            <p:nvPr/>
          </p:nvCxnSpPr>
          <p:spPr>
            <a:xfrm flipH="1">
              <a:off x="3693634" y="2887788"/>
              <a:ext cx="463544" cy="45588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37" name="Group 636"/>
            <p:cNvGrpSpPr/>
            <p:nvPr/>
          </p:nvGrpSpPr>
          <p:grpSpPr>
            <a:xfrm>
              <a:off x="3512623" y="2288663"/>
              <a:ext cx="1236026" cy="1236026"/>
              <a:chOff x="3512623" y="2288663"/>
              <a:chExt cx="1236026" cy="1236026"/>
            </a:xfrm>
          </p:grpSpPr>
          <p:cxnSp>
            <p:nvCxnSpPr>
              <p:cNvPr id="647" name="Straight Connector 646"/>
              <p:cNvCxnSpPr>
                <a:stCxn id="635" idx="0"/>
                <a:endCxn id="634"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8" name="Straight Connector 647"/>
              <p:cNvCxnSpPr>
                <a:stCxn id="635" idx="1"/>
                <a:endCxn id="634"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9" name="Straight Connector 648"/>
              <p:cNvCxnSpPr>
                <a:stCxn id="635" idx="7"/>
                <a:endCxn id="634"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0" name="Straight Connector 649"/>
              <p:cNvCxnSpPr>
                <a:stCxn id="635" idx="6"/>
                <a:endCxn id="634"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1" name="Straight Connector 650"/>
              <p:cNvCxnSpPr>
                <a:stCxn id="634" idx="4"/>
                <a:endCxn id="635"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2" name="Straight Connector 651"/>
              <p:cNvCxnSpPr>
                <a:stCxn id="635" idx="2"/>
                <a:endCxn id="634"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3" name="Straight Connector 652"/>
              <p:cNvCxnSpPr>
                <a:stCxn id="635" idx="3"/>
                <a:endCxn id="634"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4" name="Straight Connector 653"/>
              <p:cNvCxnSpPr>
                <a:stCxn id="634" idx="5"/>
                <a:endCxn id="635"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38" name="Group 637"/>
            <p:cNvGrpSpPr/>
            <p:nvPr/>
          </p:nvGrpSpPr>
          <p:grpSpPr>
            <a:xfrm rot="4063986">
              <a:off x="3512622" y="2278774"/>
              <a:ext cx="1236026" cy="1236026"/>
              <a:chOff x="3512623" y="2288663"/>
              <a:chExt cx="1236026" cy="1236026"/>
            </a:xfrm>
          </p:grpSpPr>
          <p:cxnSp>
            <p:nvCxnSpPr>
              <p:cNvPr id="639" name="Straight Connector 638"/>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0" name="Straight Connector 639"/>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55" name="Group 654"/>
          <p:cNvGrpSpPr/>
          <p:nvPr/>
        </p:nvGrpSpPr>
        <p:grpSpPr>
          <a:xfrm>
            <a:off x="4579425" y="3524575"/>
            <a:ext cx="369834" cy="372792"/>
            <a:chOff x="3512622" y="2278774"/>
            <a:chExt cx="1236027" cy="1245915"/>
          </a:xfrm>
        </p:grpSpPr>
        <p:sp>
          <p:nvSpPr>
            <p:cNvPr id="656" name="Oval 655"/>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57" name="Oval 656"/>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58" name="Straight Connector 657"/>
            <p:cNvCxnSpPr>
              <a:endCxn id="657"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59" name="Group 658"/>
            <p:cNvGrpSpPr/>
            <p:nvPr/>
          </p:nvGrpSpPr>
          <p:grpSpPr>
            <a:xfrm>
              <a:off x="3512623" y="2288663"/>
              <a:ext cx="1236026" cy="1236026"/>
              <a:chOff x="3512623" y="2288663"/>
              <a:chExt cx="1236026" cy="1236026"/>
            </a:xfrm>
          </p:grpSpPr>
          <p:cxnSp>
            <p:nvCxnSpPr>
              <p:cNvPr id="669" name="Straight Connector 668"/>
              <p:cNvCxnSpPr>
                <a:stCxn id="657" idx="0"/>
                <a:endCxn id="656"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0" name="Straight Connector 669"/>
              <p:cNvCxnSpPr>
                <a:stCxn id="657" idx="1"/>
                <a:endCxn id="656"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1" name="Straight Connector 670"/>
              <p:cNvCxnSpPr>
                <a:stCxn id="657" idx="7"/>
                <a:endCxn id="656"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2" name="Straight Connector 671"/>
              <p:cNvCxnSpPr>
                <a:stCxn id="657" idx="6"/>
                <a:endCxn id="656"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3" name="Straight Connector 672"/>
              <p:cNvCxnSpPr>
                <a:stCxn id="656" idx="4"/>
                <a:endCxn id="657"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4" name="Straight Connector 673"/>
              <p:cNvCxnSpPr>
                <a:stCxn id="657" idx="2"/>
                <a:endCxn id="656"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5" name="Straight Connector 674"/>
              <p:cNvCxnSpPr>
                <a:stCxn id="657" idx="3"/>
                <a:endCxn id="656"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6" name="Straight Connector 675"/>
              <p:cNvCxnSpPr>
                <a:stCxn id="656" idx="5"/>
                <a:endCxn id="657"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rot="4063986">
              <a:off x="3512622" y="2278774"/>
              <a:ext cx="1236026" cy="1236026"/>
              <a:chOff x="3512623" y="2288663"/>
              <a:chExt cx="1236026" cy="1236026"/>
            </a:xfrm>
          </p:grpSpPr>
          <p:cxnSp>
            <p:nvCxnSpPr>
              <p:cNvPr id="661" name="Straight Connector 66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4" name="Straight Connector 663"/>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7" name="Straight Connector 666"/>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77" name="Group 676"/>
          <p:cNvGrpSpPr/>
          <p:nvPr/>
        </p:nvGrpSpPr>
        <p:grpSpPr>
          <a:xfrm>
            <a:off x="5000681" y="3524575"/>
            <a:ext cx="369834" cy="372792"/>
            <a:chOff x="3512622" y="2278774"/>
            <a:chExt cx="1236027" cy="1245915"/>
          </a:xfrm>
        </p:grpSpPr>
        <p:sp>
          <p:nvSpPr>
            <p:cNvPr id="678" name="Oval 67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79" name="Oval 678"/>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80" name="Straight Connector 679"/>
            <p:cNvCxnSpPr>
              <a:endCxn id="679"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81" name="Group 680"/>
            <p:cNvGrpSpPr/>
            <p:nvPr/>
          </p:nvGrpSpPr>
          <p:grpSpPr>
            <a:xfrm>
              <a:off x="3512623" y="2288663"/>
              <a:ext cx="1236026" cy="1236026"/>
              <a:chOff x="3512623" y="2288663"/>
              <a:chExt cx="1236026" cy="1236026"/>
            </a:xfrm>
          </p:grpSpPr>
          <p:cxnSp>
            <p:nvCxnSpPr>
              <p:cNvPr id="691" name="Straight Connector 690"/>
              <p:cNvCxnSpPr>
                <a:stCxn id="679" idx="0"/>
                <a:endCxn id="678"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2" name="Straight Connector 691"/>
              <p:cNvCxnSpPr>
                <a:stCxn id="679" idx="1"/>
                <a:endCxn id="678"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3" name="Straight Connector 692"/>
              <p:cNvCxnSpPr>
                <a:stCxn id="679" idx="7"/>
                <a:endCxn id="678"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4" name="Straight Connector 693"/>
              <p:cNvCxnSpPr>
                <a:stCxn id="679" idx="6"/>
                <a:endCxn id="678"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5" name="Straight Connector 694"/>
              <p:cNvCxnSpPr>
                <a:stCxn id="678" idx="4"/>
                <a:endCxn id="679"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6" name="Straight Connector 695"/>
              <p:cNvCxnSpPr>
                <a:stCxn id="679" idx="2"/>
                <a:endCxn id="678"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7" name="Straight Connector 696"/>
              <p:cNvCxnSpPr>
                <a:stCxn id="679" idx="3"/>
                <a:endCxn id="678"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8" name="Straight Connector 697"/>
              <p:cNvCxnSpPr>
                <a:stCxn id="678" idx="5"/>
                <a:endCxn id="679"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82" name="Group 681"/>
            <p:cNvGrpSpPr/>
            <p:nvPr/>
          </p:nvGrpSpPr>
          <p:grpSpPr>
            <a:xfrm rot="4063986">
              <a:off x="3512622" y="2278774"/>
              <a:ext cx="1236026" cy="1236026"/>
              <a:chOff x="3512623" y="2288663"/>
              <a:chExt cx="1236026" cy="1236026"/>
            </a:xfrm>
          </p:grpSpPr>
          <p:cxnSp>
            <p:nvCxnSpPr>
              <p:cNvPr id="683" name="Straight Connector 68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4" name="Straight Connector 68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5" name="Straight Connector 68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6" name="Straight Connector 68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7" name="Straight Connector 68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8" name="Straight Connector 68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9" name="Straight Connector 68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0" name="Straight Connector 689"/>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99" name="Group 698"/>
          <p:cNvGrpSpPr/>
          <p:nvPr/>
        </p:nvGrpSpPr>
        <p:grpSpPr>
          <a:xfrm>
            <a:off x="3717071" y="3946333"/>
            <a:ext cx="369834" cy="372792"/>
            <a:chOff x="3512622" y="2278774"/>
            <a:chExt cx="1236027" cy="1245915"/>
          </a:xfrm>
        </p:grpSpPr>
        <p:sp>
          <p:nvSpPr>
            <p:cNvPr id="700" name="Oval 699"/>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01" name="Oval 700"/>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02" name="Straight Connector 701"/>
            <p:cNvCxnSpPr>
              <a:endCxn id="701"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03" name="Group 702"/>
            <p:cNvGrpSpPr/>
            <p:nvPr/>
          </p:nvGrpSpPr>
          <p:grpSpPr>
            <a:xfrm>
              <a:off x="3512623" y="2288663"/>
              <a:ext cx="1236026" cy="1236026"/>
              <a:chOff x="3512623" y="2288663"/>
              <a:chExt cx="1236026" cy="1236026"/>
            </a:xfrm>
          </p:grpSpPr>
          <p:cxnSp>
            <p:nvCxnSpPr>
              <p:cNvPr id="713" name="Straight Connector 712"/>
              <p:cNvCxnSpPr>
                <a:stCxn id="701" idx="0"/>
                <a:endCxn id="700"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4" name="Straight Connector 713"/>
              <p:cNvCxnSpPr>
                <a:stCxn id="701" idx="1"/>
                <a:endCxn id="700"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5" name="Straight Connector 714"/>
              <p:cNvCxnSpPr>
                <a:stCxn id="701" idx="7"/>
                <a:endCxn id="700"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6" name="Straight Connector 715"/>
              <p:cNvCxnSpPr>
                <a:stCxn id="701" idx="6"/>
                <a:endCxn id="700"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7" name="Straight Connector 716"/>
              <p:cNvCxnSpPr>
                <a:stCxn id="700" idx="4"/>
                <a:endCxn id="701"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8" name="Straight Connector 717"/>
              <p:cNvCxnSpPr>
                <a:stCxn id="701" idx="2"/>
                <a:endCxn id="700"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9" name="Straight Connector 718"/>
              <p:cNvCxnSpPr>
                <a:stCxn id="701" idx="3"/>
                <a:endCxn id="700"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0" name="Straight Connector 719"/>
              <p:cNvCxnSpPr>
                <a:stCxn id="700" idx="5"/>
                <a:endCxn id="701"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04" name="Group 703"/>
            <p:cNvGrpSpPr/>
            <p:nvPr/>
          </p:nvGrpSpPr>
          <p:grpSpPr>
            <a:xfrm rot="4063986">
              <a:off x="3512622" y="2278774"/>
              <a:ext cx="1236026" cy="1236026"/>
              <a:chOff x="3512623" y="2288663"/>
              <a:chExt cx="1236026" cy="1236026"/>
            </a:xfrm>
          </p:grpSpPr>
          <p:cxnSp>
            <p:nvCxnSpPr>
              <p:cNvPr id="705" name="Straight Connector 704"/>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6" name="Straight Connector 705"/>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7" name="Straight Connector 706"/>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8" name="Straight Connector 707"/>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9" name="Straight Connector 708"/>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0" name="Straight Connector 709"/>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1" name="Straight Connector 710"/>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2" name="Straight Connector 711"/>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21" name="Group 720"/>
          <p:cNvGrpSpPr/>
          <p:nvPr/>
        </p:nvGrpSpPr>
        <p:grpSpPr>
          <a:xfrm>
            <a:off x="4158290" y="3946219"/>
            <a:ext cx="369834" cy="372792"/>
            <a:chOff x="3512622" y="2278774"/>
            <a:chExt cx="1236027" cy="1245915"/>
          </a:xfrm>
        </p:grpSpPr>
        <p:sp>
          <p:nvSpPr>
            <p:cNvPr id="722" name="Oval 721"/>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23" name="Oval 72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24" name="Straight Connector 723"/>
            <p:cNvCxnSpPr>
              <a:endCxn id="723"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25" name="Group 724"/>
            <p:cNvGrpSpPr/>
            <p:nvPr/>
          </p:nvGrpSpPr>
          <p:grpSpPr>
            <a:xfrm>
              <a:off x="3512623" y="2288663"/>
              <a:ext cx="1236026" cy="1236026"/>
              <a:chOff x="3512623" y="2288663"/>
              <a:chExt cx="1236026" cy="1236026"/>
            </a:xfrm>
          </p:grpSpPr>
          <p:cxnSp>
            <p:nvCxnSpPr>
              <p:cNvPr id="735" name="Straight Connector 734"/>
              <p:cNvCxnSpPr>
                <a:stCxn id="723" idx="0"/>
                <a:endCxn id="722"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6" name="Straight Connector 735"/>
              <p:cNvCxnSpPr>
                <a:stCxn id="723" idx="1"/>
                <a:endCxn id="722"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7" name="Straight Connector 736"/>
              <p:cNvCxnSpPr>
                <a:stCxn id="723" idx="7"/>
                <a:endCxn id="722"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8" name="Straight Connector 737"/>
              <p:cNvCxnSpPr>
                <a:stCxn id="723" idx="6"/>
                <a:endCxn id="722"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9" name="Straight Connector 738"/>
              <p:cNvCxnSpPr>
                <a:stCxn id="722" idx="4"/>
                <a:endCxn id="723"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0" name="Straight Connector 739"/>
              <p:cNvCxnSpPr>
                <a:stCxn id="723" idx="2"/>
                <a:endCxn id="722"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1" name="Straight Connector 740"/>
              <p:cNvCxnSpPr>
                <a:stCxn id="723" idx="3"/>
                <a:endCxn id="722"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2" name="Straight Connector 741"/>
              <p:cNvCxnSpPr>
                <a:stCxn id="722" idx="5"/>
                <a:endCxn id="723"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6" name="Group 725"/>
            <p:cNvGrpSpPr/>
            <p:nvPr/>
          </p:nvGrpSpPr>
          <p:grpSpPr>
            <a:xfrm rot="4063986">
              <a:off x="3512622" y="2278774"/>
              <a:ext cx="1236026" cy="1236026"/>
              <a:chOff x="3512623" y="2288663"/>
              <a:chExt cx="1236026" cy="1236026"/>
            </a:xfrm>
          </p:grpSpPr>
          <p:cxnSp>
            <p:nvCxnSpPr>
              <p:cNvPr id="727" name="Straight Connector 726"/>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8" name="Straight Connector 727"/>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9" name="Straight Connector 728"/>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0" name="Straight Connector 729"/>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1" name="Straight Connector 730"/>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2" name="Straight Connector 731"/>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3" name="Straight Connector 732"/>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4" name="Straight Connector 733"/>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43" name="Group 742"/>
          <p:cNvGrpSpPr/>
          <p:nvPr/>
        </p:nvGrpSpPr>
        <p:grpSpPr>
          <a:xfrm>
            <a:off x="4579477" y="3946219"/>
            <a:ext cx="369834" cy="372792"/>
            <a:chOff x="3512622" y="2278774"/>
            <a:chExt cx="1236027" cy="1245915"/>
          </a:xfrm>
        </p:grpSpPr>
        <p:sp>
          <p:nvSpPr>
            <p:cNvPr id="744" name="Oval 743"/>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45" name="Oval 744"/>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46" name="Straight Connector 745"/>
            <p:cNvCxnSpPr>
              <a:endCxn id="745"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47" name="Group 746"/>
            <p:cNvGrpSpPr/>
            <p:nvPr/>
          </p:nvGrpSpPr>
          <p:grpSpPr>
            <a:xfrm>
              <a:off x="3512623" y="2288663"/>
              <a:ext cx="1236026" cy="1236026"/>
              <a:chOff x="3512623" y="2288663"/>
              <a:chExt cx="1236026" cy="1236026"/>
            </a:xfrm>
          </p:grpSpPr>
          <p:cxnSp>
            <p:nvCxnSpPr>
              <p:cNvPr id="757" name="Straight Connector 756"/>
              <p:cNvCxnSpPr>
                <a:stCxn id="745" idx="0"/>
                <a:endCxn id="744"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8" name="Straight Connector 757"/>
              <p:cNvCxnSpPr>
                <a:stCxn id="745" idx="1"/>
                <a:endCxn id="744"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9" name="Straight Connector 758"/>
              <p:cNvCxnSpPr>
                <a:stCxn id="745" idx="7"/>
                <a:endCxn id="744"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0" name="Straight Connector 759"/>
              <p:cNvCxnSpPr>
                <a:stCxn id="745" idx="6"/>
                <a:endCxn id="744"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1" name="Straight Connector 760"/>
              <p:cNvCxnSpPr>
                <a:stCxn id="744" idx="4"/>
                <a:endCxn id="745"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2" name="Straight Connector 761"/>
              <p:cNvCxnSpPr>
                <a:stCxn id="745" idx="2"/>
                <a:endCxn id="744"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3" name="Straight Connector 762"/>
              <p:cNvCxnSpPr>
                <a:stCxn id="745" idx="3"/>
                <a:endCxn id="744"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4" name="Straight Connector 763"/>
              <p:cNvCxnSpPr>
                <a:stCxn id="744" idx="5"/>
                <a:endCxn id="745"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48" name="Group 747"/>
            <p:cNvGrpSpPr/>
            <p:nvPr/>
          </p:nvGrpSpPr>
          <p:grpSpPr>
            <a:xfrm rot="4063986">
              <a:off x="3512622" y="2278774"/>
              <a:ext cx="1236026" cy="1236026"/>
              <a:chOff x="3512623" y="2288663"/>
              <a:chExt cx="1236026" cy="1236026"/>
            </a:xfrm>
          </p:grpSpPr>
          <p:cxnSp>
            <p:nvCxnSpPr>
              <p:cNvPr id="749" name="Straight Connector 748"/>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0" name="Straight Connector 749"/>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1" name="Straight Connector 750"/>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2" name="Straight Connector 751"/>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3" name="Straight Connector 752"/>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4" name="Straight Connector 753"/>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5" name="Straight Connector 754"/>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6" name="Straight Connector 75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65" name="Group 764"/>
          <p:cNvGrpSpPr/>
          <p:nvPr/>
        </p:nvGrpSpPr>
        <p:grpSpPr>
          <a:xfrm>
            <a:off x="5000733" y="3946219"/>
            <a:ext cx="369834" cy="372792"/>
            <a:chOff x="3512622" y="2278774"/>
            <a:chExt cx="1236027" cy="1245915"/>
          </a:xfrm>
        </p:grpSpPr>
        <p:sp>
          <p:nvSpPr>
            <p:cNvPr id="766" name="Oval 765"/>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67" name="Oval 766"/>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68" name="Straight Connector 767"/>
            <p:cNvCxnSpPr>
              <a:endCxn id="767" idx="4"/>
            </p:cNvCxnSpPr>
            <p:nvPr/>
          </p:nvCxnSpPr>
          <p:spPr>
            <a:xfrm flipH="1">
              <a:off x="4140144" y="2887788"/>
              <a:ext cx="17035" cy="45051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69" name="Group 768"/>
            <p:cNvGrpSpPr/>
            <p:nvPr/>
          </p:nvGrpSpPr>
          <p:grpSpPr>
            <a:xfrm>
              <a:off x="3512623" y="2288663"/>
              <a:ext cx="1236026" cy="1236026"/>
              <a:chOff x="3512623" y="2288663"/>
              <a:chExt cx="1236026" cy="1236026"/>
            </a:xfrm>
          </p:grpSpPr>
          <p:cxnSp>
            <p:nvCxnSpPr>
              <p:cNvPr id="779" name="Straight Connector 778"/>
              <p:cNvCxnSpPr>
                <a:stCxn id="767" idx="0"/>
                <a:endCxn id="766"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0" name="Straight Connector 779"/>
              <p:cNvCxnSpPr>
                <a:stCxn id="767" idx="1"/>
                <a:endCxn id="766"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1" name="Straight Connector 780"/>
              <p:cNvCxnSpPr>
                <a:stCxn id="767" idx="7"/>
                <a:endCxn id="766"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2" name="Straight Connector 781"/>
              <p:cNvCxnSpPr>
                <a:stCxn id="767" idx="6"/>
                <a:endCxn id="766"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3" name="Straight Connector 782"/>
              <p:cNvCxnSpPr>
                <a:stCxn id="766" idx="4"/>
                <a:endCxn id="767"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4" name="Straight Connector 783"/>
              <p:cNvCxnSpPr>
                <a:stCxn id="767" idx="2"/>
                <a:endCxn id="766"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5" name="Straight Connector 784"/>
              <p:cNvCxnSpPr>
                <a:stCxn id="767" idx="3"/>
                <a:endCxn id="766"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6" name="Straight Connector 785"/>
              <p:cNvCxnSpPr>
                <a:stCxn id="766" idx="5"/>
                <a:endCxn id="767"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70" name="Group 769"/>
            <p:cNvGrpSpPr/>
            <p:nvPr/>
          </p:nvGrpSpPr>
          <p:grpSpPr>
            <a:xfrm rot="4063986">
              <a:off x="3512622" y="2278774"/>
              <a:ext cx="1236026" cy="1236026"/>
              <a:chOff x="3512623" y="2288663"/>
              <a:chExt cx="1236026" cy="1236026"/>
            </a:xfrm>
          </p:grpSpPr>
          <p:cxnSp>
            <p:nvCxnSpPr>
              <p:cNvPr id="771" name="Straight Connector 77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2" name="Straight Connector 77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3" name="Straight Connector 772"/>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4" name="Straight Connector 773"/>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5" name="Straight Connector 77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6" name="Straight Connector 775"/>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7" name="Straight Connector 776"/>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8" name="Straight Connector 777"/>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87" name="Group 786"/>
          <p:cNvGrpSpPr/>
          <p:nvPr/>
        </p:nvGrpSpPr>
        <p:grpSpPr>
          <a:xfrm>
            <a:off x="3717441" y="4374362"/>
            <a:ext cx="369834" cy="372792"/>
            <a:chOff x="3512622" y="2278774"/>
            <a:chExt cx="1236027" cy="1245915"/>
          </a:xfrm>
        </p:grpSpPr>
        <p:sp>
          <p:nvSpPr>
            <p:cNvPr id="788" name="Oval 78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89" name="Oval 788"/>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90" name="Straight Connector 789"/>
            <p:cNvCxnSpPr>
              <a:endCxn id="789" idx="0"/>
            </p:cNvCxnSpPr>
            <p:nvPr/>
          </p:nvCxnSpPr>
          <p:spPr>
            <a:xfrm flipH="1" flipV="1">
              <a:off x="4140144" y="2480381"/>
              <a:ext cx="17035" cy="40740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91" name="Group 790"/>
            <p:cNvGrpSpPr/>
            <p:nvPr/>
          </p:nvGrpSpPr>
          <p:grpSpPr>
            <a:xfrm>
              <a:off x="3512623" y="2288663"/>
              <a:ext cx="1236026" cy="1236026"/>
              <a:chOff x="3512623" y="2288663"/>
              <a:chExt cx="1236026" cy="1236026"/>
            </a:xfrm>
          </p:grpSpPr>
          <p:cxnSp>
            <p:nvCxnSpPr>
              <p:cNvPr id="801" name="Straight Connector 800"/>
              <p:cNvCxnSpPr>
                <a:stCxn id="789" idx="0"/>
                <a:endCxn id="788"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2" name="Straight Connector 801"/>
              <p:cNvCxnSpPr>
                <a:stCxn id="789" idx="1"/>
                <a:endCxn id="788"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3" name="Straight Connector 802"/>
              <p:cNvCxnSpPr>
                <a:stCxn id="789" idx="7"/>
                <a:endCxn id="788"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4" name="Straight Connector 803"/>
              <p:cNvCxnSpPr>
                <a:stCxn id="789" idx="6"/>
                <a:endCxn id="788"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5" name="Straight Connector 804"/>
              <p:cNvCxnSpPr>
                <a:stCxn id="788" idx="4"/>
                <a:endCxn id="789"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6" name="Straight Connector 805"/>
              <p:cNvCxnSpPr>
                <a:stCxn id="789" idx="2"/>
                <a:endCxn id="788"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7" name="Straight Connector 806"/>
              <p:cNvCxnSpPr>
                <a:stCxn id="789" idx="3"/>
                <a:endCxn id="788"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8" name="Straight Connector 807"/>
              <p:cNvCxnSpPr>
                <a:stCxn id="788" idx="5"/>
                <a:endCxn id="789"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92" name="Group 791"/>
            <p:cNvGrpSpPr/>
            <p:nvPr/>
          </p:nvGrpSpPr>
          <p:grpSpPr>
            <a:xfrm rot="4063986">
              <a:off x="3512622" y="2278774"/>
              <a:ext cx="1236026" cy="1236026"/>
              <a:chOff x="3512623" y="2288663"/>
              <a:chExt cx="1236026" cy="1236026"/>
            </a:xfrm>
          </p:grpSpPr>
          <p:cxnSp>
            <p:nvCxnSpPr>
              <p:cNvPr id="793" name="Straight Connector 79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4" name="Straight Connector 79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5" name="Straight Connector 79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6" name="Straight Connector 79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7" name="Straight Connector 79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8" name="Straight Connector 79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9" name="Straight Connector 79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0" name="Straight Connector 799"/>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09" name="Group 808"/>
          <p:cNvGrpSpPr/>
          <p:nvPr/>
        </p:nvGrpSpPr>
        <p:grpSpPr>
          <a:xfrm>
            <a:off x="4158660" y="4374248"/>
            <a:ext cx="369834" cy="372792"/>
            <a:chOff x="3512622" y="2278774"/>
            <a:chExt cx="1236027" cy="1245915"/>
          </a:xfrm>
        </p:grpSpPr>
        <p:sp>
          <p:nvSpPr>
            <p:cNvPr id="810" name="Oval 809"/>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11" name="Oval 810"/>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12" name="Straight Connector 811"/>
            <p:cNvCxnSpPr>
              <a:endCxn id="811" idx="6"/>
            </p:cNvCxnSpPr>
            <p:nvPr/>
          </p:nvCxnSpPr>
          <p:spPr>
            <a:xfrm>
              <a:off x="4157179" y="2887788"/>
              <a:ext cx="41192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13" name="Group 812"/>
            <p:cNvGrpSpPr/>
            <p:nvPr/>
          </p:nvGrpSpPr>
          <p:grpSpPr>
            <a:xfrm>
              <a:off x="3512623" y="2288663"/>
              <a:ext cx="1236026" cy="1236026"/>
              <a:chOff x="3512623" y="2288663"/>
              <a:chExt cx="1236026" cy="1236026"/>
            </a:xfrm>
          </p:grpSpPr>
          <p:cxnSp>
            <p:nvCxnSpPr>
              <p:cNvPr id="823" name="Straight Connector 822"/>
              <p:cNvCxnSpPr>
                <a:stCxn id="811" idx="0"/>
                <a:endCxn id="810"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4" name="Straight Connector 823"/>
              <p:cNvCxnSpPr>
                <a:stCxn id="811" idx="1"/>
                <a:endCxn id="810"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5" name="Straight Connector 824"/>
              <p:cNvCxnSpPr>
                <a:stCxn id="811" idx="7"/>
                <a:endCxn id="810"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6" name="Straight Connector 825"/>
              <p:cNvCxnSpPr>
                <a:stCxn id="811" idx="6"/>
                <a:endCxn id="810"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p:cNvCxnSpPr>
                <a:stCxn id="810" idx="4"/>
                <a:endCxn id="811"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8" name="Straight Connector 827"/>
              <p:cNvCxnSpPr>
                <a:stCxn id="811" idx="2"/>
                <a:endCxn id="810"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9" name="Straight Connector 828"/>
              <p:cNvCxnSpPr>
                <a:stCxn id="811" idx="3"/>
                <a:endCxn id="810"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0" name="Straight Connector 829"/>
              <p:cNvCxnSpPr>
                <a:stCxn id="810" idx="5"/>
                <a:endCxn id="811"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14" name="Group 813"/>
            <p:cNvGrpSpPr/>
            <p:nvPr/>
          </p:nvGrpSpPr>
          <p:grpSpPr>
            <a:xfrm rot="4063986">
              <a:off x="3512622" y="2278774"/>
              <a:ext cx="1236026" cy="1236026"/>
              <a:chOff x="3512623" y="2288663"/>
              <a:chExt cx="1236026" cy="1236026"/>
            </a:xfrm>
          </p:grpSpPr>
          <p:cxnSp>
            <p:nvCxnSpPr>
              <p:cNvPr id="815" name="Straight Connector 814"/>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6" name="Straight Connector 815"/>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7" name="Straight Connector 816"/>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8" name="Straight Connector 817"/>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9" name="Straight Connector 818"/>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0" name="Straight Connector 819"/>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1" name="Straight Connector 820"/>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2" name="Straight Connector 821"/>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31" name="Group 830"/>
          <p:cNvGrpSpPr/>
          <p:nvPr/>
        </p:nvGrpSpPr>
        <p:grpSpPr>
          <a:xfrm>
            <a:off x="4579847" y="4374248"/>
            <a:ext cx="369834" cy="372792"/>
            <a:chOff x="3512622" y="2278774"/>
            <a:chExt cx="1236027" cy="1245915"/>
          </a:xfrm>
        </p:grpSpPr>
        <p:sp>
          <p:nvSpPr>
            <p:cNvPr id="832" name="Oval 831"/>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33" name="Oval 83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4" name="Straight Connector 833"/>
            <p:cNvCxnSpPr>
              <a:endCxn id="833"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35" name="Group 834"/>
            <p:cNvGrpSpPr/>
            <p:nvPr/>
          </p:nvGrpSpPr>
          <p:grpSpPr>
            <a:xfrm>
              <a:off x="3512623" y="2288663"/>
              <a:ext cx="1236026" cy="1236026"/>
              <a:chOff x="3512623" y="2288663"/>
              <a:chExt cx="1236026" cy="1236026"/>
            </a:xfrm>
          </p:grpSpPr>
          <p:cxnSp>
            <p:nvCxnSpPr>
              <p:cNvPr id="845" name="Straight Connector 844"/>
              <p:cNvCxnSpPr>
                <a:stCxn id="833" idx="0"/>
                <a:endCxn id="832"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6" name="Straight Connector 845"/>
              <p:cNvCxnSpPr>
                <a:stCxn id="833" idx="1"/>
                <a:endCxn id="832"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7" name="Straight Connector 846"/>
              <p:cNvCxnSpPr>
                <a:stCxn id="833" idx="7"/>
                <a:endCxn id="832"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8" name="Straight Connector 847"/>
              <p:cNvCxnSpPr>
                <a:stCxn id="833" idx="6"/>
                <a:endCxn id="832"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9" name="Straight Connector 848"/>
              <p:cNvCxnSpPr>
                <a:stCxn id="832" idx="4"/>
                <a:endCxn id="833"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50" name="Straight Connector 849"/>
              <p:cNvCxnSpPr>
                <a:stCxn id="833" idx="2"/>
                <a:endCxn id="832"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51" name="Straight Connector 850"/>
              <p:cNvCxnSpPr>
                <a:stCxn id="833" idx="3"/>
                <a:endCxn id="832"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52" name="Straight Connector 851"/>
              <p:cNvCxnSpPr>
                <a:stCxn id="832" idx="5"/>
                <a:endCxn id="833"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36" name="Group 835"/>
            <p:cNvGrpSpPr/>
            <p:nvPr/>
          </p:nvGrpSpPr>
          <p:grpSpPr>
            <a:xfrm rot="4063986">
              <a:off x="3512622" y="2278774"/>
              <a:ext cx="1236026" cy="1236026"/>
              <a:chOff x="3512623" y="2288663"/>
              <a:chExt cx="1236026" cy="1236026"/>
            </a:xfrm>
          </p:grpSpPr>
          <p:cxnSp>
            <p:nvCxnSpPr>
              <p:cNvPr id="837" name="Straight Connector 836"/>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8" name="Straight Connector 837"/>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9" name="Straight Connector 838"/>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0" name="Straight Connector 839"/>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1" name="Straight Connector 840"/>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2" name="Straight Connector 841"/>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3" name="Straight Connector 842"/>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4" name="Straight Connector 843"/>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53" name="Group 852"/>
          <p:cNvGrpSpPr/>
          <p:nvPr/>
        </p:nvGrpSpPr>
        <p:grpSpPr>
          <a:xfrm>
            <a:off x="5001103" y="4374248"/>
            <a:ext cx="369834" cy="372792"/>
            <a:chOff x="3512622" y="2278774"/>
            <a:chExt cx="1236027" cy="1245915"/>
          </a:xfrm>
        </p:grpSpPr>
        <p:sp>
          <p:nvSpPr>
            <p:cNvPr id="854" name="Oval 853"/>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55" name="Oval 854"/>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56" name="Straight Connector 855"/>
            <p:cNvCxnSpPr>
              <a:endCxn id="855" idx="1"/>
            </p:cNvCxnSpPr>
            <p:nvPr/>
          </p:nvCxnSpPr>
          <p:spPr>
            <a:xfrm flipH="1" flipV="1">
              <a:off x="3836824" y="2606021"/>
              <a:ext cx="320358"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57" name="Group 856"/>
            <p:cNvGrpSpPr/>
            <p:nvPr/>
          </p:nvGrpSpPr>
          <p:grpSpPr>
            <a:xfrm>
              <a:off x="3512623" y="2288663"/>
              <a:ext cx="1236026" cy="1236026"/>
              <a:chOff x="3512623" y="2288663"/>
              <a:chExt cx="1236026" cy="1236026"/>
            </a:xfrm>
          </p:grpSpPr>
          <p:cxnSp>
            <p:nvCxnSpPr>
              <p:cNvPr id="867" name="Straight Connector 866"/>
              <p:cNvCxnSpPr>
                <a:stCxn id="855" idx="0"/>
                <a:endCxn id="854"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8" name="Straight Connector 867"/>
              <p:cNvCxnSpPr>
                <a:stCxn id="855" idx="1"/>
                <a:endCxn id="854"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9" name="Straight Connector 868"/>
              <p:cNvCxnSpPr>
                <a:stCxn id="855" idx="7"/>
                <a:endCxn id="854"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0" name="Straight Connector 869"/>
              <p:cNvCxnSpPr>
                <a:stCxn id="855" idx="6"/>
                <a:endCxn id="854"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1" name="Straight Connector 870"/>
              <p:cNvCxnSpPr>
                <a:stCxn id="854" idx="4"/>
                <a:endCxn id="855"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2" name="Straight Connector 871"/>
              <p:cNvCxnSpPr>
                <a:stCxn id="855" idx="2"/>
                <a:endCxn id="854"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3" name="Straight Connector 872"/>
              <p:cNvCxnSpPr>
                <a:stCxn id="855" idx="3"/>
                <a:endCxn id="854"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4" name="Straight Connector 873"/>
              <p:cNvCxnSpPr>
                <a:stCxn id="854" idx="5"/>
                <a:endCxn id="855"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8" name="Group 857"/>
            <p:cNvGrpSpPr/>
            <p:nvPr/>
          </p:nvGrpSpPr>
          <p:grpSpPr>
            <a:xfrm rot="4063986">
              <a:off x="3512622" y="2278774"/>
              <a:ext cx="1236026" cy="1236026"/>
              <a:chOff x="3512623" y="2288663"/>
              <a:chExt cx="1236026" cy="1236026"/>
            </a:xfrm>
          </p:grpSpPr>
          <p:cxnSp>
            <p:nvCxnSpPr>
              <p:cNvPr id="859" name="Straight Connector 858"/>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0" name="Straight Connector 859"/>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1" name="Straight Connector 860"/>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2" name="Straight Connector 861"/>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3" name="Straight Connector 862"/>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4" name="Straight Connector 863"/>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5" name="Straight Connector 864"/>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6" name="Straight Connector 86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75" name="Group 874"/>
          <p:cNvGrpSpPr/>
          <p:nvPr/>
        </p:nvGrpSpPr>
        <p:grpSpPr>
          <a:xfrm>
            <a:off x="3724961" y="645476"/>
            <a:ext cx="369834" cy="372792"/>
            <a:chOff x="3512622" y="2278774"/>
            <a:chExt cx="1236027" cy="1245915"/>
          </a:xfrm>
        </p:grpSpPr>
        <p:sp>
          <p:nvSpPr>
            <p:cNvPr id="876" name="Oval 875"/>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77" name="Oval 876"/>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78" name="Straight Connector 877"/>
            <p:cNvCxnSpPr>
              <a:endCxn id="877"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79" name="Group 878"/>
            <p:cNvGrpSpPr/>
            <p:nvPr/>
          </p:nvGrpSpPr>
          <p:grpSpPr>
            <a:xfrm>
              <a:off x="3512623" y="2288663"/>
              <a:ext cx="1236026" cy="1236026"/>
              <a:chOff x="3512623" y="2288663"/>
              <a:chExt cx="1236026" cy="1236026"/>
            </a:xfrm>
          </p:grpSpPr>
          <p:cxnSp>
            <p:nvCxnSpPr>
              <p:cNvPr id="889" name="Straight Connector 888"/>
              <p:cNvCxnSpPr>
                <a:stCxn id="877" idx="0"/>
                <a:endCxn id="876"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0" name="Straight Connector 889"/>
              <p:cNvCxnSpPr>
                <a:stCxn id="877" idx="1"/>
                <a:endCxn id="876"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1" name="Straight Connector 890"/>
              <p:cNvCxnSpPr>
                <a:stCxn id="877" idx="7"/>
                <a:endCxn id="876"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2" name="Straight Connector 891"/>
              <p:cNvCxnSpPr>
                <a:stCxn id="877" idx="6"/>
                <a:endCxn id="876"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3" name="Straight Connector 892"/>
              <p:cNvCxnSpPr>
                <a:stCxn id="876" idx="4"/>
                <a:endCxn id="877"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4" name="Straight Connector 893"/>
              <p:cNvCxnSpPr>
                <a:stCxn id="877" idx="2"/>
                <a:endCxn id="876"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5" name="Straight Connector 894"/>
              <p:cNvCxnSpPr>
                <a:stCxn id="877" idx="3"/>
                <a:endCxn id="876"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6" name="Straight Connector 895"/>
              <p:cNvCxnSpPr>
                <a:stCxn id="876" idx="5"/>
                <a:endCxn id="877"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80" name="Group 879"/>
            <p:cNvGrpSpPr/>
            <p:nvPr/>
          </p:nvGrpSpPr>
          <p:grpSpPr>
            <a:xfrm rot="4063986">
              <a:off x="3512622" y="2278774"/>
              <a:ext cx="1236026" cy="1236026"/>
              <a:chOff x="3512623" y="2288663"/>
              <a:chExt cx="1236026" cy="1236026"/>
            </a:xfrm>
          </p:grpSpPr>
          <p:cxnSp>
            <p:nvCxnSpPr>
              <p:cNvPr id="881" name="Straight Connector 88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2" name="Straight Connector 88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3" name="Straight Connector 882"/>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4" name="Straight Connector 883"/>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5" name="Straight Connector 88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6" name="Straight Connector 885"/>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7" name="Straight Connector 886"/>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8" name="Straight Connector 887"/>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97" name="Group 896"/>
          <p:cNvGrpSpPr/>
          <p:nvPr/>
        </p:nvGrpSpPr>
        <p:grpSpPr>
          <a:xfrm>
            <a:off x="4166180" y="645362"/>
            <a:ext cx="369834" cy="372792"/>
            <a:chOff x="3512622" y="2278774"/>
            <a:chExt cx="1236027" cy="1245915"/>
          </a:xfrm>
        </p:grpSpPr>
        <p:sp>
          <p:nvSpPr>
            <p:cNvPr id="898" name="Oval 89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99" name="Oval 898"/>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00" name="Straight Connector 899"/>
            <p:cNvCxnSpPr>
              <a:endCxn id="899"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01" name="Group 900"/>
            <p:cNvGrpSpPr/>
            <p:nvPr/>
          </p:nvGrpSpPr>
          <p:grpSpPr>
            <a:xfrm>
              <a:off x="3512623" y="2288663"/>
              <a:ext cx="1236026" cy="1236026"/>
              <a:chOff x="3512623" y="2288663"/>
              <a:chExt cx="1236026" cy="1236026"/>
            </a:xfrm>
          </p:grpSpPr>
          <p:cxnSp>
            <p:nvCxnSpPr>
              <p:cNvPr id="911" name="Straight Connector 910"/>
              <p:cNvCxnSpPr>
                <a:stCxn id="899" idx="0"/>
                <a:endCxn id="898"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2" name="Straight Connector 911"/>
              <p:cNvCxnSpPr>
                <a:stCxn id="899" idx="1"/>
                <a:endCxn id="898"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3" name="Straight Connector 912"/>
              <p:cNvCxnSpPr>
                <a:stCxn id="899" idx="7"/>
                <a:endCxn id="898"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4" name="Straight Connector 913"/>
              <p:cNvCxnSpPr>
                <a:stCxn id="899" idx="6"/>
                <a:endCxn id="898"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5" name="Straight Connector 914"/>
              <p:cNvCxnSpPr>
                <a:stCxn id="898" idx="4"/>
                <a:endCxn id="899"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6" name="Straight Connector 915"/>
              <p:cNvCxnSpPr>
                <a:stCxn id="899" idx="2"/>
                <a:endCxn id="898"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7" name="Straight Connector 916"/>
              <p:cNvCxnSpPr>
                <a:stCxn id="899" idx="3"/>
                <a:endCxn id="898"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8" name="Straight Connector 917"/>
              <p:cNvCxnSpPr>
                <a:stCxn id="898" idx="5"/>
                <a:endCxn id="899"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02" name="Group 901"/>
            <p:cNvGrpSpPr/>
            <p:nvPr/>
          </p:nvGrpSpPr>
          <p:grpSpPr>
            <a:xfrm rot="4063986">
              <a:off x="3512622" y="2278774"/>
              <a:ext cx="1236026" cy="1236026"/>
              <a:chOff x="3512623" y="2288663"/>
              <a:chExt cx="1236026" cy="1236026"/>
            </a:xfrm>
          </p:grpSpPr>
          <p:cxnSp>
            <p:nvCxnSpPr>
              <p:cNvPr id="903" name="Straight Connector 90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4" name="Straight Connector 90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5" name="Straight Connector 90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6" name="Straight Connector 90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7" name="Straight Connector 90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8" name="Straight Connector 90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9" name="Straight Connector 90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0" name="Straight Connector 909"/>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19" name="Group 918"/>
          <p:cNvGrpSpPr/>
          <p:nvPr/>
        </p:nvGrpSpPr>
        <p:grpSpPr>
          <a:xfrm>
            <a:off x="4587367" y="645362"/>
            <a:ext cx="369834" cy="372792"/>
            <a:chOff x="3512622" y="2278774"/>
            <a:chExt cx="1236027" cy="1245915"/>
          </a:xfrm>
        </p:grpSpPr>
        <p:sp>
          <p:nvSpPr>
            <p:cNvPr id="920" name="Oval 919"/>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21" name="Oval 920"/>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22" name="Straight Connector 921"/>
            <p:cNvCxnSpPr>
              <a:endCxn id="921"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23" name="Group 922"/>
            <p:cNvGrpSpPr/>
            <p:nvPr/>
          </p:nvGrpSpPr>
          <p:grpSpPr>
            <a:xfrm>
              <a:off x="3512623" y="2288663"/>
              <a:ext cx="1236026" cy="1236026"/>
              <a:chOff x="3512623" y="2288663"/>
              <a:chExt cx="1236026" cy="1236026"/>
            </a:xfrm>
          </p:grpSpPr>
          <p:cxnSp>
            <p:nvCxnSpPr>
              <p:cNvPr id="933" name="Straight Connector 932"/>
              <p:cNvCxnSpPr>
                <a:stCxn id="921" idx="0"/>
                <a:endCxn id="920"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4" name="Straight Connector 933"/>
              <p:cNvCxnSpPr>
                <a:stCxn id="921" idx="1"/>
                <a:endCxn id="920"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5" name="Straight Connector 934"/>
              <p:cNvCxnSpPr>
                <a:stCxn id="921" idx="7"/>
                <a:endCxn id="920"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6" name="Straight Connector 935"/>
              <p:cNvCxnSpPr>
                <a:stCxn id="921" idx="6"/>
                <a:endCxn id="920"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7" name="Straight Connector 936"/>
              <p:cNvCxnSpPr>
                <a:stCxn id="920" idx="4"/>
                <a:endCxn id="921"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8" name="Straight Connector 937"/>
              <p:cNvCxnSpPr>
                <a:stCxn id="921" idx="2"/>
                <a:endCxn id="920"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9" name="Straight Connector 938"/>
              <p:cNvCxnSpPr>
                <a:stCxn id="921" idx="3"/>
                <a:endCxn id="920"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0" name="Straight Connector 939"/>
              <p:cNvCxnSpPr>
                <a:stCxn id="920" idx="5"/>
                <a:endCxn id="921"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24" name="Group 923"/>
            <p:cNvGrpSpPr/>
            <p:nvPr/>
          </p:nvGrpSpPr>
          <p:grpSpPr>
            <a:xfrm rot="4063986">
              <a:off x="3512622" y="2278774"/>
              <a:ext cx="1236026" cy="1236026"/>
              <a:chOff x="3512623" y="2288663"/>
              <a:chExt cx="1236026" cy="1236026"/>
            </a:xfrm>
          </p:grpSpPr>
          <p:cxnSp>
            <p:nvCxnSpPr>
              <p:cNvPr id="925" name="Straight Connector 924"/>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6" name="Straight Connector 925"/>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7" name="Straight Connector 926"/>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8" name="Straight Connector 927"/>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9" name="Straight Connector 928"/>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0" name="Straight Connector 929"/>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1" name="Straight Connector 930"/>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2" name="Straight Connector 931"/>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41" name="Group 940"/>
          <p:cNvGrpSpPr/>
          <p:nvPr/>
        </p:nvGrpSpPr>
        <p:grpSpPr>
          <a:xfrm>
            <a:off x="5008623" y="645362"/>
            <a:ext cx="369834" cy="372792"/>
            <a:chOff x="3512622" y="2278774"/>
            <a:chExt cx="1236027" cy="1245915"/>
          </a:xfrm>
        </p:grpSpPr>
        <p:sp>
          <p:nvSpPr>
            <p:cNvPr id="942" name="Oval 941"/>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43" name="Oval 942"/>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44" name="Straight Connector 943"/>
            <p:cNvCxnSpPr>
              <a:endCxn id="943" idx="0"/>
            </p:cNvCxnSpPr>
            <p:nvPr/>
          </p:nvCxnSpPr>
          <p:spPr>
            <a:xfrm flipH="1" flipV="1">
              <a:off x="4140144" y="2480381"/>
              <a:ext cx="17035" cy="40740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45" name="Group 944"/>
            <p:cNvGrpSpPr/>
            <p:nvPr/>
          </p:nvGrpSpPr>
          <p:grpSpPr>
            <a:xfrm>
              <a:off x="3512623" y="2288663"/>
              <a:ext cx="1236026" cy="1236026"/>
              <a:chOff x="3512623" y="2288663"/>
              <a:chExt cx="1236026" cy="1236026"/>
            </a:xfrm>
          </p:grpSpPr>
          <p:cxnSp>
            <p:nvCxnSpPr>
              <p:cNvPr id="955" name="Straight Connector 954"/>
              <p:cNvCxnSpPr>
                <a:stCxn id="943" idx="0"/>
                <a:endCxn id="942"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6" name="Straight Connector 955"/>
              <p:cNvCxnSpPr>
                <a:stCxn id="943" idx="1"/>
                <a:endCxn id="942"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7" name="Straight Connector 956"/>
              <p:cNvCxnSpPr>
                <a:stCxn id="943" idx="7"/>
                <a:endCxn id="942"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8" name="Straight Connector 957"/>
              <p:cNvCxnSpPr>
                <a:stCxn id="943" idx="6"/>
                <a:endCxn id="942"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9" name="Straight Connector 958"/>
              <p:cNvCxnSpPr>
                <a:stCxn id="942" idx="4"/>
                <a:endCxn id="943"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0" name="Straight Connector 959"/>
              <p:cNvCxnSpPr>
                <a:stCxn id="943" idx="2"/>
                <a:endCxn id="942"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1" name="Straight Connector 960"/>
              <p:cNvCxnSpPr>
                <a:stCxn id="943" idx="3"/>
                <a:endCxn id="942"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2" name="Straight Connector 961"/>
              <p:cNvCxnSpPr>
                <a:stCxn id="942" idx="5"/>
                <a:endCxn id="943"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46" name="Group 945"/>
            <p:cNvGrpSpPr/>
            <p:nvPr/>
          </p:nvGrpSpPr>
          <p:grpSpPr>
            <a:xfrm rot="4063986">
              <a:off x="3512622" y="2278774"/>
              <a:ext cx="1236026" cy="1236026"/>
              <a:chOff x="3512623" y="2288663"/>
              <a:chExt cx="1236026" cy="1236026"/>
            </a:xfrm>
          </p:grpSpPr>
          <p:cxnSp>
            <p:nvCxnSpPr>
              <p:cNvPr id="947" name="Straight Connector 946"/>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8" name="Straight Connector 947"/>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9" name="Straight Connector 948"/>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0" name="Straight Connector 949"/>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1" name="Straight Connector 950"/>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2" name="Straight Connector 951"/>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3" name="Straight Connector 952"/>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4" name="Straight Connector 953"/>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63" name="Group 962"/>
          <p:cNvGrpSpPr/>
          <p:nvPr/>
        </p:nvGrpSpPr>
        <p:grpSpPr>
          <a:xfrm>
            <a:off x="3726007" y="224774"/>
            <a:ext cx="369834" cy="372792"/>
            <a:chOff x="3512622" y="2278774"/>
            <a:chExt cx="1236027" cy="1245915"/>
          </a:xfrm>
        </p:grpSpPr>
        <p:sp>
          <p:nvSpPr>
            <p:cNvPr id="964" name="Oval 963"/>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65" name="Oval 964"/>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66" name="Straight Connector 965"/>
            <p:cNvCxnSpPr>
              <a:endCxn id="965"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67" name="Group 966"/>
            <p:cNvGrpSpPr/>
            <p:nvPr/>
          </p:nvGrpSpPr>
          <p:grpSpPr>
            <a:xfrm>
              <a:off x="3512623" y="2288663"/>
              <a:ext cx="1236026" cy="1236026"/>
              <a:chOff x="3512623" y="2288663"/>
              <a:chExt cx="1236026" cy="1236026"/>
            </a:xfrm>
          </p:grpSpPr>
          <p:cxnSp>
            <p:nvCxnSpPr>
              <p:cNvPr id="977" name="Straight Connector 976"/>
              <p:cNvCxnSpPr>
                <a:stCxn id="965" idx="0"/>
                <a:endCxn id="964"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8" name="Straight Connector 977"/>
              <p:cNvCxnSpPr>
                <a:stCxn id="965" idx="1"/>
                <a:endCxn id="964"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9" name="Straight Connector 978"/>
              <p:cNvCxnSpPr>
                <a:stCxn id="965" idx="7"/>
                <a:endCxn id="964"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0" name="Straight Connector 979"/>
              <p:cNvCxnSpPr>
                <a:stCxn id="965" idx="6"/>
                <a:endCxn id="964"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1" name="Straight Connector 980"/>
              <p:cNvCxnSpPr>
                <a:stCxn id="964" idx="4"/>
                <a:endCxn id="965"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2" name="Straight Connector 981"/>
              <p:cNvCxnSpPr>
                <a:stCxn id="965" idx="2"/>
                <a:endCxn id="964"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3" name="Straight Connector 982"/>
              <p:cNvCxnSpPr>
                <a:stCxn id="965" idx="3"/>
                <a:endCxn id="964"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4" name="Straight Connector 983"/>
              <p:cNvCxnSpPr>
                <a:stCxn id="964" idx="5"/>
                <a:endCxn id="965"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68" name="Group 967"/>
            <p:cNvGrpSpPr/>
            <p:nvPr/>
          </p:nvGrpSpPr>
          <p:grpSpPr>
            <a:xfrm rot="4063986">
              <a:off x="3512622" y="2278774"/>
              <a:ext cx="1236026" cy="1236026"/>
              <a:chOff x="3512623" y="2288663"/>
              <a:chExt cx="1236026" cy="1236026"/>
            </a:xfrm>
          </p:grpSpPr>
          <p:cxnSp>
            <p:nvCxnSpPr>
              <p:cNvPr id="969" name="Straight Connector 968"/>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0" name="Straight Connector 969"/>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1" name="Straight Connector 970"/>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2" name="Straight Connector 971"/>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3" name="Straight Connector 972"/>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4" name="Straight Connector 973"/>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5" name="Straight Connector 974"/>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6" name="Straight Connector 97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85" name="Group 984"/>
          <p:cNvGrpSpPr/>
          <p:nvPr/>
        </p:nvGrpSpPr>
        <p:grpSpPr>
          <a:xfrm>
            <a:off x="4167226" y="224660"/>
            <a:ext cx="369834" cy="372792"/>
            <a:chOff x="3512622" y="2278774"/>
            <a:chExt cx="1236027" cy="1245915"/>
          </a:xfrm>
        </p:grpSpPr>
        <p:sp>
          <p:nvSpPr>
            <p:cNvPr id="986" name="Oval 985"/>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87" name="Oval 986"/>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88" name="Straight Connector 987"/>
            <p:cNvCxnSpPr>
              <a:endCxn id="987"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89" name="Group 988"/>
            <p:cNvGrpSpPr/>
            <p:nvPr/>
          </p:nvGrpSpPr>
          <p:grpSpPr>
            <a:xfrm>
              <a:off x="3512623" y="2288663"/>
              <a:ext cx="1236026" cy="1236026"/>
              <a:chOff x="3512623" y="2288663"/>
              <a:chExt cx="1236026" cy="1236026"/>
            </a:xfrm>
          </p:grpSpPr>
          <p:cxnSp>
            <p:nvCxnSpPr>
              <p:cNvPr id="999" name="Straight Connector 998"/>
              <p:cNvCxnSpPr>
                <a:stCxn id="987" idx="0"/>
                <a:endCxn id="986"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0" name="Straight Connector 999"/>
              <p:cNvCxnSpPr>
                <a:stCxn id="987" idx="1"/>
                <a:endCxn id="986"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1" name="Straight Connector 1000"/>
              <p:cNvCxnSpPr>
                <a:stCxn id="987" idx="7"/>
                <a:endCxn id="986"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2" name="Straight Connector 1001"/>
              <p:cNvCxnSpPr>
                <a:stCxn id="987" idx="6"/>
                <a:endCxn id="986"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3" name="Straight Connector 1002"/>
              <p:cNvCxnSpPr>
                <a:stCxn id="986" idx="4"/>
                <a:endCxn id="987"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4" name="Straight Connector 1003"/>
              <p:cNvCxnSpPr>
                <a:stCxn id="987" idx="2"/>
                <a:endCxn id="986"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5" name="Straight Connector 1004"/>
              <p:cNvCxnSpPr>
                <a:stCxn id="987" idx="3"/>
                <a:endCxn id="986"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6" name="Straight Connector 1005"/>
              <p:cNvCxnSpPr>
                <a:stCxn id="986" idx="5"/>
                <a:endCxn id="987"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90" name="Group 989"/>
            <p:cNvGrpSpPr/>
            <p:nvPr/>
          </p:nvGrpSpPr>
          <p:grpSpPr>
            <a:xfrm rot="4063986">
              <a:off x="3512622" y="2278774"/>
              <a:ext cx="1236026" cy="1236026"/>
              <a:chOff x="3512623" y="2288663"/>
              <a:chExt cx="1236026" cy="1236026"/>
            </a:xfrm>
          </p:grpSpPr>
          <p:cxnSp>
            <p:nvCxnSpPr>
              <p:cNvPr id="991" name="Straight Connector 99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2" name="Straight Connector 99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3" name="Straight Connector 992"/>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4" name="Straight Connector 993"/>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5" name="Straight Connector 99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6" name="Straight Connector 995"/>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7" name="Straight Connector 996"/>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8" name="Straight Connector 997"/>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007" name="Group 1006"/>
          <p:cNvGrpSpPr/>
          <p:nvPr/>
        </p:nvGrpSpPr>
        <p:grpSpPr>
          <a:xfrm>
            <a:off x="4588413" y="224660"/>
            <a:ext cx="369834" cy="372792"/>
            <a:chOff x="3512622" y="2278774"/>
            <a:chExt cx="1236027" cy="1245915"/>
          </a:xfrm>
        </p:grpSpPr>
        <p:sp>
          <p:nvSpPr>
            <p:cNvPr id="1008" name="Oval 100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09" name="Oval 1008"/>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10" name="Straight Connector 1009"/>
            <p:cNvCxnSpPr>
              <a:endCxn id="1009"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11" name="Group 1010"/>
            <p:cNvGrpSpPr/>
            <p:nvPr/>
          </p:nvGrpSpPr>
          <p:grpSpPr>
            <a:xfrm>
              <a:off x="3512623" y="2288663"/>
              <a:ext cx="1236026" cy="1236026"/>
              <a:chOff x="3512623" y="2288663"/>
              <a:chExt cx="1236026" cy="1236026"/>
            </a:xfrm>
          </p:grpSpPr>
          <p:cxnSp>
            <p:nvCxnSpPr>
              <p:cNvPr id="1021" name="Straight Connector 1020"/>
              <p:cNvCxnSpPr>
                <a:stCxn id="1009" idx="0"/>
                <a:endCxn id="1008"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2" name="Straight Connector 1021"/>
              <p:cNvCxnSpPr>
                <a:stCxn id="1009" idx="1"/>
                <a:endCxn id="1008"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3" name="Straight Connector 1022"/>
              <p:cNvCxnSpPr>
                <a:stCxn id="1009" idx="7"/>
                <a:endCxn id="1008"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a:stCxn id="1009" idx="6"/>
                <a:endCxn id="1008"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5" name="Straight Connector 1024"/>
              <p:cNvCxnSpPr>
                <a:stCxn id="1008" idx="4"/>
                <a:endCxn id="1009"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6" name="Straight Connector 1025"/>
              <p:cNvCxnSpPr>
                <a:stCxn id="1009" idx="2"/>
                <a:endCxn id="1008"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7" name="Straight Connector 1026"/>
              <p:cNvCxnSpPr>
                <a:stCxn id="1009" idx="3"/>
                <a:endCxn id="1008"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8" name="Straight Connector 1027"/>
              <p:cNvCxnSpPr>
                <a:stCxn id="1008" idx="5"/>
                <a:endCxn id="1009"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12" name="Group 1011"/>
            <p:cNvGrpSpPr/>
            <p:nvPr/>
          </p:nvGrpSpPr>
          <p:grpSpPr>
            <a:xfrm rot="4063986">
              <a:off x="3512622" y="2278774"/>
              <a:ext cx="1236026" cy="1236026"/>
              <a:chOff x="3512623" y="2288663"/>
              <a:chExt cx="1236026" cy="1236026"/>
            </a:xfrm>
          </p:grpSpPr>
          <p:cxnSp>
            <p:nvCxnSpPr>
              <p:cNvPr id="1013" name="Straight Connector 101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4" name="Straight Connector 101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5" name="Straight Connector 101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6" name="Straight Connector 101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7" name="Straight Connector 101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8" name="Straight Connector 101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9" name="Straight Connector 101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0" name="Straight Connector 1019"/>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029" name="Group 1028"/>
          <p:cNvGrpSpPr/>
          <p:nvPr/>
        </p:nvGrpSpPr>
        <p:grpSpPr>
          <a:xfrm>
            <a:off x="5009669" y="224660"/>
            <a:ext cx="369834" cy="372792"/>
            <a:chOff x="3512622" y="2278774"/>
            <a:chExt cx="1236027" cy="1245915"/>
          </a:xfrm>
        </p:grpSpPr>
        <p:sp>
          <p:nvSpPr>
            <p:cNvPr id="1030" name="Oval 1029"/>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31" name="Oval 1030"/>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32" name="Straight Connector 1031"/>
            <p:cNvCxnSpPr>
              <a:endCxn id="1031"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33" name="Group 1032"/>
            <p:cNvGrpSpPr/>
            <p:nvPr/>
          </p:nvGrpSpPr>
          <p:grpSpPr>
            <a:xfrm>
              <a:off x="3512623" y="2288663"/>
              <a:ext cx="1236026" cy="1236026"/>
              <a:chOff x="3512623" y="2288663"/>
              <a:chExt cx="1236026" cy="1236026"/>
            </a:xfrm>
          </p:grpSpPr>
          <p:cxnSp>
            <p:nvCxnSpPr>
              <p:cNvPr id="1043" name="Straight Connector 1042"/>
              <p:cNvCxnSpPr>
                <a:stCxn id="1031" idx="0"/>
                <a:endCxn id="1030"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4" name="Straight Connector 1043"/>
              <p:cNvCxnSpPr>
                <a:stCxn id="1031" idx="1"/>
                <a:endCxn id="1030"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5" name="Straight Connector 1044"/>
              <p:cNvCxnSpPr>
                <a:stCxn id="1031" idx="7"/>
                <a:endCxn id="1030"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6" name="Straight Connector 1045"/>
              <p:cNvCxnSpPr>
                <a:stCxn id="1031" idx="6"/>
                <a:endCxn id="1030"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7" name="Straight Connector 1046"/>
              <p:cNvCxnSpPr>
                <a:stCxn id="1030" idx="4"/>
                <a:endCxn id="1031"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8" name="Straight Connector 1047"/>
              <p:cNvCxnSpPr>
                <a:stCxn id="1031" idx="2"/>
                <a:endCxn id="1030"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9" name="Straight Connector 1048"/>
              <p:cNvCxnSpPr>
                <a:stCxn id="1031" idx="3"/>
                <a:endCxn id="1030"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50" name="Straight Connector 1049"/>
              <p:cNvCxnSpPr>
                <a:stCxn id="1030" idx="5"/>
                <a:endCxn id="1031"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34" name="Group 1033"/>
            <p:cNvGrpSpPr/>
            <p:nvPr/>
          </p:nvGrpSpPr>
          <p:grpSpPr>
            <a:xfrm rot="4063986">
              <a:off x="3512622" y="2278774"/>
              <a:ext cx="1236026" cy="1236026"/>
              <a:chOff x="3512623" y="2288663"/>
              <a:chExt cx="1236026" cy="1236026"/>
            </a:xfrm>
          </p:grpSpPr>
          <p:cxnSp>
            <p:nvCxnSpPr>
              <p:cNvPr id="1035" name="Straight Connector 1034"/>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6" name="Straight Connector 1035"/>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7" name="Straight Connector 1036"/>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9" name="Straight Connector 1038"/>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0" name="Straight Connector 1039"/>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1" name="Straight Connector 1040"/>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pic>
        <p:nvPicPr>
          <p:cNvPr id="1051" name="Picture 1050"/>
          <p:cNvPicPr>
            <a:picLocks noChangeAspect="1"/>
          </p:cNvPicPr>
          <p:nvPr/>
        </p:nvPicPr>
        <p:blipFill>
          <a:blip r:embed="rId4"/>
          <a:stretch>
            <a:fillRect/>
          </a:stretch>
        </p:blipFill>
        <p:spPr>
          <a:xfrm>
            <a:off x="7634088" y="316666"/>
            <a:ext cx="1308090" cy="3057873"/>
          </a:xfrm>
          <a:prstGeom prst="rect">
            <a:avLst/>
          </a:prstGeom>
        </p:spPr>
      </p:pic>
      <p:pic>
        <p:nvPicPr>
          <p:cNvPr id="1052" name="Picture 1051"/>
          <p:cNvPicPr>
            <a:picLocks noChangeAspect="1"/>
          </p:cNvPicPr>
          <p:nvPr/>
        </p:nvPicPr>
        <p:blipFill>
          <a:blip r:embed="rId4"/>
          <a:stretch>
            <a:fillRect/>
          </a:stretch>
        </p:blipFill>
        <p:spPr>
          <a:xfrm>
            <a:off x="6720366" y="1035453"/>
            <a:ext cx="1308090" cy="3057873"/>
          </a:xfrm>
          <a:prstGeom prst="rect">
            <a:avLst/>
          </a:prstGeom>
        </p:spPr>
      </p:pic>
      <p:pic>
        <p:nvPicPr>
          <p:cNvPr id="1053" name="Picture 1052"/>
          <p:cNvPicPr>
            <a:picLocks noChangeAspect="1"/>
          </p:cNvPicPr>
          <p:nvPr/>
        </p:nvPicPr>
        <p:blipFill>
          <a:blip r:embed="rId4"/>
          <a:stretch>
            <a:fillRect/>
          </a:stretch>
        </p:blipFill>
        <p:spPr>
          <a:xfrm>
            <a:off x="5831151" y="1755550"/>
            <a:ext cx="1308090" cy="3057873"/>
          </a:xfrm>
          <a:prstGeom prst="rect">
            <a:avLst/>
          </a:prstGeom>
        </p:spPr>
      </p:pic>
    </p:spTree>
    <p:extLst>
      <p:ext uri="{BB962C8B-B14F-4D97-AF65-F5344CB8AC3E}">
        <p14:creationId xmlns:p14="http://schemas.microsoft.com/office/powerpoint/2010/main" val="36691478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
                                  </p:stCondLst>
                                  <p:childTnLst>
                                    <p:set>
                                      <p:cBhvr>
                                        <p:cTn id="6" dur="1" fill="hold">
                                          <p:stCondLst>
                                            <p:cond delay="0"/>
                                          </p:stCondLst>
                                        </p:cTn>
                                        <p:tgtEl>
                                          <p:spTgt spid="236"/>
                                        </p:tgtEl>
                                        <p:attrNameLst>
                                          <p:attrName>style.visibility</p:attrName>
                                        </p:attrNameLst>
                                      </p:cBhvr>
                                      <p:to>
                                        <p:strVal val="visible"/>
                                      </p:to>
                                    </p:set>
                                  </p:childTnLst>
                                </p:cTn>
                              </p:par>
                            </p:childTnLst>
                          </p:cTn>
                        </p:par>
                        <p:par>
                          <p:cTn id="7" fill="hold">
                            <p:stCondLst>
                              <p:cond delay="100"/>
                            </p:stCondLst>
                            <p:childTnLst>
                              <p:par>
                                <p:cTn id="8" presetID="1" presetClass="entr" presetSubtype="0" fill="hold" nodeType="afterEffect">
                                  <p:stCondLst>
                                    <p:cond delay="100"/>
                                  </p:stCondLst>
                                  <p:childTnLst>
                                    <p:set>
                                      <p:cBhvr>
                                        <p:cTn id="9" dur="1" fill="hold">
                                          <p:stCondLst>
                                            <p:cond delay="0"/>
                                          </p:stCondLst>
                                        </p:cTn>
                                        <p:tgtEl>
                                          <p:spTgt spid="258"/>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100"/>
                                  </p:stCondLst>
                                  <p:childTnLst>
                                    <p:set>
                                      <p:cBhvr>
                                        <p:cTn id="12" dur="1" fill="hold">
                                          <p:stCondLst>
                                            <p:cond delay="0"/>
                                          </p:stCondLst>
                                        </p:cTn>
                                        <p:tgtEl>
                                          <p:spTgt spid="523"/>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nodeType="afterEffect">
                                  <p:stCondLst>
                                    <p:cond delay="100"/>
                                  </p:stCondLst>
                                  <p:childTnLst>
                                    <p:set>
                                      <p:cBhvr>
                                        <p:cTn id="15" dur="1" fill="hold">
                                          <p:stCondLst>
                                            <p:cond delay="0"/>
                                          </p:stCondLst>
                                        </p:cTn>
                                        <p:tgtEl>
                                          <p:spTgt spid="478"/>
                                        </p:tgtEl>
                                        <p:attrNameLst>
                                          <p:attrName>style.visibility</p:attrName>
                                        </p:attrNameLst>
                                      </p:cBhvr>
                                      <p:to>
                                        <p:strVal val="visible"/>
                                      </p:to>
                                    </p:set>
                                  </p:childTnLst>
                                </p:cTn>
                              </p:par>
                            </p:childTnLst>
                          </p:cTn>
                        </p:par>
                        <p:par>
                          <p:cTn id="16" fill="hold">
                            <p:stCondLst>
                              <p:cond delay="400"/>
                            </p:stCondLst>
                            <p:childTnLst>
                              <p:par>
                                <p:cTn id="17" presetID="1" presetClass="entr" presetSubtype="0" fill="hold" nodeType="afterEffect">
                                  <p:stCondLst>
                                    <p:cond delay="100"/>
                                  </p:stCondLst>
                                  <p:childTnLst>
                                    <p:set>
                                      <p:cBhvr>
                                        <p:cTn id="18" dur="1" fill="hold">
                                          <p:stCondLst>
                                            <p:cond delay="0"/>
                                          </p:stCondLst>
                                        </p:cTn>
                                        <p:tgtEl>
                                          <p:spTgt spid="412"/>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100"/>
                                  </p:stCondLst>
                                  <p:childTnLst>
                                    <p:set>
                                      <p:cBhvr>
                                        <p:cTn id="21" dur="1" fill="hold">
                                          <p:stCondLst>
                                            <p:cond delay="0"/>
                                          </p:stCondLst>
                                        </p:cTn>
                                        <p:tgtEl>
                                          <p:spTgt spid="633"/>
                                        </p:tgtEl>
                                        <p:attrNameLst>
                                          <p:attrName>style.visibility</p:attrName>
                                        </p:attrNameLst>
                                      </p:cBhvr>
                                      <p:to>
                                        <p:strVal val="visible"/>
                                      </p:to>
                                    </p:set>
                                  </p:childTnLst>
                                </p:cTn>
                              </p:par>
                            </p:childTnLst>
                          </p:cTn>
                        </p:par>
                        <p:par>
                          <p:cTn id="22" fill="hold">
                            <p:stCondLst>
                              <p:cond delay="600"/>
                            </p:stCondLst>
                            <p:childTnLst>
                              <p:par>
                                <p:cTn id="23" presetID="1" presetClass="entr" presetSubtype="0" fill="hold" nodeType="afterEffect">
                                  <p:stCondLst>
                                    <p:cond delay="100"/>
                                  </p:stCondLst>
                                  <p:childTnLst>
                                    <p:set>
                                      <p:cBhvr>
                                        <p:cTn id="24" dur="1" fill="hold">
                                          <p:stCondLst>
                                            <p:cond delay="0"/>
                                          </p:stCondLst>
                                        </p:cTn>
                                        <p:tgtEl>
                                          <p:spTgt spid="345"/>
                                        </p:tgtEl>
                                        <p:attrNameLst>
                                          <p:attrName>style.visibility</p:attrName>
                                        </p:attrNameLst>
                                      </p:cBhvr>
                                      <p:to>
                                        <p:strVal val="visible"/>
                                      </p:to>
                                    </p:set>
                                  </p:childTnLst>
                                </p:cTn>
                              </p:par>
                            </p:childTnLst>
                          </p:cTn>
                        </p:par>
                        <p:par>
                          <p:cTn id="25" fill="hold">
                            <p:stCondLst>
                              <p:cond delay="700"/>
                            </p:stCondLst>
                            <p:childTnLst>
                              <p:par>
                                <p:cTn id="26" presetID="1" presetClass="entr" presetSubtype="0" fill="hold" nodeType="afterEffect">
                                  <p:stCondLst>
                                    <p:cond delay="100"/>
                                  </p:stCondLst>
                                  <p:childTnLst>
                                    <p:set>
                                      <p:cBhvr>
                                        <p:cTn id="27" dur="1" fill="hold">
                                          <p:stCondLst>
                                            <p:cond delay="0"/>
                                          </p:stCondLst>
                                        </p:cTn>
                                        <p:tgtEl>
                                          <p:spTgt spid="919"/>
                                        </p:tgtEl>
                                        <p:attrNameLst>
                                          <p:attrName>style.visibility</p:attrName>
                                        </p:attrNameLst>
                                      </p:cBhvr>
                                      <p:to>
                                        <p:strVal val="visible"/>
                                      </p:to>
                                    </p:set>
                                  </p:childTnLst>
                                </p:cTn>
                              </p:par>
                            </p:childTnLst>
                          </p:cTn>
                        </p:par>
                        <p:par>
                          <p:cTn id="28" fill="hold">
                            <p:stCondLst>
                              <p:cond delay="800"/>
                            </p:stCondLst>
                            <p:childTnLst>
                              <p:par>
                                <p:cTn id="29" presetID="1" presetClass="entr" presetSubtype="0" fill="hold" nodeType="afterEffect">
                                  <p:stCondLst>
                                    <p:cond delay="100"/>
                                  </p:stCondLst>
                                  <p:childTnLst>
                                    <p:set>
                                      <p:cBhvr>
                                        <p:cTn id="30" dur="1" fill="hold">
                                          <p:stCondLst>
                                            <p:cond delay="0"/>
                                          </p:stCondLst>
                                        </p:cTn>
                                        <p:tgtEl>
                                          <p:spTgt spid="456"/>
                                        </p:tgtEl>
                                        <p:attrNameLst>
                                          <p:attrName>style.visibility</p:attrName>
                                        </p:attrNameLst>
                                      </p:cBhvr>
                                      <p:to>
                                        <p:strVal val="visible"/>
                                      </p:to>
                                    </p:set>
                                  </p:childTnLst>
                                </p:cTn>
                              </p:par>
                            </p:childTnLst>
                          </p:cTn>
                        </p:par>
                        <p:par>
                          <p:cTn id="31" fill="hold">
                            <p:stCondLst>
                              <p:cond delay="900"/>
                            </p:stCondLst>
                            <p:childTnLst>
                              <p:par>
                                <p:cTn id="32" presetID="1" presetClass="entr" presetSubtype="0" fill="hold" nodeType="afterEffect">
                                  <p:stCondLst>
                                    <p:cond delay="100"/>
                                  </p:stCondLst>
                                  <p:childTnLst>
                                    <p:set>
                                      <p:cBhvr>
                                        <p:cTn id="33" dur="1" fill="hold">
                                          <p:stCondLst>
                                            <p:cond delay="0"/>
                                          </p:stCondLst>
                                        </p:cTn>
                                        <p:tgtEl>
                                          <p:spTgt spid="1029"/>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100"/>
                                  </p:stCondLst>
                                  <p:childTnLst>
                                    <p:set>
                                      <p:cBhvr>
                                        <p:cTn id="36" dur="1" fill="hold">
                                          <p:stCondLst>
                                            <p:cond delay="0"/>
                                          </p:stCondLst>
                                        </p:cTn>
                                        <p:tgtEl>
                                          <p:spTgt spid="567"/>
                                        </p:tgtEl>
                                        <p:attrNameLst>
                                          <p:attrName>style.visibility</p:attrName>
                                        </p:attrNameLst>
                                      </p:cBhvr>
                                      <p:to>
                                        <p:strVal val="visible"/>
                                      </p:to>
                                    </p:set>
                                  </p:childTnLst>
                                </p:cTn>
                              </p:par>
                            </p:childTnLst>
                          </p:cTn>
                        </p:par>
                        <p:par>
                          <p:cTn id="37" fill="hold">
                            <p:stCondLst>
                              <p:cond delay="1100"/>
                            </p:stCondLst>
                            <p:childTnLst>
                              <p:par>
                                <p:cTn id="38" presetID="1" presetClass="entr" presetSubtype="0" fill="hold" nodeType="afterEffect">
                                  <p:stCondLst>
                                    <p:cond delay="100"/>
                                  </p:stCondLst>
                                  <p:childTnLst>
                                    <p:set>
                                      <p:cBhvr>
                                        <p:cTn id="39" dur="1" fill="hold">
                                          <p:stCondLst>
                                            <p:cond delay="0"/>
                                          </p:stCondLst>
                                        </p:cTn>
                                        <p:tgtEl>
                                          <p:spTgt spid="831"/>
                                        </p:tgtEl>
                                        <p:attrNameLst>
                                          <p:attrName>style.visibility</p:attrName>
                                        </p:attrNameLst>
                                      </p:cBhvr>
                                      <p:to>
                                        <p:strVal val="visible"/>
                                      </p:to>
                                    </p:set>
                                  </p:childTnLst>
                                </p:cTn>
                              </p:par>
                            </p:childTnLst>
                          </p:cTn>
                        </p:par>
                        <p:par>
                          <p:cTn id="40" fill="hold">
                            <p:stCondLst>
                              <p:cond delay="1200"/>
                            </p:stCondLst>
                            <p:childTnLst>
                              <p:par>
                                <p:cTn id="41" presetID="1" presetClass="entr" presetSubtype="0" fill="hold" nodeType="afterEffect">
                                  <p:stCondLst>
                                    <p:cond delay="100"/>
                                  </p:stCondLst>
                                  <p:childTnLst>
                                    <p:set>
                                      <p:cBhvr>
                                        <p:cTn id="42" dur="1" fill="hold">
                                          <p:stCondLst>
                                            <p:cond delay="0"/>
                                          </p:stCondLst>
                                        </p:cTn>
                                        <p:tgtEl>
                                          <p:spTgt spid="699"/>
                                        </p:tgtEl>
                                        <p:attrNameLst>
                                          <p:attrName>style.visibility</p:attrName>
                                        </p:attrNameLst>
                                      </p:cBhvr>
                                      <p:to>
                                        <p:strVal val="visible"/>
                                      </p:to>
                                    </p:set>
                                  </p:childTnLst>
                                </p:cTn>
                              </p:par>
                            </p:childTnLst>
                          </p:cTn>
                        </p:par>
                        <p:par>
                          <p:cTn id="43" fill="hold">
                            <p:stCondLst>
                              <p:cond delay="1300"/>
                            </p:stCondLst>
                            <p:childTnLst>
                              <p:par>
                                <p:cTn id="44" presetID="1" presetClass="entr" presetSubtype="0" fill="hold" nodeType="afterEffect">
                                  <p:stCondLst>
                                    <p:cond delay="100"/>
                                  </p:stCondLst>
                                  <p:childTnLst>
                                    <p:set>
                                      <p:cBhvr>
                                        <p:cTn id="45" dur="1" fill="hold">
                                          <p:stCondLst>
                                            <p:cond delay="0"/>
                                          </p:stCondLst>
                                        </p:cTn>
                                        <p:tgtEl>
                                          <p:spTgt spid="545"/>
                                        </p:tgtEl>
                                        <p:attrNameLst>
                                          <p:attrName>style.visibility</p:attrName>
                                        </p:attrNameLst>
                                      </p:cBhvr>
                                      <p:to>
                                        <p:strVal val="visible"/>
                                      </p:to>
                                    </p:set>
                                  </p:childTnLst>
                                </p:cTn>
                              </p:par>
                            </p:childTnLst>
                          </p:cTn>
                        </p:par>
                        <p:par>
                          <p:cTn id="46" fill="hold">
                            <p:stCondLst>
                              <p:cond delay="1400"/>
                            </p:stCondLst>
                            <p:childTnLst>
                              <p:par>
                                <p:cTn id="47" presetID="1" presetClass="entr" presetSubtype="0" fill="hold" nodeType="afterEffect">
                                  <p:stCondLst>
                                    <p:cond delay="100"/>
                                  </p:stCondLst>
                                  <p:childTnLst>
                                    <p:set>
                                      <p:cBhvr>
                                        <p:cTn id="48" dur="1" fill="hold">
                                          <p:stCondLst>
                                            <p:cond delay="0"/>
                                          </p:stCondLst>
                                        </p:cTn>
                                        <p:tgtEl>
                                          <p:spTgt spid="853"/>
                                        </p:tgtEl>
                                        <p:attrNameLst>
                                          <p:attrName>style.visibility</p:attrName>
                                        </p:attrNameLst>
                                      </p:cBhvr>
                                      <p:to>
                                        <p:strVal val="visible"/>
                                      </p:to>
                                    </p:set>
                                  </p:childTnLst>
                                </p:cTn>
                              </p:par>
                            </p:childTnLst>
                          </p:cTn>
                        </p:par>
                        <p:par>
                          <p:cTn id="49" fill="hold">
                            <p:stCondLst>
                              <p:cond delay="1500"/>
                            </p:stCondLst>
                            <p:childTnLst>
                              <p:par>
                                <p:cTn id="50" presetID="1" presetClass="entr" presetSubtype="0" fill="hold" nodeType="afterEffect">
                                  <p:stCondLst>
                                    <p:cond delay="100"/>
                                  </p:stCondLst>
                                  <p:childTnLst>
                                    <p:set>
                                      <p:cBhvr>
                                        <p:cTn id="51" dur="1" fill="hold">
                                          <p:stCondLst>
                                            <p:cond delay="0"/>
                                          </p:stCondLst>
                                        </p:cTn>
                                        <p:tgtEl>
                                          <p:spTgt spid="280"/>
                                        </p:tgtEl>
                                        <p:attrNameLst>
                                          <p:attrName>style.visibility</p:attrName>
                                        </p:attrNameLst>
                                      </p:cBhvr>
                                      <p:to>
                                        <p:strVal val="visible"/>
                                      </p:to>
                                    </p:set>
                                  </p:childTnLst>
                                </p:cTn>
                              </p:par>
                            </p:childTnLst>
                          </p:cTn>
                        </p:par>
                        <p:par>
                          <p:cTn id="52" fill="hold">
                            <p:stCondLst>
                              <p:cond delay="1600"/>
                            </p:stCondLst>
                            <p:childTnLst>
                              <p:par>
                                <p:cTn id="53" presetID="1" presetClass="entr" presetSubtype="0" fill="hold" nodeType="afterEffect">
                                  <p:stCondLst>
                                    <p:cond delay="100"/>
                                  </p:stCondLst>
                                  <p:childTnLst>
                                    <p:set>
                                      <p:cBhvr>
                                        <p:cTn id="54" dur="1" fill="hold">
                                          <p:stCondLst>
                                            <p:cond delay="0"/>
                                          </p:stCondLst>
                                        </p:cTn>
                                        <p:tgtEl>
                                          <p:spTgt spid="1007"/>
                                        </p:tgtEl>
                                        <p:attrNameLst>
                                          <p:attrName>style.visibility</p:attrName>
                                        </p:attrNameLst>
                                      </p:cBhvr>
                                      <p:to>
                                        <p:strVal val="visible"/>
                                      </p:to>
                                    </p:set>
                                  </p:childTnLst>
                                </p:cTn>
                              </p:par>
                            </p:childTnLst>
                          </p:cTn>
                        </p:par>
                        <p:par>
                          <p:cTn id="55" fill="hold">
                            <p:stCondLst>
                              <p:cond delay="1700"/>
                            </p:stCondLst>
                            <p:childTnLst>
                              <p:par>
                                <p:cTn id="56" presetID="1" presetClass="entr" presetSubtype="0" fill="hold" nodeType="afterEffect">
                                  <p:stCondLst>
                                    <p:cond delay="100"/>
                                  </p:stCondLst>
                                  <p:childTnLst>
                                    <p:set>
                                      <p:cBhvr>
                                        <p:cTn id="57" dur="1" fill="hold">
                                          <p:stCondLst>
                                            <p:cond delay="0"/>
                                          </p:stCondLst>
                                        </p:cTn>
                                        <p:tgtEl>
                                          <p:spTgt spid="963"/>
                                        </p:tgtEl>
                                        <p:attrNameLst>
                                          <p:attrName>style.visibility</p:attrName>
                                        </p:attrNameLst>
                                      </p:cBhvr>
                                      <p:to>
                                        <p:strVal val="visible"/>
                                      </p:to>
                                    </p:set>
                                  </p:childTnLst>
                                </p:cTn>
                              </p:par>
                            </p:childTnLst>
                          </p:cTn>
                        </p:par>
                        <p:par>
                          <p:cTn id="58" fill="hold">
                            <p:stCondLst>
                              <p:cond delay="1800"/>
                            </p:stCondLst>
                            <p:childTnLst>
                              <p:par>
                                <p:cTn id="59" presetID="1" presetClass="entr" presetSubtype="0" fill="hold" nodeType="afterEffect">
                                  <p:stCondLst>
                                    <p:cond delay="100"/>
                                  </p:stCondLst>
                                  <p:childTnLst>
                                    <p:set>
                                      <p:cBhvr>
                                        <p:cTn id="60" dur="1" fill="hold">
                                          <p:stCondLst>
                                            <p:cond delay="0"/>
                                          </p:stCondLst>
                                        </p:cTn>
                                        <p:tgtEl>
                                          <p:spTgt spid="390"/>
                                        </p:tgtEl>
                                        <p:attrNameLst>
                                          <p:attrName>style.visibility</p:attrName>
                                        </p:attrNameLst>
                                      </p:cBhvr>
                                      <p:to>
                                        <p:strVal val="visible"/>
                                      </p:to>
                                    </p:set>
                                  </p:childTnLst>
                                </p:cTn>
                              </p:par>
                            </p:childTnLst>
                          </p:cTn>
                        </p:par>
                        <p:par>
                          <p:cTn id="61" fill="hold">
                            <p:stCondLst>
                              <p:cond delay="1900"/>
                            </p:stCondLst>
                            <p:childTnLst>
                              <p:par>
                                <p:cTn id="62" presetID="1" presetClass="entr" presetSubtype="0" fill="hold" nodeType="afterEffect">
                                  <p:stCondLst>
                                    <p:cond delay="100"/>
                                  </p:stCondLst>
                                  <p:childTnLst>
                                    <p:set>
                                      <p:cBhvr>
                                        <p:cTn id="63" dur="1" fill="hold">
                                          <p:stCondLst>
                                            <p:cond delay="0"/>
                                          </p:stCondLst>
                                        </p:cTn>
                                        <p:tgtEl>
                                          <p:spTgt spid="368"/>
                                        </p:tgtEl>
                                        <p:attrNameLst>
                                          <p:attrName>style.visibility</p:attrName>
                                        </p:attrNameLst>
                                      </p:cBhvr>
                                      <p:to>
                                        <p:strVal val="visible"/>
                                      </p:to>
                                    </p:set>
                                  </p:childTnLst>
                                </p:cTn>
                              </p:par>
                            </p:childTnLst>
                          </p:cTn>
                        </p:par>
                        <p:par>
                          <p:cTn id="64" fill="hold">
                            <p:stCondLst>
                              <p:cond delay="2000"/>
                            </p:stCondLst>
                            <p:childTnLst>
                              <p:par>
                                <p:cTn id="65" presetID="1" presetClass="entr" presetSubtype="0" fill="hold" nodeType="afterEffect">
                                  <p:stCondLst>
                                    <p:cond delay="100"/>
                                  </p:stCondLst>
                                  <p:childTnLst>
                                    <p:set>
                                      <p:cBhvr>
                                        <p:cTn id="66" dur="1" fill="hold">
                                          <p:stCondLst>
                                            <p:cond delay="0"/>
                                          </p:stCondLst>
                                        </p:cTn>
                                        <p:tgtEl>
                                          <p:spTgt spid="655"/>
                                        </p:tgtEl>
                                        <p:attrNameLst>
                                          <p:attrName>style.visibility</p:attrName>
                                        </p:attrNameLst>
                                      </p:cBhvr>
                                      <p:to>
                                        <p:strVal val="visible"/>
                                      </p:to>
                                    </p:set>
                                  </p:childTnLst>
                                </p:cTn>
                              </p:par>
                            </p:childTnLst>
                          </p:cTn>
                        </p:par>
                        <p:par>
                          <p:cTn id="67" fill="hold">
                            <p:stCondLst>
                              <p:cond delay="2100"/>
                            </p:stCondLst>
                            <p:childTnLst>
                              <p:par>
                                <p:cTn id="68" presetID="1" presetClass="entr" presetSubtype="0" fill="hold" nodeType="afterEffect">
                                  <p:stCondLst>
                                    <p:cond delay="100"/>
                                  </p:stCondLst>
                                  <p:childTnLst>
                                    <p:set>
                                      <p:cBhvr>
                                        <p:cTn id="69" dur="1" fill="hold">
                                          <p:stCondLst>
                                            <p:cond delay="0"/>
                                          </p:stCondLst>
                                        </p:cTn>
                                        <p:tgtEl>
                                          <p:spTgt spid="941"/>
                                        </p:tgtEl>
                                        <p:attrNameLst>
                                          <p:attrName>style.visibility</p:attrName>
                                        </p:attrNameLst>
                                      </p:cBhvr>
                                      <p:to>
                                        <p:strVal val="visible"/>
                                      </p:to>
                                    </p:set>
                                  </p:childTnLst>
                                </p:cTn>
                              </p:par>
                            </p:childTnLst>
                          </p:cTn>
                        </p:par>
                        <p:par>
                          <p:cTn id="70" fill="hold">
                            <p:stCondLst>
                              <p:cond delay="2200"/>
                            </p:stCondLst>
                            <p:childTnLst>
                              <p:par>
                                <p:cTn id="71" presetID="1" presetClass="entr" presetSubtype="0" fill="hold" nodeType="afterEffect">
                                  <p:stCondLst>
                                    <p:cond delay="100"/>
                                  </p:stCondLst>
                                  <p:childTnLst>
                                    <p:set>
                                      <p:cBhvr>
                                        <p:cTn id="72" dur="1" fill="hold">
                                          <p:stCondLst>
                                            <p:cond delay="0"/>
                                          </p:stCondLst>
                                        </p:cTn>
                                        <p:tgtEl>
                                          <p:spTgt spid="501"/>
                                        </p:tgtEl>
                                        <p:attrNameLst>
                                          <p:attrName>style.visibility</p:attrName>
                                        </p:attrNameLst>
                                      </p:cBhvr>
                                      <p:to>
                                        <p:strVal val="visible"/>
                                      </p:to>
                                    </p:set>
                                  </p:childTnLst>
                                </p:cTn>
                              </p:par>
                            </p:childTnLst>
                          </p:cTn>
                        </p:par>
                        <p:par>
                          <p:cTn id="73" fill="hold">
                            <p:stCondLst>
                              <p:cond delay="2300"/>
                            </p:stCondLst>
                            <p:childTnLst>
                              <p:par>
                                <p:cTn id="74" presetID="1" presetClass="entr" presetSubtype="0" fill="hold" nodeType="afterEffect">
                                  <p:stCondLst>
                                    <p:cond delay="100"/>
                                  </p:stCondLst>
                                  <p:childTnLst>
                                    <p:set>
                                      <p:cBhvr>
                                        <p:cTn id="75" dur="1" fill="hold">
                                          <p:stCondLst>
                                            <p:cond delay="0"/>
                                          </p:stCondLst>
                                        </p:cTn>
                                        <p:tgtEl>
                                          <p:spTgt spid="677"/>
                                        </p:tgtEl>
                                        <p:attrNameLst>
                                          <p:attrName>style.visibility</p:attrName>
                                        </p:attrNameLst>
                                      </p:cBhvr>
                                      <p:to>
                                        <p:strVal val="visible"/>
                                      </p:to>
                                    </p:set>
                                  </p:childTnLst>
                                </p:cTn>
                              </p:par>
                            </p:childTnLst>
                          </p:cTn>
                        </p:par>
                        <p:par>
                          <p:cTn id="76" fill="hold">
                            <p:stCondLst>
                              <p:cond delay="2400"/>
                            </p:stCondLst>
                            <p:childTnLst>
                              <p:par>
                                <p:cTn id="77" presetID="1" presetClass="entr" presetSubtype="0" fill="hold" nodeType="afterEffect">
                                  <p:stCondLst>
                                    <p:cond delay="0"/>
                                  </p:stCondLst>
                                  <p:childTnLst>
                                    <p:set>
                                      <p:cBhvr>
                                        <p:cTn id="78" dur="1" fill="hold">
                                          <p:stCondLst>
                                            <p:cond delay="0"/>
                                          </p:stCondLst>
                                        </p:cTn>
                                        <p:tgtEl>
                                          <p:spTgt spid="787"/>
                                        </p:tgtEl>
                                        <p:attrNameLst>
                                          <p:attrName>style.visibility</p:attrName>
                                        </p:attrNameLst>
                                      </p:cBhvr>
                                      <p:to>
                                        <p:strVal val="visible"/>
                                      </p:to>
                                    </p:set>
                                  </p:childTnLst>
                                </p:cTn>
                              </p:par>
                            </p:childTnLst>
                          </p:cTn>
                        </p:par>
                        <p:par>
                          <p:cTn id="79" fill="hold">
                            <p:stCondLst>
                              <p:cond delay="2400"/>
                            </p:stCondLst>
                            <p:childTnLst>
                              <p:par>
                                <p:cTn id="80" presetID="1" presetClass="entr" presetSubtype="0" fill="hold" nodeType="afterEffect">
                                  <p:stCondLst>
                                    <p:cond delay="100"/>
                                  </p:stCondLst>
                                  <p:childTnLst>
                                    <p:set>
                                      <p:cBhvr>
                                        <p:cTn id="81" dur="1" fill="hold">
                                          <p:stCondLst>
                                            <p:cond delay="0"/>
                                          </p:stCondLst>
                                        </p:cTn>
                                        <p:tgtEl>
                                          <p:spTgt spid="743"/>
                                        </p:tgtEl>
                                        <p:attrNameLst>
                                          <p:attrName>style.visibility</p:attrName>
                                        </p:attrNameLst>
                                      </p:cBhvr>
                                      <p:to>
                                        <p:strVal val="visible"/>
                                      </p:to>
                                    </p:set>
                                  </p:childTnLst>
                                </p:cTn>
                              </p:par>
                            </p:childTnLst>
                          </p:cTn>
                        </p:par>
                        <p:par>
                          <p:cTn id="82" fill="hold">
                            <p:stCondLst>
                              <p:cond delay="2500"/>
                            </p:stCondLst>
                            <p:childTnLst>
                              <p:par>
                                <p:cTn id="83" presetID="1" presetClass="entr" presetSubtype="0" fill="hold" nodeType="afterEffect">
                                  <p:stCondLst>
                                    <p:cond delay="100"/>
                                  </p:stCondLst>
                                  <p:childTnLst>
                                    <p:set>
                                      <p:cBhvr>
                                        <p:cTn id="84" dur="1" fill="hold">
                                          <p:stCondLst>
                                            <p:cond delay="0"/>
                                          </p:stCondLst>
                                        </p:cTn>
                                        <p:tgtEl>
                                          <p:spTgt spid="721"/>
                                        </p:tgtEl>
                                        <p:attrNameLst>
                                          <p:attrName>style.visibility</p:attrName>
                                        </p:attrNameLst>
                                      </p:cBhvr>
                                      <p:to>
                                        <p:strVal val="visible"/>
                                      </p:to>
                                    </p:set>
                                  </p:childTnLst>
                                </p:cTn>
                              </p:par>
                            </p:childTnLst>
                          </p:cTn>
                        </p:par>
                        <p:par>
                          <p:cTn id="85" fill="hold">
                            <p:stCondLst>
                              <p:cond delay="2600"/>
                            </p:stCondLst>
                            <p:childTnLst>
                              <p:par>
                                <p:cTn id="86" presetID="1" presetClass="entr" presetSubtype="0" fill="hold" nodeType="afterEffect">
                                  <p:stCondLst>
                                    <p:cond delay="100"/>
                                  </p:stCondLst>
                                  <p:childTnLst>
                                    <p:set>
                                      <p:cBhvr>
                                        <p:cTn id="87" dur="1" fill="hold">
                                          <p:stCondLst>
                                            <p:cond delay="0"/>
                                          </p:stCondLst>
                                        </p:cTn>
                                        <p:tgtEl>
                                          <p:spTgt spid="765"/>
                                        </p:tgtEl>
                                        <p:attrNameLst>
                                          <p:attrName>style.visibility</p:attrName>
                                        </p:attrNameLst>
                                      </p:cBhvr>
                                      <p:to>
                                        <p:strVal val="visible"/>
                                      </p:to>
                                    </p:set>
                                  </p:childTnLst>
                                </p:cTn>
                              </p:par>
                            </p:childTnLst>
                          </p:cTn>
                        </p:par>
                        <p:par>
                          <p:cTn id="88" fill="hold">
                            <p:stCondLst>
                              <p:cond delay="2700"/>
                            </p:stCondLst>
                            <p:childTnLst>
                              <p:par>
                                <p:cTn id="89" presetID="1" presetClass="entr" presetSubtype="0" fill="hold" nodeType="afterEffect">
                                  <p:stCondLst>
                                    <p:cond delay="0"/>
                                  </p:stCondLst>
                                  <p:childTnLst>
                                    <p:set>
                                      <p:cBhvr>
                                        <p:cTn id="90" dur="1" fill="hold">
                                          <p:stCondLst>
                                            <p:cond delay="0"/>
                                          </p:stCondLst>
                                        </p:cTn>
                                        <p:tgtEl>
                                          <p:spTgt spid="434"/>
                                        </p:tgtEl>
                                        <p:attrNameLst>
                                          <p:attrName>style.visibility</p:attrName>
                                        </p:attrNameLst>
                                      </p:cBhvr>
                                      <p:to>
                                        <p:strVal val="visible"/>
                                      </p:to>
                                    </p:set>
                                  </p:childTnLst>
                                </p:cTn>
                              </p:par>
                            </p:childTnLst>
                          </p:cTn>
                        </p:par>
                        <p:par>
                          <p:cTn id="91" fill="hold">
                            <p:stCondLst>
                              <p:cond delay="2700"/>
                            </p:stCondLst>
                            <p:childTnLst>
                              <p:par>
                                <p:cTn id="92" presetID="1" presetClass="entr" presetSubtype="0" fill="hold" nodeType="afterEffect">
                                  <p:stCondLst>
                                    <p:cond delay="100"/>
                                  </p:stCondLst>
                                  <p:childTnLst>
                                    <p:set>
                                      <p:cBhvr>
                                        <p:cTn id="93" dur="1" fill="hold">
                                          <p:stCondLst>
                                            <p:cond delay="0"/>
                                          </p:stCondLst>
                                        </p:cTn>
                                        <p:tgtEl>
                                          <p:spTgt spid="875"/>
                                        </p:tgtEl>
                                        <p:attrNameLst>
                                          <p:attrName>style.visibility</p:attrName>
                                        </p:attrNameLst>
                                      </p:cBhvr>
                                      <p:to>
                                        <p:strVal val="visible"/>
                                      </p:to>
                                    </p:set>
                                  </p:childTnLst>
                                </p:cTn>
                              </p:par>
                            </p:childTnLst>
                          </p:cTn>
                        </p:par>
                        <p:par>
                          <p:cTn id="94" fill="hold">
                            <p:stCondLst>
                              <p:cond delay="2800"/>
                            </p:stCondLst>
                            <p:childTnLst>
                              <p:par>
                                <p:cTn id="95" presetID="1" presetClass="entr" presetSubtype="0" fill="hold" nodeType="afterEffect">
                                  <p:stCondLst>
                                    <p:cond delay="100"/>
                                  </p:stCondLst>
                                  <p:childTnLst>
                                    <p:set>
                                      <p:cBhvr>
                                        <p:cTn id="96" dur="1" fill="hold">
                                          <p:stCondLst>
                                            <p:cond delay="0"/>
                                          </p:stCondLst>
                                        </p:cTn>
                                        <p:tgtEl>
                                          <p:spTgt spid="611"/>
                                        </p:tgtEl>
                                        <p:attrNameLst>
                                          <p:attrName>style.visibility</p:attrName>
                                        </p:attrNameLst>
                                      </p:cBhvr>
                                      <p:to>
                                        <p:strVal val="visible"/>
                                      </p:to>
                                    </p:set>
                                  </p:childTnLst>
                                </p:cTn>
                              </p:par>
                            </p:childTnLst>
                          </p:cTn>
                        </p:par>
                        <p:par>
                          <p:cTn id="97" fill="hold">
                            <p:stCondLst>
                              <p:cond delay="2900"/>
                            </p:stCondLst>
                            <p:childTnLst>
                              <p:par>
                                <p:cTn id="98" presetID="1" presetClass="entr" presetSubtype="0" fill="hold" nodeType="afterEffect">
                                  <p:stCondLst>
                                    <p:cond delay="0"/>
                                  </p:stCondLst>
                                  <p:childTnLst>
                                    <p:set>
                                      <p:cBhvr>
                                        <p:cTn id="99" dur="1" fill="hold">
                                          <p:stCondLst>
                                            <p:cond delay="0"/>
                                          </p:stCondLst>
                                        </p:cTn>
                                        <p:tgtEl>
                                          <p:spTgt spid="809"/>
                                        </p:tgtEl>
                                        <p:attrNameLst>
                                          <p:attrName>style.visibility</p:attrName>
                                        </p:attrNameLst>
                                      </p:cBhvr>
                                      <p:to>
                                        <p:strVal val="visible"/>
                                      </p:to>
                                    </p:set>
                                  </p:childTnLst>
                                </p:cTn>
                              </p:par>
                            </p:childTnLst>
                          </p:cTn>
                        </p:par>
                        <p:par>
                          <p:cTn id="100" fill="hold">
                            <p:stCondLst>
                              <p:cond delay="2900"/>
                            </p:stCondLst>
                            <p:childTnLst>
                              <p:par>
                                <p:cTn id="101" presetID="1" presetClass="entr" presetSubtype="0" fill="hold" nodeType="afterEffect">
                                  <p:stCondLst>
                                    <p:cond delay="100"/>
                                  </p:stCondLst>
                                  <p:childTnLst>
                                    <p:set>
                                      <p:cBhvr>
                                        <p:cTn id="102" dur="1" fill="hold">
                                          <p:stCondLst>
                                            <p:cond delay="0"/>
                                          </p:stCondLst>
                                        </p:cTn>
                                        <p:tgtEl>
                                          <p:spTgt spid="897"/>
                                        </p:tgtEl>
                                        <p:attrNameLst>
                                          <p:attrName>style.visibility</p:attrName>
                                        </p:attrNameLst>
                                      </p:cBhvr>
                                      <p:to>
                                        <p:strVal val="visible"/>
                                      </p:to>
                                    </p:set>
                                  </p:childTnLst>
                                </p:cTn>
                              </p:par>
                            </p:childTnLst>
                          </p:cTn>
                        </p:par>
                        <p:par>
                          <p:cTn id="103" fill="hold">
                            <p:stCondLst>
                              <p:cond delay="3000"/>
                            </p:stCondLst>
                            <p:childTnLst>
                              <p:par>
                                <p:cTn id="104" presetID="1" presetClass="entr" presetSubtype="0" fill="hold" nodeType="afterEffect">
                                  <p:stCondLst>
                                    <p:cond delay="100"/>
                                  </p:stCondLst>
                                  <p:childTnLst>
                                    <p:set>
                                      <p:cBhvr>
                                        <p:cTn id="105" dur="1" fill="hold">
                                          <p:stCondLst>
                                            <p:cond delay="0"/>
                                          </p:stCondLst>
                                        </p:cTn>
                                        <p:tgtEl>
                                          <p:spTgt spid="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6" name="Picture 1245"/>
          <p:cNvPicPr>
            <a:picLocks noChangeAspect="1"/>
          </p:cNvPicPr>
          <p:nvPr/>
        </p:nvPicPr>
        <p:blipFill>
          <a:blip r:embed="rId3"/>
          <a:stretch>
            <a:fillRect/>
          </a:stretch>
        </p:blipFill>
        <p:spPr>
          <a:xfrm>
            <a:off x="7634088" y="316666"/>
            <a:ext cx="1308090" cy="3057873"/>
          </a:xfrm>
          <a:prstGeom prst="rect">
            <a:avLst/>
          </a:prstGeom>
        </p:spPr>
      </p:pic>
      <p:pic>
        <p:nvPicPr>
          <p:cNvPr id="1247" name="Picture 1246"/>
          <p:cNvPicPr>
            <a:picLocks noChangeAspect="1"/>
          </p:cNvPicPr>
          <p:nvPr/>
        </p:nvPicPr>
        <p:blipFill>
          <a:blip r:embed="rId3"/>
          <a:stretch>
            <a:fillRect/>
          </a:stretch>
        </p:blipFill>
        <p:spPr>
          <a:xfrm>
            <a:off x="6720366" y="1035453"/>
            <a:ext cx="1308090" cy="3057873"/>
          </a:xfrm>
          <a:prstGeom prst="rect">
            <a:avLst/>
          </a:prstGeom>
        </p:spPr>
      </p:pic>
      <p:pic>
        <p:nvPicPr>
          <p:cNvPr id="1248" name="Picture 1247"/>
          <p:cNvPicPr>
            <a:picLocks noChangeAspect="1"/>
          </p:cNvPicPr>
          <p:nvPr/>
        </p:nvPicPr>
        <p:blipFill>
          <a:blip r:embed="rId3"/>
          <a:stretch>
            <a:fillRect/>
          </a:stretch>
        </p:blipFill>
        <p:spPr>
          <a:xfrm>
            <a:off x="5831151" y="1755550"/>
            <a:ext cx="1308090" cy="3057873"/>
          </a:xfrm>
          <a:prstGeom prst="rect">
            <a:avLst/>
          </a:prstGeom>
        </p:spPr>
      </p:pic>
      <p:grpSp>
        <p:nvGrpSpPr>
          <p:cNvPr id="2" name="Group 1"/>
          <p:cNvGrpSpPr/>
          <p:nvPr/>
        </p:nvGrpSpPr>
        <p:grpSpPr>
          <a:xfrm>
            <a:off x="3495985" y="18807"/>
            <a:ext cx="1982759" cy="5143500"/>
            <a:chOff x="3495985" y="18807"/>
            <a:chExt cx="1982759" cy="5143500"/>
          </a:xfrm>
        </p:grpSpPr>
        <p:sp>
          <p:nvSpPr>
            <p:cNvPr id="236" name="Rectangle 235"/>
            <p:cNvSpPr/>
            <p:nvPr/>
          </p:nvSpPr>
          <p:spPr>
            <a:xfrm>
              <a:off x="3495985" y="18807"/>
              <a:ext cx="1982759" cy="5143500"/>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grpSp>
          <p:nvGrpSpPr>
            <p:cNvPr id="237" name="Group 236"/>
            <p:cNvGrpSpPr/>
            <p:nvPr/>
          </p:nvGrpSpPr>
          <p:grpSpPr>
            <a:xfrm>
              <a:off x="4147374" y="1479913"/>
              <a:ext cx="807176" cy="1988918"/>
              <a:chOff x="3739728" y="481196"/>
              <a:chExt cx="1606429" cy="3958318"/>
            </a:xfrm>
          </p:grpSpPr>
          <p:grpSp>
            <p:nvGrpSpPr>
              <p:cNvPr id="238" name="Group 237"/>
              <p:cNvGrpSpPr/>
              <p:nvPr/>
            </p:nvGrpSpPr>
            <p:grpSpPr>
              <a:xfrm>
                <a:off x="3739728" y="491639"/>
                <a:ext cx="736038" cy="741926"/>
                <a:chOff x="3512622" y="2278774"/>
                <a:chExt cx="1236027" cy="1245915"/>
              </a:xfrm>
            </p:grpSpPr>
            <p:sp>
              <p:nvSpPr>
                <p:cNvPr id="475" name="Oval 47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76" name="Oval 47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477" name="Straight Connector 476"/>
                <p:cNvCxnSpPr>
                  <a:endCxn id="476"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78" name="Group 477"/>
                <p:cNvGrpSpPr/>
                <p:nvPr/>
              </p:nvGrpSpPr>
              <p:grpSpPr>
                <a:xfrm>
                  <a:off x="3512623" y="2288663"/>
                  <a:ext cx="1236026" cy="1236026"/>
                  <a:chOff x="3512623" y="2288663"/>
                  <a:chExt cx="1236026" cy="1236026"/>
                </a:xfrm>
              </p:grpSpPr>
              <p:cxnSp>
                <p:nvCxnSpPr>
                  <p:cNvPr id="488" name="Straight Connector 487"/>
                  <p:cNvCxnSpPr>
                    <a:stCxn id="476" idx="0"/>
                    <a:endCxn id="47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9" name="Straight Connector 488"/>
                  <p:cNvCxnSpPr>
                    <a:stCxn id="476" idx="1"/>
                    <a:endCxn id="47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0" name="Straight Connector 489"/>
                  <p:cNvCxnSpPr>
                    <a:stCxn id="476" idx="7"/>
                    <a:endCxn id="47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1" name="Straight Connector 490"/>
                  <p:cNvCxnSpPr>
                    <a:stCxn id="476" idx="6"/>
                    <a:endCxn id="47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p:cNvCxnSpPr>
                    <a:stCxn id="475" idx="4"/>
                    <a:endCxn id="47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5" name="Straight Connector 494"/>
                  <p:cNvCxnSpPr>
                    <a:stCxn id="476" idx="2"/>
                    <a:endCxn id="47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6" name="Straight Connector 495"/>
                  <p:cNvCxnSpPr>
                    <a:stCxn id="476" idx="3"/>
                    <a:endCxn id="47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97" name="Straight Connector 496"/>
                  <p:cNvCxnSpPr>
                    <a:stCxn id="475" idx="5"/>
                    <a:endCxn id="47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479" name="Group 478"/>
                <p:cNvGrpSpPr/>
                <p:nvPr/>
              </p:nvGrpSpPr>
              <p:grpSpPr>
                <a:xfrm rot="4063986">
                  <a:off x="3512622" y="2278774"/>
                  <a:ext cx="1236026" cy="1236026"/>
                  <a:chOff x="3512623" y="2288663"/>
                  <a:chExt cx="1236026" cy="1236026"/>
                </a:xfrm>
              </p:grpSpPr>
              <p:cxnSp>
                <p:nvCxnSpPr>
                  <p:cNvPr id="480" name="Straight Connector 47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3" name="Straight Connector 48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239" name="Oval 238"/>
              <p:cNvSpPr/>
              <p:nvPr/>
            </p:nvSpPr>
            <p:spPr>
              <a:xfrm>
                <a:off x="4598632" y="493529"/>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40" name="Oval 239"/>
              <p:cNvSpPr/>
              <p:nvPr/>
            </p:nvSpPr>
            <p:spPr>
              <a:xfrm>
                <a:off x="4716873" y="607696"/>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41" name="Straight Connector 240"/>
              <p:cNvCxnSpPr>
                <a:endCxn id="240" idx="6"/>
              </p:cNvCxnSpPr>
              <p:nvPr/>
            </p:nvCxnSpPr>
            <p:spPr>
              <a:xfrm>
                <a:off x="4982455" y="850302"/>
                <a:ext cx="245296" cy="12835"/>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42" name="Group 241"/>
              <p:cNvGrpSpPr/>
              <p:nvPr/>
            </p:nvGrpSpPr>
            <p:grpSpPr>
              <a:xfrm>
                <a:off x="4598634" y="481196"/>
                <a:ext cx="736036" cy="736039"/>
                <a:chOff x="3512617" y="2267954"/>
                <a:chExt cx="1236022" cy="1236028"/>
              </a:xfrm>
            </p:grpSpPr>
            <p:cxnSp>
              <p:nvCxnSpPr>
                <p:cNvPr id="467" name="Straight Connector 466"/>
                <p:cNvCxnSpPr>
                  <a:stCxn id="240" idx="0"/>
                  <a:endCxn id="239" idx="0"/>
                </p:cNvCxnSpPr>
                <p:nvPr/>
              </p:nvCxnSpPr>
              <p:spPr>
                <a:xfrm flipH="1" flipV="1">
                  <a:off x="4130629" y="2267954"/>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a:stCxn id="240" idx="1"/>
                  <a:endCxn id="239" idx="1"/>
                </p:cNvCxnSpPr>
                <p:nvPr/>
              </p:nvCxnSpPr>
              <p:spPr>
                <a:xfrm flipH="1" flipV="1">
                  <a:off x="3693628" y="2448966"/>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a:stCxn id="240" idx="7"/>
                  <a:endCxn id="239" idx="7"/>
                </p:cNvCxnSpPr>
                <p:nvPr/>
              </p:nvCxnSpPr>
              <p:spPr>
                <a:xfrm flipV="1">
                  <a:off x="4443455" y="2448968"/>
                  <a:ext cx="124171" cy="136348"/>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a:stCxn id="240" idx="6"/>
                  <a:endCxn id="239" idx="6"/>
                </p:cNvCxnSpPr>
                <p:nvPr/>
              </p:nvCxnSpPr>
              <p:spPr>
                <a:xfrm flipV="1">
                  <a:off x="4569097" y="2885969"/>
                  <a:ext cx="17954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a:stCxn id="239" idx="4"/>
                  <a:endCxn id="240" idx="4"/>
                </p:cNvCxnSpPr>
                <p:nvPr/>
              </p:nvCxnSpPr>
              <p:spPr>
                <a:xfrm flipV="1">
                  <a:off x="4130627"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2" name="Straight Connector 471"/>
                <p:cNvCxnSpPr>
                  <a:stCxn id="240" idx="2"/>
                  <a:endCxn id="239" idx="2"/>
                </p:cNvCxnSpPr>
                <p:nvPr/>
              </p:nvCxnSpPr>
              <p:spPr>
                <a:xfrm flipH="1" flipV="1">
                  <a:off x="3512617" y="2885969"/>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3" name="Straight Connector 472"/>
                <p:cNvCxnSpPr>
                  <a:stCxn id="240" idx="3"/>
                  <a:endCxn id="239" idx="3"/>
                </p:cNvCxnSpPr>
                <p:nvPr/>
              </p:nvCxnSpPr>
              <p:spPr>
                <a:xfrm flipH="1">
                  <a:off x="3693625" y="3191956"/>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74" name="Straight Connector 473"/>
                <p:cNvCxnSpPr>
                  <a:stCxn id="239" idx="5"/>
                  <a:endCxn id="240" idx="5"/>
                </p:cNvCxnSpPr>
                <p:nvPr/>
              </p:nvCxnSpPr>
              <p:spPr>
                <a:xfrm flipH="1" flipV="1">
                  <a:off x="4443459"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43" name="Group 242"/>
              <p:cNvGrpSpPr/>
              <p:nvPr/>
            </p:nvGrpSpPr>
            <p:grpSpPr>
              <a:xfrm rot="4063986">
                <a:off x="4598629" y="487641"/>
                <a:ext cx="736037" cy="736036"/>
                <a:chOff x="3512623" y="2288663"/>
                <a:chExt cx="1236026" cy="1236026"/>
              </a:xfrm>
            </p:grpSpPr>
            <p:cxnSp>
              <p:nvCxnSpPr>
                <p:cNvPr id="459" name="Straight Connector 458"/>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244" name="Oval 243"/>
              <p:cNvSpPr/>
              <p:nvPr/>
            </p:nvSpPr>
            <p:spPr>
              <a:xfrm>
                <a:off x="3751207" y="1304280"/>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45" name="Oval 244"/>
              <p:cNvSpPr/>
              <p:nvPr/>
            </p:nvSpPr>
            <p:spPr>
              <a:xfrm>
                <a:off x="3869448" y="1418447"/>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46" name="Straight Connector 245"/>
              <p:cNvCxnSpPr>
                <a:endCxn id="245" idx="5"/>
              </p:cNvCxnSpPr>
              <p:nvPr/>
            </p:nvCxnSpPr>
            <p:spPr>
              <a:xfrm>
                <a:off x="4135032" y="1661052"/>
                <a:ext cx="170479" cy="19345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47" name="Group 246"/>
              <p:cNvGrpSpPr/>
              <p:nvPr/>
            </p:nvGrpSpPr>
            <p:grpSpPr>
              <a:xfrm>
                <a:off x="3751217" y="1291946"/>
                <a:ext cx="736038" cy="736039"/>
                <a:chOff x="3512615" y="2267954"/>
                <a:chExt cx="1236024" cy="1236028"/>
              </a:xfrm>
            </p:grpSpPr>
            <p:cxnSp>
              <p:nvCxnSpPr>
                <p:cNvPr id="451" name="Straight Connector 450"/>
                <p:cNvCxnSpPr>
                  <a:stCxn id="245" idx="0"/>
                  <a:endCxn id="244" idx="0"/>
                </p:cNvCxnSpPr>
                <p:nvPr/>
              </p:nvCxnSpPr>
              <p:spPr>
                <a:xfrm flipH="1" flipV="1">
                  <a:off x="4130627" y="2267954"/>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p:cNvCxnSpPr>
                  <a:stCxn id="245" idx="1"/>
                  <a:endCxn id="244" idx="1"/>
                </p:cNvCxnSpPr>
                <p:nvPr/>
              </p:nvCxnSpPr>
              <p:spPr>
                <a:xfrm flipH="1" flipV="1">
                  <a:off x="3693626" y="2448966"/>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3" name="Straight Connector 452"/>
                <p:cNvCxnSpPr>
                  <a:stCxn id="245" idx="7"/>
                  <a:endCxn id="244" idx="7"/>
                </p:cNvCxnSpPr>
                <p:nvPr/>
              </p:nvCxnSpPr>
              <p:spPr>
                <a:xfrm flipV="1">
                  <a:off x="4443457" y="2448966"/>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4" name="Straight Connector 453"/>
                <p:cNvCxnSpPr>
                  <a:stCxn id="245" idx="6"/>
                  <a:endCxn id="244" idx="6"/>
                </p:cNvCxnSpPr>
                <p:nvPr/>
              </p:nvCxnSpPr>
              <p:spPr>
                <a:xfrm flipV="1">
                  <a:off x="4569097" y="2885969"/>
                  <a:ext cx="17954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a:stCxn id="244" idx="4"/>
                  <a:endCxn id="245" idx="4"/>
                </p:cNvCxnSpPr>
                <p:nvPr/>
              </p:nvCxnSpPr>
              <p:spPr>
                <a:xfrm flipV="1">
                  <a:off x="4130627"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a:stCxn id="245" idx="2"/>
                  <a:endCxn id="244" idx="2"/>
                </p:cNvCxnSpPr>
                <p:nvPr/>
              </p:nvCxnSpPr>
              <p:spPr>
                <a:xfrm flipH="1" flipV="1">
                  <a:off x="3512615" y="2885969"/>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7" name="Straight Connector 456"/>
                <p:cNvCxnSpPr>
                  <a:stCxn id="245" idx="3"/>
                  <a:endCxn id="244" idx="3"/>
                </p:cNvCxnSpPr>
                <p:nvPr/>
              </p:nvCxnSpPr>
              <p:spPr>
                <a:xfrm flipH="1">
                  <a:off x="3693626" y="3191954"/>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8" name="Straight Connector 457"/>
                <p:cNvCxnSpPr>
                  <a:stCxn id="244" idx="5"/>
                  <a:endCxn id="245" idx="5"/>
                </p:cNvCxnSpPr>
                <p:nvPr/>
              </p:nvCxnSpPr>
              <p:spPr>
                <a:xfrm flipH="1" flipV="1">
                  <a:off x="4443457" y="3191956"/>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48" name="Group 247"/>
              <p:cNvGrpSpPr/>
              <p:nvPr/>
            </p:nvGrpSpPr>
            <p:grpSpPr>
              <a:xfrm rot="4063986">
                <a:off x="3751207" y="1298391"/>
                <a:ext cx="736037" cy="736036"/>
                <a:chOff x="3512623" y="2288663"/>
                <a:chExt cx="1236026" cy="1236026"/>
              </a:xfrm>
            </p:grpSpPr>
            <p:cxnSp>
              <p:nvCxnSpPr>
                <p:cNvPr id="443" name="Straight Connector 44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4" name="Straight Connector 44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249" name="Oval 248"/>
              <p:cNvSpPr/>
              <p:nvPr/>
            </p:nvSpPr>
            <p:spPr>
              <a:xfrm>
                <a:off x="4610109" y="1300281"/>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0" name="Oval 249"/>
              <p:cNvSpPr/>
              <p:nvPr/>
            </p:nvSpPr>
            <p:spPr>
              <a:xfrm>
                <a:off x="4728350" y="1414448"/>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51" name="Straight Connector 250"/>
              <p:cNvCxnSpPr>
                <a:endCxn id="250" idx="7"/>
              </p:cNvCxnSpPr>
              <p:nvPr/>
            </p:nvCxnSpPr>
            <p:spPr>
              <a:xfrm flipV="1">
                <a:off x="4993934" y="1489265"/>
                <a:ext cx="170479" cy="167789"/>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52" name="Group 251"/>
              <p:cNvGrpSpPr/>
              <p:nvPr/>
            </p:nvGrpSpPr>
            <p:grpSpPr>
              <a:xfrm>
                <a:off x="4610119" y="1287954"/>
                <a:ext cx="736038" cy="736037"/>
                <a:chOff x="3512615" y="2267956"/>
                <a:chExt cx="1236024" cy="1236026"/>
              </a:xfrm>
            </p:grpSpPr>
            <p:cxnSp>
              <p:nvCxnSpPr>
                <p:cNvPr id="435" name="Straight Connector 434"/>
                <p:cNvCxnSpPr>
                  <a:stCxn id="250" idx="0"/>
                  <a:endCxn id="249" idx="0"/>
                </p:cNvCxnSpPr>
                <p:nvPr/>
              </p:nvCxnSpPr>
              <p:spPr>
                <a:xfrm flipH="1" flipV="1">
                  <a:off x="4130625"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6" name="Straight Connector 435"/>
                <p:cNvCxnSpPr>
                  <a:stCxn id="250" idx="1"/>
                  <a:endCxn id="249" idx="1"/>
                </p:cNvCxnSpPr>
                <p:nvPr/>
              </p:nvCxnSpPr>
              <p:spPr>
                <a:xfrm flipH="1" flipV="1">
                  <a:off x="3693626" y="2448968"/>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7" name="Straight Connector 436"/>
                <p:cNvCxnSpPr>
                  <a:stCxn id="250" idx="7"/>
                  <a:endCxn id="249" idx="7"/>
                </p:cNvCxnSpPr>
                <p:nvPr/>
              </p:nvCxnSpPr>
              <p:spPr>
                <a:xfrm flipV="1">
                  <a:off x="4443457" y="2448968"/>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8" name="Straight Connector 437"/>
                <p:cNvCxnSpPr>
                  <a:stCxn id="250" idx="6"/>
                  <a:endCxn id="249" idx="6"/>
                </p:cNvCxnSpPr>
                <p:nvPr/>
              </p:nvCxnSpPr>
              <p:spPr>
                <a:xfrm flipV="1">
                  <a:off x="4569097" y="2885969"/>
                  <a:ext cx="17954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9" name="Straight Connector 438"/>
                <p:cNvCxnSpPr>
                  <a:stCxn id="249" idx="4"/>
                  <a:endCxn id="250" idx="4"/>
                </p:cNvCxnSpPr>
                <p:nvPr/>
              </p:nvCxnSpPr>
              <p:spPr>
                <a:xfrm flipV="1">
                  <a:off x="4130627"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p:cNvCxnSpPr>
                  <a:stCxn id="250" idx="2"/>
                  <a:endCxn id="249" idx="2"/>
                </p:cNvCxnSpPr>
                <p:nvPr/>
              </p:nvCxnSpPr>
              <p:spPr>
                <a:xfrm flipH="1" flipV="1">
                  <a:off x="3512615" y="2885969"/>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p:cNvCxnSpPr>
                  <a:stCxn id="250" idx="3"/>
                  <a:endCxn id="249" idx="3"/>
                </p:cNvCxnSpPr>
                <p:nvPr/>
              </p:nvCxnSpPr>
              <p:spPr>
                <a:xfrm flipH="1">
                  <a:off x="3693625" y="3191956"/>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p:cNvCxnSpPr>
                  <a:stCxn id="249" idx="5"/>
                  <a:endCxn id="250" idx="5"/>
                </p:cNvCxnSpPr>
                <p:nvPr/>
              </p:nvCxnSpPr>
              <p:spPr>
                <a:xfrm flipH="1" flipV="1">
                  <a:off x="4443457" y="3191956"/>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53" name="Group 252"/>
              <p:cNvGrpSpPr/>
              <p:nvPr/>
            </p:nvGrpSpPr>
            <p:grpSpPr>
              <a:xfrm rot="4063986">
                <a:off x="4610109" y="1294393"/>
                <a:ext cx="736037" cy="736036"/>
                <a:chOff x="3512623" y="2288663"/>
                <a:chExt cx="1236026" cy="1236026"/>
              </a:xfrm>
            </p:grpSpPr>
            <p:cxnSp>
              <p:nvCxnSpPr>
                <p:cNvPr id="427" name="Straight Connector 426"/>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254" name="Oval 253"/>
              <p:cNvSpPr/>
              <p:nvPr/>
            </p:nvSpPr>
            <p:spPr>
              <a:xfrm>
                <a:off x="3739730" y="2100513"/>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55" name="Oval 254"/>
              <p:cNvSpPr/>
              <p:nvPr/>
            </p:nvSpPr>
            <p:spPr>
              <a:xfrm>
                <a:off x="3857971" y="2214678"/>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56" name="Straight Connector 255"/>
              <p:cNvCxnSpPr>
                <a:endCxn id="255" idx="6"/>
              </p:cNvCxnSpPr>
              <p:nvPr/>
            </p:nvCxnSpPr>
            <p:spPr>
              <a:xfrm>
                <a:off x="4123553" y="2457284"/>
                <a:ext cx="245296" cy="12835"/>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57" name="Group 256"/>
              <p:cNvGrpSpPr/>
              <p:nvPr/>
            </p:nvGrpSpPr>
            <p:grpSpPr>
              <a:xfrm>
                <a:off x="3739730" y="2088184"/>
                <a:ext cx="736034" cy="736037"/>
                <a:chOff x="3512633" y="2267956"/>
                <a:chExt cx="1236026" cy="1236026"/>
              </a:xfrm>
            </p:grpSpPr>
            <p:cxnSp>
              <p:nvCxnSpPr>
                <p:cNvPr id="419" name="Straight Connector 418"/>
                <p:cNvCxnSpPr>
                  <a:stCxn id="255" idx="0"/>
                  <a:endCxn id="254" idx="0"/>
                </p:cNvCxnSpPr>
                <p:nvPr/>
              </p:nvCxnSpPr>
              <p:spPr>
                <a:xfrm flipH="1" flipV="1">
                  <a:off x="4130645"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a:stCxn id="255" idx="1"/>
                  <a:endCxn id="254" idx="1"/>
                </p:cNvCxnSpPr>
                <p:nvPr/>
              </p:nvCxnSpPr>
              <p:spPr>
                <a:xfrm flipH="1" flipV="1">
                  <a:off x="3693643" y="2448968"/>
                  <a:ext cx="14319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255" idx="7"/>
                  <a:endCxn id="254" idx="7"/>
                </p:cNvCxnSpPr>
                <p:nvPr/>
              </p:nvCxnSpPr>
              <p:spPr>
                <a:xfrm flipV="1">
                  <a:off x="4443476" y="2448968"/>
                  <a:ext cx="124171" cy="136348"/>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2" name="Straight Connector 421"/>
                <p:cNvCxnSpPr>
                  <a:stCxn id="255" idx="6"/>
                  <a:endCxn id="254" idx="6"/>
                </p:cNvCxnSpPr>
                <p:nvPr/>
              </p:nvCxnSpPr>
              <p:spPr>
                <a:xfrm flipV="1">
                  <a:off x="4569116" y="2885967"/>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3" name="Straight Connector 422"/>
                <p:cNvCxnSpPr>
                  <a:stCxn id="254" idx="4"/>
                  <a:endCxn id="255" idx="4"/>
                </p:cNvCxnSpPr>
                <p:nvPr/>
              </p:nvCxnSpPr>
              <p:spPr>
                <a:xfrm flipV="1">
                  <a:off x="4130645"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p:cNvCxnSpPr>
                  <a:stCxn id="255" idx="2"/>
                  <a:endCxn id="254" idx="2"/>
                </p:cNvCxnSpPr>
                <p:nvPr/>
              </p:nvCxnSpPr>
              <p:spPr>
                <a:xfrm flipH="1" flipV="1">
                  <a:off x="3512632" y="2885969"/>
                  <a:ext cx="19856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a:stCxn id="255" idx="3"/>
                  <a:endCxn id="254" idx="3"/>
                </p:cNvCxnSpPr>
                <p:nvPr/>
              </p:nvCxnSpPr>
              <p:spPr>
                <a:xfrm flipH="1">
                  <a:off x="3693643" y="3191956"/>
                  <a:ext cx="14319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254" idx="5"/>
                  <a:endCxn id="255" idx="5"/>
                </p:cNvCxnSpPr>
                <p:nvPr/>
              </p:nvCxnSpPr>
              <p:spPr>
                <a:xfrm flipH="1" flipV="1">
                  <a:off x="4443476"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rot="4063986">
                <a:off x="3739727" y="2094625"/>
                <a:ext cx="736037" cy="736036"/>
                <a:chOff x="3512623" y="2288663"/>
                <a:chExt cx="1236026" cy="1236026"/>
              </a:xfrm>
            </p:grpSpPr>
            <p:cxnSp>
              <p:nvCxnSpPr>
                <p:cNvPr id="411" name="Straight Connector 41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8" name="Straight Connector 417"/>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59" name="Group 258"/>
              <p:cNvGrpSpPr/>
              <p:nvPr/>
            </p:nvGrpSpPr>
            <p:grpSpPr>
              <a:xfrm>
                <a:off x="4598630" y="2090626"/>
                <a:ext cx="736038" cy="741926"/>
                <a:chOff x="3512622" y="2278774"/>
                <a:chExt cx="1236027" cy="1245915"/>
              </a:xfrm>
            </p:grpSpPr>
            <p:sp>
              <p:nvSpPr>
                <p:cNvPr id="390" name="Oval 389"/>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1" name="Oval 390"/>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92" name="Straight Connector 391"/>
                <p:cNvCxnSpPr>
                  <a:endCxn id="391" idx="1"/>
                </p:cNvCxnSpPr>
                <p:nvPr/>
              </p:nvCxnSpPr>
              <p:spPr>
                <a:xfrm flipH="1" flipV="1">
                  <a:off x="3836826" y="2606023"/>
                  <a:ext cx="320353" cy="281766"/>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93" name="Group 392"/>
                <p:cNvGrpSpPr/>
                <p:nvPr/>
              </p:nvGrpSpPr>
              <p:grpSpPr>
                <a:xfrm>
                  <a:off x="3512623" y="2288663"/>
                  <a:ext cx="1236026" cy="1236026"/>
                  <a:chOff x="3512623" y="2288663"/>
                  <a:chExt cx="1236026" cy="1236026"/>
                </a:xfrm>
              </p:grpSpPr>
              <p:cxnSp>
                <p:nvCxnSpPr>
                  <p:cNvPr id="403" name="Straight Connector 402"/>
                  <p:cNvCxnSpPr>
                    <a:stCxn id="391" idx="0"/>
                    <a:endCxn id="390"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p:cNvCxnSpPr>
                    <a:stCxn id="391" idx="1"/>
                    <a:endCxn id="390"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a:stCxn id="391" idx="7"/>
                    <a:endCxn id="390"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391" idx="6"/>
                    <a:endCxn id="390"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p:cNvCxnSpPr>
                    <a:stCxn id="390" idx="4"/>
                    <a:endCxn id="391"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8" name="Straight Connector 407"/>
                  <p:cNvCxnSpPr>
                    <a:stCxn id="391" idx="2"/>
                    <a:endCxn id="390"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p:cNvCxnSpPr>
                    <a:stCxn id="391" idx="3"/>
                    <a:endCxn id="390"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a:stCxn id="390" idx="5"/>
                    <a:endCxn id="391"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94" name="Group 393"/>
                <p:cNvGrpSpPr/>
                <p:nvPr/>
              </p:nvGrpSpPr>
              <p:grpSpPr>
                <a:xfrm rot="4063986">
                  <a:off x="3512622" y="2278774"/>
                  <a:ext cx="1236026" cy="1236026"/>
                  <a:chOff x="3512623" y="2288663"/>
                  <a:chExt cx="1236026" cy="1236026"/>
                </a:xfrm>
              </p:grpSpPr>
              <p:cxnSp>
                <p:nvCxnSpPr>
                  <p:cNvPr id="395" name="Straight Connector 394"/>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0" name="Straight Connector 399"/>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260" name="Oval 259"/>
              <p:cNvSpPr/>
              <p:nvPr/>
            </p:nvSpPr>
            <p:spPr>
              <a:xfrm>
                <a:off x="3751207" y="2907265"/>
                <a:ext cx="736036" cy="736037"/>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1" name="Oval 260"/>
              <p:cNvSpPr/>
              <p:nvPr/>
            </p:nvSpPr>
            <p:spPr>
              <a:xfrm>
                <a:off x="3869448" y="3021430"/>
                <a:ext cx="510880" cy="51088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62" name="Straight Connector 261"/>
              <p:cNvCxnSpPr>
                <a:endCxn id="261" idx="4"/>
              </p:cNvCxnSpPr>
              <p:nvPr/>
            </p:nvCxnSpPr>
            <p:spPr>
              <a:xfrm flipH="1">
                <a:off x="4124888" y="3264036"/>
                <a:ext cx="10144" cy="268275"/>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63" name="Group 262"/>
              <p:cNvGrpSpPr/>
              <p:nvPr/>
            </p:nvGrpSpPr>
            <p:grpSpPr>
              <a:xfrm>
                <a:off x="3751207" y="2894936"/>
                <a:ext cx="736036" cy="736037"/>
                <a:chOff x="3512629" y="2267956"/>
                <a:chExt cx="1236028" cy="1236026"/>
              </a:xfrm>
            </p:grpSpPr>
            <p:cxnSp>
              <p:nvCxnSpPr>
                <p:cNvPr id="382" name="Straight Connector 381"/>
                <p:cNvCxnSpPr>
                  <a:stCxn id="261" idx="0"/>
                  <a:endCxn id="260" idx="0"/>
                </p:cNvCxnSpPr>
                <p:nvPr/>
              </p:nvCxnSpPr>
              <p:spPr>
                <a:xfrm flipH="1" flipV="1">
                  <a:off x="4130646"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a:stCxn id="261" idx="1"/>
                  <a:endCxn id="260" idx="1"/>
                </p:cNvCxnSpPr>
                <p:nvPr/>
              </p:nvCxnSpPr>
              <p:spPr>
                <a:xfrm flipH="1" flipV="1">
                  <a:off x="3693640" y="2448968"/>
                  <a:ext cx="14319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4" name="Straight Connector 383"/>
                <p:cNvCxnSpPr>
                  <a:stCxn id="261" idx="7"/>
                  <a:endCxn id="260" idx="7"/>
                </p:cNvCxnSpPr>
                <p:nvPr/>
              </p:nvCxnSpPr>
              <p:spPr>
                <a:xfrm flipV="1">
                  <a:off x="4443473" y="2448968"/>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p:cNvCxnSpPr>
                  <a:stCxn id="261" idx="6"/>
                  <a:endCxn id="260" idx="6"/>
                </p:cNvCxnSpPr>
                <p:nvPr/>
              </p:nvCxnSpPr>
              <p:spPr>
                <a:xfrm flipV="1">
                  <a:off x="4569114" y="2885969"/>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a:stCxn id="260" idx="4"/>
                  <a:endCxn id="261" idx="4"/>
                </p:cNvCxnSpPr>
                <p:nvPr/>
              </p:nvCxnSpPr>
              <p:spPr>
                <a:xfrm flipV="1">
                  <a:off x="4130644"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p:cNvCxnSpPr>
                  <a:stCxn id="261" idx="2"/>
                  <a:endCxn id="260" idx="2"/>
                </p:cNvCxnSpPr>
                <p:nvPr/>
              </p:nvCxnSpPr>
              <p:spPr>
                <a:xfrm flipH="1" flipV="1">
                  <a:off x="3512629" y="2885969"/>
                  <a:ext cx="19856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p:cNvCxnSpPr>
                  <a:stCxn id="261" idx="3"/>
                  <a:endCxn id="260" idx="3"/>
                </p:cNvCxnSpPr>
                <p:nvPr/>
              </p:nvCxnSpPr>
              <p:spPr>
                <a:xfrm flipH="1">
                  <a:off x="3693643" y="3191954"/>
                  <a:ext cx="14319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p:cNvCxnSpPr>
                  <a:stCxn id="260" idx="5"/>
                  <a:endCxn id="261" idx="5"/>
                </p:cNvCxnSpPr>
                <p:nvPr/>
              </p:nvCxnSpPr>
              <p:spPr>
                <a:xfrm flipH="1" flipV="1">
                  <a:off x="4443477"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rot="4063986">
                <a:off x="3751207" y="2901377"/>
                <a:ext cx="736037" cy="736036"/>
                <a:chOff x="3512623" y="2288663"/>
                <a:chExt cx="1236026" cy="1236026"/>
              </a:xfrm>
            </p:grpSpPr>
            <p:cxnSp>
              <p:nvCxnSpPr>
                <p:cNvPr id="374" name="Straight Connector 37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5" name="Straight Connector 37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6" name="Straight Connector 37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7" name="Straight Connector 37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9" name="Straight Connector 37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0" name="Straight Connector 37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4610109" y="2897376"/>
                <a:ext cx="736038" cy="741925"/>
                <a:chOff x="3512622" y="2278774"/>
                <a:chExt cx="1236027" cy="1245915"/>
              </a:xfrm>
            </p:grpSpPr>
            <p:sp>
              <p:nvSpPr>
                <p:cNvPr id="353" name="Oval 35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4" name="Oval 35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55" name="Straight Connector 354"/>
                <p:cNvCxnSpPr>
                  <a:endCxn id="354" idx="5"/>
                </p:cNvCxnSpPr>
                <p:nvPr/>
              </p:nvCxnSpPr>
              <p:spPr>
                <a:xfrm>
                  <a:off x="4157179" y="2887789"/>
                  <a:ext cx="286287"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56" name="Group 355"/>
                <p:cNvGrpSpPr/>
                <p:nvPr/>
              </p:nvGrpSpPr>
              <p:grpSpPr>
                <a:xfrm>
                  <a:off x="3512623" y="2288663"/>
                  <a:ext cx="1236026" cy="1236026"/>
                  <a:chOff x="3512623" y="2288663"/>
                  <a:chExt cx="1236026" cy="1236026"/>
                </a:xfrm>
              </p:grpSpPr>
              <p:cxnSp>
                <p:nvCxnSpPr>
                  <p:cNvPr id="366" name="Straight Connector 365"/>
                  <p:cNvCxnSpPr>
                    <a:stCxn id="354" idx="0"/>
                    <a:endCxn id="35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7" name="Straight Connector 366"/>
                  <p:cNvCxnSpPr>
                    <a:stCxn id="354" idx="1"/>
                    <a:endCxn id="35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8" name="Straight Connector 367"/>
                  <p:cNvCxnSpPr>
                    <a:stCxn id="354" idx="7"/>
                    <a:endCxn id="35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9" name="Straight Connector 368"/>
                  <p:cNvCxnSpPr>
                    <a:stCxn id="354" idx="6"/>
                    <a:endCxn id="35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0" name="Straight Connector 369"/>
                  <p:cNvCxnSpPr>
                    <a:stCxn id="353" idx="4"/>
                    <a:endCxn id="35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1" name="Straight Connector 370"/>
                  <p:cNvCxnSpPr>
                    <a:stCxn id="354" idx="2"/>
                    <a:endCxn id="35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2" name="Straight Connector 371"/>
                  <p:cNvCxnSpPr>
                    <a:stCxn id="354" idx="3"/>
                    <a:endCxn id="35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73" name="Straight Connector 372"/>
                  <p:cNvCxnSpPr>
                    <a:stCxn id="353" idx="5"/>
                    <a:endCxn id="35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357" name="Group 356"/>
                <p:cNvGrpSpPr/>
                <p:nvPr/>
              </p:nvGrpSpPr>
              <p:grpSpPr>
                <a:xfrm rot="4063986">
                  <a:off x="3512622" y="2278774"/>
                  <a:ext cx="1236026" cy="1236026"/>
                  <a:chOff x="3512623" y="2288663"/>
                  <a:chExt cx="1236026" cy="1236026"/>
                </a:xfrm>
              </p:grpSpPr>
              <p:cxnSp>
                <p:nvCxnSpPr>
                  <p:cNvPr id="358" name="Straight Connector 35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9" name="Straight Connector 35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3" name="Straight Connector 36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4" name="Straight Connector 36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5" name="Straight Connector 36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266" name="Group 265"/>
              <p:cNvGrpSpPr/>
              <p:nvPr/>
            </p:nvGrpSpPr>
            <p:grpSpPr>
              <a:xfrm>
                <a:off x="3740689" y="3697589"/>
                <a:ext cx="736038" cy="741925"/>
                <a:chOff x="3512622" y="2278774"/>
                <a:chExt cx="1236027" cy="1245915"/>
              </a:xfrm>
            </p:grpSpPr>
            <p:sp>
              <p:nvSpPr>
                <p:cNvPr id="288" name="Oval 287"/>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9" name="Oval 288"/>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90" name="Straight Connector 289"/>
                <p:cNvCxnSpPr>
                  <a:endCxn id="289" idx="0"/>
                </p:cNvCxnSpPr>
                <p:nvPr/>
              </p:nvCxnSpPr>
              <p:spPr>
                <a:xfrm flipH="1" flipV="1">
                  <a:off x="4140146" y="2480382"/>
                  <a:ext cx="17033" cy="40740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91" name="Group 290"/>
                <p:cNvGrpSpPr/>
                <p:nvPr/>
              </p:nvGrpSpPr>
              <p:grpSpPr>
                <a:xfrm>
                  <a:off x="3512623" y="2288663"/>
                  <a:ext cx="1236026" cy="1236026"/>
                  <a:chOff x="3512623" y="2288663"/>
                  <a:chExt cx="1236026" cy="1236026"/>
                </a:xfrm>
              </p:grpSpPr>
              <p:cxnSp>
                <p:nvCxnSpPr>
                  <p:cNvPr id="344" name="Straight Connector 343"/>
                  <p:cNvCxnSpPr>
                    <a:stCxn id="289" idx="0"/>
                    <a:endCxn id="288"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p:cNvCxnSpPr>
                    <a:stCxn id="289" idx="1"/>
                    <a:endCxn id="288"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a:stCxn id="289" idx="7"/>
                    <a:endCxn id="288"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p:cNvCxnSpPr>
                    <a:stCxn id="289" idx="6"/>
                    <a:endCxn id="288"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a:stCxn id="288" idx="4"/>
                    <a:endCxn id="289"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p:cNvCxnSpPr>
                    <a:stCxn id="289" idx="2"/>
                    <a:endCxn id="288"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1" name="Straight Connector 350"/>
                  <p:cNvCxnSpPr>
                    <a:stCxn id="289" idx="3"/>
                    <a:endCxn id="288"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52" name="Straight Connector 351"/>
                  <p:cNvCxnSpPr>
                    <a:stCxn id="288" idx="5"/>
                    <a:endCxn id="289"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rot="4063986">
                  <a:off x="3512622" y="2278774"/>
                  <a:ext cx="1236026" cy="1236026"/>
                  <a:chOff x="3512623" y="2288663"/>
                  <a:chExt cx="1236026" cy="1236026"/>
                </a:xfrm>
              </p:grpSpPr>
              <p:cxnSp>
                <p:nvCxnSpPr>
                  <p:cNvPr id="293" name="Straight Connector 292"/>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99" name="Straight Connector 298"/>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sp>
            <p:nvSpPr>
              <p:cNvPr id="267" name="Oval 266"/>
              <p:cNvSpPr/>
              <p:nvPr/>
            </p:nvSpPr>
            <p:spPr>
              <a:xfrm>
                <a:off x="4599593" y="3699479"/>
                <a:ext cx="736036" cy="73603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8" name="Oval 267"/>
              <p:cNvSpPr/>
              <p:nvPr/>
            </p:nvSpPr>
            <p:spPr>
              <a:xfrm>
                <a:off x="4717834" y="3813646"/>
                <a:ext cx="510880" cy="510880"/>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69" name="Straight Connector 268"/>
              <p:cNvCxnSpPr>
                <a:endCxn id="268" idx="7"/>
              </p:cNvCxnSpPr>
              <p:nvPr/>
            </p:nvCxnSpPr>
            <p:spPr>
              <a:xfrm flipV="1">
                <a:off x="4983416" y="3888463"/>
                <a:ext cx="170479" cy="16778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70" name="Group 269"/>
              <p:cNvGrpSpPr/>
              <p:nvPr/>
            </p:nvGrpSpPr>
            <p:grpSpPr>
              <a:xfrm>
                <a:off x="4599591" y="3687150"/>
                <a:ext cx="736036" cy="736036"/>
                <a:chOff x="3512629" y="2267956"/>
                <a:chExt cx="1236028" cy="1236026"/>
              </a:xfrm>
            </p:grpSpPr>
            <p:cxnSp>
              <p:nvCxnSpPr>
                <p:cNvPr id="280" name="Straight Connector 279"/>
                <p:cNvCxnSpPr>
                  <a:stCxn id="268" idx="0"/>
                  <a:endCxn id="267" idx="0"/>
                </p:cNvCxnSpPr>
                <p:nvPr/>
              </p:nvCxnSpPr>
              <p:spPr>
                <a:xfrm flipH="1" flipV="1">
                  <a:off x="4130646" y="2267956"/>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a:stCxn id="268" idx="1"/>
                  <a:endCxn id="267" idx="1"/>
                </p:cNvCxnSpPr>
                <p:nvPr/>
              </p:nvCxnSpPr>
              <p:spPr>
                <a:xfrm flipH="1" flipV="1">
                  <a:off x="3693643" y="2448966"/>
                  <a:ext cx="14319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268" idx="7"/>
                  <a:endCxn id="267" idx="7"/>
                </p:cNvCxnSpPr>
                <p:nvPr/>
              </p:nvCxnSpPr>
              <p:spPr>
                <a:xfrm flipV="1">
                  <a:off x="4443473" y="2448968"/>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a:stCxn id="268" idx="6"/>
                  <a:endCxn id="267" idx="6"/>
                </p:cNvCxnSpPr>
                <p:nvPr/>
              </p:nvCxnSpPr>
              <p:spPr>
                <a:xfrm flipV="1">
                  <a:off x="4569114" y="2885969"/>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267" idx="4"/>
                  <a:endCxn id="268" idx="4"/>
                </p:cNvCxnSpPr>
                <p:nvPr/>
              </p:nvCxnSpPr>
              <p:spPr>
                <a:xfrm flipV="1">
                  <a:off x="4130644" y="3317596"/>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68" idx="2"/>
                  <a:endCxn id="267" idx="2"/>
                </p:cNvCxnSpPr>
                <p:nvPr/>
              </p:nvCxnSpPr>
              <p:spPr>
                <a:xfrm flipH="1" flipV="1">
                  <a:off x="3512629" y="2885969"/>
                  <a:ext cx="19856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a:stCxn id="268" idx="3"/>
                  <a:endCxn id="267" idx="3"/>
                </p:cNvCxnSpPr>
                <p:nvPr/>
              </p:nvCxnSpPr>
              <p:spPr>
                <a:xfrm flipH="1">
                  <a:off x="3693643" y="3191956"/>
                  <a:ext cx="14319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a:stCxn id="267" idx="5"/>
                  <a:endCxn id="268" idx="5"/>
                </p:cNvCxnSpPr>
                <p:nvPr/>
              </p:nvCxnSpPr>
              <p:spPr>
                <a:xfrm flipH="1" flipV="1">
                  <a:off x="4443477" y="3191954"/>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rot="4063986">
                <a:off x="4599589" y="3693590"/>
                <a:ext cx="736036" cy="736036"/>
                <a:chOff x="3512623" y="2288663"/>
                <a:chExt cx="1236026" cy="1236026"/>
              </a:xfrm>
            </p:grpSpPr>
            <p:cxnSp>
              <p:nvCxnSpPr>
                <p:cNvPr id="272" name="Straight Connector 27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498" name="Group 497"/>
            <p:cNvGrpSpPr/>
            <p:nvPr/>
          </p:nvGrpSpPr>
          <p:grpSpPr>
            <a:xfrm>
              <a:off x="3721788" y="1483151"/>
              <a:ext cx="369834" cy="372792"/>
              <a:chOff x="3512622" y="2278774"/>
              <a:chExt cx="1236027" cy="1245915"/>
            </a:xfrm>
          </p:grpSpPr>
          <p:sp>
            <p:nvSpPr>
              <p:cNvPr id="499" name="Oval 49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00" name="Oval 49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01" name="Straight Connector 500"/>
              <p:cNvCxnSpPr>
                <a:endCxn id="500"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02" name="Group 501"/>
              <p:cNvGrpSpPr/>
              <p:nvPr/>
            </p:nvGrpSpPr>
            <p:grpSpPr>
              <a:xfrm>
                <a:off x="3512623" y="2288663"/>
                <a:ext cx="1236026" cy="1236026"/>
                <a:chOff x="3512623" y="2288663"/>
                <a:chExt cx="1236026" cy="1236026"/>
              </a:xfrm>
            </p:grpSpPr>
            <p:cxnSp>
              <p:nvCxnSpPr>
                <p:cNvPr id="512" name="Straight Connector 511"/>
                <p:cNvCxnSpPr>
                  <a:stCxn id="500" idx="0"/>
                  <a:endCxn id="49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p:cNvCxnSpPr>
                  <a:stCxn id="500" idx="1"/>
                  <a:endCxn id="49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500" idx="7"/>
                  <a:endCxn id="49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p:cNvCxnSpPr>
                  <a:stCxn id="500" idx="6"/>
                  <a:endCxn id="49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6" name="Straight Connector 515"/>
                <p:cNvCxnSpPr>
                  <a:stCxn id="499" idx="4"/>
                  <a:endCxn id="50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7" name="Straight Connector 516"/>
                <p:cNvCxnSpPr>
                  <a:stCxn id="500" idx="2"/>
                  <a:endCxn id="49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p:cNvCxnSpPr>
                  <a:stCxn id="500" idx="3"/>
                  <a:endCxn id="49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a:stCxn id="499" idx="5"/>
                  <a:endCxn id="50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rot="4063986">
                <a:off x="3512622" y="2278774"/>
                <a:ext cx="1236026" cy="1236026"/>
                <a:chOff x="3512623" y="2288663"/>
                <a:chExt cx="1236026" cy="1236026"/>
              </a:xfrm>
            </p:grpSpPr>
            <p:cxnSp>
              <p:nvCxnSpPr>
                <p:cNvPr id="504" name="Straight Connector 50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6" name="Straight Connector 50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7" name="Straight Connector 50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20" name="Group 519"/>
            <p:cNvGrpSpPr/>
            <p:nvPr/>
          </p:nvGrpSpPr>
          <p:grpSpPr>
            <a:xfrm>
              <a:off x="3721788" y="1887464"/>
              <a:ext cx="369834" cy="372792"/>
              <a:chOff x="3512622" y="2278774"/>
              <a:chExt cx="1236027" cy="1245915"/>
            </a:xfrm>
          </p:grpSpPr>
          <p:sp>
            <p:nvSpPr>
              <p:cNvPr id="521" name="Oval 52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22" name="Oval 52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23" name="Straight Connector 522"/>
              <p:cNvCxnSpPr>
                <a:endCxn id="522" idx="6"/>
              </p:cNvCxnSpPr>
              <p:nvPr/>
            </p:nvCxnSpPr>
            <p:spPr>
              <a:xfrm>
                <a:off x="4157179" y="2887788"/>
                <a:ext cx="41192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24" name="Group 523"/>
              <p:cNvGrpSpPr/>
              <p:nvPr/>
            </p:nvGrpSpPr>
            <p:grpSpPr>
              <a:xfrm>
                <a:off x="3512623" y="2288663"/>
                <a:ext cx="1236026" cy="1236026"/>
                <a:chOff x="3512623" y="2288663"/>
                <a:chExt cx="1236026" cy="1236026"/>
              </a:xfrm>
            </p:grpSpPr>
            <p:cxnSp>
              <p:nvCxnSpPr>
                <p:cNvPr id="534" name="Straight Connector 533"/>
                <p:cNvCxnSpPr>
                  <a:stCxn id="522" idx="0"/>
                  <a:endCxn id="52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5" name="Straight Connector 534"/>
                <p:cNvCxnSpPr>
                  <a:stCxn id="522" idx="1"/>
                  <a:endCxn id="52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6" name="Straight Connector 535"/>
                <p:cNvCxnSpPr>
                  <a:stCxn id="522" idx="7"/>
                  <a:endCxn id="52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7" name="Straight Connector 536"/>
                <p:cNvCxnSpPr>
                  <a:stCxn id="522" idx="6"/>
                  <a:endCxn id="52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8" name="Straight Connector 537"/>
                <p:cNvCxnSpPr>
                  <a:stCxn id="521" idx="4"/>
                  <a:endCxn id="52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9" name="Straight Connector 538"/>
                <p:cNvCxnSpPr>
                  <a:stCxn id="522" idx="2"/>
                  <a:endCxn id="52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0" name="Straight Connector 539"/>
                <p:cNvCxnSpPr>
                  <a:stCxn id="522" idx="3"/>
                  <a:endCxn id="52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1" name="Straight Connector 540"/>
                <p:cNvCxnSpPr>
                  <a:stCxn id="521" idx="5"/>
                  <a:endCxn id="52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25" name="Group 524"/>
              <p:cNvGrpSpPr/>
              <p:nvPr/>
            </p:nvGrpSpPr>
            <p:grpSpPr>
              <a:xfrm rot="4063986">
                <a:off x="3512622" y="2278774"/>
                <a:ext cx="1236026" cy="1236026"/>
                <a:chOff x="3512623" y="2288663"/>
                <a:chExt cx="1236026" cy="1236026"/>
              </a:xfrm>
            </p:grpSpPr>
            <p:cxnSp>
              <p:nvCxnSpPr>
                <p:cNvPr id="526" name="Straight Connector 52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8" name="Straight Connector 52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42" name="Group 541"/>
            <p:cNvGrpSpPr/>
            <p:nvPr/>
          </p:nvGrpSpPr>
          <p:grpSpPr>
            <a:xfrm>
              <a:off x="3725622" y="2286688"/>
              <a:ext cx="369834" cy="372792"/>
              <a:chOff x="3512622" y="2278774"/>
              <a:chExt cx="1236027" cy="1245915"/>
            </a:xfrm>
          </p:grpSpPr>
          <p:sp>
            <p:nvSpPr>
              <p:cNvPr id="543" name="Oval 54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44" name="Oval 54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45" name="Straight Connector 544"/>
              <p:cNvCxnSpPr>
                <a:endCxn id="544"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46" name="Group 545"/>
              <p:cNvGrpSpPr/>
              <p:nvPr/>
            </p:nvGrpSpPr>
            <p:grpSpPr>
              <a:xfrm>
                <a:off x="3512623" y="2288663"/>
                <a:ext cx="1236026" cy="1236026"/>
                <a:chOff x="3512623" y="2288663"/>
                <a:chExt cx="1236026" cy="1236026"/>
              </a:xfrm>
            </p:grpSpPr>
            <p:cxnSp>
              <p:nvCxnSpPr>
                <p:cNvPr id="556" name="Straight Connector 555"/>
                <p:cNvCxnSpPr>
                  <a:stCxn id="544" idx="0"/>
                  <a:endCxn id="54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7" name="Straight Connector 556"/>
                <p:cNvCxnSpPr>
                  <a:stCxn id="544" idx="1"/>
                  <a:endCxn id="54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8" name="Straight Connector 557"/>
                <p:cNvCxnSpPr>
                  <a:stCxn id="544" idx="7"/>
                  <a:endCxn id="54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9" name="Straight Connector 558"/>
                <p:cNvCxnSpPr>
                  <a:stCxn id="544" idx="6"/>
                  <a:endCxn id="54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a:stCxn id="543" idx="4"/>
                  <a:endCxn id="54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44" idx="2"/>
                  <a:endCxn id="54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2" name="Straight Connector 561"/>
                <p:cNvCxnSpPr>
                  <a:stCxn id="544" idx="3"/>
                  <a:endCxn id="54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63" name="Straight Connector 562"/>
                <p:cNvCxnSpPr>
                  <a:stCxn id="543" idx="5"/>
                  <a:endCxn id="54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47" name="Group 546"/>
              <p:cNvGrpSpPr/>
              <p:nvPr/>
            </p:nvGrpSpPr>
            <p:grpSpPr>
              <a:xfrm rot="4063986">
                <a:off x="3512622" y="2278774"/>
                <a:ext cx="1236026" cy="1236026"/>
                <a:chOff x="3512623" y="2288663"/>
                <a:chExt cx="1236026" cy="1236026"/>
              </a:xfrm>
            </p:grpSpPr>
            <p:cxnSp>
              <p:nvCxnSpPr>
                <p:cNvPr id="548" name="Straight Connector 54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1" name="Straight Connector 55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2" name="Straight Connector 55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64" name="Group 563"/>
            <p:cNvGrpSpPr/>
            <p:nvPr/>
          </p:nvGrpSpPr>
          <p:grpSpPr>
            <a:xfrm>
              <a:off x="3719865" y="2688871"/>
              <a:ext cx="369834" cy="372792"/>
              <a:chOff x="3512622" y="2278774"/>
              <a:chExt cx="1236027" cy="1245915"/>
            </a:xfrm>
          </p:grpSpPr>
          <p:sp>
            <p:nvSpPr>
              <p:cNvPr id="565" name="Oval 56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66" name="Oval 56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67" name="Straight Connector 566"/>
              <p:cNvCxnSpPr>
                <a:endCxn id="566" idx="4"/>
              </p:cNvCxnSpPr>
              <p:nvPr/>
            </p:nvCxnSpPr>
            <p:spPr>
              <a:xfrm flipH="1">
                <a:off x="4140144" y="2887788"/>
                <a:ext cx="17035" cy="45051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68" name="Group 567"/>
              <p:cNvGrpSpPr/>
              <p:nvPr/>
            </p:nvGrpSpPr>
            <p:grpSpPr>
              <a:xfrm>
                <a:off x="3512623" y="2288663"/>
                <a:ext cx="1236026" cy="1236026"/>
                <a:chOff x="3512623" y="2288663"/>
                <a:chExt cx="1236026" cy="1236026"/>
              </a:xfrm>
            </p:grpSpPr>
            <p:cxnSp>
              <p:nvCxnSpPr>
                <p:cNvPr id="578" name="Straight Connector 577"/>
                <p:cNvCxnSpPr>
                  <a:stCxn id="566" idx="0"/>
                  <a:endCxn id="56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9" name="Straight Connector 578"/>
                <p:cNvCxnSpPr>
                  <a:stCxn id="566" idx="1"/>
                  <a:endCxn id="56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0" name="Straight Connector 579"/>
                <p:cNvCxnSpPr>
                  <a:stCxn id="566" idx="7"/>
                  <a:endCxn id="56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1" name="Straight Connector 580"/>
                <p:cNvCxnSpPr>
                  <a:stCxn id="566" idx="6"/>
                  <a:endCxn id="56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2" name="Straight Connector 581"/>
                <p:cNvCxnSpPr>
                  <a:stCxn id="565" idx="4"/>
                  <a:endCxn id="56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3" name="Straight Connector 582"/>
                <p:cNvCxnSpPr>
                  <a:stCxn id="566" idx="2"/>
                  <a:endCxn id="56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4" name="Straight Connector 583"/>
                <p:cNvCxnSpPr>
                  <a:stCxn id="566" idx="3"/>
                  <a:endCxn id="56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85" name="Straight Connector 584"/>
                <p:cNvCxnSpPr>
                  <a:stCxn id="565" idx="5"/>
                  <a:endCxn id="56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rot="4063986">
                <a:off x="3512622" y="2278774"/>
                <a:ext cx="1236026" cy="1236026"/>
                <a:chOff x="3512623" y="2288663"/>
                <a:chExt cx="1236026" cy="1236026"/>
              </a:xfrm>
            </p:grpSpPr>
            <p:cxnSp>
              <p:nvCxnSpPr>
                <p:cNvPr id="570" name="Straight Connector 56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4" name="Straight Connector 57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5" name="Straight Connector 57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586" name="Group 585"/>
            <p:cNvGrpSpPr/>
            <p:nvPr/>
          </p:nvGrpSpPr>
          <p:grpSpPr>
            <a:xfrm>
              <a:off x="3719865" y="3098998"/>
              <a:ext cx="369834" cy="372792"/>
              <a:chOff x="3512622" y="2278774"/>
              <a:chExt cx="1236027" cy="1245915"/>
            </a:xfrm>
          </p:grpSpPr>
          <p:sp>
            <p:nvSpPr>
              <p:cNvPr id="587" name="Oval 58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88" name="Oval 58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589" name="Straight Connector 588"/>
              <p:cNvCxnSpPr>
                <a:endCxn id="588" idx="3"/>
              </p:cNvCxnSpPr>
              <p:nvPr/>
            </p:nvCxnSpPr>
            <p:spPr>
              <a:xfrm flipH="1">
                <a:off x="3836824" y="2887788"/>
                <a:ext cx="32035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590" name="Group 589"/>
              <p:cNvGrpSpPr/>
              <p:nvPr/>
            </p:nvGrpSpPr>
            <p:grpSpPr>
              <a:xfrm>
                <a:off x="3512623" y="2288663"/>
                <a:ext cx="1236026" cy="1236026"/>
                <a:chOff x="3512623" y="2288663"/>
                <a:chExt cx="1236026" cy="1236026"/>
              </a:xfrm>
            </p:grpSpPr>
            <p:cxnSp>
              <p:nvCxnSpPr>
                <p:cNvPr id="600" name="Straight Connector 599"/>
                <p:cNvCxnSpPr>
                  <a:stCxn id="588" idx="0"/>
                  <a:endCxn id="58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1" name="Straight Connector 600"/>
                <p:cNvCxnSpPr>
                  <a:stCxn id="588" idx="1"/>
                  <a:endCxn id="58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2" name="Straight Connector 601"/>
                <p:cNvCxnSpPr>
                  <a:stCxn id="588" idx="7"/>
                  <a:endCxn id="58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3" name="Straight Connector 602"/>
                <p:cNvCxnSpPr>
                  <a:stCxn id="588" idx="6"/>
                  <a:endCxn id="58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4" name="Straight Connector 603"/>
                <p:cNvCxnSpPr>
                  <a:stCxn id="587" idx="4"/>
                  <a:endCxn id="58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5" name="Straight Connector 604"/>
                <p:cNvCxnSpPr>
                  <a:stCxn id="588" idx="2"/>
                  <a:endCxn id="58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6" name="Straight Connector 605"/>
                <p:cNvCxnSpPr>
                  <a:stCxn id="588" idx="3"/>
                  <a:endCxn id="58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07" name="Straight Connector 606"/>
                <p:cNvCxnSpPr>
                  <a:stCxn id="587" idx="5"/>
                  <a:endCxn id="58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591" name="Group 590"/>
              <p:cNvGrpSpPr/>
              <p:nvPr/>
            </p:nvGrpSpPr>
            <p:grpSpPr>
              <a:xfrm rot="4063986">
                <a:off x="3512622" y="2278774"/>
                <a:ext cx="1236026" cy="1236026"/>
                <a:chOff x="3512623" y="2288663"/>
                <a:chExt cx="1236026" cy="1236026"/>
              </a:xfrm>
            </p:grpSpPr>
            <p:cxnSp>
              <p:nvCxnSpPr>
                <p:cNvPr id="592" name="Straight Connector 59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599" name="Straight Connector 59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08" name="Group 607"/>
            <p:cNvGrpSpPr/>
            <p:nvPr/>
          </p:nvGrpSpPr>
          <p:grpSpPr>
            <a:xfrm>
              <a:off x="3719865" y="1074553"/>
              <a:ext cx="369834" cy="372792"/>
              <a:chOff x="3512622" y="2278774"/>
              <a:chExt cx="1236027" cy="1245915"/>
            </a:xfrm>
          </p:grpSpPr>
          <p:sp>
            <p:nvSpPr>
              <p:cNvPr id="609" name="Oval 60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10" name="Oval 60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11" name="Straight Connector 610"/>
              <p:cNvCxnSpPr>
                <a:endCxn id="609" idx="2"/>
              </p:cNvCxnSpPr>
              <p:nvPr/>
            </p:nvCxnSpPr>
            <p:spPr>
              <a:xfrm flipH="1">
                <a:off x="3512622" y="2887788"/>
                <a:ext cx="644557" cy="18890"/>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12" name="Group 611"/>
              <p:cNvGrpSpPr/>
              <p:nvPr/>
            </p:nvGrpSpPr>
            <p:grpSpPr>
              <a:xfrm>
                <a:off x="3512623" y="2288663"/>
                <a:ext cx="1236026" cy="1236026"/>
                <a:chOff x="3512623" y="2288663"/>
                <a:chExt cx="1236026" cy="1236026"/>
              </a:xfrm>
            </p:grpSpPr>
            <p:cxnSp>
              <p:nvCxnSpPr>
                <p:cNvPr id="622" name="Straight Connector 621"/>
                <p:cNvCxnSpPr>
                  <a:stCxn id="610" idx="0"/>
                  <a:endCxn id="60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3" name="Straight Connector 622"/>
                <p:cNvCxnSpPr>
                  <a:stCxn id="610" idx="1"/>
                  <a:endCxn id="60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4" name="Straight Connector 623"/>
                <p:cNvCxnSpPr>
                  <a:stCxn id="610" idx="7"/>
                  <a:endCxn id="60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5" name="Straight Connector 624"/>
                <p:cNvCxnSpPr>
                  <a:stCxn id="610" idx="6"/>
                  <a:endCxn id="60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6" name="Straight Connector 625"/>
                <p:cNvCxnSpPr>
                  <a:stCxn id="609" idx="4"/>
                  <a:endCxn id="61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7" name="Straight Connector 626"/>
                <p:cNvCxnSpPr>
                  <a:stCxn id="610" idx="2"/>
                  <a:endCxn id="60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8" name="Straight Connector 627"/>
                <p:cNvCxnSpPr>
                  <a:stCxn id="610" idx="3"/>
                  <a:endCxn id="60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9" name="Straight Connector 628"/>
                <p:cNvCxnSpPr>
                  <a:stCxn id="609" idx="5"/>
                  <a:endCxn id="61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13" name="Group 612"/>
              <p:cNvGrpSpPr/>
              <p:nvPr/>
            </p:nvGrpSpPr>
            <p:grpSpPr>
              <a:xfrm rot="4063986">
                <a:off x="3512622" y="2278774"/>
                <a:ext cx="1236026" cy="1236026"/>
                <a:chOff x="3512623" y="2288663"/>
                <a:chExt cx="1236026" cy="1236026"/>
              </a:xfrm>
            </p:grpSpPr>
            <p:cxnSp>
              <p:nvCxnSpPr>
                <p:cNvPr id="614" name="Straight Connector 61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30" name="Group 629"/>
            <p:cNvGrpSpPr/>
            <p:nvPr/>
          </p:nvGrpSpPr>
          <p:grpSpPr>
            <a:xfrm>
              <a:off x="4161084" y="1074439"/>
              <a:ext cx="369834" cy="372792"/>
              <a:chOff x="3512622" y="2278774"/>
              <a:chExt cx="1236027" cy="1245915"/>
            </a:xfrm>
          </p:grpSpPr>
          <p:sp>
            <p:nvSpPr>
              <p:cNvPr id="631" name="Oval 63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32" name="Oval 63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33" name="Straight Connector 632"/>
              <p:cNvCxnSpPr>
                <a:endCxn id="632" idx="4"/>
              </p:cNvCxnSpPr>
              <p:nvPr/>
            </p:nvCxnSpPr>
            <p:spPr>
              <a:xfrm flipH="1">
                <a:off x="4140144" y="2887788"/>
                <a:ext cx="17035" cy="45051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34" name="Group 633"/>
              <p:cNvGrpSpPr/>
              <p:nvPr/>
            </p:nvGrpSpPr>
            <p:grpSpPr>
              <a:xfrm>
                <a:off x="3512623" y="2288663"/>
                <a:ext cx="1236026" cy="1236026"/>
                <a:chOff x="3512623" y="2288663"/>
                <a:chExt cx="1236026" cy="1236026"/>
              </a:xfrm>
            </p:grpSpPr>
            <p:cxnSp>
              <p:nvCxnSpPr>
                <p:cNvPr id="644" name="Straight Connector 643"/>
                <p:cNvCxnSpPr>
                  <a:stCxn id="632" idx="0"/>
                  <a:endCxn id="63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5" name="Straight Connector 644"/>
                <p:cNvCxnSpPr>
                  <a:stCxn id="632" idx="1"/>
                  <a:endCxn id="63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6" name="Straight Connector 645"/>
                <p:cNvCxnSpPr>
                  <a:stCxn id="632" idx="7"/>
                  <a:endCxn id="63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a:stCxn id="632" idx="6"/>
                  <a:endCxn id="63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8" name="Straight Connector 647"/>
                <p:cNvCxnSpPr>
                  <a:stCxn id="631" idx="4"/>
                  <a:endCxn id="63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9" name="Straight Connector 648"/>
                <p:cNvCxnSpPr>
                  <a:stCxn id="632" idx="2"/>
                  <a:endCxn id="63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0" name="Straight Connector 649"/>
                <p:cNvCxnSpPr>
                  <a:stCxn id="632" idx="3"/>
                  <a:endCxn id="63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1" name="Straight Connector 650"/>
                <p:cNvCxnSpPr>
                  <a:stCxn id="631" idx="5"/>
                  <a:endCxn id="63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35" name="Group 634"/>
              <p:cNvGrpSpPr/>
              <p:nvPr/>
            </p:nvGrpSpPr>
            <p:grpSpPr>
              <a:xfrm rot="4063986">
                <a:off x="3512622" y="2278774"/>
                <a:ext cx="1236026" cy="1236026"/>
                <a:chOff x="3512623" y="2288663"/>
                <a:chExt cx="1236026" cy="1236026"/>
              </a:xfrm>
            </p:grpSpPr>
            <p:cxnSp>
              <p:nvCxnSpPr>
                <p:cNvPr id="636" name="Straight Connector 63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39" name="Straight Connector 63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0" name="Straight Connector 63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52" name="Group 651"/>
            <p:cNvGrpSpPr/>
            <p:nvPr/>
          </p:nvGrpSpPr>
          <p:grpSpPr>
            <a:xfrm>
              <a:off x="4582271" y="1074439"/>
              <a:ext cx="369834" cy="372792"/>
              <a:chOff x="3512622" y="2278774"/>
              <a:chExt cx="1236027" cy="1245915"/>
            </a:xfrm>
          </p:grpSpPr>
          <p:sp>
            <p:nvSpPr>
              <p:cNvPr id="653" name="Oval 65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54" name="Oval 65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55" name="Straight Connector 654"/>
              <p:cNvCxnSpPr>
                <a:endCxn id="654" idx="3"/>
              </p:cNvCxnSpPr>
              <p:nvPr/>
            </p:nvCxnSpPr>
            <p:spPr>
              <a:xfrm flipH="1">
                <a:off x="3836824" y="2887788"/>
                <a:ext cx="32035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56" name="Group 655"/>
              <p:cNvGrpSpPr/>
              <p:nvPr/>
            </p:nvGrpSpPr>
            <p:grpSpPr>
              <a:xfrm>
                <a:off x="3512623" y="2288663"/>
                <a:ext cx="1236026" cy="1236026"/>
                <a:chOff x="3512623" y="2288663"/>
                <a:chExt cx="1236026" cy="1236026"/>
              </a:xfrm>
            </p:grpSpPr>
            <p:cxnSp>
              <p:nvCxnSpPr>
                <p:cNvPr id="666" name="Straight Connector 665"/>
                <p:cNvCxnSpPr>
                  <a:stCxn id="654" idx="0"/>
                  <a:endCxn id="65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7" name="Straight Connector 666"/>
                <p:cNvCxnSpPr>
                  <a:stCxn id="654" idx="1"/>
                  <a:endCxn id="65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8" name="Straight Connector 667"/>
                <p:cNvCxnSpPr>
                  <a:stCxn id="654" idx="7"/>
                  <a:endCxn id="65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9" name="Straight Connector 668"/>
                <p:cNvCxnSpPr>
                  <a:stCxn id="654" idx="6"/>
                  <a:endCxn id="65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0" name="Straight Connector 669"/>
                <p:cNvCxnSpPr>
                  <a:stCxn id="653" idx="4"/>
                  <a:endCxn id="65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1" name="Straight Connector 670"/>
                <p:cNvCxnSpPr>
                  <a:stCxn id="654" idx="2"/>
                  <a:endCxn id="65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2" name="Straight Connector 671"/>
                <p:cNvCxnSpPr>
                  <a:stCxn id="654" idx="3"/>
                  <a:endCxn id="65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73" name="Straight Connector 672"/>
                <p:cNvCxnSpPr>
                  <a:stCxn id="653" idx="5"/>
                  <a:endCxn id="65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rot="4063986">
                <a:off x="3512622" y="2278774"/>
                <a:ext cx="1236026" cy="1236026"/>
                <a:chOff x="3512623" y="2288663"/>
                <a:chExt cx="1236026" cy="1236026"/>
              </a:xfrm>
            </p:grpSpPr>
            <p:cxnSp>
              <p:nvCxnSpPr>
                <p:cNvPr id="658" name="Straight Connector 65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3" name="Straight Connector 66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4" name="Straight Connector 66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74" name="Group 673"/>
            <p:cNvGrpSpPr/>
            <p:nvPr/>
          </p:nvGrpSpPr>
          <p:grpSpPr>
            <a:xfrm>
              <a:off x="5003527" y="1074439"/>
              <a:ext cx="369834" cy="372792"/>
              <a:chOff x="3512622" y="2278774"/>
              <a:chExt cx="1236027" cy="1245915"/>
            </a:xfrm>
          </p:grpSpPr>
          <p:sp>
            <p:nvSpPr>
              <p:cNvPr id="675" name="Oval 67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76" name="Oval 67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77" name="Straight Connector 676"/>
              <p:cNvCxnSpPr>
                <a:endCxn id="676"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78" name="Group 677"/>
              <p:cNvGrpSpPr/>
              <p:nvPr/>
            </p:nvGrpSpPr>
            <p:grpSpPr>
              <a:xfrm>
                <a:off x="3512623" y="2288663"/>
                <a:ext cx="1236026" cy="1236026"/>
                <a:chOff x="3512623" y="2288663"/>
                <a:chExt cx="1236026" cy="1236026"/>
              </a:xfrm>
            </p:grpSpPr>
            <p:cxnSp>
              <p:nvCxnSpPr>
                <p:cNvPr id="688" name="Straight Connector 687"/>
                <p:cNvCxnSpPr>
                  <a:stCxn id="676" idx="0"/>
                  <a:endCxn id="67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9" name="Straight Connector 688"/>
                <p:cNvCxnSpPr>
                  <a:stCxn id="676" idx="1"/>
                  <a:endCxn id="67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0" name="Straight Connector 689"/>
                <p:cNvCxnSpPr>
                  <a:stCxn id="676" idx="7"/>
                  <a:endCxn id="67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1" name="Straight Connector 690"/>
                <p:cNvCxnSpPr>
                  <a:stCxn id="676" idx="6"/>
                  <a:endCxn id="67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2" name="Straight Connector 691"/>
                <p:cNvCxnSpPr>
                  <a:stCxn id="675" idx="4"/>
                  <a:endCxn id="67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3" name="Straight Connector 692"/>
                <p:cNvCxnSpPr>
                  <a:stCxn id="676" idx="2"/>
                  <a:endCxn id="67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4" name="Straight Connector 693"/>
                <p:cNvCxnSpPr>
                  <a:stCxn id="676" idx="3"/>
                  <a:endCxn id="67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95" name="Straight Connector 694"/>
                <p:cNvCxnSpPr>
                  <a:stCxn id="675" idx="5"/>
                  <a:endCxn id="67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679" name="Group 678"/>
              <p:cNvGrpSpPr/>
              <p:nvPr/>
            </p:nvGrpSpPr>
            <p:grpSpPr>
              <a:xfrm rot="4063986">
                <a:off x="3512622" y="2278774"/>
                <a:ext cx="1236026" cy="1236026"/>
                <a:chOff x="3512623" y="2288663"/>
                <a:chExt cx="1236026" cy="1236026"/>
              </a:xfrm>
            </p:grpSpPr>
            <p:cxnSp>
              <p:nvCxnSpPr>
                <p:cNvPr id="680" name="Straight Connector 67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3" name="Straight Connector 68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4" name="Straight Connector 68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5" name="Straight Connector 68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6" name="Straight Connector 68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687" name="Straight Connector 68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696" name="Group 695"/>
            <p:cNvGrpSpPr/>
            <p:nvPr/>
          </p:nvGrpSpPr>
          <p:grpSpPr>
            <a:xfrm>
              <a:off x="5002241" y="1480988"/>
              <a:ext cx="369834" cy="372792"/>
              <a:chOff x="3512622" y="2278774"/>
              <a:chExt cx="1236027" cy="1245915"/>
            </a:xfrm>
          </p:grpSpPr>
          <p:sp>
            <p:nvSpPr>
              <p:cNvPr id="697" name="Oval 69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98" name="Oval 69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99" name="Straight Connector 698"/>
              <p:cNvCxnSpPr>
                <a:endCxn id="698" idx="3"/>
              </p:cNvCxnSpPr>
              <p:nvPr/>
            </p:nvCxnSpPr>
            <p:spPr>
              <a:xfrm flipH="1">
                <a:off x="3836824" y="2887788"/>
                <a:ext cx="32035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00" name="Group 699"/>
              <p:cNvGrpSpPr/>
              <p:nvPr/>
            </p:nvGrpSpPr>
            <p:grpSpPr>
              <a:xfrm>
                <a:off x="3512623" y="2288663"/>
                <a:ext cx="1236026" cy="1236026"/>
                <a:chOff x="3512623" y="2288663"/>
                <a:chExt cx="1236026" cy="1236026"/>
              </a:xfrm>
            </p:grpSpPr>
            <p:cxnSp>
              <p:nvCxnSpPr>
                <p:cNvPr id="710" name="Straight Connector 709"/>
                <p:cNvCxnSpPr>
                  <a:stCxn id="698" idx="0"/>
                  <a:endCxn id="69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1" name="Straight Connector 710"/>
                <p:cNvCxnSpPr>
                  <a:stCxn id="698" idx="1"/>
                  <a:endCxn id="69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2" name="Straight Connector 711"/>
                <p:cNvCxnSpPr>
                  <a:stCxn id="698" idx="7"/>
                  <a:endCxn id="69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3" name="Straight Connector 712"/>
                <p:cNvCxnSpPr>
                  <a:stCxn id="698" idx="6"/>
                  <a:endCxn id="69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4" name="Straight Connector 713"/>
                <p:cNvCxnSpPr>
                  <a:stCxn id="697" idx="4"/>
                  <a:endCxn id="69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5" name="Straight Connector 714"/>
                <p:cNvCxnSpPr>
                  <a:stCxn id="698" idx="2"/>
                  <a:endCxn id="69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6" name="Straight Connector 715"/>
                <p:cNvCxnSpPr>
                  <a:stCxn id="698" idx="3"/>
                  <a:endCxn id="69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17" name="Straight Connector 716"/>
                <p:cNvCxnSpPr>
                  <a:stCxn id="697" idx="5"/>
                  <a:endCxn id="69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01" name="Group 700"/>
              <p:cNvGrpSpPr/>
              <p:nvPr/>
            </p:nvGrpSpPr>
            <p:grpSpPr>
              <a:xfrm rot="4063986">
                <a:off x="3512622" y="2278774"/>
                <a:ext cx="1236026" cy="1236026"/>
                <a:chOff x="3512623" y="2288663"/>
                <a:chExt cx="1236026" cy="1236026"/>
              </a:xfrm>
            </p:grpSpPr>
            <p:cxnSp>
              <p:nvCxnSpPr>
                <p:cNvPr id="702" name="Straight Connector 70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3" name="Straight Connector 70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4" name="Straight Connector 70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5" name="Straight Connector 70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6" name="Straight Connector 70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7" name="Straight Connector 70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8" name="Straight Connector 70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09" name="Straight Connector 70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18" name="Group 717"/>
            <p:cNvGrpSpPr/>
            <p:nvPr/>
          </p:nvGrpSpPr>
          <p:grpSpPr>
            <a:xfrm>
              <a:off x="5002241" y="1887815"/>
              <a:ext cx="369834" cy="372792"/>
              <a:chOff x="3512622" y="2278774"/>
              <a:chExt cx="1236027" cy="1245915"/>
            </a:xfrm>
          </p:grpSpPr>
          <p:sp>
            <p:nvSpPr>
              <p:cNvPr id="719" name="Oval 71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20" name="Oval 71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21" name="Straight Connector 720"/>
              <p:cNvCxnSpPr>
                <a:endCxn id="720"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22" name="Group 721"/>
              <p:cNvGrpSpPr/>
              <p:nvPr/>
            </p:nvGrpSpPr>
            <p:grpSpPr>
              <a:xfrm>
                <a:off x="3512623" y="2288663"/>
                <a:ext cx="1236026" cy="1236026"/>
                <a:chOff x="3512623" y="2288663"/>
                <a:chExt cx="1236026" cy="1236026"/>
              </a:xfrm>
            </p:grpSpPr>
            <p:cxnSp>
              <p:nvCxnSpPr>
                <p:cNvPr id="732" name="Straight Connector 731"/>
                <p:cNvCxnSpPr>
                  <a:stCxn id="720" idx="0"/>
                  <a:endCxn id="71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3" name="Straight Connector 732"/>
                <p:cNvCxnSpPr>
                  <a:stCxn id="720" idx="1"/>
                  <a:endCxn id="71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4" name="Straight Connector 733"/>
                <p:cNvCxnSpPr>
                  <a:stCxn id="720" idx="7"/>
                  <a:endCxn id="71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5" name="Straight Connector 734"/>
                <p:cNvCxnSpPr>
                  <a:stCxn id="720" idx="6"/>
                  <a:endCxn id="71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6" name="Straight Connector 735"/>
                <p:cNvCxnSpPr>
                  <a:stCxn id="719" idx="4"/>
                  <a:endCxn id="72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7" name="Straight Connector 736"/>
                <p:cNvCxnSpPr>
                  <a:stCxn id="720" idx="2"/>
                  <a:endCxn id="71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8" name="Straight Connector 737"/>
                <p:cNvCxnSpPr>
                  <a:stCxn id="720" idx="3"/>
                  <a:endCxn id="71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9" name="Straight Connector 738"/>
                <p:cNvCxnSpPr>
                  <a:stCxn id="719" idx="5"/>
                  <a:endCxn id="72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23" name="Group 722"/>
              <p:cNvGrpSpPr/>
              <p:nvPr/>
            </p:nvGrpSpPr>
            <p:grpSpPr>
              <a:xfrm rot="4063986">
                <a:off x="3512622" y="2278774"/>
                <a:ext cx="1236026" cy="1236026"/>
                <a:chOff x="3512623" y="2288663"/>
                <a:chExt cx="1236026" cy="1236026"/>
              </a:xfrm>
            </p:grpSpPr>
            <p:cxnSp>
              <p:nvCxnSpPr>
                <p:cNvPr id="724" name="Straight Connector 72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5" name="Straight Connector 72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6" name="Straight Connector 72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7" name="Straight Connector 72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8" name="Straight Connector 72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29" name="Straight Connector 72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0" name="Straight Connector 72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31" name="Straight Connector 73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40" name="Group 739"/>
            <p:cNvGrpSpPr/>
            <p:nvPr/>
          </p:nvGrpSpPr>
          <p:grpSpPr>
            <a:xfrm>
              <a:off x="5006373" y="2286945"/>
              <a:ext cx="369834" cy="372792"/>
              <a:chOff x="3512622" y="2278774"/>
              <a:chExt cx="1236027" cy="1245915"/>
            </a:xfrm>
          </p:grpSpPr>
          <p:sp>
            <p:nvSpPr>
              <p:cNvPr id="741" name="Oval 74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42" name="Oval 74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43" name="Straight Connector 742"/>
              <p:cNvCxnSpPr>
                <a:endCxn id="742"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44" name="Group 743"/>
              <p:cNvGrpSpPr/>
              <p:nvPr/>
            </p:nvGrpSpPr>
            <p:grpSpPr>
              <a:xfrm>
                <a:off x="3512623" y="2288663"/>
                <a:ext cx="1236026" cy="1236026"/>
                <a:chOff x="3512623" y="2288663"/>
                <a:chExt cx="1236026" cy="1236026"/>
              </a:xfrm>
            </p:grpSpPr>
            <p:cxnSp>
              <p:nvCxnSpPr>
                <p:cNvPr id="754" name="Straight Connector 753"/>
                <p:cNvCxnSpPr>
                  <a:stCxn id="742" idx="0"/>
                  <a:endCxn id="74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5" name="Straight Connector 754"/>
                <p:cNvCxnSpPr>
                  <a:stCxn id="742" idx="1"/>
                  <a:endCxn id="74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6" name="Straight Connector 755"/>
                <p:cNvCxnSpPr>
                  <a:stCxn id="742" idx="7"/>
                  <a:endCxn id="74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7" name="Straight Connector 756"/>
                <p:cNvCxnSpPr>
                  <a:stCxn id="742" idx="6"/>
                  <a:endCxn id="74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8" name="Straight Connector 757"/>
                <p:cNvCxnSpPr>
                  <a:stCxn id="741" idx="4"/>
                  <a:endCxn id="74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9" name="Straight Connector 758"/>
                <p:cNvCxnSpPr>
                  <a:stCxn id="742" idx="2"/>
                  <a:endCxn id="74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0" name="Straight Connector 759"/>
                <p:cNvCxnSpPr>
                  <a:stCxn id="742" idx="3"/>
                  <a:endCxn id="74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1" name="Straight Connector 760"/>
                <p:cNvCxnSpPr>
                  <a:stCxn id="741" idx="5"/>
                  <a:endCxn id="74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45" name="Group 744"/>
              <p:cNvGrpSpPr/>
              <p:nvPr/>
            </p:nvGrpSpPr>
            <p:grpSpPr>
              <a:xfrm rot="4063986">
                <a:off x="3512622" y="2278774"/>
                <a:ext cx="1236026" cy="1236026"/>
                <a:chOff x="3512623" y="2288663"/>
                <a:chExt cx="1236026" cy="1236026"/>
              </a:xfrm>
            </p:grpSpPr>
            <p:cxnSp>
              <p:nvCxnSpPr>
                <p:cNvPr id="746" name="Straight Connector 74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7" name="Straight Connector 74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8" name="Straight Connector 74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49" name="Straight Connector 74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0" name="Straight Connector 74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1" name="Straight Connector 75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2" name="Straight Connector 75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3" name="Straight Connector 75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62" name="Group 761"/>
            <p:cNvGrpSpPr/>
            <p:nvPr/>
          </p:nvGrpSpPr>
          <p:grpSpPr>
            <a:xfrm>
              <a:off x="5014315" y="2693960"/>
              <a:ext cx="369834" cy="372792"/>
              <a:chOff x="3512622" y="2278774"/>
              <a:chExt cx="1236027" cy="1245915"/>
            </a:xfrm>
          </p:grpSpPr>
          <p:sp>
            <p:nvSpPr>
              <p:cNvPr id="763" name="Oval 76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64" name="Oval 76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65" name="Straight Connector 764"/>
              <p:cNvCxnSpPr>
                <a:endCxn id="764"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66" name="Group 765"/>
              <p:cNvGrpSpPr/>
              <p:nvPr/>
            </p:nvGrpSpPr>
            <p:grpSpPr>
              <a:xfrm>
                <a:off x="3512623" y="2288663"/>
                <a:ext cx="1236026" cy="1236026"/>
                <a:chOff x="3512623" y="2288663"/>
                <a:chExt cx="1236026" cy="1236026"/>
              </a:xfrm>
            </p:grpSpPr>
            <p:cxnSp>
              <p:nvCxnSpPr>
                <p:cNvPr id="776" name="Straight Connector 775"/>
                <p:cNvCxnSpPr>
                  <a:stCxn id="764" idx="0"/>
                  <a:endCxn id="76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7" name="Straight Connector 776"/>
                <p:cNvCxnSpPr>
                  <a:stCxn id="764" idx="1"/>
                  <a:endCxn id="76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8" name="Straight Connector 777"/>
                <p:cNvCxnSpPr>
                  <a:stCxn id="764" idx="7"/>
                  <a:endCxn id="76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9" name="Straight Connector 778"/>
                <p:cNvCxnSpPr>
                  <a:stCxn id="764" idx="6"/>
                  <a:endCxn id="76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0" name="Straight Connector 779"/>
                <p:cNvCxnSpPr>
                  <a:stCxn id="763" idx="4"/>
                  <a:endCxn id="76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1" name="Straight Connector 780"/>
                <p:cNvCxnSpPr>
                  <a:stCxn id="764" idx="2"/>
                  <a:endCxn id="76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2" name="Straight Connector 781"/>
                <p:cNvCxnSpPr>
                  <a:stCxn id="764" idx="3"/>
                  <a:endCxn id="76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83" name="Straight Connector 782"/>
                <p:cNvCxnSpPr>
                  <a:stCxn id="763" idx="5"/>
                  <a:endCxn id="76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67" name="Group 766"/>
              <p:cNvGrpSpPr/>
              <p:nvPr/>
            </p:nvGrpSpPr>
            <p:grpSpPr>
              <a:xfrm rot="4063986">
                <a:off x="3512622" y="2278774"/>
                <a:ext cx="1236026" cy="1236026"/>
                <a:chOff x="3512623" y="2288663"/>
                <a:chExt cx="1236026" cy="1236026"/>
              </a:xfrm>
            </p:grpSpPr>
            <p:cxnSp>
              <p:nvCxnSpPr>
                <p:cNvPr id="768" name="Straight Connector 76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69" name="Straight Connector 76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0" name="Straight Connector 76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1" name="Straight Connector 77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2" name="Straight Connector 77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3" name="Straight Connector 77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4" name="Straight Connector 77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75" name="Straight Connector 77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784" name="Group 783"/>
            <p:cNvGrpSpPr/>
            <p:nvPr/>
          </p:nvGrpSpPr>
          <p:grpSpPr>
            <a:xfrm>
              <a:off x="5006373" y="3101276"/>
              <a:ext cx="369834" cy="372792"/>
              <a:chOff x="3512622" y="2278774"/>
              <a:chExt cx="1236027" cy="1245915"/>
            </a:xfrm>
          </p:grpSpPr>
          <p:sp>
            <p:nvSpPr>
              <p:cNvPr id="785" name="Oval 78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86" name="Oval 78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787" name="Straight Connector 786"/>
              <p:cNvCxnSpPr>
                <a:endCxn id="786"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788" name="Group 787"/>
              <p:cNvGrpSpPr/>
              <p:nvPr/>
            </p:nvGrpSpPr>
            <p:grpSpPr>
              <a:xfrm>
                <a:off x="3512623" y="2288663"/>
                <a:ext cx="1236026" cy="1236026"/>
                <a:chOff x="3512623" y="2288663"/>
                <a:chExt cx="1236026" cy="1236026"/>
              </a:xfrm>
            </p:grpSpPr>
            <p:cxnSp>
              <p:nvCxnSpPr>
                <p:cNvPr id="798" name="Straight Connector 797"/>
                <p:cNvCxnSpPr>
                  <a:stCxn id="786" idx="0"/>
                  <a:endCxn id="78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9" name="Straight Connector 798"/>
                <p:cNvCxnSpPr>
                  <a:stCxn id="786" idx="1"/>
                  <a:endCxn id="78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0" name="Straight Connector 799"/>
                <p:cNvCxnSpPr>
                  <a:stCxn id="786" idx="7"/>
                  <a:endCxn id="78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1" name="Straight Connector 800"/>
                <p:cNvCxnSpPr>
                  <a:stCxn id="786" idx="6"/>
                  <a:endCxn id="78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2" name="Straight Connector 801"/>
                <p:cNvCxnSpPr>
                  <a:stCxn id="785" idx="4"/>
                  <a:endCxn id="78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3" name="Straight Connector 802"/>
                <p:cNvCxnSpPr>
                  <a:stCxn id="786" idx="2"/>
                  <a:endCxn id="78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4" name="Straight Connector 803"/>
                <p:cNvCxnSpPr>
                  <a:stCxn id="786" idx="3"/>
                  <a:endCxn id="78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05" name="Straight Connector 804"/>
                <p:cNvCxnSpPr>
                  <a:stCxn id="785" idx="5"/>
                  <a:endCxn id="78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789" name="Group 788"/>
              <p:cNvGrpSpPr/>
              <p:nvPr/>
            </p:nvGrpSpPr>
            <p:grpSpPr>
              <a:xfrm rot="4063986">
                <a:off x="3512622" y="2278774"/>
                <a:ext cx="1236026" cy="1236026"/>
                <a:chOff x="3512623" y="2288663"/>
                <a:chExt cx="1236026" cy="1236026"/>
              </a:xfrm>
            </p:grpSpPr>
            <p:cxnSp>
              <p:nvCxnSpPr>
                <p:cNvPr id="790" name="Straight Connector 78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1" name="Straight Connector 79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2" name="Straight Connector 79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3" name="Straight Connector 79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4" name="Straight Connector 79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5" name="Straight Connector 79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6" name="Straight Connector 79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97" name="Straight Connector 79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06" name="Group 805"/>
            <p:cNvGrpSpPr/>
            <p:nvPr/>
          </p:nvGrpSpPr>
          <p:grpSpPr>
            <a:xfrm>
              <a:off x="3717019" y="3524689"/>
              <a:ext cx="369834" cy="372792"/>
              <a:chOff x="3512622" y="2278774"/>
              <a:chExt cx="1236027" cy="1245915"/>
            </a:xfrm>
          </p:grpSpPr>
          <p:sp>
            <p:nvSpPr>
              <p:cNvPr id="807" name="Oval 80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08" name="Oval 80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09" name="Straight Connector 808"/>
              <p:cNvCxnSpPr>
                <a:endCxn id="808"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10" name="Group 809"/>
              <p:cNvGrpSpPr/>
              <p:nvPr/>
            </p:nvGrpSpPr>
            <p:grpSpPr>
              <a:xfrm>
                <a:off x="3512623" y="2288663"/>
                <a:ext cx="1236026" cy="1236026"/>
                <a:chOff x="3512623" y="2288663"/>
                <a:chExt cx="1236026" cy="1236026"/>
              </a:xfrm>
            </p:grpSpPr>
            <p:cxnSp>
              <p:nvCxnSpPr>
                <p:cNvPr id="820" name="Straight Connector 819"/>
                <p:cNvCxnSpPr>
                  <a:stCxn id="808" idx="0"/>
                  <a:endCxn id="80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1" name="Straight Connector 820"/>
                <p:cNvCxnSpPr>
                  <a:stCxn id="808" idx="1"/>
                  <a:endCxn id="80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2" name="Straight Connector 821"/>
                <p:cNvCxnSpPr>
                  <a:stCxn id="808" idx="7"/>
                  <a:endCxn id="80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3" name="Straight Connector 822"/>
                <p:cNvCxnSpPr>
                  <a:stCxn id="808" idx="6"/>
                  <a:endCxn id="80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4" name="Straight Connector 823"/>
                <p:cNvCxnSpPr>
                  <a:stCxn id="807" idx="4"/>
                  <a:endCxn id="80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5" name="Straight Connector 824"/>
                <p:cNvCxnSpPr>
                  <a:stCxn id="808" idx="2"/>
                  <a:endCxn id="80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6" name="Straight Connector 825"/>
                <p:cNvCxnSpPr>
                  <a:stCxn id="808" idx="3"/>
                  <a:endCxn id="80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p:cNvCxnSpPr>
                  <a:stCxn id="807" idx="5"/>
                  <a:endCxn id="80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11" name="Group 810"/>
              <p:cNvGrpSpPr/>
              <p:nvPr/>
            </p:nvGrpSpPr>
            <p:grpSpPr>
              <a:xfrm rot="4063986">
                <a:off x="3512622" y="2278774"/>
                <a:ext cx="1236026" cy="1236026"/>
                <a:chOff x="3512623" y="2288663"/>
                <a:chExt cx="1236026" cy="1236026"/>
              </a:xfrm>
            </p:grpSpPr>
            <p:cxnSp>
              <p:nvCxnSpPr>
                <p:cNvPr id="812" name="Straight Connector 81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3" name="Straight Connector 81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4" name="Straight Connector 81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5" name="Straight Connector 81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6" name="Straight Connector 81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7" name="Straight Connector 81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8" name="Straight Connector 81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19" name="Straight Connector 81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28" name="Group 827"/>
            <p:cNvGrpSpPr/>
            <p:nvPr/>
          </p:nvGrpSpPr>
          <p:grpSpPr>
            <a:xfrm>
              <a:off x="4158238" y="3524575"/>
              <a:ext cx="369834" cy="372792"/>
              <a:chOff x="3512622" y="2278774"/>
              <a:chExt cx="1236027" cy="1245915"/>
            </a:xfrm>
          </p:grpSpPr>
          <p:sp>
            <p:nvSpPr>
              <p:cNvPr id="829" name="Oval 82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30" name="Oval 82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31" name="Straight Connector 830"/>
              <p:cNvCxnSpPr>
                <a:endCxn id="829" idx="3"/>
              </p:cNvCxnSpPr>
              <p:nvPr/>
            </p:nvCxnSpPr>
            <p:spPr>
              <a:xfrm flipH="1">
                <a:off x="3693634" y="2887788"/>
                <a:ext cx="463544" cy="45588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32" name="Group 831"/>
              <p:cNvGrpSpPr/>
              <p:nvPr/>
            </p:nvGrpSpPr>
            <p:grpSpPr>
              <a:xfrm>
                <a:off x="3512623" y="2288663"/>
                <a:ext cx="1236026" cy="1236026"/>
                <a:chOff x="3512623" y="2288663"/>
                <a:chExt cx="1236026" cy="1236026"/>
              </a:xfrm>
            </p:grpSpPr>
            <p:cxnSp>
              <p:nvCxnSpPr>
                <p:cNvPr id="842" name="Straight Connector 841"/>
                <p:cNvCxnSpPr>
                  <a:stCxn id="830" idx="0"/>
                  <a:endCxn id="82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3" name="Straight Connector 842"/>
                <p:cNvCxnSpPr>
                  <a:stCxn id="830" idx="1"/>
                  <a:endCxn id="82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4" name="Straight Connector 843"/>
                <p:cNvCxnSpPr>
                  <a:stCxn id="830" idx="7"/>
                  <a:endCxn id="82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5" name="Straight Connector 844"/>
                <p:cNvCxnSpPr>
                  <a:stCxn id="830" idx="6"/>
                  <a:endCxn id="82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6" name="Straight Connector 845"/>
                <p:cNvCxnSpPr>
                  <a:stCxn id="829" idx="4"/>
                  <a:endCxn id="83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7" name="Straight Connector 846"/>
                <p:cNvCxnSpPr>
                  <a:stCxn id="830" idx="2"/>
                  <a:endCxn id="82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8" name="Straight Connector 847"/>
                <p:cNvCxnSpPr>
                  <a:stCxn id="830" idx="3"/>
                  <a:endCxn id="82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9" name="Straight Connector 848"/>
                <p:cNvCxnSpPr>
                  <a:stCxn id="829" idx="5"/>
                  <a:endCxn id="83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33" name="Group 832"/>
              <p:cNvGrpSpPr/>
              <p:nvPr/>
            </p:nvGrpSpPr>
            <p:grpSpPr>
              <a:xfrm rot="4063986">
                <a:off x="3512622" y="2278774"/>
                <a:ext cx="1236026" cy="1236026"/>
                <a:chOff x="3512623" y="2288663"/>
                <a:chExt cx="1236026" cy="1236026"/>
              </a:xfrm>
            </p:grpSpPr>
            <p:cxnSp>
              <p:nvCxnSpPr>
                <p:cNvPr id="834" name="Straight Connector 83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6" name="Straight Connector 83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7" name="Straight Connector 83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8" name="Straight Connector 83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39" name="Straight Connector 83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0" name="Straight Connector 83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41" name="Straight Connector 84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50" name="Group 849"/>
            <p:cNvGrpSpPr/>
            <p:nvPr/>
          </p:nvGrpSpPr>
          <p:grpSpPr>
            <a:xfrm>
              <a:off x="4579425" y="3524575"/>
              <a:ext cx="369834" cy="372792"/>
              <a:chOff x="3512622" y="2278774"/>
              <a:chExt cx="1236027" cy="1245915"/>
            </a:xfrm>
          </p:grpSpPr>
          <p:sp>
            <p:nvSpPr>
              <p:cNvPr id="851" name="Oval 85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52" name="Oval 85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53" name="Straight Connector 852"/>
              <p:cNvCxnSpPr>
                <a:endCxn id="852"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54" name="Group 853"/>
              <p:cNvGrpSpPr/>
              <p:nvPr/>
            </p:nvGrpSpPr>
            <p:grpSpPr>
              <a:xfrm>
                <a:off x="3512623" y="2288663"/>
                <a:ext cx="1236026" cy="1236026"/>
                <a:chOff x="3512623" y="2288663"/>
                <a:chExt cx="1236026" cy="1236026"/>
              </a:xfrm>
            </p:grpSpPr>
            <p:cxnSp>
              <p:nvCxnSpPr>
                <p:cNvPr id="864" name="Straight Connector 863"/>
                <p:cNvCxnSpPr>
                  <a:stCxn id="852" idx="0"/>
                  <a:endCxn id="85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5" name="Straight Connector 864"/>
                <p:cNvCxnSpPr>
                  <a:stCxn id="852" idx="1"/>
                  <a:endCxn id="85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6" name="Straight Connector 865"/>
                <p:cNvCxnSpPr>
                  <a:stCxn id="852" idx="7"/>
                  <a:endCxn id="85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7" name="Straight Connector 866"/>
                <p:cNvCxnSpPr>
                  <a:stCxn id="852" idx="6"/>
                  <a:endCxn id="85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8" name="Straight Connector 867"/>
                <p:cNvCxnSpPr>
                  <a:stCxn id="851" idx="4"/>
                  <a:endCxn id="85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9" name="Straight Connector 868"/>
                <p:cNvCxnSpPr>
                  <a:stCxn id="852" idx="2"/>
                  <a:endCxn id="85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0" name="Straight Connector 869"/>
                <p:cNvCxnSpPr>
                  <a:stCxn id="852" idx="3"/>
                  <a:endCxn id="85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1" name="Straight Connector 870"/>
                <p:cNvCxnSpPr>
                  <a:stCxn id="851" idx="5"/>
                  <a:endCxn id="85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55" name="Group 854"/>
              <p:cNvGrpSpPr/>
              <p:nvPr/>
            </p:nvGrpSpPr>
            <p:grpSpPr>
              <a:xfrm rot="4063986">
                <a:off x="3512622" y="2278774"/>
                <a:ext cx="1236026" cy="1236026"/>
                <a:chOff x="3512623" y="2288663"/>
                <a:chExt cx="1236026" cy="1236026"/>
              </a:xfrm>
            </p:grpSpPr>
            <p:cxnSp>
              <p:nvCxnSpPr>
                <p:cNvPr id="856" name="Straight Connector 85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57" name="Straight Connector 85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58" name="Straight Connector 85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59" name="Straight Connector 85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0" name="Straight Connector 85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1" name="Straight Connector 86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2" name="Straight Connector 86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63" name="Straight Connector 86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72" name="Group 871"/>
            <p:cNvGrpSpPr/>
            <p:nvPr/>
          </p:nvGrpSpPr>
          <p:grpSpPr>
            <a:xfrm>
              <a:off x="5000681" y="3524575"/>
              <a:ext cx="369834" cy="372792"/>
              <a:chOff x="3512622" y="2278774"/>
              <a:chExt cx="1236027" cy="1245915"/>
            </a:xfrm>
          </p:grpSpPr>
          <p:sp>
            <p:nvSpPr>
              <p:cNvPr id="873" name="Oval 87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74" name="Oval 87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75" name="Straight Connector 874"/>
              <p:cNvCxnSpPr>
                <a:endCxn id="874"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76" name="Group 875"/>
              <p:cNvGrpSpPr/>
              <p:nvPr/>
            </p:nvGrpSpPr>
            <p:grpSpPr>
              <a:xfrm>
                <a:off x="3512623" y="2288663"/>
                <a:ext cx="1236026" cy="1236026"/>
                <a:chOff x="3512623" y="2288663"/>
                <a:chExt cx="1236026" cy="1236026"/>
              </a:xfrm>
            </p:grpSpPr>
            <p:cxnSp>
              <p:nvCxnSpPr>
                <p:cNvPr id="886" name="Straight Connector 885"/>
                <p:cNvCxnSpPr>
                  <a:stCxn id="874" idx="0"/>
                  <a:endCxn id="87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7" name="Straight Connector 886"/>
                <p:cNvCxnSpPr>
                  <a:stCxn id="874" idx="1"/>
                  <a:endCxn id="87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8" name="Straight Connector 887"/>
                <p:cNvCxnSpPr>
                  <a:stCxn id="874" idx="7"/>
                  <a:endCxn id="87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9" name="Straight Connector 888"/>
                <p:cNvCxnSpPr>
                  <a:stCxn id="874" idx="6"/>
                  <a:endCxn id="87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0" name="Straight Connector 889"/>
                <p:cNvCxnSpPr>
                  <a:stCxn id="873" idx="4"/>
                  <a:endCxn id="87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1" name="Straight Connector 890"/>
                <p:cNvCxnSpPr>
                  <a:stCxn id="874" idx="2"/>
                  <a:endCxn id="87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2" name="Straight Connector 891"/>
                <p:cNvCxnSpPr>
                  <a:stCxn id="874" idx="3"/>
                  <a:endCxn id="87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93" name="Straight Connector 892"/>
                <p:cNvCxnSpPr>
                  <a:stCxn id="873" idx="5"/>
                  <a:endCxn id="87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77" name="Group 876"/>
              <p:cNvGrpSpPr/>
              <p:nvPr/>
            </p:nvGrpSpPr>
            <p:grpSpPr>
              <a:xfrm rot="4063986">
                <a:off x="3512622" y="2278774"/>
                <a:ext cx="1236026" cy="1236026"/>
                <a:chOff x="3512623" y="2288663"/>
                <a:chExt cx="1236026" cy="1236026"/>
              </a:xfrm>
            </p:grpSpPr>
            <p:cxnSp>
              <p:nvCxnSpPr>
                <p:cNvPr id="878" name="Straight Connector 87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79" name="Straight Connector 87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0" name="Straight Connector 87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1" name="Straight Connector 88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2" name="Straight Connector 88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3" name="Straight Connector 88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4" name="Straight Connector 88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85" name="Straight Connector 88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894" name="Group 893"/>
            <p:cNvGrpSpPr/>
            <p:nvPr/>
          </p:nvGrpSpPr>
          <p:grpSpPr>
            <a:xfrm>
              <a:off x="3717071" y="3946333"/>
              <a:ext cx="369834" cy="372792"/>
              <a:chOff x="3512622" y="2278774"/>
              <a:chExt cx="1236027" cy="1245915"/>
            </a:xfrm>
          </p:grpSpPr>
          <p:sp>
            <p:nvSpPr>
              <p:cNvPr id="895" name="Oval 89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96" name="Oval 89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897" name="Straight Connector 896"/>
              <p:cNvCxnSpPr>
                <a:endCxn id="896"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98" name="Group 897"/>
              <p:cNvGrpSpPr/>
              <p:nvPr/>
            </p:nvGrpSpPr>
            <p:grpSpPr>
              <a:xfrm>
                <a:off x="3512623" y="2288663"/>
                <a:ext cx="1236026" cy="1236026"/>
                <a:chOff x="3512623" y="2288663"/>
                <a:chExt cx="1236026" cy="1236026"/>
              </a:xfrm>
            </p:grpSpPr>
            <p:cxnSp>
              <p:nvCxnSpPr>
                <p:cNvPr id="908" name="Straight Connector 907"/>
                <p:cNvCxnSpPr>
                  <a:stCxn id="896" idx="0"/>
                  <a:endCxn id="89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9" name="Straight Connector 908"/>
                <p:cNvCxnSpPr>
                  <a:stCxn id="896" idx="1"/>
                  <a:endCxn id="89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0" name="Straight Connector 909"/>
                <p:cNvCxnSpPr>
                  <a:stCxn id="896" idx="7"/>
                  <a:endCxn id="89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1" name="Straight Connector 910"/>
                <p:cNvCxnSpPr>
                  <a:stCxn id="896" idx="6"/>
                  <a:endCxn id="89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2" name="Straight Connector 911"/>
                <p:cNvCxnSpPr>
                  <a:stCxn id="895" idx="4"/>
                  <a:endCxn id="89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3" name="Straight Connector 912"/>
                <p:cNvCxnSpPr>
                  <a:stCxn id="896" idx="2"/>
                  <a:endCxn id="89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4" name="Straight Connector 913"/>
                <p:cNvCxnSpPr>
                  <a:stCxn id="896" idx="3"/>
                  <a:endCxn id="89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15" name="Straight Connector 914"/>
                <p:cNvCxnSpPr>
                  <a:stCxn id="895" idx="5"/>
                  <a:endCxn id="89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899" name="Group 898"/>
              <p:cNvGrpSpPr/>
              <p:nvPr/>
            </p:nvGrpSpPr>
            <p:grpSpPr>
              <a:xfrm rot="4063986">
                <a:off x="3512622" y="2278774"/>
                <a:ext cx="1236026" cy="1236026"/>
                <a:chOff x="3512623" y="2288663"/>
                <a:chExt cx="1236026" cy="1236026"/>
              </a:xfrm>
            </p:grpSpPr>
            <p:cxnSp>
              <p:nvCxnSpPr>
                <p:cNvPr id="900" name="Straight Connector 89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1" name="Straight Connector 90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2" name="Straight Connector 90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3" name="Straight Connector 90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4" name="Straight Connector 90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5" name="Straight Connector 90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6" name="Straight Connector 90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07" name="Straight Connector 90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16" name="Group 915"/>
            <p:cNvGrpSpPr/>
            <p:nvPr/>
          </p:nvGrpSpPr>
          <p:grpSpPr>
            <a:xfrm>
              <a:off x="4158290" y="3946219"/>
              <a:ext cx="369834" cy="372792"/>
              <a:chOff x="3512622" y="2278774"/>
              <a:chExt cx="1236027" cy="1245915"/>
            </a:xfrm>
          </p:grpSpPr>
          <p:sp>
            <p:nvSpPr>
              <p:cNvPr id="917" name="Oval 91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18" name="Oval 91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19" name="Straight Connector 918"/>
              <p:cNvCxnSpPr>
                <a:endCxn id="918"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20" name="Group 919"/>
              <p:cNvGrpSpPr/>
              <p:nvPr/>
            </p:nvGrpSpPr>
            <p:grpSpPr>
              <a:xfrm>
                <a:off x="3512623" y="2288663"/>
                <a:ext cx="1236026" cy="1236026"/>
                <a:chOff x="3512623" y="2288663"/>
                <a:chExt cx="1236026" cy="1236026"/>
              </a:xfrm>
            </p:grpSpPr>
            <p:cxnSp>
              <p:nvCxnSpPr>
                <p:cNvPr id="930" name="Straight Connector 929"/>
                <p:cNvCxnSpPr>
                  <a:stCxn id="918" idx="0"/>
                  <a:endCxn id="91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1" name="Straight Connector 930"/>
                <p:cNvCxnSpPr>
                  <a:stCxn id="918" idx="1"/>
                  <a:endCxn id="91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2" name="Straight Connector 931"/>
                <p:cNvCxnSpPr>
                  <a:stCxn id="918" idx="7"/>
                  <a:endCxn id="91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3" name="Straight Connector 932"/>
                <p:cNvCxnSpPr>
                  <a:stCxn id="918" idx="6"/>
                  <a:endCxn id="91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4" name="Straight Connector 933"/>
                <p:cNvCxnSpPr>
                  <a:stCxn id="917" idx="4"/>
                  <a:endCxn id="91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5" name="Straight Connector 934"/>
                <p:cNvCxnSpPr>
                  <a:stCxn id="918" idx="2"/>
                  <a:endCxn id="91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6" name="Straight Connector 935"/>
                <p:cNvCxnSpPr>
                  <a:stCxn id="918" idx="3"/>
                  <a:endCxn id="91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37" name="Straight Connector 936"/>
                <p:cNvCxnSpPr>
                  <a:stCxn id="917" idx="5"/>
                  <a:endCxn id="91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21" name="Group 920"/>
              <p:cNvGrpSpPr/>
              <p:nvPr/>
            </p:nvGrpSpPr>
            <p:grpSpPr>
              <a:xfrm rot="4063986">
                <a:off x="3512622" y="2278774"/>
                <a:ext cx="1236026" cy="1236026"/>
                <a:chOff x="3512623" y="2288663"/>
                <a:chExt cx="1236026" cy="1236026"/>
              </a:xfrm>
            </p:grpSpPr>
            <p:cxnSp>
              <p:nvCxnSpPr>
                <p:cNvPr id="922" name="Straight Connector 92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3" name="Straight Connector 92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4" name="Straight Connector 92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5" name="Straight Connector 92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6" name="Straight Connector 92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7" name="Straight Connector 92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8" name="Straight Connector 92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29" name="Straight Connector 92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38" name="Group 937"/>
            <p:cNvGrpSpPr/>
            <p:nvPr/>
          </p:nvGrpSpPr>
          <p:grpSpPr>
            <a:xfrm>
              <a:off x="4579477" y="3946219"/>
              <a:ext cx="369834" cy="372792"/>
              <a:chOff x="3512622" y="2278774"/>
              <a:chExt cx="1236027" cy="1245915"/>
            </a:xfrm>
          </p:grpSpPr>
          <p:sp>
            <p:nvSpPr>
              <p:cNvPr id="939" name="Oval 93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40" name="Oval 93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41" name="Straight Connector 940"/>
              <p:cNvCxnSpPr>
                <a:endCxn id="940" idx="2"/>
              </p:cNvCxnSpPr>
              <p:nvPr/>
            </p:nvCxnSpPr>
            <p:spPr>
              <a:xfrm flipH="1">
                <a:off x="3711184" y="2887788"/>
                <a:ext cx="44599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42" name="Group 941"/>
              <p:cNvGrpSpPr/>
              <p:nvPr/>
            </p:nvGrpSpPr>
            <p:grpSpPr>
              <a:xfrm>
                <a:off x="3512623" y="2288663"/>
                <a:ext cx="1236026" cy="1236026"/>
                <a:chOff x="3512623" y="2288663"/>
                <a:chExt cx="1236026" cy="1236026"/>
              </a:xfrm>
            </p:grpSpPr>
            <p:cxnSp>
              <p:nvCxnSpPr>
                <p:cNvPr id="952" name="Straight Connector 951"/>
                <p:cNvCxnSpPr>
                  <a:stCxn id="940" idx="0"/>
                  <a:endCxn id="93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3" name="Straight Connector 952"/>
                <p:cNvCxnSpPr>
                  <a:stCxn id="940" idx="1"/>
                  <a:endCxn id="93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4" name="Straight Connector 953"/>
                <p:cNvCxnSpPr>
                  <a:stCxn id="940" idx="7"/>
                  <a:endCxn id="93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5" name="Straight Connector 954"/>
                <p:cNvCxnSpPr>
                  <a:stCxn id="940" idx="6"/>
                  <a:endCxn id="93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6" name="Straight Connector 955"/>
                <p:cNvCxnSpPr>
                  <a:stCxn id="939" idx="4"/>
                  <a:endCxn id="94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7" name="Straight Connector 956"/>
                <p:cNvCxnSpPr>
                  <a:stCxn id="940" idx="2"/>
                  <a:endCxn id="93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8" name="Straight Connector 957"/>
                <p:cNvCxnSpPr>
                  <a:stCxn id="940" idx="3"/>
                  <a:endCxn id="93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9" name="Straight Connector 958"/>
                <p:cNvCxnSpPr>
                  <a:stCxn id="939" idx="5"/>
                  <a:endCxn id="94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43" name="Group 942"/>
              <p:cNvGrpSpPr/>
              <p:nvPr/>
            </p:nvGrpSpPr>
            <p:grpSpPr>
              <a:xfrm rot="4063986">
                <a:off x="3512622" y="2278774"/>
                <a:ext cx="1236026" cy="1236026"/>
                <a:chOff x="3512623" y="2288663"/>
                <a:chExt cx="1236026" cy="1236026"/>
              </a:xfrm>
            </p:grpSpPr>
            <p:cxnSp>
              <p:nvCxnSpPr>
                <p:cNvPr id="944" name="Straight Connector 94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5" name="Straight Connector 94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6" name="Straight Connector 94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7" name="Straight Connector 94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8" name="Straight Connector 94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49" name="Straight Connector 94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0" name="Straight Connector 94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51" name="Straight Connector 95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60" name="Group 959"/>
            <p:cNvGrpSpPr/>
            <p:nvPr/>
          </p:nvGrpSpPr>
          <p:grpSpPr>
            <a:xfrm>
              <a:off x="5000733" y="3946219"/>
              <a:ext cx="369834" cy="372792"/>
              <a:chOff x="3512622" y="2278774"/>
              <a:chExt cx="1236027" cy="1245915"/>
            </a:xfrm>
          </p:grpSpPr>
          <p:sp>
            <p:nvSpPr>
              <p:cNvPr id="961" name="Oval 96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62" name="Oval 96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63" name="Straight Connector 962"/>
              <p:cNvCxnSpPr>
                <a:endCxn id="962" idx="4"/>
              </p:cNvCxnSpPr>
              <p:nvPr/>
            </p:nvCxnSpPr>
            <p:spPr>
              <a:xfrm flipH="1">
                <a:off x="4140144" y="2887788"/>
                <a:ext cx="17035" cy="45051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64" name="Group 963"/>
              <p:cNvGrpSpPr/>
              <p:nvPr/>
            </p:nvGrpSpPr>
            <p:grpSpPr>
              <a:xfrm>
                <a:off x="3512623" y="2288663"/>
                <a:ext cx="1236026" cy="1236026"/>
                <a:chOff x="3512623" y="2288663"/>
                <a:chExt cx="1236026" cy="1236026"/>
              </a:xfrm>
            </p:grpSpPr>
            <p:cxnSp>
              <p:nvCxnSpPr>
                <p:cNvPr id="974" name="Straight Connector 973"/>
                <p:cNvCxnSpPr>
                  <a:stCxn id="962" idx="0"/>
                  <a:endCxn id="96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5" name="Straight Connector 974"/>
                <p:cNvCxnSpPr>
                  <a:stCxn id="962" idx="1"/>
                  <a:endCxn id="96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6" name="Straight Connector 975"/>
                <p:cNvCxnSpPr>
                  <a:stCxn id="962" idx="7"/>
                  <a:endCxn id="96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7" name="Straight Connector 976"/>
                <p:cNvCxnSpPr>
                  <a:stCxn id="962" idx="6"/>
                  <a:endCxn id="96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8" name="Straight Connector 977"/>
                <p:cNvCxnSpPr>
                  <a:stCxn id="961" idx="4"/>
                  <a:endCxn id="96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9" name="Straight Connector 978"/>
                <p:cNvCxnSpPr>
                  <a:stCxn id="962" idx="2"/>
                  <a:endCxn id="96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0" name="Straight Connector 979"/>
                <p:cNvCxnSpPr>
                  <a:stCxn id="962" idx="3"/>
                  <a:endCxn id="96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1" name="Straight Connector 980"/>
                <p:cNvCxnSpPr>
                  <a:stCxn id="961" idx="5"/>
                  <a:endCxn id="96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65" name="Group 964"/>
              <p:cNvGrpSpPr/>
              <p:nvPr/>
            </p:nvGrpSpPr>
            <p:grpSpPr>
              <a:xfrm rot="4063986">
                <a:off x="3512622" y="2278774"/>
                <a:ext cx="1236026" cy="1236026"/>
                <a:chOff x="3512623" y="2288663"/>
                <a:chExt cx="1236026" cy="1236026"/>
              </a:xfrm>
            </p:grpSpPr>
            <p:cxnSp>
              <p:nvCxnSpPr>
                <p:cNvPr id="966" name="Straight Connector 96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7" name="Straight Connector 96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8" name="Straight Connector 96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69" name="Straight Connector 96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0" name="Straight Connector 96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1" name="Straight Connector 97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2" name="Straight Connector 97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73" name="Straight Connector 97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982" name="Group 981"/>
            <p:cNvGrpSpPr/>
            <p:nvPr/>
          </p:nvGrpSpPr>
          <p:grpSpPr>
            <a:xfrm>
              <a:off x="3717441" y="4374362"/>
              <a:ext cx="369834" cy="372792"/>
              <a:chOff x="3512622" y="2278774"/>
              <a:chExt cx="1236027" cy="1245915"/>
            </a:xfrm>
          </p:grpSpPr>
          <p:sp>
            <p:nvSpPr>
              <p:cNvPr id="983" name="Oval 98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84" name="Oval 98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985" name="Straight Connector 984"/>
              <p:cNvCxnSpPr>
                <a:endCxn id="984" idx="0"/>
              </p:cNvCxnSpPr>
              <p:nvPr/>
            </p:nvCxnSpPr>
            <p:spPr>
              <a:xfrm flipH="1" flipV="1">
                <a:off x="4140144" y="2480381"/>
                <a:ext cx="17035" cy="40740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986" name="Group 985"/>
              <p:cNvGrpSpPr/>
              <p:nvPr/>
            </p:nvGrpSpPr>
            <p:grpSpPr>
              <a:xfrm>
                <a:off x="3512623" y="2288663"/>
                <a:ext cx="1236026" cy="1236026"/>
                <a:chOff x="3512623" y="2288663"/>
                <a:chExt cx="1236026" cy="1236026"/>
              </a:xfrm>
            </p:grpSpPr>
            <p:cxnSp>
              <p:nvCxnSpPr>
                <p:cNvPr id="996" name="Straight Connector 995"/>
                <p:cNvCxnSpPr>
                  <a:stCxn id="984" idx="0"/>
                  <a:endCxn id="98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7" name="Straight Connector 996"/>
                <p:cNvCxnSpPr>
                  <a:stCxn id="984" idx="1"/>
                  <a:endCxn id="98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8" name="Straight Connector 997"/>
                <p:cNvCxnSpPr>
                  <a:stCxn id="984" idx="7"/>
                  <a:endCxn id="98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9" name="Straight Connector 998"/>
                <p:cNvCxnSpPr>
                  <a:stCxn id="984" idx="6"/>
                  <a:endCxn id="98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0" name="Straight Connector 999"/>
                <p:cNvCxnSpPr>
                  <a:stCxn id="983" idx="4"/>
                  <a:endCxn id="98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1" name="Straight Connector 1000"/>
                <p:cNvCxnSpPr>
                  <a:stCxn id="984" idx="2"/>
                  <a:endCxn id="98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2" name="Straight Connector 1001"/>
                <p:cNvCxnSpPr>
                  <a:stCxn id="984" idx="3"/>
                  <a:endCxn id="98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3" name="Straight Connector 1002"/>
                <p:cNvCxnSpPr>
                  <a:stCxn id="983" idx="5"/>
                  <a:endCxn id="98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987" name="Group 986"/>
              <p:cNvGrpSpPr/>
              <p:nvPr/>
            </p:nvGrpSpPr>
            <p:grpSpPr>
              <a:xfrm rot="4063986">
                <a:off x="3512622" y="2278774"/>
                <a:ext cx="1236026" cy="1236026"/>
                <a:chOff x="3512623" y="2288663"/>
                <a:chExt cx="1236026" cy="1236026"/>
              </a:xfrm>
            </p:grpSpPr>
            <p:cxnSp>
              <p:nvCxnSpPr>
                <p:cNvPr id="988" name="Straight Connector 98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89" name="Straight Connector 98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0" name="Straight Connector 98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1" name="Straight Connector 99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2" name="Straight Connector 99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3" name="Straight Connector 99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4" name="Straight Connector 99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95" name="Straight Connector 99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004" name="Group 1003"/>
            <p:cNvGrpSpPr/>
            <p:nvPr/>
          </p:nvGrpSpPr>
          <p:grpSpPr>
            <a:xfrm>
              <a:off x="4158660" y="4374248"/>
              <a:ext cx="369834" cy="372792"/>
              <a:chOff x="3512622" y="2278774"/>
              <a:chExt cx="1236027" cy="1245915"/>
            </a:xfrm>
          </p:grpSpPr>
          <p:sp>
            <p:nvSpPr>
              <p:cNvPr id="1005" name="Oval 100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06" name="Oval 100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07" name="Straight Connector 1006"/>
              <p:cNvCxnSpPr>
                <a:endCxn id="1006" idx="6"/>
              </p:cNvCxnSpPr>
              <p:nvPr/>
            </p:nvCxnSpPr>
            <p:spPr>
              <a:xfrm>
                <a:off x="4157179" y="2887788"/>
                <a:ext cx="411925" cy="21553"/>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08" name="Group 1007"/>
              <p:cNvGrpSpPr/>
              <p:nvPr/>
            </p:nvGrpSpPr>
            <p:grpSpPr>
              <a:xfrm>
                <a:off x="3512623" y="2288663"/>
                <a:ext cx="1236026" cy="1236026"/>
                <a:chOff x="3512623" y="2288663"/>
                <a:chExt cx="1236026" cy="1236026"/>
              </a:xfrm>
            </p:grpSpPr>
            <p:cxnSp>
              <p:nvCxnSpPr>
                <p:cNvPr id="1018" name="Straight Connector 1017"/>
                <p:cNvCxnSpPr>
                  <a:stCxn id="1006" idx="0"/>
                  <a:endCxn id="100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9" name="Straight Connector 1018"/>
                <p:cNvCxnSpPr>
                  <a:stCxn id="1006" idx="1"/>
                  <a:endCxn id="100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0" name="Straight Connector 1019"/>
                <p:cNvCxnSpPr>
                  <a:stCxn id="1006" idx="7"/>
                  <a:endCxn id="100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1" name="Straight Connector 1020"/>
                <p:cNvCxnSpPr>
                  <a:stCxn id="1006" idx="6"/>
                  <a:endCxn id="100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2" name="Straight Connector 1021"/>
                <p:cNvCxnSpPr>
                  <a:stCxn id="1005" idx="4"/>
                  <a:endCxn id="100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3" name="Straight Connector 1022"/>
                <p:cNvCxnSpPr>
                  <a:stCxn id="1006" idx="2"/>
                  <a:endCxn id="100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4" name="Straight Connector 1023"/>
                <p:cNvCxnSpPr>
                  <a:stCxn id="1006" idx="3"/>
                  <a:endCxn id="100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25" name="Straight Connector 1024"/>
                <p:cNvCxnSpPr>
                  <a:stCxn id="1005" idx="5"/>
                  <a:endCxn id="100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09" name="Group 1008"/>
              <p:cNvGrpSpPr/>
              <p:nvPr/>
            </p:nvGrpSpPr>
            <p:grpSpPr>
              <a:xfrm rot="4063986">
                <a:off x="3512622" y="2278774"/>
                <a:ext cx="1236026" cy="1236026"/>
                <a:chOff x="3512623" y="2288663"/>
                <a:chExt cx="1236026" cy="1236026"/>
              </a:xfrm>
            </p:grpSpPr>
            <p:cxnSp>
              <p:nvCxnSpPr>
                <p:cNvPr id="1010" name="Straight Connector 100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1" name="Straight Connector 101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2" name="Straight Connector 101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3" name="Straight Connector 101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4" name="Straight Connector 101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5" name="Straight Connector 101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6" name="Straight Connector 101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7" name="Straight Connector 101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026" name="Group 1025"/>
            <p:cNvGrpSpPr/>
            <p:nvPr/>
          </p:nvGrpSpPr>
          <p:grpSpPr>
            <a:xfrm>
              <a:off x="4579847" y="4374248"/>
              <a:ext cx="369834" cy="372792"/>
              <a:chOff x="3512622" y="2278774"/>
              <a:chExt cx="1236027" cy="1245915"/>
            </a:xfrm>
          </p:grpSpPr>
          <p:sp>
            <p:nvSpPr>
              <p:cNvPr id="1027" name="Oval 102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28" name="Oval 102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29" name="Straight Connector 1028"/>
              <p:cNvCxnSpPr>
                <a:endCxn id="1028"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30" name="Group 1029"/>
              <p:cNvGrpSpPr/>
              <p:nvPr/>
            </p:nvGrpSpPr>
            <p:grpSpPr>
              <a:xfrm>
                <a:off x="3512623" y="2288663"/>
                <a:ext cx="1236026" cy="1236026"/>
                <a:chOff x="3512623" y="2288663"/>
                <a:chExt cx="1236026" cy="1236026"/>
              </a:xfrm>
            </p:grpSpPr>
            <p:cxnSp>
              <p:nvCxnSpPr>
                <p:cNvPr id="1040" name="Straight Connector 1039"/>
                <p:cNvCxnSpPr>
                  <a:stCxn id="1028" idx="0"/>
                  <a:endCxn id="102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1" name="Straight Connector 1040"/>
                <p:cNvCxnSpPr>
                  <a:stCxn id="1028" idx="1"/>
                  <a:endCxn id="102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2" name="Straight Connector 1041"/>
                <p:cNvCxnSpPr>
                  <a:stCxn id="1028" idx="7"/>
                  <a:endCxn id="102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3" name="Straight Connector 1042"/>
                <p:cNvCxnSpPr>
                  <a:stCxn id="1028" idx="6"/>
                  <a:endCxn id="102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4" name="Straight Connector 1043"/>
                <p:cNvCxnSpPr>
                  <a:stCxn id="1027" idx="4"/>
                  <a:endCxn id="102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5" name="Straight Connector 1044"/>
                <p:cNvCxnSpPr>
                  <a:stCxn id="1028" idx="2"/>
                  <a:endCxn id="102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6" name="Straight Connector 1045"/>
                <p:cNvCxnSpPr>
                  <a:stCxn id="1028" idx="3"/>
                  <a:endCxn id="102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47" name="Straight Connector 1046"/>
                <p:cNvCxnSpPr>
                  <a:stCxn id="1027" idx="5"/>
                  <a:endCxn id="102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31" name="Group 1030"/>
              <p:cNvGrpSpPr/>
              <p:nvPr/>
            </p:nvGrpSpPr>
            <p:grpSpPr>
              <a:xfrm rot="4063986">
                <a:off x="3512622" y="2278774"/>
                <a:ext cx="1236026" cy="1236026"/>
                <a:chOff x="3512623" y="2288663"/>
                <a:chExt cx="1236026" cy="1236026"/>
              </a:xfrm>
            </p:grpSpPr>
            <p:cxnSp>
              <p:nvCxnSpPr>
                <p:cNvPr id="1032" name="Straight Connector 103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3" name="Straight Connector 103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4" name="Straight Connector 103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5" name="Straight Connector 103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6" name="Straight Connector 103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7" name="Straight Connector 103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39" name="Straight Connector 103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048" name="Group 1047"/>
            <p:cNvGrpSpPr/>
            <p:nvPr/>
          </p:nvGrpSpPr>
          <p:grpSpPr>
            <a:xfrm>
              <a:off x="5001103" y="4374248"/>
              <a:ext cx="369834" cy="372792"/>
              <a:chOff x="3512622" y="2278774"/>
              <a:chExt cx="1236027" cy="1245915"/>
            </a:xfrm>
          </p:grpSpPr>
          <p:sp>
            <p:nvSpPr>
              <p:cNvPr id="1049" name="Oval 104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50" name="Oval 104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51" name="Straight Connector 1050"/>
              <p:cNvCxnSpPr>
                <a:endCxn id="1050" idx="1"/>
              </p:cNvCxnSpPr>
              <p:nvPr/>
            </p:nvCxnSpPr>
            <p:spPr>
              <a:xfrm flipH="1" flipV="1">
                <a:off x="3836824" y="2606021"/>
                <a:ext cx="320358"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52" name="Group 1051"/>
              <p:cNvGrpSpPr/>
              <p:nvPr/>
            </p:nvGrpSpPr>
            <p:grpSpPr>
              <a:xfrm>
                <a:off x="3512623" y="2288663"/>
                <a:ext cx="1236026" cy="1236026"/>
                <a:chOff x="3512623" y="2288663"/>
                <a:chExt cx="1236026" cy="1236026"/>
              </a:xfrm>
            </p:grpSpPr>
            <p:cxnSp>
              <p:nvCxnSpPr>
                <p:cNvPr id="1062" name="Straight Connector 1061"/>
                <p:cNvCxnSpPr>
                  <a:stCxn id="1050" idx="0"/>
                  <a:endCxn id="104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3" name="Straight Connector 1062"/>
                <p:cNvCxnSpPr>
                  <a:stCxn id="1050" idx="1"/>
                  <a:endCxn id="104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4" name="Straight Connector 1063"/>
                <p:cNvCxnSpPr>
                  <a:stCxn id="1050" idx="7"/>
                  <a:endCxn id="104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5" name="Straight Connector 1064"/>
                <p:cNvCxnSpPr>
                  <a:stCxn id="1050" idx="6"/>
                  <a:endCxn id="104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6" name="Straight Connector 1065"/>
                <p:cNvCxnSpPr>
                  <a:stCxn id="1049" idx="4"/>
                  <a:endCxn id="105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7" name="Straight Connector 1066"/>
                <p:cNvCxnSpPr>
                  <a:stCxn id="1050" idx="2"/>
                  <a:endCxn id="104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8" name="Straight Connector 1067"/>
                <p:cNvCxnSpPr>
                  <a:stCxn id="1050" idx="3"/>
                  <a:endCxn id="104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9" name="Straight Connector 1068"/>
                <p:cNvCxnSpPr>
                  <a:stCxn id="1049" idx="5"/>
                  <a:endCxn id="105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53" name="Group 1052"/>
              <p:cNvGrpSpPr/>
              <p:nvPr/>
            </p:nvGrpSpPr>
            <p:grpSpPr>
              <a:xfrm rot="4063986">
                <a:off x="3512622" y="2278774"/>
                <a:ext cx="1236026" cy="1236026"/>
                <a:chOff x="3512623" y="2288663"/>
                <a:chExt cx="1236026" cy="1236026"/>
              </a:xfrm>
            </p:grpSpPr>
            <p:cxnSp>
              <p:nvCxnSpPr>
                <p:cNvPr id="1054" name="Straight Connector 105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55" name="Straight Connector 105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56" name="Straight Connector 105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57" name="Straight Connector 105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58" name="Straight Connector 105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59" name="Straight Connector 105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0" name="Straight Connector 105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61" name="Straight Connector 106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070" name="Group 1069"/>
            <p:cNvGrpSpPr/>
            <p:nvPr/>
          </p:nvGrpSpPr>
          <p:grpSpPr>
            <a:xfrm>
              <a:off x="3724961" y="645476"/>
              <a:ext cx="369834" cy="372792"/>
              <a:chOff x="3512622" y="2278774"/>
              <a:chExt cx="1236027" cy="1245915"/>
            </a:xfrm>
          </p:grpSpPr>
          <p:sp>
            <p:nvSpPr>
              <p:cNvPr id="1071" name="Oval 107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72" name="Oval 107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73" name="Straight Connector 1072"/>
              <p:cNvCxnSpPr>
                <a:endCxn id="1072"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74" name="Group 1073"/>
              <p:cNvGrpSpPr/>
              <p:nvPr/>
            </p:nvGrpSpPr>
            <p:grpSpPr>
              <a:xfrm>
                <a:off x="3512623" y="2288663"/>
                <a:ext cx="1236026" cy="1236026"/>
                <a:chOff x="3512623" y="2288663"/>
                <a:chExt cx="1236026" cy="1236026"/>
              </a:xfrm>
            </p:grpSpPr>
            <p:cxnSp>
              <p:nvCxnSpPr>
                <p:cNvPr id="1084" name="Straight Connector 1083"/>
                <p:cNvCxnSpPr>
                  <a:stCxn id="1072" idx="0"/>
                  <a:endCxn id="107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5" name="Straight Connector 1084"/>
                <p:cNvCxnSpPr>
                  <a:stCxn id="1072" idx="1"/>
                  <a:endCxn id="107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6" name="Straight Connector 1085"/>
                <p:cNvCxnSpPr>
                  <a:stCxn id="1072" idx="7"/>
                  <a:endCxn id="107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7" name="Straight Connector 1086"/>
                <p:cNvCxnSpPr>
                  <a:stCxn id="1072" idx="6"/>
                  <a:endCxn id="107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8" name="Straight Connector 1087"/>
                <p:cNvCxnSpPr>
                  <a:stCxn id="1071" idx="4"/>
                  <a:endCxn id="107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9" name="Straight Connector 1088"/>
                <p:cNvCxnSpPr>
                  <a:stCxn id="1072" idx="2"/>
                  <a:endCxn id="107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0" name="Straight Connector 1089"/>
                <p:cNvCxnSpPr>
                  <a:stCxn id="1072" idx="3"/>
                  <a:endCxn id="107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1" name="Straight Connector 1090"/>
                <p:cNvCxnSpPr>
                  <a:stCxn id="1071" idx="5"/>
                  <a:endCxn id="107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75" name="Group 1074"/>
              <p:cNvGrpSpPr/>
              <p:nvPr/>
            </p:nvGrpSpPr>
            <p:grpSpPr>
              <a:xfrm rot="4063986">
                <a:off x="3512622" y="2278774"/>
                <a:ext cx="1236026" cy="1236026"/>
                <a:chOff x="3512623" y="2288663"/>
                <a:chExt cx="1236026" cy="1236026"/>
              </a:xfrm>
            </p:grpSpPr>
            <p:cxnSp>
              <p:nvCxnSpPr>
                <p:cNvPr id="1076" name="Straight Connector 107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77" name="Straight Connector 107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78" name="Straight Connector 107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79" name="Straight Connector 107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0" name="Straight Connector 107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1" name="Straight Connector 108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2" name="Straight Connector 108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83" name="Straight Connector 108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092" name="Group 1091"/>
            <p:cNvGrpSpPr/>
            <p:nvPr/>
          </p:nvGrpSpPr>
          <p:grpSpPr>
            <a:xfrm>
              <a:off x="4166180" y="645362"/>
              <a:ext cx="369834" cy="372792"/>
              <a:chOff x="3512622" y="2278774"/>
              <a:chExt cx="1236027" cy="1245915"/>
            </a:xfrm>
          </p:grpSpPr>
          <p:sp>
            <p:nvSpPr>
              <p:cNvPr id="1093" name="Oval 109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94" name="Oval 109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95" name="Straight Connector 1094"/>
              <p:cNvCxnSpPr>
                <a:endCxn id="1094"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096" name="Group 1095"/>
              <p:cNvGrpSpPr/>
              <p:nvPr/>
            </p:nvGrpSpPr>
            <p:grpSpPr>
              <a:xfrm>
                <a:off x="3512623" y="2288663"/>
                <a:ext cx="1236026" cy="1236026"/>
                <a:chOff x="3512623" y="2288663"/>
                <a:chExt cx="1236026" cy="1236026"/>
              </a:xfrm>
            </p:grpSpPr>
            <p:cxnSp>
              <p:nvCxnSpPr>
                <p:cNvPr id="1106" name="Straight Connector 1105"/>
                <p:cNvCxnSpPr>
                  <a:stCxn id="1094" idx="0"/>
                  <a:endCxn id="109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7" name="Straight Connector 1106"/>
                <p:cNvCxnSpPr>
                  <a:stCxn id="1094" idx="1"/>
                  <a:endCxn id="109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8" name="Straight Connector 1107"/>
                <p:cNvCxnSpPr>
                  <a:stCxn id="1094" idx="7"/>
                  <a:endCxn id="109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9" name="Straight Connector 1108"/>
                <p:cNvCxnSpPr>
                  <a:stCxn id="1094" idx="6"/>
                  <a:endCxn id="109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0" name="Straight Connector 1109"/>
                <p:cNvCxnSpPr>
                  <a:stCxn id="1093" idx="4"/>
                  <a:endCxn id="109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1" name="Straight Connector 1110"/>
                <p:cNvCxnSpPr>
                  <a:stCxn id="1094" idx="2"/>
                  <a:endCxn id="109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2" name="Straight Connector 1111"/>
                <p:cNvCxnSpPr>
                  <a:stCxn id="1094" idx="3"/>
                  <a:endCxn id="109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13" name="Straight Connector 1112"/>
                <p:cNvCxnSpPr>
                  <a:stCxn id="1093" idx="5"/>
                  <a:endCxn id="109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097" name="Group 1096"/>
              <p:cNvGrpSpPr/>
              <p:nvPr/>
            </p:nvGrpSpPr>
            <p:grpSpPr>
              <a:xfrm rot="4063986">
                <a:off x="3512622" y="2278774"/>
                <a:ext cx="1236026" cy="1236026"/>
                <a:chOff x="3512623" y="2288663"/>
                <a:chExt cx="1236026" cy="1236026"/>
              </a:xfrm>
            </p:grpSpPr>
            <p:cxnSp>
              <p:nvCxnSpPr>
                <p:cNvPr id="1098" name="Straight Connector 109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99" name="Straight Connector 109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0" name="Straight Connector 109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1" name="Straight Connector 110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2" name="Straight Connector 110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3" name="Straight Connector 110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4" name="Straight Connector 110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05" name="Straight Connector 110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114" name="Group 1113"/>
            <p:cNvGrpSpPr/>
            <p:nvPr/>
          </p:nvGrpSpPr>
          <p:grpSpPr>
            <a:xfrm>
              <a:off x="4587367" y="645362"/>
              <a:ext cx="369834" cy="372792"/>
              <a:chOff x="3512622" y="2278774"/>
              <a:chExt cx="1236027" cy="1245915"/>
            </a:xfrm>
          </p:grpSpPr>
          <p:sp>
            <p:nvSpPr>
              <p:cNvPr id="1115" name="Oval 111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16" name="Oval 111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117" name="Straight Connector 1116"/>
              <p:cNvCxnSpPr>
                <a:endCxn id="1116"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118" name="Group 1117"/>
              <p:cNvGrpSpPr/>
              <p:nvPr/>
            </p:nvGrpSpPr>
            <p:grpSpPr>
              <a:xfrm>
                <a:off x="3512623" y="2288663"/>
                <a:ext cx="1236026" cy="1236026"/>
                <a:chOff x="3512623" y="2288663"/>
                <a:chExt cx="1236026" cy="1236026"/>
              </a:xfrm>
            </p:grpSpPr>
            <p:cxnSp>
              <p:nvCxnSpPr>
                <p:cNvPr id="1128" name="Straight Connector 1127"/>
                <p:cNvCxnSpPr>
                  <a:stCxn id="1116" idx="0"/>
                  <a:endCxn id="111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9" name="Straight Connector 1128"/>
                <p:cNvCxnSpPr>
                  <a:stCxn id="1116" idx="1"/>
                  <a:endCxn id="111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0" name="Straight Connector 1129"/>
                <p:cNvCxnSpPr>
                  <a:stCxn id="1116" idx="7"/>
                  <a:endCxn id="111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1" name="Straight Connector 1130"/>
                <p:cNvCxnSpPr>
                  <a:stCxn id="1116" idx="6"/>
                  <a:endCxn id="111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2" name="Straight Connector 1131"/>
                <p:cNvCxnSpPr>
                  <a:stCxn id="1115" idx="4"/>
                  <a:endCxn id="111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3" name="Straight Connector 1132"/>
                <p:cNvCxnSpPr>
                  <a:stCxn id="1116" idx="2"/>
                  <a:endCxn id="111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4" name="Straight Connector 1133"/>
                <p:cNvCxnSpPr>
                  <a:stCxn id="1116" idx="3"/>
                  <a:endCxn id="111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35" name="Straight Connector 1134"/>
                <p:cNvCxnSpPr>
                  <a:stCxn id="1115" idx="5"/>
                  <a:endCxn id="111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119" name="Group 1118"/>
              <p:cNvGrpSpPr/>
              <p:nvPr/>
            </p:nvGrpSpPr>
            <p:grpSpPr>
              <a:xfrm rot="4063986">
                <a:off x="3512622" y="2278774"/>
                <a:ext cx="1236026" cy="1236026"/>
                <a:chOff x="3512623" y="2288663"/>
                <a:chExt cx="1236026" cy="1236026"/>
              </a:xfrm>
            </p:grpSpPr>
            <p:cxnSp>
              <p:nvCxnSpPr>
                <p:cNvPr id="1120" name="Straight Connector 111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1" name="Straight Connector 112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2" name="Straight Connector 112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3" name="Straight Connector 112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4" name="Straight Connector 112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5" name="Straight Connector 112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6" name="Straight Connector 112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27" name="Straight Connector 112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136" name="Group 1135"/>
            <p:cNvGrpSpPr/>
            <p:nvPr/>
          </p:nvGrpSpPr>
          <p:grpSpPr>
            <a:xfrm>
              <a:off x="5008623" y="645362"/>
              <a:ext cx="369834" cy="372792"/>
              <a:chOff x="3512622" y="2278774"/>
              <a:chExt cx="1236027" cy="1245915"/>
            </a:xfrm>
          </p:grpSpPr>
          <p:sp>
            <p:nvSpPr>
              <p:cNvPr id="1137" name="Oval 1136"/>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38" name="Oval 1137"/>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139" name="Straight Connector 1138"/>
              <p:cNvCxnSpPr>
                <a:endCxn id="1138" idx="0"/>
              </p:cNvCxnSpPr>
              <p:nvPr/>
            </p:nvCxnSpPr>
            <p:spPr>
              <a:xfrm flipH="1" flipV="1">
                <a:off x="4140144" y="2480381"/>
                <a:ext cx="17035" cy="407408"/>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140" name="Group 1139"/>
              <p:cNvGrpSpPr/>
              <p:nvPr/>
            </p:nvGrpSpPr>
            <p:grpSpPr>
              <a:xfrm>
                <a:off x="3512623" y="2288663"/>
                <a:ext cx="1236026" cy="1236026"/>
                <a:chOff x="3512623" y="2288663"/>
                <a:chExt cx="1236026" cy="1236026"/>
              </a:xfrm>
            </p:grpSpPr>
            <p:cxnSp>
              <p:nvCxnSpPr>
                <p:cNvPr id="1150" name="Straight Connector 1149"/>
                <p:cNvCxnSpPr>
                  <a:stCxn id="1138" idx="0"/>
                  <a:endCxn id="1137"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1" name="Straight Connector 1150"/>
                <p:cNvCxnSpPr>
                  <a:stCxn id="1138" idx="1"/>
                  <a:endCxn id="1137"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2" name="Straight Connector 1151"/>
                <p:cNvCxnSpPr>
                  <a:stCxn id="1138" idx="7"/>
                  <a:endCxn id="1137"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3" name="Straight Connector 1152"/>
                <p:cNvCxnSpPr>
                  <a:stCxn id="1138" idx="6"/>
                  <a:endCxn id="1137"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4" name="Straight Connector 1153"/>
                <p:cNvCxnSpPr>
                  <a:stCxn id="1137" idx="4"/>
                  <a:endCxn id="1138"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5" name="Straight Connector 1154"/>
                <p:cNvCxnSpPr>
                  <a:stCxn id="1138" idx="2"/>
                  <a:endCxn id="1137"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6" name="Straight Connector 1155"/>
                <p:cNvCxnSpPr>
                  <a:stCxn id="1138" idx="3"/>
                  <a:endCxn id="1137"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57" name="Straight Connector 1156"/>
                <p:cNvCxnSpPr>
                  <a:stCxn id="1137" idx="5"/>
                  <a:endCxn id="1138"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141" name="Group 1140"/>
              <p:cNvGrpSpPr/>
              <p:nvPr/>
            </p:nvGrpSpPr>
            <p:grpSpPr>
              <a:xfrm rot="4063986">
                <a:off x="3512622" y="2278774"/>
                <a:ext cx="1236026" cy="1236026"/>
                <a:chOff x="3512623" y="2288663"/>
                <a:chExt cx="1236026" cy="1236026"/>
              </a:xfrm>
            </p:grpSpPr>
            <p:cxnSp>
              <p:nvCxnSpPr>
                <p:cNvPr id="1142" name="Straight Connector 1141"/>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3" name="Straight Connector 1142"/>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4" name="Straight Connector 1143"/>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5" name="Straight Connector 1144"/>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6" name="Straight Connector 1145"/>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7" name="Straight Connector 1146"/>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8" name="Straight Connector 1147"/>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49" name="Straight Connector 1148"/>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158" name="Group 1157"/>
            <p:cNvGrpSpPr/>
            <p:nvPr/>
          </p:nvGrpSpPr>
          <p:grpSpPr>
            <a:xfrm>
              <a:off x="3726007" y="224774"/>
              <a:ext cx="369834" cy="372792"/>
              <a:chOff x="3512622" y="2278774"/>
              <a:chExt cx="1236027" cy="1245915"/>
            </a:xfrm>
          </p:grpSpPr>
          <p:sp>
            <p:nvSpPr>
              <p:cNvPr id="1159" name="Oval 1158"/>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60" name="Oval 1159"/>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161" name="Straight Connector 1160"/>
              <p:cNvCxnSpPr>
                <a:endCxn id="1160" idx="5"/>
              </p:cNvCxnSpPr>
              <p:nvPr/>
            </p:nvCxnSpPr>
            <p:spPr>
              <a:xfrm>
                <a:off x="4157179" y="2887788"/>
                <a:ext cx="286285" cy="324874"/>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162" name="Group 1161"/>
              <p:cNvGrpSpPr/>
              <p:nvPr/>
            </p:nvGrpSpPr>
            <p:grpSpPr>
              <a:xfrm>
                <a:off x="3512623" y="2288663"/>
                <a:ext cx="1236026" cy="1236026"/>
                <a:chOff x="3512623" y="2288663"/>
                <a:chExt cx="1236026" cy="1236026"/>
              </a:xfrm>
            </p:grpSpPr>
            <p:cxnSp>
              <p:nvCxnSpPr>
                <p:cNvPr id="1172" name="Straight Connector 1171"/>
                <p:cNvCxnSpPr>
                  <a:stCxn id="1160" idx="0"/>
                  <a:endCxn id="1159"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3" name="Straight Connector 1172"/>
                <p:cNvCxnSpPr>
                  <a:stCxn id="1160" idx="1"/>
                  <a:endCxn id="1159"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4" name="Straight Connector 1173"/>
                <p:cNvCxnSpPr>
                  <a:stCxn id="1160" idx="7"/>
                  <a:endCxn id="1159"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5" name="Straight Connector 1174"/>
                <p:cNvCxnSpPr>
                  <a:stCxn id="1160" idx="6"/>
                  <a:endCxn id="1159"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6" name="Straight Connector 1175"/>
                <p:cNvCxnSpPr>
                  <a:stCxn id="1159" idx="4"/>
                  <a:endCxn id="1160"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7" name="Straight Connector 1176"/>
                <p:cNvCxnSpPr>
                  <a:stCxn id="1160" idx="2"/>
                  <a:endCxn id="1159"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8" name="Straight Connector 1177"/>
                <p:cNvCxnSpPr>
                  <a:stCxn id="1160" idx="3"/>
                  <a:endCxn id="1159"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9" name="Straight Connector 1178"/>
                <p:cNvCxnSpPr>
                  <a:stCxn id="1159" idx="5"/>
                  <a:endCxn id="1160"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163" name="Group 1162"/>
              <p:cNvGrpSpPr/>
              <p:nvPr/>
            </p:nvGrpSpPr>
            <p:grpSpPr>
              <a:xfrm rot="4063986">
                <a:off x="3512622" y="2278774"/>
                <a:ext cx="1236026" cy="1236026"/>
                <a:chOff x="3512623" y="2288663"/>
                <a:chExt cx="1236026" cy="1236026"/>
              </a:xfrm>
            </p:grpSpPr>
            <p:cxnSp>
              <p:nvCxnSpPr>
                <p:cNvPr id="1164" name="Straight Connector 1163"/>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65" name="Straight Connector 1164"/>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66" name="Straight Connector 1165"/>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67" name="Straight Connector 116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68" name="Straight Connector 1167"/>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69" name="Straight Connector 1168"/>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0" name="Straight Connector 1169"/>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71" name="Straight Connector 1170"/>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180" name="Group 1179"/>
            <p:cNvGrpSpPr/>
            <p:nvPr/>
          </p:nvGrpSpPr>
          <p:grpSpPr>
            <a:xfrm>
              <a:off x="4167226" y="224660"/>
              <a:ext cx="369834" cy="372792"/>
              <a:chOff x="3512622" y="2278774"/>
              <a:chExt cx="1236027" cy="1245915"/>
            </a:xfrm>
          </p:grpSpPr>
          <p:sp>
            <p:nvSpPr>
              <p:cNvPr id="1181" name="Oval 1180"/>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82" name="Oval 1181"/>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183" name="Straight Connector 1182"/>
              <p:cNvCxnSpPr>
                <a:endCxn id="1182" idx="7"/>
              </p:cNvCxnSpPr>
              <p:nvPr/>
            </p:nvCxnSpPr>
            <p:spPr>
              <a:xfrm flipV="1">
                <a:off x="4157180" y="2606022"/>
                <a:ext cx="286286"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184" name="Group 1183"/>
              <p:cNvGrpSpPr/>
              <p:nvPr/>
            </p:nvGrpSpPr>
            <p:grpSpPr>
              <a:xfrm>
                <a:off x="3512623" y="2288663"/>
                <a:ext cx="1236026" cy="1236026"/>
                <a:chOff x="3512623" y="2288663"/>
                <a:chExt cx="1236026" cy="1236026"/>
              </a:xfrm>
            </p:grpSpPr>
            <p:cxnSp>
              <p:nvCxnSpPr>
                <p:cNvPr id="1194" name="Straight Connector 1193"/>
                <p:cNvCxnSpPr>
                  <a:stCxn id="1182" idx="0"/>
                  <a:endCxn id="1181"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5" name="Straight Connector 1194"/>
                <p:cNvCxnSpPr>
                  <a:stCxn id="1182" idx="1"/>
                  <a:endCxn id="1181"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6" name="Straight Connector 1195"/>
                <p:cNvCxnSpPr>
                  <a:stCxn id="1182" idx="7"/>
                  <a:endCxn id="1181"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7" name="Straight Connector 1196"/>
                <p:cNvCxnSpPr>
                  <a:stCxn id="1182" idx="6"/>
                  <a:endCxn id="1181"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8" name="Straight Connector 1197"/>
                <p:cNvCxnSpPr>
                  <a:stCxn id="1181" idx="4"/>
                  <a:endCxn id="1182"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9" name="Straight Connector 1198"/>
                <p:cNvCxnSpPr>
                  <a:stCxn id="1182" idx="2"/>
                  <a:endCxn id="1181"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0" name="Straight Connector 1199"/>
                <p:cNvCxnSpPr>
                  <a:stCxn id="1182" idx="3"/>
                  <a:endCxn id="1181"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1" name="Straight Connector 1200"/>
                <p:cNvCxnSpPr>
                  <a:stCxn id="1181" idx="5"/>
                  <a:endCxn id="1182"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185" name="Group 1184"/>
              <p:cNvGrpSpPr/>
              <p:nvPr/>
            </p:nvGrpSpPr>
            <p:grpSpPr>
              <a:xfrm rot="4063986">
                <a:off x="3512622" y="2278774"/>
                <a:ext cx="1236026" cy="1236026"/>
                <a:chOff x="3512623" y="2288663"/>
                <a:chExt cx="1236026" cy="1236026"/>
              </a:xfrm>
            </p:grpSpPr>
            <p:cxnSp>
              <p:nvCxnSpPr>
                <p:cNvPr id="1186" name="Straight Connector 1185"/>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7" name="Straight Connector 1186"/>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8" name="Straight Connector 118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89" name="Straight Connector 1188"/>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0" name="Straight Connector 1189"/>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1" name="Straight Connector 1190"/>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2" name="Straight Connector 1191"/>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93" name="Straight Connector 1192"/>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202" name="Group 1201"/>
            <p:cNvGrpSpPr/>
            <p:nvPr/>
          </p:nvGrpSpPr>
          <p:grpSpPr>
            <a:xfrm>
              <a:off x="4588413" y="224660"/>
              <a:ext cx="369834" cy="372792"/>
              <a:chOff x="3512622" y="2278774"/>
              <a:chExt cx="1236027" cy="1245915"/>
            </a:xfrm>
          </p:grpSpPr>
          <p:sp>
            <p:nvSpPr>
              <p:cNvPr id="1203" name="Oval 1202"/>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04" name="Oval 1203"/>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05" name="Straight Connector 1204"/>
              <p:cNvCxnSpPr>
                <a:endCxn id="1204"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06" name="Group 1205"/>
              <p:cNvGrpSpPr/>
              <p:nvPr/>
            </p:nvGrpSpPr>
            <p:grpSpPr>
              <a:xfrm>
                <a:off x="3512623" y="2288663"/>
                <a:ext cx="1236026" cy="1236026"/>
                <a:chOff x="3512623" y="2288663"/>
                <a:chExt cx="1236026" cy="1236026"/>
              </a:xfrm>
            </p:grpSpPr>
            <p:cxnSp>
              <p:nvCxnSpPr>
                <p:cNvPr id="1216" name="Straight Connector 1215"/>
                <p:cNvCxnSpPr>
                  <a:stCxn id="1204" idx="0"/>
                  <a:endCxn id="1203"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7" name="Straight Connector 1216"/>
                <p:cNvCxnSpPr>
                  <a:stCxn id="1204" idx="1"/>
                  <a:endCxn id="1203"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8" name="Straight Connector 1217"/>
                <p:cNvCxnSpPr>
                  <a:stCxn id="1204" idx="7"/>
                  <a:endCxn id="1203"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9" name="Straight Connector 1218"/>
                <p:cNvCxnSpPr>
                  <a:stCxn id="1204" idx="6"/>
                  <a:endCxn id="1203"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0" name="Straight Connector 1219"/>
                <p:cNvCxnSpPr>
                  <a:stCxn id="1203" idx="4"/>
                  <a:endCxn id="1204"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1" name="Straight Connector 1220"/>
                <p:cNvCxnSpPr>
                  <a:stCxn id="1204" idx="2"/>
                  <a:endCxn id="1203"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2" name="Straight Connector 1221"/>
                <p:cNvCxnSpPr>
                  <a:stCxn id="1204" idx="3"/>
                  <a:endCxn id="1203"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23" name="Straight Connector 1222"/>
                <p:cNvCxnSpPr>
                  <a:stCxn id="1203" idx="5"/>
                  <a:endCxn id="1204"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07" name="Group 1206"/>
              <p:cNvGrpSpPr/>
              <p:nvPr/>
            </p:nvGrpSpPr>
            <p:grpSpPr>
              <a:xfrm rot="4063986">
                <a:off x="3512622" y="2278774"/>
                <a:ext cx="1236026" cy="1236026"/>
                <a:chOff x="3512623" y="2288663"/>
                <a:chExt cx="1236026" cy="1236026"/>
              </a:xfrm>
            </p:grpSpPr>
            <p:cxnSp>
              <p:nvCxnSpPr>
                <p:cNvPr id="1208" name="Straight Connector 1207"/>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09" name="Straight Connector 1208"/>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0" name="Straight Connector 1209"/>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1" name="Straight Connector 1210"/>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2" name="Straight Connector 1211"/>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3" name="Straight Connector 121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4" name="Straight Connector 121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15" name="Straight Connector 1214"/>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nvGrpSpPr>
            <p:cNvPr id="1224" name="Group 1223"/>
            <p:cNvGrpSpPr/>
            <p:nvPr/>
          </p:nvGrpSpPr>
          <p:grpSpPr>
            <a:xfrm>
              <a:off x="5009669" y="224660"/>
              <a:ext cx="369834" cy="372792"/>
              <a:chOff x="3512622" y="2278774"/>
              <a:chExt cx="1236027" cy="1245915"/>
            </a:xfrm>
          </p:grpSpPr>
          <p:sp>
            <p:nvSpPr>
              <p:cNvPr id="1225" name="Oval 1224"/>
              <p:cNvSpPr/>
              <p:nvPr/>
            </p:nvSpPr>
            <p:spPr>
              <a:xfrm>
                <a:off x="3512623" y="2288663"/>
                <a:ext cx="1236026" cy="1236026"/>
              </a:xfrm>
              <a:prstGeom prst="ellipse">
                <a:avLst/>
              </a:prstGeom>
              <a:gradFill>
                <a:gsLst>
                  <a:gs pos="0">
                    <a:schemeClr val="dk1">
                      <a:tint val="100000"/>
                      <a:shade val="100000"/>
                      <a:satMod val="130000"/>
                    </a:schemeClr>
                  </a:gs>
                  <a:gs pos="100000">
                    <a:schemeClr val="bg1">
                      <a:lumMod val="50000"/>
                    </a:schemeClr>
                  </a:gs>
                </a:gsLs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26" name="Oval 1225"/>
              <p:cNvSpPr/>
              <p:nvPr/>
            </p:nvSpPr>
            <p:spPr>
              <a:xfrm>
                <a:off x="3711185" y="2480382"/>
                <a:ext cx="857921" cy="857921"/>
              </a:xfrm>
              <a:prstGeom prst="ellipse">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227" name="Straight Connector 1226"/>
              <p:cNvCxnSpPr>
                <a:endCxn id="1226" idx="1"/>
              </p:cNvCxnSpPr>
              <p:nvPr/>
            </p:nvCxnSpPr>
            <p:spPr>
              <a:xfrm flipH="1" flipV="1">
                <a:off x="3836824" y="2606021"/>
                <a:ext cx="320355" cy="281767"/>
              </a:xfrm>
              <a:prstGeom prst="line">
                <a:avLst/>
              </a:prstGeom>
              <a:ln w="28575" cmpd="sng">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228" name="Group 1227"/>
              <p:cNvGrpSpPr/>
              <p:nvPr/>
            </p:nvGrpSpPr>
            <p:grpSpPr>
              <a:xfrm>
                <a:off x="3512623" y="2288663"/>
                <a:ext cx="1236026" cy="1236026"/>
                <a:chOff x="3512623" y="2288663"/>
                <a:chExt cx="1236026" cy="1236026"/>
              </a:xfrm>
            </p:grpSpPr>
            <p:cxnSp>
              <p:nvCxnSpPr>
                <p:cNvPr id="1238" name="Straight Connector 1237"/>
                <p:cNvCxnSpPr>
                  <a:stCxn id="1226" idx="0"/>
                  <a:endCxn id="1225" idx="0"/>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9" name="Straight Connector 1238"/>
                <p:cNvCxnSpPr>
                  <a:stCxn id="1226" idx="1"/>
                  <a:endCxn id="1225" idx="1"/>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40" name="Straight Connector 1239"/>
                <p:cNvCxnSpPr>
                  <a:stCxn id="1226" idx="7"/>
                  <a:endCxn id="1225" idx="7"/>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41" name="Straight Connector 1240"/>
                <p:cNvCxnSpPr>
                  <a:stCxn id="1226" idx="6"/>
                  <a:endCxn id="1225" idx="6"/>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42" name="Straight Connector 1241"/>
                <p:cNvCxnSpPr>
                  <a:stCxn id="1225" idx="4"/>
                  <a:endCxn id="1226" idx="4"/>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43" name="Straight Connector 1242"/>
                <p:cNvCxnSpPr>
                  <a:stCxn id="1226" idx="2"/>
                  <a:endCxn id="1225" idx="2"/>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44" name="Straight Connector 1243"/>
                <p:cNvCxnSpPr>
                  <a:stCxn id="1226" idx="3"/>
                  <a:endCxn id="1225" idx="3"/>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45" name="Straight Connector 1244"/>
                <p:cNvCxnSpPr>
                  <a:stCxn id="1225" idx="5"/>
                  <a:endCxn id="1226" idx="5"/>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nvGrpSpPr>
              <p:cNvPr id="1229" name="Group 1228"/>
              <p:cNvGrpSpPr/>
              <p:nvPr/>
            </p:nvGrpSpPr>
            <p:grpSpPr>
              <a:xfrm rot="4063986">
                <a:off x="3512622" y="2278774"/>
                <a:ext cx="1236026" cy="1236026"/>
                <a:chOff x="3512623" y="2288663"/>
                <a:chExt cx="1236026" cy="1236026"/>
              </a:xfrm>
            </p:grpSpPr>
            <p:cxnSp>
              <p:nvCxnSpPr>
                <p:cNvPr id="1230" name="Straight Connector 1229"/>
                <p:cNvCxnSpPr/>
                <p:nvPr/>
              </p:nvCxnSpPr>
              <p:spPr>
                <a:xfrm flipH="1" flipV="1">
                  <a:off x="4130636" y="2288663"/>
                  <a:ext cx="9510" cy="191719"/>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1" name="Straight Connector 1230"/>
                <p:cNvCxnSpPr/>
                <p:nvPr/>
              </p:nvCxnSpPr>
              <p:spPr>
                <a:xfrm flipH="1" flipV="1">
                  <a:off x="3693635" y="2469675"/>
                  <a:ext cx="143190"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2" name="Straight Connector 1231"/>
                <p:cNvCxnSpPr/>
                <p:nvPr/>
              </p:nvCxnSpPr>
              <p:spPr>
                <a:xfrm flipV="1">
                  <a:off x="4443466" y="2469675"/>
                  <a:ext cx="124171" cy="13634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3" name="Straight Connector 1232"/>
                <p:cNvCxnSpPr/>
                <p:nvPr/>
              </p:nvCxnSpPr>
              <p:spPr>
                <a:xfrm flipV="1">
                  <a:off x="4569106" y="2906676"/>
                  <a:ext cx="179543"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4" name="Straight Connector 1233"/>
                <p:cNvCxnSpPr/>
                <p:nvPr/>
              </p:nvCxnSpPr>
              <p:spPr>
                <a:xfrm flipV="1">
                  <a:off x="4130636" y="3338303"/>
                  <a:ext cx="9510" cy="186386"/>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5" name="Straight Connector 1234"/>
                <p:cNvCxnSpPr/>
                <p:nvPr/>
              </p:nvCxnSpPr>
              <p:spPr>
                <a:xfrm flipH="1" flipV="1">
                  <a:off x="3512623" y="2906676"/>
                  <a:ext cx="198562" cy="2667"/>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6" name="Straight Connector 1235"/>
                <p:cNvCxnSpPr/>
                <p:nvPr/>
              </p:nvCxnSpPr>
              <p:spPr>
                <a:xfrm flipH="1">
                  <a:off x="3693635" y="3212663"/>
                  <a:ext cx="143190"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37" name="Straight Connector 1236"/>
                <p:cNvCxnSpPr/>
                <p:nvPr/>
              </p:nvCxnSpPr>
              <p:spPr>
                <a:xfrm flipH="1" flipV="1">
                  <a:off x="4443466" y="3212663"/>
                  <a:ext cx="124171" cy="131014"/>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grpSp>
      </p:grpSp>
      <p:pic>
        <p:nvPicPr>
          <p:cNvPr id="25" name="Picture 24"/>
          <p:cNvPicPr>
            <a:picLocks noChangeAspect="1"/>
          </p:cNvPicPr>
          <p:nvPr/>
        </p:nvPicPr>
        <p:blipFill>
          <a:blip r:embed="rId4"/>
          <a:stretch>
            <a:fillRect/>
          </a:stretch>
        </p:blipFill>
        <p:spPr>
          <a:xfrm>
            <a:off x="8" y="0"/>
            <a:ext cx="3495973" cy="5143500"/>
          </a:xfrm>
          <a:prstGeom prst="rect">
            <a:avLst/>
          </a:prstGeom>
        </p:spPr>
      </p:pic>
      <p:sp>
        <p:nvSpPr>
          <p:cNvPr id="492" name="Rectangle 491"/>
          <p:cNvSpPr/>
          <p:nvPr/>
        </p:nvSpPr>
        <p:spPr>
          <a:xfrm>
            <a:off x="0" y="0"/>
            <a:ext cx="9144000" cy="5143500"/>
          </a:xfrm>
          <a:prstGeom prst="rect">
            <a:avLst/>
          </a:prstGeom>
          <a:solidFill>
            <a:schemeClr val="bg1">
              <a:alpha val="6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effectLst>
                  <a:glow rad="152400">
                    <a:schemeClr val="bg1">
                      <a:alpha val="85000"/>
                    </a:schemeClr>
                  </a:glow>
                </a:effectLst>
                <a:latin typeface="Open Sans Condensed Bold"/>
                <a:cs typeface="Open Sans Condensed Bold"/>
              </a:rPr>
              <a:t>Architect for performance clarity</a:t>
            </a:r>
          </a:p>
          <a:p>
            <a:pPr algn="ctr"/>
            <a:r>
              <a:rPr lang="en-US" sz="3600" dirty="0" smtClean="0">
                <a:solidFill>
                  <a:schemeClr val="tx1"/>
                </a:solidFill>
                <a:effectLst>
                  <a:glow rad="152400">
                    <a:schemeClr val="bg1">
                      <a:alpha val="85000"/>
                    </a:schemeClr>
                  </a:glow>
                </a:effectLst>
                <a:latin typeface="Open Sans Condensed Light"/>
                <a:cs typeface="Open Sans Condensed Light"/>
              </a:rPr>
              <a:t>Make it easy to reason about performance</a:t>
            </a:r>
            <a:endParaRPr lang="en-US" sz="6000" dirty="0" smtClean="0">
              <a:solidFill>
                <a:schemeClr val="tx1"/>
              </a:solidFill>
              <a:effectLst>
                <a:glow rad="152400">
                  <a:schemeClr val="bg1">
                    <a:alpha val="85000"/>
                  </a:schemeClr>
                </a:glow>
              </a:effectLst>
              <a:latin typeface="Open Sans Condensed Light"/>
              <a:cs typeface="Open Sans Condensed Light"/>
            </a:endParaRPr>
          </a:p>
          <a:p>
            <a:pPr algn="ctr"/>
            <a:endParaRPr lang="en-US" sz="1600" dirty="0">
              <a:solidFill>
                <a:schemeClr val="tx1"/>
              </a:solidFill>
              <a:latin typeface="Open Sans Condensed Bold"/>
              <a:cs typeface="Open Sans Condensed Bold"/>
            </a:endParaRPr>
          </a:p>
        </p:txBody>
      </p:sp>
    </p:spTree>
    <p:extLst>
      <p:ext uri="{BB962C8B-B14F-4D97-AF65-F5344CB8AC3E}">
        <p14:creationId xmlns:p14="http://schemas.microsoft.com/office/powerpoint/2010/main" val="369707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34786</TotalTime>
  <Words>2553</Words>
  <Application>Microsoft Macintosh PowerPoint</Application>
  <PresentationFormat>On-screen Show (16:9)</PresentationFormat>
  <Paragraphs>433</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Monotasks Architecting for Performance Clarity in Data Analytics Frameworks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idea: use single-resource monotasks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the bottleneck?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this decomposition work?</vt:lpstr>
      <vt:lpstr>PowerPoint Presentation</vt:lpstr>
      <vt:lpstr>Does using monotasks hurt performance?</vt:lpstr>
      <vt:lpstr>How much faster would jobs run if…</vt:lpstr>
      <vt:lpstr>How much faster would job run if...</vt:lpstr>
      <vt:lpstr>Leveraging Performance Clarity to Automatically Improve Performance</vt:lpstr>
      <vt:lpstr>Leveraging Performance Clarity to Automatically Improve Performance</vt:lpstr>
      <vt:lpstr>PowerPoint Presentation</vt:lpstr>
      <vt:lpstr>Reflecting on Monotasks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 Ousterhout</dc:creator>
  <cp:lastModifiedBy>Kay Ousterhout</cp:lastModifiedBy>
  <cp:revision>434</cp:revision>
  <cp:lastPrinted>2017-10-26T19:57:35Z</cp:lastPrinted>
  <dcterms:created xsi:type="dcterms:W3CDTF">2015-12-15T21:31:10Z</dcterms:created>
  <dcterms:modified xsi:type="dcterms:W3CDTF">2017-11-03T05:57:00Z</dcterms:modified>
</cp:coreProperties>
</file>