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14" r:id="rId3"/>
    <p:sldId id="427" r:id="rId4"/>
    <p:sldId id="455" r:id="rId5"/>
    <p:sldId id="435" r:id="rId6"/>
    <p:sldId id="445" r:id="rId7"/>
    <p:sldId id="446" r:id="rId8"/>
    <p:sldId id="464" r:id="rId9"/>
    <p:sldId id="338" r:id="rId10"/>
    <p:sldId id="448" r:id="rId11"/>
    <p:sldId id="363" r:id="rId12"/>
    <p:sldId id="368" r:id="rId13"/>
    <p:sldId id="364" r:id="rId14"/>
    <p:sldId id="269" r:id="rId15"/>
    <p:sldId id="340" r:id="rId16"/>
    <p:sldId id="371" r:id="rId17"/>
    <p:sldId id="376" r:id="rId18"/>
    <p:sldId id="372" r:id="rId19"/>
    <p:sldId id="374" r:id="rId20"/>
    <p:sldId id="466" r:id="rId21"/>
    <p:sldId id="370" r:id="rId22"/>
    <p:sldId id="259" r:id="rId23"/>
    <p:sldId id="392" r:id="rId24"/>
    <p:sldId id="342" r:id="rId25"/>
    <p:sldId id="429" r:id="rId26"/>
    <p:sldId id="430" r:id="rId27"/>
    <p:sldId id="426" r:id="rId28"/>
    <p:sldId id="452" r:id="rId29"/>
    <p:sldId id="467" r:id="rId30"/>
    <p:sldId id="451" r:id="rId31"/>
    <p:sldId id="400" r:id="rId32"/>
    <p:sldId id="396" r:id="rId33"/>
    <p:sldId id="450" r:id="rId34"/>
    <p:sldId id="46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5" autoAdjust="0"/>
    <p:restoredTop sz="82287" autoAdjust="0"/>
  </p:normalViewPr>
  <p:slideViewPr>
    <p:cSldViewPr snapToGrid="0" snapToObjects="1">
      <p:cViewPr varScale="1">
        <p:scale>
          <a:sx n="112" d="100"/>
          <a:sy n="112" d="100"/>
        </p:scale>
        <p:origin x="-112" y="-1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67AB6-59F1-D341-B7F2-0727EA4087E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4B0BB-FC30-364E-9660-C120D6BB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45555-79B2-AA41-980A-3076DFAFCDB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D2578-5764-F14B-AF00-7A0AE416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8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Very different than existing mentality! Why so few workloads?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tricky</a:t>
            </a:r>
            <a:r>
              <a:rPr lang="en-US" baseline="0" dirty="0" smtClean="0"/>
              <a:t> to understand performance here!!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Problem: traces have only coarse-grained breakdown of how tasks spend their time: This is how long the entire task </a:t>
            </a:r>
            <a:r>
              <a:rPr lang="en-US" baseline="0" dirty="0" smtClean="0"/>
              <a:t>took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8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a task: a part of the job that runs on just one machine</a:t>
            </a:r>
          </a:p>
          <a:p>
            <a:endParaRPr lang="en-US" dirty="0" smtClean="0"/>
          </a:p>
          <a:p>
            <a:r>
              <a:rPr lang="en-US" dirty="0" smtClean="0"/>
              <a:t>added </a:t>
            </a:r>
            <a:r>
              <a:rPr lang="en-US" dirty="0" smtClean="0"/>
              <a:t>instrumentation to measure when compute thread is blocked.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Crucial point here: if the disk read is pipelined with computation, no point in speeding it up!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8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POSSIBLE: validated with larger</a:t>
            </a:r>
            <a:r>
              <a:rPr lang="en-US" baseline="0" dirty="0" smtClean="0"/>
              <a:t> workloads with Google / Microsoft / Facebook. But only possible to do on coarser scale.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looking at? 3 workloads on x-axis. One version of each workload: input/output stored on disk, input/output</a:t>
            </a:r>
            <a:r>
              <a:rPr lang="en-US" baseline="0" dirty="0" smtClean="0"/>
              <a:t> stored in-memory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1Gbps </a:t>
            </a:r>
            <a:r>
              <a:rPr lang="en-US" dirty="0" smtClean="0"/>
              <a:t>network link – nothing insane.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our workloads compare to larger-scale traces? As mentioned,</a:t>
            </a:r>
            <a:r>
              <a:rPr lang="en-US" baseline="0" dirty="0" smtClean="0"/>
              <a:t> not enough data in traces to directly measure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9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 smtClean="0"/>
              <a:t>Compare </a:t>
            </a:r>
            <a:r>
              <a:rPr lang="en-US" dirty="0" smtClean="0"/>
              <a:t>to Facebook, where we have per-job information.</a:t>
            </a:r>
            <a:r>
              <a:rPr lang="en-US" baseline="0" dirty="0" smtClean="0"/>
              <a:t> Generally, much lower.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For Microsoft / Google, only have aggregate information: total bytes written, total machine (or task) seconds. Also not CPU seconds – so would be slightly higher using the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metric. Says NOTHING about tail behavior. But still – if anything, much less network bound than the workload we looked 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6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off a point</a:t>
            </a:r>
            <a:r>
              <a:rPr lang="en-US" baseline="0" dirty="0" smtClean="0"/>
              <a:t> first! Graph is confusing: what is the ratio?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say why this is: kind of intuitive, reducing data, except for ETL-style jobs, often want much less data.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Sort workload</a:t>
            </a:r>
            <a:r>
              <a:rPr lang="en-US" baseline="0" dirty="0" smtClean="0"/>
              <a:t> not realistic! Neither is a workload that only does a shuffle.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6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Includes </a:t>
            </a:r>
            <a:r>
              <a:rPr lang="en-US" baseline="0" dirty="0" smtClean="0"/>
              <a:t>all disk and network (impossible to separate these)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Caps improvement from flash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BDB and TPC-DS are,</a:t>
            </a:r>
            <a:r>
              <a:rPr lang="en-US" baseline="0" dirty="0" smtClean="0"/>
              <a:t> if anything, more I/O bound than the other workloads BASED ON THESE AGGREGATE METRICS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02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5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</a:t>
            </a:r>
            <a:r>
              <a:rPr lang="en-US" baseline="0" dirty="0" smtClean="0"/>
              <a:t> pretty different than what RR said.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research project, but this talk will be more practically-focused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First, a quick refresher on how these frameworks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 execution engines architected in a similar way. Job: some analysis on large amount of data. Basic idea: split job into increments of work called tasks; each task runs on one machine.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give you a sense of what one of these tasks might do, look at a simple example…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TONS</a:t>
            </a:r>
            <a:r>
              <a:rPr lang="en-US" baseline="0" dirty="0" smtClean="0"/>
              <a:t> of work on improving performance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Lots</a:t>
            </a:r>
            <a:r>
              <a:rPr lang="en-US" baseline="0" dirty="0" smtClean="0"/>
              <a:t> of valuable work here: many cite impressive improvements.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What are the biggest problems? </a:t>
            </a:r>
            <a:r>
              <a:rPr lang="en-US" dirty="0" smtClean="0"/>
              <a:t>What do we do next? How do we go about this in a principled way? Whack-a-mole forever?</a:t>
            </a:r>
          </a:p>
          <a:p>
            <a:endParaRPr lang="en-US" dirty="0" smtClean="0"/>
          </a:p>
          <a:p>
            <a:r>
              <a:rPr lang="en-US" dirty="0" smtClean="0"/>
              <a:t>Dogma has emerged from optimizations people</a:t>
            </a:r>
            <a:r>
              <a:rPr lang="en-US" baseline="0" dirty="0" smtClean="0"/>
              <a:t> have illustrated, rather than from any kind of comprehensive performance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Dogma has emerged from optimizations people</a:t>
            </a:r>
            <a:r>
              <a:rPr lang="en-US" baseline="0" dirty="0" smtClean="0"/>
              <a:t> have illustrated, rather than from any kind of comprehensive performance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6939-6954-C440-A42A-9A8E208C10D2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65A3-7D4E-0844-BC2C-44FC3344377F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AC7-8F5E-0040-AB66-0BF1124301ED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F5E6-2E14-0847-8AC1-50E977AC4DD2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BEFD-0E06-0441-818A-84F47255588B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0697-EF82-8E48-A36E-3B6557C1C890}" type="datetime1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AE3B-83F5-8442-84E6-F5B75C5C8284}" type="datetime1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8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B530-E559-054B-82C2-8B9D0E62B9CE}" type="datetime1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E16B-AB02-684C-B282-1A4082A3A1B5}" type="datetime1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5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5114-BDCA-0E40-8187-FB5BEA2B0FED}" type="datetime1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0064-318A-734D-928D-5B6F2D7A5059}" type="datetime1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 Condensed Light"/>
              </a:defRPr>
            </a:lvl1pPr>
          </a:lstStyle>
          <a:p>
            <a:fld id="{D4E64104-D989-454E-96D9-B1B581CEBED4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 Condensed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Condensed Light"/>
              </a:defRPr>
            </a:lvl1pPr>
          </a:lstStyle>
          <a:p>
            <a:fld id="{483FEC6D-2C55-1044-A1D8-0F6033B50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keo@cs.berkeley.edu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19" y="2130425"/>
            <a:ext cx="8440615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Making Sense of Spark Performance</a:t>
            </a:r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488" y="4401741"/>
            <a:ext cx="6400800" cy="2208760"/>
          </a:xfrm>
        </p:spPr>
        <p:txBody>
          <a:bodyPr>
            <a:normAutofit fontScale="70000" lnSpcReduction="20000"/>
          </a:bodyPr>
          <a:lstStyle/>
          <a:p>
            <a:r>
              <a:rPr lang="en-US" sz="4100" dirty="0" smtClean="0"/>
              <a:t>Kay Ousterhout</a:t>
            </a:r>
          </a:p>
          <a:p>
            <a:r>
              <a:rPr lang="en-US" sz="4100" dirty="0" smtClean="0"/>
              <a:t>UC Berkeley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ollaboration with Ryan </a:t>
            </a:r>
            <a:r>
              <a:rPr lang="en-US" dirty="0" err="1" smtClean="0"/>
              <a:t>Rasti</a:t>
            </a:r>
            <a:r>
              <a:rPr lang="en-US" dirty="0" smtClean="0"/>
              <a:t>, Sylvia </a:t>
            </a:r>
            <a:r>
              <a:rPr lang="en-US" dirty="0" err="1" smtClean="0"/>
              <a:t>Ratnasamy</a:t>
            </a:r>
            <a:r>
              <a:rPr lang="en-US" dirty="0" smtClean="0"/>
              <a:t>, Scott </a:t>
            </a:r>
            <a:r>
              <a:rPr lang="en-US" dirty="0" err="1" smtClean="0"/>
              <a:t>Shenker</a:t>
            </a:r>
            <a:r>
              <a:rPr lang="en-US" dirty="0" smtClean="0"/>
              <a:t>, and </a:t>
            </a:r>
            <a:r>
              <a:rPr lang="en-US" dirty="0" err="1" smtClean="0"/>
              <a:t>Byung-Gon</a:t>
            </a:r>
            <a:r>
              <a:rPr lang="en-US" dirty="0" smtClean="0"/>
              <a:t> Chun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1498" y="3513448"/>
            <a:ext cx="48649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 err="1">
                <a:latin typeface="+mj-lt"/>
                <a:cs typeface="Open Sans Cond Light"/>
              </a:rPr>
              <a:t>eecs.berkeley.edu</a:t>
            </a:r>
            <a:r>
              <a:rPr lang="en-US" sz="2700" dirty="0">
                <a:latin typeface="+mj-lt"/>
                <a:cs typeface="Open Sans Cond Light"/>
              </a:rPr>
              <a:t>/~</a:t>
            </a:r>
            <a:r>
              <a:rPr lang="en-US" sz="2700" dirty="0" err="1">
                <a:latin typeface="+mj-lt"/>
                <a:cs typeface="Open Sans Cond Light"/>
              </a:rPr>
              <a:t>keo</a:t>
            </a:r>
            <a:r>
              <a:rPr lang="en-US" sz="2700" dirty="0">
                <a:latin typeface="+mj-lt"/>
                <a:cs typeface="Open Sans Cond Light"/>
              </a:rPr>
              <a:t>/traces</a:t>
            </a:r>
          </a:p>
        </p:txBody>
      </p:sp>
    </p:spTree>
    <p:extLst>
      <p:ext uri="{BB962C8B-B14F-4D97-AF65-F5344CB8AC3E}">
        <p14:creationId xmlns:p14="http://schemas.microsoft.com/office/powerpoint/2010/main" val="332082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102"/>
            <a:ext cx="8229600" cy="46571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 smtClean="0">
                <a:latin typeface="+mn-lt"/>
                <a:cs typeface="Open Sans Condensed Bold"/>
              </a:rPr>
              <a:t>Network </a:t>
            </a:r>
            <a:r>
              <a:rPr lang="en-US" sz="3600" b="1" dirty="0">
                <a:latin typeface="+mn-lt"/>
                <a:cs typeface="Open Sans Condensed Bold"/>
              </a:rPr>
              <a:t>optimizations</a:t>
            </a:r>
          </a:p>
          <a:p>
            <a:pPr marL="0" indent="0" algn="ctr">
              <a:buNone/>
            </a:pPr>
            <a:r>
              <a:rPr lang="en-US" sz="3600" dirty="0">
                <a:latin typeface="+mn-lt"/>
              </a:rPr>
              <a:t>can reduce job completion time by </a:t>
            </a:r>
            <a:r>
              <a:rPr lang="en-US" sz="3600" b="1" dirty="0">
                <a:latin typeface="+mn-lt"/>
                <a:cs typeface="Open Sans Condensed Bold"/>
              </a:rPr>
              <a:t>at most </a:t>
            </a:r>
            <a:r>
              <a:rPr lang="en-US" sz="3600" b="1" dirty="0" smtClean="0">
                <a:latin typeface="+mn-lt"/>
                <a:cs typeface="Open Sans Condensed Bold"/>
              </a:rPr>
              <a:t>2%</a:t>
            </a:r>
            <a:endParaRPr lang="en-US" sz="3600" b="1" dirty="0">
              <a:latin typeface="+mn-lt"/>
              <a:cs typeface="Open Sans Condensed Bold"/>
            </a:endParaRPr>
          </a:p>
          <a:p>
            <a:pPr marL="0" indent="0" algn="ctr">
              <a:buNone/>
            </a:pPr>
            <a:endParaRPr lang="en-US" sz="3600" dirty="0" smtClean="0">
              <a:latin typeface="+mn-lt"/>
              <a:cs typeface="Open Sans Condensed Bold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n-lt"/>
                <a:cs typeface="Open Sans Condensed Bold"/>
              </a:rPr>
              <a:t>CPU (not I/O) often the bottleneck</a:t>
            </a:r>
            <a:endParaRPr lang="en-US" sz="3600" b="1" dirty="0" smtClean="0">
              <a:latin typeface="+mn-lt"/>
              <a:cs typeface="Open Sans Condensed Light"/>
            </a:endParaRPr>
          </a:p>
          <a:p>
            <a:pPr marL="0" indent="0" algn="ctr">
              <a:buNone/>
            </a:pPr>
            <a:endParaRPr lang="en-US" sz="3600" dirty="0">
              <a:latin typeface="+mn-lt"/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n-lt"/>
                <a:cs typeface="Open Sans Condensed Bold"/>
              </a:rPr>
              <a:t>Most straggler causes can be identified and fixed</a:t>
            </a:r>
          </a:p>
        </p:txBody>
      </p:sp>
    </p:spTree>
    <p:extLst>
      <p:ext uri="{BB962C8B-B14F-4D97-AF65-F5344CB8AC3E}">
        <p14:creationId xmlns:p14="http://schemas.microsoft.com/office/powerpoint/2010/main" val="99974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76111" y="1385466"/>
            <a:ext cx="2618832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network read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6111" y="1961861"/>
            <a:ext cx="190420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compute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6111" y="2592436"/>
            <a:ext cx="1904210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cs typeface="Open Sans Cond Light"/>
              </a:rPr>
              <a:t>d</a:t>
            </a:r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isk write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80763" y="3213234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time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143500" y="3574294"/>
            <a:ext cx="5290985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16680" y="3697441"/>
            <a:ext cx="5239541" cy="7447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: time to handle one record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72667" y="3932308"/>
            <a:ext cx="276868" cy="3786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Spark task:</a:t>
            </a:r>
            <a:endParaRPr lang="en-US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17482" y="4401383"/>
            <a:ext cx="8369318" cy="2145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600" dirty="0" smtClean="0">
                <a:latin typeface="+mn-lt"/>
                <a:cs typeface="Open Sans Condensed Bold"/>
              </a:rPr>
              <a:t>Fine-grained instrumentation needed to understand performance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303295" y="1602370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03295" y="1981029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03295" y="2207289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03295" y="2588289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303295" y="2847141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03295" y="3226701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336602" y="1607051"/>
            <a:ext cx="247614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84216" y="1607051"/>
            <a:ext cx="514386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84395" y="1607051"/>
            <a:ext cx="155624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98602" y="1607051"/>
            <a:ext cx="152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84215" y="2211970"/>
            <a:ext cx="1000179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83912" y="2211970"/>
            <a:ext cx="115465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84394" y="2211970"/>
            <a:ext cx="399519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97421" y="1602370"/>
            <a:ext cx="603632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43470" y="1602370"/>
            <a:ext cx="15395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99935" y="1602370"/>
            <a:ext cx="743535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99935" y="2211970"/>
            <a:ext cx="115465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53196" y="2211970"/>
            <a:ext cx="311003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64199" y="2211970"/>
            <a:ext cx="18271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01052" y="2211970"/>
            <a:ext cx="456872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84394" y="2851822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64557" y="2851822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49470" y="2851822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34383" y="2851822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77883" y="2851822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62796" y="2851822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57924" y="2851822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1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4" y="1500892"/>
            <a:ext cx="8229600" cy="15647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much faster would a job run if the network were infinitely fast?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7724" y="4121856"/>
            <a:ext cx="8229600" cy="1734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What’s an upper bound on the improvement from network optimizations?</a:t>
            </a:r>
            <a:endParaRPr lang="en-US" sz="4000" dirty="0">
              <a:latin typeface="+mn-lt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072515" y="3065638"/>
            <a:ext cx="766333" cy="10729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086556" y="1521243"/>
            <a:ext cx="2537291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network read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86557" y="2097638"/>
            <a:ext cx="2006114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compute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86557" y="2728213"/>
            <a:ext cx="2006113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cs typeface="Open Sans Cond Light"/>
              </a:rPr>
              <a:t>d</a:t>
            </a:r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isk write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89354" y="3710072"/>
            <a:ext cx="4325759" cy="5818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Original task runtime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23847" y="3710071"/>
            <a:ext cx="403954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a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  <a:cs typeface="Open Sans Condensed Bold"/>
              </a:rPr>
              <a:t>task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/>
              <a:t>run if the network were infinitely fast?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86557" y="2189725"/>
            <a:ext cx="6750944" cy="668334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608668" y="5226739"/>
            <a:ext cx="2035794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compute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18006" y="6053915"/>
            <a:ext cx="7384377" cy="5818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Task runtime with infinitely fast network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3591877" y="1706414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591877" y="2085073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91877" y="2311333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91877" y="2692333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591877" y="2951185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91877" y="3330745"/>
            <a:ext cx="4039542" cy="4681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625184" y="1711095"/>
            <a:ext cx="247614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872798" y="1711095"/>
            <a:ext cx="514386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72977" y="1711095"/>
            <a:ext cx="155624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87184" y="1711095"/>
            <a:ext cx="152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72797" y="2316014"/>
            <a:ext cx="1000179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272494" y="2316014"/>
            <a:ext cx="115465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872976" y="2316014"/>
            <a:ext cx="399519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286003" y="1706414"/>
            <a:ext cx="603632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32052" y="1706414"/>
            <a:ext cx="15395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88517" y="1706414"/>
            <a:ext cx="743535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375E"/>
              </a:solidFill>
              <a:cs typeface="Times New Roman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517" y="2316014"/>
            <a:ext cx="115465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141778" y="2316014"/>
            <a:ext cx="311003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52781" y="2316014"/>
            <a:ext cx="18271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889634" y="2316014"/>
            <a:ext cx="456872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872976" y="2955866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253139" y="2955866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38052" y="2955866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22965" y="2955866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466465" y="2955866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751378" y="2955866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346506" y="2955866"/>
            <a:ext cx="284913" cy="381000"/>
          </a:xfrm>
          <a:prstGeom prst="rect">
            <a:avLst/>
          </a:prstGeom>
          <a:solidFill>
            <a:srgbClr val="4DAF5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8564" y="4273291"/>
            <a:ext cx="276868" cy="3786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  <a:cs typeface="Times New Roman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25183" y="2318394"/>
            <a:ext cx="247613" cy="3786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  <a:cs typeface="Times New Roman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346506" y="2318394"/>
            <a:ext cx="284913" cy="378620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635491" y="2318394"/>
            <a:ext cx="247613" cy="3786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  <a:cs typeface="Times New Roman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503983" y="2318394"/>
            <a:ext cx="628070" cy="3786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  <a:cs typeface="Times New Roman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27663" y="4549566"/>
            <a:ext cx="3848003" cy="7447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: blocked on disk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50796" y="4784519"/>
            <a:ext cx="276868" cy="378620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27664" y="4039729"/>
            <a:ext cx="3959520" cy="7447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cs typeface="Open Sans Cond Light"/>
              </a:rPr>
              <a:t>: blocked on network</a:t>
            </a:r>
            <a:endParaRPr lang="en-US" sz="32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25184" y="5475293"/>
            <a:ext cx="1000179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024881" y="5475293"/>
            <a:ext cx="115465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625363" y="5475293"/>
            <a:ext cx="399519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140904" y="5475293"/>
            <a:ext cx="115465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256369" y="5475293"/>
            <a:ext cx="311003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67372" y="5475293"/>
            <a:ext cx="18271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750082" y="5475293"/>
            <a:ext cx="456872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625184" y="6077423"/>
            <a:ext cx="286668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206954" y="5477673"/>
            <a:ext cx="284913" cy="378620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630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7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would a job run if the network were infinitely fast?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68173" y="1914321"/>
            <a:ext cx="3790104" cy="1312486"/>
            <a:chOff x="1368173" y="1914321"/>
            <a:chExt cx="3790104" cy="1312486"/>
          </a:xfrm>
        </p:grpSpPr>
        <p:sp>
          <p:nvSpPr>
            <p:cNvPr id="6" name="Rectangle 5"/>
            <p:cNvSpPr/>
            <p:nvPr/>
          </p:nvSpPr>
          <p:spPr>
            <a:xfrm>
              <a:off x="1368173" y="1914321"/>
              <a:ext cx="227611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Open Sans Cond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0592" y="1914321"/>
              <a:ext cx="97607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Open Sans Cond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0612" y="1914321"/>
              <a:ext cx="577621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Open Sans Cond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68174" y="2726770"/>
              <a:ext cx="140004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Open Sans Cond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51783" y="2726770"/>
              <a:ext cx="497618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Open Sans Cond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60609" y="2726770"/>
              <a:ext cx="2297668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Open Sans Cond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0650" y="1914321"/>
              <a:ext cx="247614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Open Sans Cond Light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68173" y="1914321"/>
            <a:ext cx="2750076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cs typeface="Open Sans Cond Light"/>
              </a:rPr>
              <a:t>Task 0</a:t>
            </a:r>
            <a:endParaRPr lang="en-US" sz="28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8172" y="2726770"/>
            <a:ext cx="4050111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cs typeface="Open Sans Cond Light"/>
              </a:rPr>
              <a:t>Task 1</a:t>
            </a:r>
            <a:endParaRPr lang="en-US" sz="28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70649" y="1914321"/>
            <a:ext cx="1497645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cs typeface="Open Sans Cond Light"/>
              </a:rPr>
              <a:t>Task 2</a:t>
            </a:r>
            <a:endParaRPr lang="en-US" sz="2800" dirty="0">
              <a:solidFill>
                <a:schemeClr val="tx1"/>
              </a:solidFill>
              <a:cs typeface="Open Sans Cond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839" y="1338025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cs typeface="Open Sans Cond Light"/>
              </a:rPr>
              <a:t>time</a:t>
            </a:r>
            <a:endParaRPr lang="en-US" sz="2800" dirty="0">
              <a:solidFill>
                <a:schemeClr val="tx1"/>
              </a:solidFill>
              <a:cs typeface="Open Sans Cond Ligh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68172" y="1657733"/>
            <a:ext cx="4400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979587" y="1914321"/>
            <a:ext cx="232531" cy="1312486"/>
          </a:xfrm>
          <a:prstGeom prst="leftBrace">
            <a:avLst>
              <a:gd name="adj1" fmla="val 493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cs typeface="Open Sans Cond Light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90032" y="2303853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cs typeface="Open Sans Cond Light"/>
              </a:rPr>
              <a:t>2 slots</a:t>
            </a:r>
            <a:endParaRPr lang="en-US" sz="2800" dirty="0">
              <a:solidFill>
                <a:schemeClr val="tx1"/>
              </a:solidFill>
              <a:cs typeface="Open Sans Cond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68174" y="3472840"/>
            <a:ext cx="4400120" cy="17639"/>
          </a:xfrm>
          <a:prstGeom prst="straightConnector1">
            <a:avLst/>
          </a:prstGeom>
          <a:ln w="38100" cmpd="sng"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2824" y="3483932"/>
            <a:ext cx="6058102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cs typeface="Open Sans Cond Light"/>
              </a:rPr>
              <a:t>t</a:t>
            </a:r>
            <a:r>
              <a:rPr lang="en-US" sz="2800" baseline="-25000" dirty="0" smtClean="0">
                <a:solidFill>
                  <a:schemeClr val="tx1"/>
                </a:solidFill>
                <a:cs typeface="Open Sans Cond Light"/>
              </a:rPr>
              <a:t>o</a:t>
            </a:r>
            <a:r>
              <a:rPr lang="en-US" sz="2800" dirty="0" smtClean="0">
                <a:solidFill>
                  <a:schemeClr val="tx1"/>
                </a:solidFill>
                <a:cs typeface="Open Sans Cond Light"/>
              </a:rPr>
              <a:t>: Original </a:t>
            </a:r>
            <a:r>
              <a:rPr lang="en-US" sz="2800" dirty="0">
                <a:solidFill>
                  <a:schemeClr val="tx1"/>
                </a:solidFill>
                <a:cs typeface="Open Sans Cond Light"/>
              </a:rPr>
              <a:t>j</a:t>
            </a:r>
            <a:r>
              <a:rPr lang="en-US" sz="2800" dirty="0" smtClean="0">
                <a:solidFill>
                  <a:schemeClr val="tx1"/>
                </a:solidFill>
                <a:cs typeface="Open Sans Cond Light"/>
              </a:rPr>
              <a:t>ob </a:t>
            </a:r>
            <a:r>
              <a:rPr lang="en-US" sz="2800" dirty="0">
                <a:solidFill>
                  <a:schemeClr val="tx1"/>
                </a:solidFill>
                <a:cs typeface="Open Sans Cond Light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cs typeface="Open Sans Cond Light"/>
              </a:rPr>
              <a:t>ompletion time</a:t>
            </a:r>
            <a:endParaRPr lang="en-US" sz="2800" dirty="0">
              <a:solidFill>
                <a:schemeClr val="tx1"/>
              </a:solidFill>
              <a:cs typeface="Open Sans Cond Ligh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05840" y="4349766"/>
            <a:ext cx="7977382" cy="2057062"/>
            <a:chOff x="1453920" y="4349766"/>
            <a:chExt cx="7977382" cy="2057062"/>
          </a:xfrm>
        </p:grpSpPr>
        <p:sp>
          <p:nvSpPr>
            <p:cNvPr id="38" name="Rectangle 37"/>
            <p:cNvSpPr/>
            <p:nvPr/>
          </p:nvSpPr>
          <p:spPr>
            <a:xfrm>
              <a:off x="2516255" y="4349766"/>
              <a:ext cx="1847966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cs typeface="Open Sans Cond Light"/>
                </a:rPr>
                <a:t>Task 0</a:t>
              </a:r>
              <a:endParaRPr lang="en-US" sz="2800" dirty="0">
                <a:solidFill>
                  <a:schemeClr val="tx1"/>
                </a:solidFill>
                <a:cs typeface="Open Sans Cond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16255" y="5162215"/>
              <a:ext cx="1105254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cs typeface="Open Sans Cond Light"/>
                </a:rPr>
                <a:t>Task 1</a:t>
              </a:r>
              <a:endParaRPr lang="en-US" sz="2800" dirty="0">
                <a:solidFill>
                  <a:schemeClr val="tx1"/>
                </a:solidFill>
                <a:cs typeface="Open Sans Cond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21509" y="5161831"/>
              <a:ext cx="1243489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cs typeface="Open Sans Cond Light"/>
                </a:rPr>
                <a:t>Task 2</a:t>
              </a:r>
              <a:endParaRPr lang="en-US" sz="2800" dirty="0">
                <a:solidFill>
                  <a:schemeClr val="tx1"/>
                </a:solidFill>
                <a:cs typeface="Open Sans Cond Light"/>
              </a:endParaRPr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2127669" y="4349766"/>
              <a:ext cx="232531" cy="1312486"/>
            </a:xfrm>
            <a:prstGeom prst="leftBrace">
              <a:avLst>
                <a:gd name="adj1" fmla="val 49358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cs typeface="Open Sans Cond Ligh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1238114" y="4739298"/>
              <a:ext cx="1279073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cs typeface="Open Sans Cond Light"/>
                </a:rPr>
                <a:t>2 slots</a:t>
              </a:r>
              <a:endParaRPr lang="en-US" sz="2800" dirty="0">
                <a:solidFill>
                  <a:schemeClr val="tx1"/>
                </a:solidFill>
                <a:cs typeface="Open Sans Cond Light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2516256" y="5908285"/>
              <a:ext cx="2348742" cy="17639"/>
            </a:xfrm>
            <a:prstGeom prst="straightConnector1">
              <a:avLst/>
            </a:prstGeom>
            <a:ln w="38100" cmpd="sng">
              <a:prstDash val="sysDash"/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453920" y="5906791"/>
              <a:ext cx="7977382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chemeClr val="tx1"/>
                  </a:solidFill>
                  <a:cs typeface="Open Sans Cond Light"/>
                </a:rPr>
                <a:t>t</a:t>
              </a:r>
              <a:r>
                <a:rPr lang="en-US" sz="2800" baseline="-25000" dirty="0" err="1">
                  <a:solidFill>
                    <a:schemeClr val="tx1"/>
                  </a:solidFill>
                  <a:cs typeface="Open Sans Cond Light"/>
                </a:rPr>
                <a:t>n</a:t>
              </a:r>
              <a:r>
                <a:rPr lang="en-US" sz="2800" dirty="0" smtClean="0">
                  <a:solidFill>
                    <a:schemeClr val="tx1"/>
                  </a:solidFill>
                  <a:cs typeface="Open Sans Cond Light"/>
                </a:rPr>
                <a:t>: Job completion time with infinitely fast network</a:t>
              </a:r>
              <a:endParaRPr lang="en-US" sz="2800" dirty="0">
                <a:solidFill>
                  <a:schemeClr val="tx1"/>
                </a:solidFill>
                <a:cs typeface="Open Sans Cond Ligh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71039" y="2232994"/>
            <a:ext cx="2744741" cy="637347"/>
            <a:chOff x="6610926" y="1914321"/>
            <a:chExt cx="2744741" cy="637347"/>
          </a:xfrm>
        </p:grpSpPr>
        <p:sp>
          <p:nvSpPr>
            <p:cNvPr id="48" name="Rectangle 47"/>
            <p:cNvSpPr/>
            <p:nvPr/>
          </p:nvSpPr>
          <p:spPr>
            <a:xfrm>
              <a:off x="6610926" y="1914321"/>
              <a:ext cx="247614" cy="381000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90359" y="2051631"/>
              <a:ext cx="2565308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cs typeface="Open Sans Cond Light"/>
                </a:rPr>
                <a:t>: time blocked on network</a:t>
              </a:r>
              <a:endParaRPr lang="en-US" sz="2800" dirty="0">
                <a:solidFill>
                  <a:schemeClr val="tx1"/>
                </a:solidFill>
                <a:cs typeface="Open Sans Con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94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0653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  <a:cs typeface="Open Sans Condensed Bold"/>
              </a:rPr>
              <a:t>SQL Workloads</a:t>
            </a:r>
            <a:endParaRPr lang="en-US" sz="5400" dirty="0">
              <a:latin typeface="+mn-lt"/>
              <a:cs typeface="Open Sans Condensed 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3678" y="1708000"/>
            <a:ext cx="7735011" cy="3503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200" dirty="0" smtClean="0">
                <a:latin typeface="+mn-lt"/>
              </a:rPr>
              <a:t>TPC-DS (20 machines, 850GB;            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60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machines, 2.5TB</a:t>
            </a:r>
            <a:r>
              <a:rPr lang="en-US" sz="3200" dirty="0" smtClean="0">
                <a:latin typeface="+mn-lt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+mn-lt"/>
              </a:rPr>
              <a:t>www.tpc.org</a:t>
            </a:r>
            <a:r>
              <a:rPr lang="en-US" sz="2400" dirty="0">
                <a:latin typeface="+mn-lt"/>
              </a:rPr>
              <a:t>/</a:t>
            </a:r>
            <a:r>
              <a:rPr lang="en-US" sz="2400" dirty="0" err="1" smtClean="0">
                <a:latin typeface="+mn-lt"/>
              </a:rPr>
              <a:t>tpcds</a:t>
            </a:r>
            <a:endParaRPr lang="en-US" sz="2400" dirty="0" smtClean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3200" dirty="0" smtClean="0">
                <a:latin typeface="+mn-lt"/>
              </a:rPr>
              <a:t>Big Data Benchmark (5 machines, 60GB)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+mn-lt"/>
              </a:rPr>
              <a:t>amplab.cs.berkeley.edu</a:t>
            </a:r>
            <a:r>
              <a:rPr lang="en-US" sz="2400" dirty="0">
                <a:latin typeface="+mn-lt"/>
              </a:rPr>
              <a:t>/</a:t>
            </a:r>
            <a:r>
              <a:rPr lang="en-US" sz="2400" dirty="0" smtClean="0">
                <a:latin typeface="+mn-lt"/>
              </a:rPr>
              <a:t>benchmark</a:t>
            </a:r>
          </a:p>
          <a:p>
            <a:pPr>
              <a:spcBef>
                <a:spcPts val="1200"/>
              </a:spcBef>
            </a:pPr>
            <a:r>
              <a:rPr lang="en-US" sz="3200" dirty="0" err="1" smtClean="0">
                <a:latin typeface="+mn-lt"/>
              </a:rPr>
              <a:t>Databricks</a:t>
            </a:r>
            <a:r>
              <a:rPr lang="en-US" sz="3200" dirty="0" smtClean="0">
                <a:latin typeface="+mn-lt"/>
              </a:rPr>
              <a:t> (9 machines, tens of GB)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+mn-lt"/>
              </a:rPr>
              <a:t>databricks.com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1440" y="5616690"/>
            <a:ext cx="7735011" cy="87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200" dirty="0" smtClean="0">
                <a:latin typeface="+mn-lt"/>
              </a:rPr>
              <a:t>2 versions of each: in-memory, on-disk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43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network performance?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6682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  <a:cs typeface="Open Sans Condensed Bold"/>
              </a:rPr>
              <a:t>Median improvement at most 2%</a:t>
            </a:r>
            <a:endParaRPr lang="en-US" dirty="0">
              <a:latin typeface="+mn-lt"/>
              <a:cs typeface="Open Sans Condensed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9875" y="1219200"/>
            <a:ext cx="2524125" cy="463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858000" y="1219200"/>
            <a:ext cx="2286000" cy="4501243"/>
            <a:chOff x="6858000" y="1219200"/>
            <a:chExt cx="2286000" cy="4501243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7194550" y="5034643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+mn-lt"/>
                  <a:cs typeface="Open Sans Cond Light"/>
                </a:rPr>
                <a:t>5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873736" y="2057400"/>
              <a:ext cx="554000" cy="3276600"/>
              <a:chOff x="8375386" y="1676400"/>
              <a:chExt cx="616214" cy="364456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4173" y="2790016"/>
                <a:ext cx="607427" cy="20247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Open Sans Cond Light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8384173" y="16764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384173" y="5320961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375386" y="41910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0"/>
              </p:cNvCxnSpPr>
              <p:nvPr/>
            </p:nvCxnSpPr>
            <p:spPr>
              <a:xfrm flipV="1">
                <a:off x="8687887" y="1676400"/>
                <a:ext cx="0" cy="111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2"/>
              </p:cNvCxnSpPr>
              <p:nvPr/>
            </p:nvCxnSpPr>
            <p:spPr>
              <a:xfrm>
                <a:off x="8687887" y="4814772"/>
                <a:ext cx="0" cy="5061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194550" y="17526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+mn-lt"/>
                  <a:cs typeface="Open Sans Cond Light"/>
                </a:rPr>
                <a:t>95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194550" y="27432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+mn-lt"/>
                  <a:cs typeface="Open Sans Cond Light"/>
                </a:rPr>
                <a:t>75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194550" y="45720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+mn-lt"/>
                  <a:cs typeface="Open Sans Cond Light"/>
                </a:rPr>
                <a:t>25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194550" y="39624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+mn-lt"/>
                  <a:cs typeface="Open Sans Cond Light"/>
                </a:rPr>
                <a:t>50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6858000" y="1219200"/>
              <a:ext cx="22860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 smtClean="0">
                  <a:latin typeface="+mn-lt"/>
                  <a:cs typeface="Open Sans Cond Light"/>
                </a:rPr>
                <a:t>Percentiles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4" y="1905000"/>
            <a:ext cx="7152134" cy="35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43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can we sanity check these numbers?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data is transferred per CPU second?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5305"/>
            <a:ext cx="8229600" cy="107297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Microsoft </a:t>
            </a:r>
            <a:r>
              <a:rPr lang="fr-FR" dirty="0">
                <a:latin typeface="+mn-lt"/>
              </a:rPr>
              <a:t>’</a:t>
            </a:r>
            <a:r>
              <a:rPr lang="en-US" dirty="0">
                <a:latin typeface="+mn-lt"/>
              </a:rPr>
              <a:t>09-’10: </a:t>
            </a:r>
            <a:r>
              <a:rPr lang="en-US" b="1" dirty="0">
                <a:latin typeface="+mn-lt"/>
                <a:cs typeface="Open Sans Condensed Bold"/>
              </a:rPr>
              <a:t>1.9–</a:t>
            </a:r>
            <a:r>
              <a:rPr lang="en-US" b="1" dirty="0" smtClean="0">
                <a:latin typeface="+mn-lt"/>
                <a:cs typeface="Open Sans Condensed Bold"/>
              </a:rPr>
              <a:t>6.35 </a:t>
            </a:r>
            <a:r>
              <a:rPr lang="en-US" b="1" dirty="0">
                <a:latin typeface="+mn-lt"/>
                <a:cs typeface="Open Sans Condensed Bold"/>
              </a:rPr>
              <a:t>Mb / task </a:t>
            </a:r>
            <a:r>
              <a:rPr lang="en-US" b="1" dirty="0" smtClean="0">
                <a:latin typeface="+mn-lt"/>
                <a:cs typeface="Open Sans Condensed Bold"/>
              </a:rPr>
              <a:t>second</a:t>
            </a:r>
            <a:endParaRPr lang="en-US" b="1" dirty="0" smtClean="0">
              <a:latin typeface="+mn-lt"/>
            </a:endParaRPr>
          </a:p>
          <a:p>
            <a:pPr marL="0" indent="0" algn="ctr">
              <a:buNone/>
            </a:pPr>
            <a:r>
              <a:rPr lang="en-US" dirty="0" smtClean="0">
                <a:latin typeface="+mn-lt"/>
              </a:rPr>
              <a:t>Google </a:t>
            </a:r>
            <a:r>
              <a:rPr lang="fr-FR" dirty="0" smtClean="0">
                <a:latin typeface="+mn-lt"/>
              </a:rPr>
              <a:t>’</a:t>
            </a:r>
            <a:r>
              <a:rPr lang="en-US" dirty="0" smtClean="0">
                <a:latin typeface="+mn-lt"/>
              </a:rPr>
              <a:t>04-‘07: </a:t>
            </a:r>
            <a:r>
              <a:rPr lang="en-US" b="1" dirty="0" smtClean="0">
                <a:latin typeface="+mn-lt"/>
                <a:cs typeface="Open Sans Condensed Bold"/>
              </a:rPr>
              <a:t>1.34</a:t>
            </a:r>
            <a:r>
              <a:rPr lang="en-US" b="1" dirty="0">
                <a:latin typeface="+mn-lt"/>
                <a:cs typeface="Open Sans Condensed Bold"/>
              </a:rPr>
              <a:t>–</a:t>
            </a:r>
            <a:r>
              <a:rPr lang="en-US" b="1" dirty="0" smtClean="0">
                <a:latin typeface="+mn-lt"/>
                <a:cs typeface="Open Sans Condensed Bold"/>
              </a:rPr>
              <a:t>1.61 Mb / machine second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6" y="1417637"/>
            <a:ext cx="6597825" cy="39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this be true?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6682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  <a:cs typeface="Open Sans Condensed Bold"/>
              </a:rPr>
              <a:t>Shuffle Data &lt; Input Data</a:t>
            </a:r>
            <a:endParaRPr lang="en-US" b="1" dirty="0">
              <a:latin typeface="+mn-lt"/>
              <a:cs typeface="Open Sans Condensed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8" y="1417638"/>
            <a:ext cx="8373816" cy="41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Open Sans Condensed Light"/>
              </a:rPr>
              <a:t>PhD student in Computer Science at UC Berkeley</a:t>
            </a:r>
          </a:p>
          <a:p>
            <a:pPr marL="0" indent="0">
              <a:buNone/>
            </a:pPr>
            <a:endParaRPr lang="en-US" dirty="0">
              <a:cs typeface="Open Sans Condensed Light"/>
            </a:endParaRPr>
          </a:p>
          <a:p>
            <a:pPr marL="0" indent="0">
              <a:buNone/>
            </a:pPr>
            <a:r>
              <a:rPr lang="en-US" dirty="0" smtClean="0">
                <a:cs typeface="Open Sans Condensed Light"/>
              </a:rPr>
              <a:t>Thesis work centers around performance of large-scale distributed systems</a:t>
            </a:r>
          </a:p>
          <a:p>
            <a:pPr marL="0" indent="0">
              <a:buNone/>
            </a:pPr>
            <a:endParaRPr lang="en-US" dirty="0">
              <a:cs typeface="Open Sans Condensed Light"/>
            </a:endParaRPr>
          </a:p>
          <a:p>
            <a:pPr marL="0" indent="0">
              <a:buNone/>
            </a:pPr>
            <a:r>
              <a:rPr lang="en-US" dirty="0" smtClean="0">
                <a:cs typeface="Open Sans Condensed Light"/>
              </a:rPr>
              <a:t>Spark PMC member</a:t>
            </a:r>
            <a:endParaRPr lang="en-US" dirty="0">
              <a:cs typeface="Open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69857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hardware should I buy?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5305"/>
            <a:ext cx="8229600" cy="10729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+mn-lt"/>
              </a:rPr>
              <a:t>10Gbps networking hardware likely not necessary!</a:t>
            </a:r>
            <a:endParaRPr lang="en-US" b="1" dirty="0" smtClean="0">
              <a:latin typeface="+mn-lt"/>
              <a:cs typeface="Open Sans Condensed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6" y="1417637"/>
            <a:ext cx="6597825" cy="39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+mn-lt"/>
                <a:cs typeface="Open Sans Cond Light"/>
              </a:rPr>
              <a:t>How much faster would jobs complete if the disk were infinitely fast?</a:t>
            </a:r>
            <a:endParaRPr lang="en-US" sz="4800" dirty="0">
              <a:latin typeface="+mn-l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347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disk performance?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333" y="5588403"/>
            <a:ext cx="8805333" cy="76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+mn-lt"/>
                <a:cs typeface="Open Sans Condensed Bold"/>
              </a:rPr>
              <a:t>Median improvement at most 19%</a:t>
            </a:r>
            <a:endParaRPr lang="en-US" sz="3600" b="1" dirty="0">
              <a:latin typeface="+mn-lt"/>
              <a:cs typeface="Open Sans Condensed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39" y="1599277"/>
            <a:ext cx="8006476" cy="400323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9333" y="5994602"/>
            <a:ext cx="8805333" cy="76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  <a:cs typeface="Open Sans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25107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instances: 2 disks, 8 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Cloudera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At least 1 disk for every 3 cores</a:t>
            </a:r>
          </a:p>
          <a:p>
            <a:pPr lvl="1"/>
            <a:r>
              <a:rPr lang="en-US" dirty="0" smtClean="0"/>
              <a:t>As many as 2 disks for each core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 smtClean="0"/>
              <a:t>Our instances are under provisioned </a:t>
            </a:r>
            <a:r>
              <a:rPr lang="en-US" dirty="0" smtClean="0">
                <a:sym typeface="Wingdings"/>
              </a:rPr>
              <a:t> results are upper bound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data is transferred per CPU second?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217801"/>
            <a:ext cx="8229600" cy="12419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+mn-lt"/>
              </a:rPr>
              <a:t>Google: </a:t>
            </a:r>
            <a:r>
              <a:rPr lang="en-US" b="1" dirty="0" smtClean="0">
                <a:latin typeface="+mn-lt"/>
                <a:cs typeface="Open Sans Condensed Bold"/>
              </a:rPr>
              <a:t>0.8-1.5 MB / machine second </a:t>
            </a:r>
          </a:p>
          <a:p>
            <a:pPr marL="0" indent="0" algn="ctr">
              <a:buNone/>
            </a:pPr>
            <a:r>
              <a:rPr lang="en-US" dirty="0" smtClean="0">
                <a:latin typeface="+mn-lt"/>
              </a:rPr>
              <a:t>Microsoft: </a:t>
            </a:r>
            <a:r>
              <a:rPr lang="en-US" b="1" dirty="0">
                <a:latin typeface="+mn-lt"/>
                <a:cs typeface="Open Sans Condensed Bold"/>
              </a:rPr>
              <a:t>7</a:t>
            </a:r>
            <a:r>
              <a:rPr lang="en-US" b="1" dirty="0" smtClean="0">
                <a:latin typeface="+mn-lt"/>
                <a:cs typeface="Open Sans Condensed Bold"/>
              </a:rPr>
              <a:t>-11 MB / task second</a:t>
            </a:r>
            <a:endParaRPr lang="en-US" b="1" dirty="0">
              <a:latin typeface="+mn-lt"/>
              <a:cs typeface="Open Sans Condensed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7" y="1402870"/>
            <a:ext cx="7744708" cy="38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2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this mean about Spark versus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55" y="3516865"/>
            <a:ext cx="1727780" cy="899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27" y="3516865"/>
            <a:ext cx="1727780" cy="89988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262671" y="5845379"/>
            <a:ext cx="763430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2797" y="5513214"/>
            <a:ext cx="120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Open Sans Cond Light"/>
              </a:rPr>
              <a:t>Faster</a:t>
            </a:r>
            <a:endParaRPr lang="en-US" sz="2800" dirty="0">
              <a:cs typeface="Open Sans Cond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0155" y="4414477"/>
            <a:ext cx="1483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Open Sans Cond Light"/>
              </a:rPr>
              <a:t>serialized + compressed        </a:t>
            </a:r>
            <a:r>
              <a:rPr lang="en-US" b="1" dirty="0" smtClean="0">
                <a:cs typeface="Open Sans Condensed Bold"/>
              </a:rPr>
              <a:t>on-disk</a:t>
            </a:r>
          </a:p>
          <a:p>
            <a:pPr algn="ctr"/>
            <a:r>
              <a:rPr lang="en-US" dirty="0" smtClean="0">
                <a:cs typeface="Open Sans Cond Light"/>
              </a:rPr>
              <a:t>data</a:t>
            </a:r>
            <a:endParaRPr lang="en-US" dirty="0">
              <a:cs typeface="Open Sans Cond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9527" y="4348021"/>
            <a:ext cx="1613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Open Sans Cond Light"/>
              </a:rPr>
              <a:t>serialized + compressed        </a:t>
            </a:r>
            <a:r>
              <a:rPr lang="en-US" b="1" dirty="0" smtClean="0">
                <a:cs typeface="Open Sans Condensed Bold"/>
              </a:rPr>
              <a:t>in-memory </a:t>
            </a:r>
            <a:r>
              <a:rPr lang="en-US" dirty="0" smtClean="0">
                <a:cs typeface="Open Sans Cond Light"/>
              </a:rPr>
              <a:t>data</a:t>
            </a:r>
            <a:endParaRPr lang="en-US" dirty="0">
              <a:cs typeface="Open Sans Cond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17349" y="1802813"/>
            <a:ext cx="2493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cs typeface="Open Sans Condensed Bold"/>
              </a:rPr>
              <a:t>This work:</a:t>
            </a:r>
          </a:p>
          <a:p>
            <a:pPr algn="ctr"/>
            <a:r>
              <a:rPr lang="en-US" sz="3600" b="1" dirty="0" smtClean="0">
                <a:cs typeface="Open Sans Condensed Bold"/>
              </a:rPr>
              <a:t>19%</a:t>
            </a:r>
            <a:endParaRPr lang="en-US" sz="3600" b="1" dirty="0">
              <a:cs typeface="Open Sans Condensed Bold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622849" y="3027091"/>
            <a:ext cx="1676138" cy="612882"/>
          </a:xfrm>
          <a:custGeom>
            <a:avLst/>
            <a:gdLst>
              <a:gd name="connsiteX0" fmla="*/ 0 w 1676138"/>
              <a:gd name="connsiteY0" fmla="*/ 871367 h 900903"/>
              <a:gd name="connsiteX1" fmla="*/ 863912 w 1676138"/>
              <a:gd name="connsiteY1" fmla="*/ 41 h 900903"/>
              <a:gd name="connsiteX2" fmla="*/ 1676138 w 1676138"/>
              <a:gd name="connsiteY2" fmla="*/ 900903 h 900903"/>
              <a:gd name="connsiteX3" fmla="*/ 1676138 w 1676138"/>
              <a:gd name="connsiteY3" fmla="*/ 900903 h 90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138" h="900903">
                <a:moveTo>
                  <a:pt x="0" y="871367"/>
                </a:moveTo>
                <a:cubicBezTo>
                  <a:pt x="292278" y="433242"/>
                  <a:pt x="584556" y="-4882"/>
                  <a:pt x="863912" y="41"/>
                </a:cubicBezTo>
                <a:cubicBezTo>
                  <a:pt x="1143268" y="4964"/>
                  <a:pt x="1676138" y="900903"/>
                  <a:pt x="1676138" y="900903"/>
                </a:cubicBezTo>
                <a:lnTo>
                  <a:pt x="1676138" y="90090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9" grpId="0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work says nothing about Spark vs. </a:t>
            </a:r>
            <a:r>
              <a:rPr lang="en-US" dirty="0" err="1" smtClean="0"/>
              <a:t>Hadoop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7463" y="3435337"/>
            <a:ext cx="1850978" cy="1825368"/>
            <a:chOff x="210050" y="2376715"/>
            <a:chExt cx="1850978" cy="18253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57" y="2376715"/>
              <a:ext cx="1825171" cy="182517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0050" y="3832751"/>
              <a:ext cx="1695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cs typeface="Open Sans Cond Light"/>
                </a:rPr>
                <a:t>(on-disk data)</a:t>
              </a:r>
              <a:endParaRPr lang="en-US" dirty="0">
                <a:cs typeface="Open Sans Cond Ligh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271" y="3516865"/>
            <a:ext cx="1727780" cy="8998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274648" y="4414477"/>
            <a:ext cx="162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cs typeface="Open Sans Condensed Bold"/>
              </a:rPr>
              <a:t>deserialized</a:t>
            </a:r>
            <a:r>
              <a:rPr lang="en-US" dirty="0" smtClean="0">
                <a:cs typeface="Open Sans Cond Light"/>
              </a:rPr>
              <a:t>        in-memory data</a:t>
            </a:r>
            <a:endParaRPr lang="en-US" dirty="0">
              <a:cs typeface="Open Sans Cond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1334" y="1908052"/>
            <a:ext cx="2273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cs typeface="Open Sans Condensed Bold"/>
              </a:rPr>
              <a:t>up to 10x</a:t>
            </a:r>
          </a:p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cs typeface="Open Sans Cond Light"/>
              </a:rPr>
              <a:t>s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cs typeface="Open Sans Cond Light"/>
              </a:rPr>
              <a:t>park.apache.org</a:t>
            </a:r>
            <a:endParaRPr lang="en-US" sz="2000" dirty="0">
              <a:solidFill>
                <a:schemeClr val="bg1">
                  <a:lumMod val="50000"/>
                </a:schemeClr>
              </a:solidFill>
              <a:cs typeface="Open Sans Cond Light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336510" y="3027091"/>
            <a:ext cx="1676138" cy="612882"/>
          </a:xfrm>
          <a:custGeom>
            <a:avLst/>
            <a:gdLst>
              <a:gd name="connsiteX0" fmla="*/ 0 w 1676138"/>
              <a:gd name="connsiteY0" fmla="*/ 871367 h 900903"/>
              <a:gd name="connsiteX1" fmla="*/ 863912 w 1676138"/>
              <a:gd name="connsiteY1" fmla="*/ 41 h 900903"/>
              <a:gd name="connsiteX2" fmla="*/ 1676138 w 1676138"/>
              <a:gd name="connsiteY2" fmla="*/ 900903 h 900903"/>
              <a:gd name="connsiteX3" fmla="*/ 1676138 w 1676138"/>
              <a:gd name="connsiteY3" fmla="*/ 900903 h 90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138" h="900903">
                <a:moveTo>
                  <a:pt x="0" y="871367"/>
                </a:moveTo>
                <a:cubicBezTo>
                  <a:pt x="292278" y="433242"/>
                  <a:pt x="584556" y="-4882"/>
                  <a:pt x="863912" y="41"/>
                </a:cubicBezTo>
                <a:cubicBezTo>
                  <a:pt x="1143268" y="4964"/>
                  <a:pt x="1676138" y="900903"/>
                  <a:pt x="1676138" y="900903"/>
                </a:cubicBezTo>
                <a:lnTo>
                  <a:pt x="1676138" y="900903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134967" y="3027091"/>
            <a:ext cx="3583268" cy="612882"/>
          </a:xfrm>
          <a:custGeom>
            <a:avLst/>
            <a:gdLst>
              <a:gd name="connsiteX0" fmla="*/ 0 w 1676138"/>
              <a:gd name="connsiteY0" fmla="*/ 871367 h 900903"/>
              <a:gd name="connsiteX1" fmla="*/ 863912 w 1676138"/>
              <a:gd name="connsiteY1" fmla="*/ 41 h 900903"/>
              <a:gd name="connsiteX2" fmla="*/ 1676138 w 1676138"/>
              <a:gd name="connsiteY2" fmla="*/ 900903 h 900903"/>
              <a:gd name="connsiteX3" fmla="*/ 1676138 w 1676138"/>
              <a:gd name="connsiteY3" fmla="*/ 900903 h 90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138" h="900903">
                <a:moveTo>
                  <a:pt x="0" y="871367"/>
                </a:moveTo>
                <a:cubicBezTo>
                  <a:pt x="292278" y="433242"/>
                  <a:pt x="584556" y="-4882"/>
                  <a:pt x="863912" y="41"/>
                </a:cubicBezTo>
                <a:cubicBezTo>
                  <a:pt x="1143268" y="4964"/>
                  <a:pt x="1676138" y="900903"/>
                  <a:pt x="1676138" y="900903"/>
                </a:cubicBezTo>
                <a:lnTo>
                  <a:pt x="1676138" y="900903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02589" y="1829700"/>
            <a:ext cx="26312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cs typeface="Open Sans Condensed Bold"/>
              </a:rPr>
              <a:t>6x or more</a:t>
            </a:r>
          </a:p>
          <a:p>
            <a:pPr algn="ctr"/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cs typeface="Open Sans Cond Light"/>
              </a:rPr>
              <a:t>amplab.cs.berkeley.edu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Open Sans Cond Light"/>
              </a:rPr>
              <a:t>/benchmark/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55" y="3516865"/>
            <a:ext cx="1727780" cy="8998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27" y="3516865"/>
            <a:ext cx="1727780" cy="89988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262671" y="5845379"/>
            <a:ext cx="763430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797" y="5513214"/>
            <a:ext cx="120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Open Sans Cond Light"/>
              </a:rPr>
              <a:t>Faster</a:t>
            </a:r>
            <a:endParaRPr lang="en-US" sz="2800" dirty="0">
              <a:cs typeface="Open Sans Cond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40155" y="4414477"/>
            <a:ext cx="1483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Open Sans Cond Light"/>
              </a:rPr>
              <a:t>serialized + compressed        </a:t>
            </a:r>
            <a:r>
              <a:rPr lang="en-US" b="1" dirty="0" smtClean="0">
                <a:cs typeface="Open Sans Condensed Bold"/>
              </a:rPr>
              <a:t>on-disk</a:t>
            </a:r>
          </a:p>
          <a:p>
            <a:pPr algn="ctr"/>
            <a:r>
              <a:rPr lang="en-US" dirty="0" smtClean="0">
                <a:cs typeface="Open Sans Cond Light"/>
              </a:rPr>
              <a:t>data</a:t>
            </a:r>
            <a:endParaRPr lang="en-US" dirty="0">
              <a:cs typeface="Open Sans Cond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49527" y="4348021"/>
            <a:ext cx="1613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Open Sans Cond Light"/>
              </a:rPr>
              <a:t>serialized + compressed        </a:t>
            </a:r>
            <a:r>
              <a:rPr lang="en-US" b="1" dirty="0" smtClean="0">
                <a:cs typeface="Open Sans Condensed Bold"/>
              </a:rPr>
              <a:t>in-memory </a:t>
            </a:r>
            <a:r>
              <a:rPr lang="en-US" dirty="0" smtClean="0">
                <a:cs typeface="Open Sans Cond Light"/>
              </a:rPr>
              <a:t>data</a:t>
            </a:r>
            <a:endParaRPr lang="en-US" dirty="0">
              <a:cs typeface="Open Sans Cond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17349" y="1802813"/>
            <a:ext cx="2493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cs typeface="Open Sans Condensed Bold"/>
              </a:rPr>
              <a:t>This work:</a:t>
            </a:r>
          </a:p>
          <a:p>
            <a:pPr algn="ctr"/>
            <a:r>
              <a:rPr lang="en-US" sz="3600" b="1" dirty="0" smtClean="0">
                <a:cs typeface="Open Sans Condensed Bold"/>
              </a:rPr>
              <a:t>19%</a:t>
            </a:r>
            <a:endParaRPr lang="en-US" sz="3600" b="1" dirty="0">
              <a:cs typeface="Open Sans Condensed Bold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3622849" y="3027091"/>
            <a:ext cx="1676138" cy="612882"/>
          </a:xfrm>
          <a:custGeom>
            <a:avLst/>
            <a:gdLst>
              <a:gd name="connsiteX0" fmla="*/ 0 w 1676138"/>
              <a:gd name="connsiteY0" fmla="*/ 871367 h 900903"/>
              <a:gd name="connsiteX1" fmla="*/ 863912 w 1676138"/>
              <a:gd name="connsiteY1" fmla="*/ 41 h 900903"/>
              <a:gd name="connsiteX2" fmla="*/ 1676138 w 1676138"/>
              <a:gd name="connsiteY2" fmla="*/ 900903 h 900903"/>
              <a:gd name="connsiteX3" fmla="*/ 1676138 w 1676138"/>
              <a:gd name="connsiteY3" fmla="*/ 900903 h 90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138" h="900903">
                <a:moveTo>
                  <a:pt x="0" y="871367"/>
                </a:moveTo>
                <a:cubicBezTo>
                  <a:pt x="292278" y="433242"/>
                  <a:pt x="584556" y="-4882"/>
                  <a:pt x="863912" y="41"/>
                </a:cubicBezTo>
                <a:cubicBezTo>
                  <a:pt x="1143268" y="4964"/>
                  <a:pt x="1676138" y="900903"/>
                  <a:pt x="1676138" y="900903"/>
                </a:cubicBezTo>
                <a:lnTo>
                  <a:pt x="1676138" y="90090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1" grpId="0" animBg="1"/>
      <p:bldP spid="33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stragglers?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435"/>
            <a:ext cx="9144000" cy="17584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869278"/>
            <a:ext cx="8229600" cy="24807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+mn-lt"/>
                <a:cs typeface="Open Sans Cond Light"/>
              </a:rPr>
              <a:t>Takeaway: causes depend on the workload, but disk and garbage collection common</a:t>
            </a:r>
          </a:p>
          <a:p>
            <a:pPr marL="0" indent="0" algn="ctr">
              <a:buNone/>
            </a:pPr>
            <a:endParaRPr lang="en-US" dirty="0" smtClean="0">
              <a:latin typeface="+mn-lt"/>
              <a:cs typeface="Open Sans Cond Light"/>
            </a:endParaRPr>
          </a:p>
          <a:p>
            <a:pPr marL="0" indent="0" algn="ctr">
              <a:buNone/>
            </a:pPr>
            <a:r>
              <a:rPr lang="en-US" dirty="0" smtClean="0">
                <a:latin typeface="+mn-lt"/>
                <a:cs typeface="Open Sans Cond Light"/>
              </a:rPr>
              <a:t>Fixing straggler causes can speed up other tasks too</a:t>
            </a:r>
            <a:endParaRPr lang="en-US" dirty="0">
              <a:latin typeface="+mn-l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774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184"/>
            <a:ext cx="8229600" cy="11430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1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55" y="254000"/>
            <a:ext cx="5545667" cy="554566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912555"/>
            <a:ext cx="8229600" cy="874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+mn-lt"/>
                <a:cs typeface="Open Sans Cond Light"/>
              </a:rPr>
              <a:t>e</a:t>
            </a:r>
            <a:r>
              <a:rPr lang="en-US" dirty="0" err="1" smtClean="0">
                <a:latin typeface="+mn-lt"/>
                <a:cs typeface="Open Sans Cond Light"/>
              </a:rPr>
              <a:t>ecs.berkeley.edu</a:t>
            </a:r>
            <a:r>
              <a:rPr lang="en-US" dirty="0" smtClean="0">
                <a:latin typeface="+mn-lt"/>
                <a:cs typeface="Open Sans Cond Light"/>
              </a:rPr>
              <a:t>/~</a:t>
            </a:r>
            <a:r>
              <a:rPr lang="en-US" dirty="0" err="1" smtClean="0">
                <a:latin typeface="+mn-lt"/>
                <a:cs typeface="Open Sans Cond Light"/>
              </a:rPr>
              <a:t>keo</a:t>
            </a:r>
            <a:r>
              <a:rPr lang="en-US" dirty="0" smtClean="0">
                <a:latin typeface="+mn-lt"/>
                <a:cs typeface="Open Sans Cond Light"/>
              </a:rPr>
              <a:t>/traces</a:t>
            </a:r>
            <a:endParaRPr lang="en-US" dirty="0">
              <a:latin typeface="+mn-l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8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Overview of how Spark works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we measured performance bottlenecks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In-depth performance analysis for a few workloads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 of performance analysis tool</a:t>
            </a:r>
          </a:p>
        </p:txBody>
      </p:sp>
    </p:spTree>
    <p:extLst>
      <p:ext uri="{BB962C8B-B14F-4D97-AF65-F5344CB8AC3E}">
        <p14:creationId xmlns:p14="http://schemas.microsoft.com/office/powerpoint/2010/main" val="934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 want your workloads!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park.eventLog.enabled</a:t>
            </a:r>
            <a:r>
              <a:rPr lang="en-US" dirty="0" smtClean="0">
                <a:latin typeface="Courier"/>
                <a:cs typeface="Courier"/>
              </a:rPr>
              <a:t> true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keo@cs.berkeley.edu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2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194"/>
            <a:ext cx="8229600" cy="594421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b="1" dirty="0" smtClean="0">
                <a:latin typeface="+mn-lt"/>
                <a:cs typeface="Open Sans Condensed Bold"/>
              </a:rPr>
              <a:t>Network </a:t>
            </a:r>
            <a:r>
              <a:rPr lang="en-US" sz="3600" b="1" dirty="0">
                <a:latin typeface="+mn-lt"/>
                <a:cs typeface="Open Sans Condensed Bold"/>
              </a:rPr>
              <a:t>optimizations</a:t>
            </a:r>
          </a:p>
          <a:p>
            <a:pPr marL="0" indent="0" algn="ctr">
              <a:buNone/>
            </a:pPr>
            <a:r>
              <a:rPr lang="en-US" sz="3600" dirty="0">
                <a:latin typeface="+mn-lt"/>
              </a:rPr>
              <a:t>can reduce job completion time by </a:t>
            </a:r>
            <a:r>
              <a:rPr lang="en-US" sz="3600" b="1" dirty="0">
                <a:latin typeface="+mn-lt"/>
                <a:cs typeface="Open Sans Condensed Bold"/>
              </a:rPr>
              <a:t>at most </a:t>
            </a:r>
            <a:r>
              <a:rPr lang="en-US" sz="3600" b="1" dirty="0" smtClean="0">
                <a:latin typeface="+mn-lt"/>
                <a:cs typeface="Open Sans Condensed Bold"/>
              </a:rPr>
              <a:t>2%</a:t>
            </a:r>
            <a:endParaRPr lang="en-US" sz="3600" b="1" dirty="0">
              <a:latin typeface="+mn-lt"/>
              <a:cs typeface="Open Sans Condensed Light"/>
            </a:endParaRPr>
          </a:p>
          <a:p>
            <a:pPr marL="0" indent="0" algn="ctr">
              <a:buNone/>
            </a:pPr>
            <a:endParaRPr lang="en-US" sz="3600" dirty="0" smtClean="0">
              <a:latin typeface="+mn-lt"/>
              <a:cs typeface="Open Sans Condensed Bold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n-lt"/>
                <a:cs typeface="Open Sans Condensed Bold"/>
              </a:rPr>
              <a:t>CPU (not I/O) often the bottleneck</a:t>
            </a:r>
          </a:p>
          <a:p>
            <a:pPr marL="0" indent="0" algn="ctr">
              <a:buNone/>
            </a:pPr>
            <a:r>
              <a:rPr lang="en-US" dirty="0" smtClean="0">
                <a:latin typeface="+mn-lt"/>
                <a:cs typeface="Open Sans Cond Light"/>
              </a:rPr>
              <a:t>19% reduction in completion time from optimizing disk</a:t>
            </a:r>
          </a:p>
          <a:p>
            <a:pPr marL="0" indent="0" algn="ctr">
              <a:buNone/>
            </a:pPr>
            <a:endParaRPr lang="en-US" sz="3600" dirty="0">
              <a:latin typeface="+mn-lt"/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n-lt"/>
                <a:cs typeface="Open Sans Condensed Bold"/>
              </a:rPr>
              <a:t>Many straggler causes can be identified and fixed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000000"/>
              </a:solidFill>
              <a:latin typeface="+mn-lt"/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+mn-lt"/>
                <a:cs typeface="Open Sans Condensed Light"/>
              </a:rPr>
              <a:t>Project webpage (with links to paper and tool): </a:t>
            </a:r>
            <a:r>
              <a:rPr lang="en-US" sz="3600" dirty="0" err="1" smtClean="0">
                <a:solidFill>
                  <a:srgbClr val="000000"/>
                </a:solidFill>
                <a:latin typeface="+mn-lt"/>
                <a:cs typeface="Open Sans Condensed Light"/>
              </a:rPr>
              <a:t>eecs.berkeley.edu</a:t>
            </a:r>
            <a:r>
              <a:rPr lang="en-US" sz="3600" dirty="0" smtClean="0">
                <a:solidFill>
                  <a:srgbClr val="000000"/>
                </a:solidFill>
                <a:latin typeface="+mn-lt"/>
                <a:cs typeface="Open Sans Condensed Light"/>
              </a:rPr>
              <a:t>/~</a:t>
            </a:r>
            <a:r>
              <a:rPr lang="en-US" sz="3600" dirty="0" err="1" smtClean="0">
                <a:solidFill>
                  <a:srgbClr val="000000"/>
                </a:solidFill>
                <a:latin typeface="+mn-lt"/>
                <a:cs typeface="Open Sans Condensed Light"/>
              </a:rPr>
              <a:t>keo</a:t>
            </a:r>
            <a:r>
              <a:rPr lang="en-US" sz="3600" dirty="0" smtClean="0">
                <a:solidFill>
                  <a:srgbClr val="000000"/>
                </a:solidFill>
                <a:latin typeface="+mn-lt"/>
                <a:cs typeface="Open Sans Condensed Light"/>
              </a:rPr>
              <a:t>/traces</a:t>
            </a:r>
          </a:p>
          <a:p>
            <a:pPr marL="0" indent="0" algn="ctr">
              <a:buNone/>
            </a:pPr>
            <a:endParaRPr lang="en-US" sz="3600" dirty="0">
              <a:solidFill>
                <a:srgbClr val="000000"/>
              </a:solidFill>
              <a:latin typeface="+mn-lt"/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+mn-lt"/>
                <a:cs typeface="Open Sans Cond Light"/>
              </a:rPr>
              <a:t>Contact: </a:t>
            </a:r>
            <a:r>
              <a:rPr lang="en-US" sz="3600" dirty="0" smtClean="0">
                <a:solidFill>
                  <a:srgbClr val="000000"/>
                </a:solidFill>
                <a:latin typeface="+mn-lt"/>
                <a:cs typeface="Open Sans Cond Light"/>
                <a:hlinkClick r:id="rId3"/>
              </a:rPr>
              <a:t>keo@cs.berkeley.edu</a:t>
            </a:r>
            <a:r>
              <a:rPr lang="en-US" sz="3600" dirty="0" smtClean="0">
                <a:solidFill>
                  <a:srgbClr val="000000"/>
                </a:solidFill>
                <a:latin typeface="+mn-lt"/>
                <a:cs typeface="Open Sans Cond Light"/>
              </a:rPr>
              <a:t>, @</a:t>
            </a:r>
            <a:r>
              <a:rPr lang="en-US" sz="3600" dirty="0" err="1" smtClean="0">
                <a:solidFill>
                  <a:srgbClr val="000000"/>
                </a:solidFill>
                <a:latin typeface="+mn-lt"/>
                <a:cs typeface="Open Sans Cond Light"/>
              </a:rPr>
              <a:t>kayousterhout</a:t>
            </a:r>
            <a:endParaRPr lang="en-US" sz="3600" dirty="0">
              <a:solidFill>
                <a:srgbClr val="969696"/>
              </a:solidFill>
              <a:latin typeface="+mn-l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819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9388"/>
            <a:ext cx="82296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4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results change with scale?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2" y="1732191"/>
            <a:ext cx="8601268" cy="43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4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utilization compare?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2" y="1695269"/>
            <a:ext cx="8438818" cy="42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40" y="1085248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40" y="2278193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40" y="349411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40" y="5217912"/>
            <a:ext cx="1219200" cy="1219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5400000">
            <a:off x="1492958" y="462262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23" name="Rectangle 22"/>
          <p:cNvSpPr/>
          <p:nvPr/>
        </p:nvSpPr>
        <p:spPr>
          <a:xfrm>
            <a:off x="1867420" y="1336612"/>
            <a:ext cx="1381482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I am Sam</a:t>
            </a:r>
          </a:p>
          <a:p>
            <a:pPr algn="ctr"/>
            <a:r>
              <a:rPr lang="en-US" dirty="0" smtClean="0">
                <a:cs typeface="Open Sans Cond Light"/>
              </a:rPr>
              <a:t>I am Sam</a:t>
            </a:r>
            <a:endParaRPr lang="en-US" dirty="0">
              <a:cs typeface="Open Sans Cond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67419" y="2508021"/>
            <a:ext cx="1381483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Sam I am</a:t>
            </a:r>
          </a:p>
          <a:p>
            <a:pPr algn="ctr"/>
            <a:r>
              <a:rPr lang="en-US" dirty="0" smtClean="0">
                <a:cs typeface="Open Sans Cond Light"/>
              </a:rPr>
              <a:t>Do you like</a:t>
            </a:r>
            <a:endParaRPr lang="en-US" dirty="0">
              <a:cs typeface="Open Sans Cond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67420" y="3738503"/>
            <a:ext cx="1381482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Green eggs and ham?</a:t>
            </a:r>
            <a:endParaRPr lang="en-US" dirty="0">
              <a:cs typeface="Open Sans Cond Light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-1323063" y="3490744"/>
            <a:ext cx="3622156" cy="6216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Open Sans Cond Light"/>
              </a:rPr>
              <a:t>Cluster of machines</a:t>
            </a:r>
            <a:endParaRPr lang="en-US" sz="2400" dirty="0">
              <a:cs typeface="Open Sans Cond Light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745771" y="1188625"/>
            <a:ext cx="417869" cy="5248487"/>
          </a:xfrm>
          <a:prstGeom prst="leftBrace">
            <a:avLst>
              <a:gd name="adj1" fmla="val 10552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7419"/>
            <a:ext cx="8229600" cy="10101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Count the # of words in the document</a:t>
            </a:r>
            <a:endParaRPr lang="en-US"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73646" y="1249240"/>
            <a:ext cx="1042894" cy="755995"/>
            <a:chOff x="7199406" y="3527374"/>
            <a:chExt cx="1042894" cy="755995"/>
          </a:xfrm>
        </p:grpSpPr>
        <p:sp>
          <p:nvSpPr>
            <p:cNvPr id="18" name="Right Arrow 17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20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1867420" y="5437287"/>
            <a:ext cx="1381482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Thank you, Sam I am</a:t>
            </a:r>
            <a:endParaRPr lang="en-US" dirty="0">
              <a:cs typeface="Open Sans Cond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6540" y="1330152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cs typeface="Open Sans Cond Light"/>
              </a:rPr>
              <a:t>6</a:t>
            </a:r>
            <a:endParaRPr lang="en-US" sz="3200" dirty="0">
              <a:cs typeface="Open Sans Cond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73646" y="2390096"/>
            <a:ext cx="1042894" cy="755995"/>
            <a:chOff x="7199406" y="3527374"/>
            <a:chExt cx="1042894" cy="755995"/>
          </a:xfrm>
        </p:grpSpPr>
        <p:sp>
          <p:nvSpPr>
            <p:cNvPr id="29" name="Right Arrow 28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31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2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316540" y="2471008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cs typeface="Open Sans Cond Light"/>
              </a:rPr>
              <a:t>6</a:t>
            </a:r>
            <a:endParaRPr lang="en-US" sz="3200" dirty="0">
              <a:cs typeface="Open Sans Cond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73646" y="3641028"/>
            <a:ext cx="1042894" cy="755995"/>
            <a:chOff x="7199406" y="3527374"/>
            <a:chExt cx="1042894" cy="755995"/>
          </a:xfrm>
        </p:grpSpPr>
        <p:sp>
          <p:nvSpPr>
            <p:cNvPr id="36" name="Right Arrow 35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38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9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4316540" y="3721940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Open Sans Cond Light"/>
              </a:rPr>
              <a:t>4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273646" y="5384116"/>
            <a:ext cx="1042894" cy="755995"/>
            <a:chOff x="7199406" y="3527374"/>
            <a:chExt cx="1042894" cy="755995"/>
          </a:xfrm>
        </p:grpSpPr>
        <p:sp>
          <p:nvSpPr>
            <p:cNvPr id="42" name="Right Arrow 41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44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5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4316540" y="5465028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Open Sans Cond Light"/>
              </a:rPr>
              <a:t>5</a:t>
            </a:r>
          </a:p>
        </p:txBody>
      </p:sp>
      <p:cxnSp>
        <p:nvCxnSpPr>
          <p:cNvPr id="47" name="Straight Arrow Connector 46"/>
          <p:cNvCxnSpPr>
            <a:stCxn id="4" idx="3"/>
          </p:cNvCxnSpPr>
          <p:nvPr/>
        </p:nvCxnSpPr>
        <p:spPr>
          <a:xfrm>
            <a:off x="4729433" y="1622540"/>
            <a:ext cx="1487028" cy="17372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3"/>
            <a:endCxn id="58" idx="1"/>
          </p:cNvCxnSpPr>
          <p:nvPr/>
        </p:nvCxnSpPr>
        <p:spPr>
          <a:xfrm>
            <a:off x="4729433" y="2763396"/>
            <a:ext cx="1487028" cy="5963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  <a:endCxn id="58" idx="1"/>
          </p:cNvCxnSpPr>
          <p:nvPr/>
        </p:nvCxnSpPr>
        <p:spPr>
          <a:xfrm flipV="1">
            <a:off x="4729433" y="3359774"/>
            <a:ext cx="1487028" cy="6545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58" idx="1"/>
          </p:cNvCxnSpPr>
          <p:nvPr/>
        </p:nvCxnSpPr>
        <p:spPr>
          <a:xfrm flipV="1">
            <a:off x="4729433" y="3359774"/>
            <a:ext cx="1487028" cy="23976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16461" y="2821165"/>
            <a:ext cx="2740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cs typeface="Open Sans Cond Light"/>
              </a:rPr>
              <a:t>Spark driver:</a:t>
            </a:r>
          </a:p>
          <a:p>
            <a:pPr algn="ctr"/>
            <a:r>
              <a:rPr lang="en-US" sz="3200" dirty="0" smtClean="0">
                <a:cs typeface="Open Sans Cond Light"/>
              </a:rPr>
              <a:t>6+6+4+5 = 21</a:t>
            </a:r>
            <a:endParaRPr lang="en-US" sz="3200" dirty="0">
              <a:cs typeface="Open Sans Cond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06781" y="6200738"/>
            <a:ext cx="485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Open Sans Cond Light"/>
              </a:rPr>
              <a:t>Spark (or </a:t>
            </a:r>
            <a:r>
              <a:rPr lang="en-US" sz="2400" dirty="0" err="1" smtClean="0">
                <a:cs typeface="Open Sans Cond Light"/>
              </a:rPr>
              <a:t>Hadoop</a:t>
            </a:r>
            <a:r>
              <a:rPr lang="en-US" sz="2400" dirty="0" smtClean="0">
                <a:cs typeface="Open Sans Cond Light"/>
              </a:rPr>
              <a:t>/Dryad/etc.) task</a:t>
            </a:r>
            <a:endParaRPr lang="en-US" sz="2400" dirty="0">
              <a:cs typeface="Open Sans Cond Light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3357090" y="6003292"/>
            <a:ext cx="649692" cy="428279"/>
          </a:xfrm>
          <a:custGeom>
            <a:avLst/>
            <a:gdLst>
              <a:gd name="connsiteX0" fmla="*/ 834377 w 834377"/>
              <a:gd name="connsiteY0" fmla="*/ 428279 h 428279"/>
              <a:gd name="connsiteX1" fmla="*/ 162445 w 834377"/>
              <a:gd name="connsiteY1" fmla="*/ 280597 h 428279"/>
              <a:gd name="connsiteX2" fmla="*/ 0 w 834377"/>
              <a:gd name="connsiteY2" fmla="*/ 0 h 42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377" h="428279">
                <a:moveTo>
                  <a:pt x="834377" y="428279"/>
                </a:moveTo>
                <a:cubicBezTo>
                  <a:pt x="567942" y="390128"/>
                  <a:pt x="301508" y="351977"/>
                  <a:pt x="162445" y="280597"/>
                </a:cubicBezTo>
                <a:cubicBezTo>
                  <a:pt x="23382" y="209217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" grpId="0"/>
      <p:bldP spid="26" grpId="0" animBg="1"/>
      <p:bldP spid="4" grpId="0"/>
      <p:bldP spid="33" grpId="0"/>
      <p:bldP spid="40" grpId="0"/>
      <p:bldP spid="46" grpId="0"/>
      <p:bldP spid="58" grpId="0"/>
      <p:bldP spid="59" grpId="0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 rot="5400000">
            <a:off x="489230" y="459859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" y="105899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" y="2251938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" y="346785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" y="5191657"/>
            <a:ext cx="1219200" cy="1219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7419"/>
            <a:ext cx="8229600" cy="101019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Count the # of occurrences of each word</a:t>
            </a:r>
            <a:endParaRPr lang="en-US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367986" y="1208217"/>
            <a:ext cx="1042894" cy="755995"/>
            <a:chOff x="7199406" y="3527374"/>
            <a:chExt cx="1042894" cy="755995"/>
          </a:xfrm>
        </p:grpSpPr>
        <p:sp>
          <p:nvSpPr>
            <p:cNvPr id="18" name="Right Arrow 17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20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367986" y="2349073"/>
            <a:ext cx="1042894" cy="755995"/>
            <a:chOff x="7199406" y="3527374"/>
            <a:chExt cx="1042894" cy="755995"/>
          </a:xfrm>
        </p:grpSpPr>
        <p:sp>
          <p:nvSpPr>
            <p:cNvPr id="29" name="Right Arrow 28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31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367986" y="3577853"/>
            <a:ext cx="1042894" cy="755995"/>
            <a:chOff x="7199406" y="3527374"/>
            <a:chExt cx="1042894" cy="755995"/>
          </a:xfrm>
        </p:grpSpPr>
        <p:sp>
          <p:nvSpPr>
            <p:cNvPr id="36" name="Right Arrow 35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38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367986" y="5276637"/>
            <a:ext cx="1042894" cy="755995"/>
            <a:chOff x="7199406" y="3527374"/>
            <a:chExt cx="1042894" cy="755995"/>
          </a:xfrm>
        </p:grpSpPr>
        <p:sp>
          <p:nvSpPr>
            <p:cNvPr id="42" name="Right Arrow 41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44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5520374" y="1208217"/>
            <a:ext cx="1042894" cy="755995"/>
            <a:chOff x="7199406" y="3527374"/>
            <a:chExt cx="1042894" cy="755995"/>
          </a:xfrm>
        </p:grpSpPr>
        <p:sp>
          <p:nvSpPr>
            <p:cNvPr id="76" name="Right Arrow 75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78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5500819" y="2364499"/>
            <a:ext cx="1042894" cy="755995"/>
            <a:chOff x="7199406" y="3527374"/>
            <a:chExt cx="1042894" cy="755995"/>
          </a:xfrm>
        </p:grpSpPr>
        <p:sp>
          <p:nvSpPr>
            <p:cNvPr id="81" name="Right Arrow 80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83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5500819" y="3553008"/>
            <a:ext cx="1042894" cy="755995"/>
            <a:chOff x="7199406" y="3527374"/>
            <a:chExt cx="1042894" cy="755995"/>
          </a:xfrm>
        </p:grpSpPr>
        <p:sp>
          <p:nvSpPr>
            <p:cNvPr id="86" name="Right Arrow 85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88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5503939" y="5307810"/>
            <a:ext cx="1042894" cy="755995"/>
            <a:chOff x="7199406" y="3527374"/>
            <a:chExt cx="1042894" cy="755995"/>
          </a:xfrm>
        </p:grpSpPr>
        <p:sp>
          <p:nvSpPr>
            <p:cNvPr id="91" name="Right Arrow 90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93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cxnSp>
        <p:nvCxnSpPr>
          <p:cNvPr id="95" name="Straight Connector 94"/>
          <p:cNvCxnSpPr>
            <a:endCxn id="76" idx="1"/>
          </p:cNvCxnSpPr>
          <p:nvPr/>
        </p:nvCxnSpPr>
        <p:spPr>
          <a:xfrm>
            <a:off x="4418117" y="1310357"/>
            <a:ext cx="1102257" cy="27585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1" idx="1"/>
          </p:cNvCxnSpPr>
          <p:nvPr/>
        </p:nvCxnSpPr>
        <p:spPr>
          <a:xfrm>
            <a:off x="4418117" y="3862737"/>
            <a:ext cx="1085822" cy="182307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1"/>
          </p:cNvCxnSpPr>
          <p:nvPr/>
        </p:nvCxnSpPr>
        <p:spPr>
          <a:xfrm>
            <a:off x="4418117" y="1617388"/>
            <a:ext cx="1082702" cy="112510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86" idx="1"/>
          </p:cNvCxnSpPr>
          <p:nvPr/>
        </p:nvCxnSpPr>
        <p:spPr>
          <a:xfrm>
            <a:off x="4418117" y="2403464"/>
            <a:ext cx="1082702" cy="152754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81" idx="1"/>
          </p:cNvCxnSpPr>
          <p:nvPr/>
        </p:nvCxnSpPr>
        <p:spPr>
          <a:xfrm flipV="1">
            <a:off x="4418117" y="2742497"/>
            <a:ext cx="1082702" cy="81051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1" idx="1"/>
          </p:cNvCxnSpPr>
          <p:nvPr/>
        </p:nvCxnSpPr>
        <p:spPr>
          <a:xfrm>
            <a:off x="4418117" y="5586366"/>
            <a:ext cx="1085822" cy="9944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76" idx="1"/>
          </p:cNvCxnSpPr>
          <p:nvPr/>
        </p:nvCxnSpPr>
        <p:spPr>
          <a:xfrm flipV="1">
            <a:off x="4418117" y="1586215"/>
            <a:ext cx="1102257" cy="115628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76" idx="1"/>
          </p:cNvCxnSpPr>
          <p:nvPr/>
        </p:nvCxnSpPr>
        <p:spPr>
          <a:xfrm flipV="1">
            <a:off x="4418117" y="1586215"/>
            <a:ext cx="1102257" cy="427677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566387" y="1105011"/>
            <a:ext cx="1206011" cy="102475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Open Sans Cond Light"/>
              </a:rPr>
              <a:t>{I: 4,</a:t>
            </a:r>
          </a:p>
          <a:p>
            <a:pPr algn="ctr"/>
            <a:r>
              <a:rPr lang="en-US" dirty="0">
                <a:latin typeface="+mj-lt"/>
                <a:cs typeface="Open Sans Cond Light"/>
              </a:rPr>
              <a:t>y</a:t>
            </a:r>
            <a:r>
              <a:rPr lang="en-US" dirty="0" smtClean="0">
                <a:latin typeface="+mj-lt"/>
                <a:cs typeface="Open Sans Cond Light"/>
              </a:rPr>
              <a:t>ou: 2,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…}</a:t>
            </a:r>
            <a:endParaRPr lang="en-US" dirty="0">
              <a:latin typeface="+mj-lt"/>
              <a:cs typeface="Open Sans Cond Ligh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46832" y="2242037"/>
            <a:ext cx="1225567" cy="102475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Open Sans Cond Light"/>
              </a:rPr>
              <a:t>{am: </a:t>
            </a:r>
            <a:r>
              <a:rPr lang="en-US" dirty="0">
                <a:latin typeface="+mj-lt"/>
                <a:cs typeface="Open Sans Cond Light"/>
              </a:rPr>
              <a:t>4</a:t>
            </a:r>
            <a:r>
              <a:rPr lang="en-US" dirty="0" smtClean="0">
                <a:latin typeface="+mj-lt"/>
                <a:cs typeface="Open Sans Cond Light"/>
              </a:rPr>
              <a:t>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Green: 1,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…}</a:t>
            </a:r>
            <a:endParaRPr lang="en-US" dirty="0">
              <a:latin typeface="+mj-lt"/>
              <a:cs typeface="Open Sans Cond Ligh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46833" y="3474889"/>
            <a:ext cx="1225566" cy="83598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Open Sans Cond Light"/>
              </a:rPr>
              <a:t>{Sam: 4,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…}</a:t>
            </a:r>
            <a:endParaRPr lang="en-US" dirty="0">
              <a:latin typeface="+mj-lt"/>
              <a:cs typeface="Open Sans Cond Ligh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563267" y="5173431"/>
            <a:ext cx="1209131" cy="102475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Open Sans Cond Light"/>
              </a:rPr>
              <a:t>{Thank: 1,</a:t>
            </a:r>
          </a:p>
          <a:p>
            <a:pPr algn="ctr"/>
            <a:r>
              <a:rPr lang="en-US" dirty="0">
                <a:latin typeface="+mj-lt"/>
                <a:cs typeface="Open Sans Cond Light"/>
              </a:rPr>
              <a:t>e</a:t>
            </a:r>
            <a:r>
              <a:rPr lang="en-US" dirty="0" smtClean="0">
                <a:latin typeface="+mj-lt"/>
                <a:cs typeface="Open Sans Cond Light"/>
              </a:rPr>
              <a:t>ggs: 1,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…}</a:t>
            </a:r>
            <a:endParaRPr lang="en-US" dirty="0">
              <a:latin typeface="+mj-lt"/>
              <a:cs typeface="Open Sans Cond Light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10879" y="1116196"/>
            <a:ext cx="1255463" cy="1024754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Open Sans Cond Light"/>
              </a:rPr>
              <a:t>{I: 2,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am: 2,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…}</a:t>
            </a:r>
            <a:endParaRPr lang="en-US" dirty="0">
              <a:latin typeface="+mj-lt"/>
              <a:cs typeface="Open Sans Cond Light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01119" y="2223567"/>
            <a:ext cx="1265223" cy="981127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Open Sans Cond Light"/>
              </a:rPr>
              <a:t>{Sam: 1,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I: 1,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… }</a:t>
            </a:r>
            <a:endParaRPr lang="en-US" dirty="0">
              <a:latin typeface="+mj-lt"/>
              <a:cs typeface="Open Sans Cond Light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10879" y="3364237"/>
            <a:ext cx="1255464" cy="986513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Open Sans Cond Light"/>
              </a:rPr>
              <a:t>{Green: </a:t>
            </a:r>
            <a:r>
              <a:rPr lang="en-US" dirty="0">
                <a:latin typeface="+mj-lt"/>
                <a:cs typeface="Open Sans Cond Light"/>
              </a:rPr>
              <a:t>1</a:t>
            </a:r>
            <a:r>
              <a:rPr lang="en-US" dirty="0" smtClean="0">
                <a:latin typeface="+mj-lt"/>
                <a:cs typeface="Open Sans Cond Light"/>
              </a:rPr>
              <a:t>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eggs: 1,</a:t>
            </a:r>
          </a:p>
          <a:p>
            <a:pPr algn="ctr"/>
            <a:r>
              <a:rPr lang="en-US" dirty="0" smtClean="0">
                <a:latin typeface="+mj-lt"/>
                <a:cs typeface="Open Sans Cond Light"/>
              </a:rPr>
              <a:t> … }</a:t>
            </a:r>
            <a:endParaRPr lang="en-US" dirty="0">
              <a:latin typeface="+mj-lt"/>
              <a:cs typeface="Open Sans Cond Ligh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84684" y="5276637"/>
            <a:ext cx="1281659" cy="78716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Open Sans Cond Light"/>
              </a:rPr>
              <a:t>{Thank: 1, you: 1,… }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49308" y="1306588"/>
            <a:ext cx="1381482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I am Sam</a:t>
            </a:r>
          </a:p>
          <a:p>
            <a:pPr algn="ctr"/>
            <a:r>
              <a:rPr lang="en-US" dirty="0" smtClean="0">
                <a:cs typeface="Open Sans Cond Light"/>
              </a:rPr>
              <a:t>I am Sam</a:t>
            </a:r>
            <a:endParaRPr lang="en-US" dirty="0">
              <a:cs typeface="Open Sans Cond Ligh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49307" y="2477997"/>
            <a:ext cx="1381483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Sam I am</a:t>
            </a:r>
          </a:p>
          <a:p>
            <a:pPr algn="ctr"/>
            <a:r>
              <a:rPr lang="en-US" dirty="0" smtClean="0">
                <a:cs typeface="Open Sans Cond Light"/>
              </a:rPr>
              <a:t>Do you like</a:t>
            </a:r>
            <a:endParaRPr lang="en-US" dirty="0">
              <a:cs typeface="Open Sans Cond Ligh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49308" y="3708479"/>
            <a:ext cx="1381482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Green eggs and ham?</a:t>
            </a:r>
            <a:endParaRPr lang="en-US" dirty="0">
              <a:cs typeface="Open Sans Cond Light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49308" y="5407263"/>
            <a:ext cx="1381482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Thank you, Sam I am</a:t>
            </a:r>
            <a:endParaRPr lang="en-US" dirty="0">
              <a:cs typeface="Open Sans Cond Light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95212" y="964419"/>
            <a:ext cx="4371131" cy="544643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MAP</a:t>
            </a:r>
            <a:endParaRPr lang="en-US" sz="5400" dirty="0"/>
          </a:p>
        </p:txBody>
      </p:sp>
      <p:sp>
        <p:nvSpPr>
          <p:cNvPr id="118" name="Rectangle 117"/>
          <p:cNvSpPr/>
          <p:nvPr/>
        </p:nvSpPr>
        <p:spPr>
          <a:xfrm>
            <a:off x="4731657" y="964419"/>
            <a:ext cx="4073107" cy="544643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REDUCE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688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7" grpId="0" animBg="1"/>
      <p:bldP spid="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" y="105899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" y="2251938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" y="346785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" y="5191657"/>
            <a:ext cx="1219200" cy="1219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5400000">
            <a:off x="706561" y="4259682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Performance considerations</a:t>
            </a:r>
            <a:endParaRPr lang="en-US" sz="4000" dirty="0"/>
          </a:p>
        </p:txBody>
      </p:sp>
      <p:sp>
        <p:nvSpPr>
          <p:cNvPr id="71" name="TextBox 70"/>
          <p:cNvSpPr txBox="1"/>
          <p:nvPr/>
        </p:nvSpPr>
        <p:spPr>
          <a:xfrm>
            <a:off x="4865970" y="1696311"/>
            <a:ext cx="4145120" cy="4893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800" dirty="0" smtClean="0">
                <a:cs typeface="Open Sans Cond Light"/>
              </a:rPr>
              <a:t>Caching input data</a:t>
            </a:r>
          </a:p>
          <a:p>
            <a:pPr marL="514350" indent="-514350">
              <a:buAutoNum type="arabicParenBoth"/>
            </a:pPr>
            <a:endParaRPr lang="en-US" sz="2800" dirty="0">
              <a:cs typeface="Open Sans Cond Light"/>
            </a:endParaRPr>
          </a:p>
          <a:p>
            <a:pPr marL="514350" indent="-514350">
              <a:buFontTx/>
              <a:buAutoNum type="arabicParenBoth"/>
            </a:pPr>
            <a:r>
              <a:rPr lang="en-US" sz="2800" dirty="0" smtClean="0">
                <a:cs typeface="Open Sans Cond Light"/>
              </a:rPr>
              <a:t>Scheduling</a:t>
            </a:r>
            <a:r>
              <a:rPr lang="en-US" sz="2800" dirty="0">
                <a:cs typeface="Open Sans Cond Light"/>
              </a:rPr>
              <a:t>: assigning tasks to </a:t>
            </a:r>
            <a:r>
              <a:rPr lang="en-US" sz="2800" dirty="0" smtClean="0">
                <a:cs typeface="Open Sans Cond Light"/>
              </a:rPr>
              <a:t>machines</a:t>
            </a:r>
          </a:p>
          <a:p>
            <a:endParaRPr lang="en-US" sz="2800" dirty="0">
              <a:cs typeface="Open Sans Cond Light"/>
            </a:endParaRPr>
          </a:p>
          <a:p>
            <a:pPr marL="514350" indent="-514350">
              <a:buAutoNum type="arabicParenBoth"/>
            </a:pPr>
            <a:r>
              <a:rPr lang="en-US" sz="2800" dirty="0" smtClean="0">
                <a:cs typeface="Open Sans Cond Light"/>
              </a:rPr>
              <a:t>Straggler tasks</a:t>
            </a:r>
          </a:p>
          <a:p>
            <a:pPr marL="514350" indent="-514350">
              <a:buAutoNum type="arabicParenBoth"/>
            </a:pPr>
            <a:endParaRPr lang="en-US" sz="2800" dirty="0">
              <a:cs typeface="Open Sans Cond Light"/>
            </a:endParaRPr>
          </a:p>
          <a:p>
            <a:pPr marL="514350" indent="-514350">
              <a:buAutoNum type="arabicParenBoth"/>
            </a:pPr>
            <a:r>
              <a:rPr lang="en-US" sz="2800" dirty="0" smtClean="0">
                <a:cs typeface="Open Sans Cond Light"/>
              </a:rPr>
              <a:t>Network performance (e.g., during shuffle)</a:t>
            </a:r>
          </a:p>
          <a:p>
            <a:endParaRPr lang="en-US" sz="3200" dirty="0">
              <a:latin typeface="Open Sans Cond Light"/>
              <a:cs typeface="Open Sans Cond Light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367986" y="1208217"/>
            <a:ext cx="1042894" cy="755995"/>
            <a:chOff x="7199406" y="3527374"/>
            <a:chExt cx="1042894" cy="755995"/>
          </a:xfrm>
        </p:grpSpPr>
        <p:sp>
          <p:nvSpPr>
            <p:cNvPr id="123" name="Right Arrow 122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125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2367986" y="2349073"/>
            <a:ext cx="1042894" cy="755995"/>
            <a:chOff x="7199406" y="3527374"/>
            <a:chExt cx="1042894" cy="755995"/>
          </a:xfrm>
        </p:grpSpPr>
        <p:sp>
          <p:nvSpPr>
            <p:cNvPr id="128" name="Right Arrow 127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130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2367986" y="3577853"/>
            <a:ext cx="1042894" cy="755995"/>
            <a:chOff x="7199406" y="3527374"/>
            <a:chExt cx="1042894" cy="755995"/>
          </a:xfrm>
        </p:grpSpPr>
        <p:sp>
          <p:nvSpPr>
            <p:cNvPr id="133" name="Right Arrow 132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135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2367986" y="5276637"/>
            <a:ext cx="1042894" cy="755995"/>
            <a:chOff x="7199406" y="3527374"/>
            <a:chExt cx="1042894" cy="755995"/>
          </a:xfrm>
        </p:grpSpPr>
        <p:sp>
          <p:nvSpPr>
            <p:cNvPr id="138" name="Right Arrow 137"/>
            <p:cNvSpPr/>
            <p:nvPr/>
          </p:nvSpPr>
          <p:spPr>
            <a:xfrm>
              <a:off x="7199406" y="3527374"/>
              <a:ext cx="1042894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7315200" y="3581765"/>
              <a:ext cx="613742" cy="611154"/>
              <a:chOff x="3510528" y="1612723"/>
              <a:chExt cx="613742" cy="611154"/>
            </a:xfrm>
          </p:grpSpPr>
          <p:sp>
            <p:nvSpPr>
              <p:cNvPr id="140" name="Freeform 547"/>
              <p:cNvSpPr>
                <a:spLocks/>
              </p:cNvSpPr>
              <p:nvPr/>
            </p:nvSpPr>
            <p:spPr bwMode="auto">
              <a:xfrm>
                <a:off x="3510528" y="1612723"/>
                <a:ext cx="613742" cy="611154"/>
              </a:xfrm>
              <a:custGeom>
                <a:avLst/>
                <a:gdLst>
                  <a:gd name="T0" fmla="*/ 495 w 1185"/>
                  <a:gd name="T1" fmla="*/ 13 h 1180"/>
                  <a:gd name="T2" fmla="*/ 687 w 1185"/>
                  <a:gd name="T3" fmla="*/ 13 h 1180"/>
                  <a:gd name="T4" fmla="*/ 687 w 1185"/>
                  <a:gd name="T5" fmla="*/ 205 h 1180"/>
                  <a:gd name="T6" fmla="*/ 789 w 1185"/>
                  <a:gd name="T7" fmla="*/ 253 h 1180"/>
                  <a:gd name="T8" fmla="*/ 926 w 1185"/>
                  <a:gd name="T9" fmla="*/ 118 h 1180"/>
                  <a:gd name="T10" fmla="*/ 1064 w 1185"/>
                  <a:gd name="T11" fmla="*/ 255 h 1180"/>
                  <a:gd name="T12" fmla="*/ 926 w 1185"/>
                  <a:gd name="T13" fmla="*/ 390 h 1180"/>
                  <a:gd name="T14" fmla="*/ 975 w 1185"/>
                  <a:gd name="T15" fmla="*/ 493 h 1180"/>
                  <a:gd name="T16" fmla="*/ 1167 w 1185"/>
                  <a:gd name="T17" fmla="*/ 493 h 1180"/>
                  <a:gd name="T18" fmla="*/ 1167 w 1185"/>
                  <a:gd name="T19" fmla="*/ 685 h 1180"/>
                  <a:gd name="T20" fmla="*/ 975 w 1185"/>
                  <a:gd name="T21" fmla="*/ 685 h 1180"/>
                  <a:gd name="T22" fmla="*/ 927 w 1185"/>
                  <a:gd name="T23" fmla="*/ 790 h 1180"/>
                  <a:gd name="T24" fmla="*/ 1064 w 1185"/>
                  <a:gd name="T25" fmla="*/ 924 h 1180"/>
                  <a:gd name="T26" fmla="*/ 927 w 1185"/>
                  <a:gd name="T27" fmla="*/ 1060 h 1180"/>
                  <a:gd name="T28" fmla="*/ 791 w 1185"/>
                  <a:gd name="T29" fmla="*/ 927 h 1180"/>
                  <a:gd name="T30" fmla="*/ 687 w 1185"/>
                  <a:gd name="T31" fmla="*/ 973 h 1180"/>
                  <a:gd name="T32" fmla="*/ 687 w 1185"/>
                  <a:gd name="T33" fmla="*/ 1165 h 1180"/>
                  <a:gd name="T34" fmla="*/ 495 w 1185"/>
                  <a:gd name="T35" fmla="*/ 1165 h 1180"/>
                  <a:gd name="T36" fmla="*/ 495 w 1185"/>
                  <a:gd name="T37" fmla="*/ 973 h 1180"/>
                  <a:gd name="T38" fmla="*/ 390 w 1185"/>
                  <a:gd name="T39" fmla="*/ 925 h 1180"/>
                  <a:gd name="T40" fmla="*/ 254 w 1185"/>
                  <a:gd name="T41" fmla="*/ 1062 h 1180"/>
                  <a:gd name="T42" fmla="*/ 119 w 1185"/>
                  <a:gd name="T43" fmla="*/ 927 h 1180"/>
                  <a:gd name="T44" fmla="*/ 257 w 1185"/>
                  <a:gd name="T45" fmla="*/ 789 h 1180"/>
                  <a:gd name="T46" fmla="*/ 207 w 1185"/>
                  <a:gd name="T47" fmla="*/ 685 h 1180"/>
                  <a:gd name="T48" fmla="*/ 15 w 1185"/>
                  <a:gd name="T49" fmla="*/ 685 h 1180"/>
                  <a:gd name="T50" fmla="*/ 15 w 1185"/>
                  <a:gd name="T51" fmla="*/ 493 h 1180"/>
                  <a:gd name="T52" fmla="*/ 207 w 1185"/>
                  <a:gd name="T53" fmla="*/ 493 h 1180"/>
                  <a:gd name="T54" fmla="*/ 255 w 1185"/>
                  <a:gd name="T55" fmla="*/ 388 h 1180"/>
                  <a:gd name="T56" fmla="*/ 119 w 1185"/>
                  <a:gd name="T57" fmla="*/ 252 h 1180"/>
                  <a:gd name="T58" fmla="*/ 255 w 1185"/>
                  <a:gd name="T59" fmla="*/ 115 h 1180"/>
                  <a:gd name="T60" fmla="*/ 393 w 1185"/>
                  <a:gd name="T61" fmla="*/ 253 h 1180"/>
                  <a:gd name="T62" fmla="*/ 495 w 1185"/>
                  <a:gd name="T63" fmla="*/ 205 h 1180"/>
                  <a:gd name="T64" fmla="*/ 495 w 1185"/>
                  <a:gd name="T65" fmla="*/ 13 h 11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85" h="1180">
                    <a:moveTo>
                      <a:pt x="495" y="13"/>
                    </a:moveTo>
                    <a:cubicBezTo>
                      <a:pt x="591" y="0"/>
                      <a:pt x="687" y="13"/>
                      <a:pt x="687" y="13"/>
                    </a:cubicBezTo>
                    <a:cubicBezTo>
                      <a:pt x="687" y="13"/>
                      <a:pt x="687" y="109"/>
                      <a:pt x="687" y="205"/>
                    </a:cubicBezTo>
                    <a:cubicBezTo>
                      <a:pt x="738" y="211"/>
                      <a:pt x="789" y="253"/>
                      <a:pt x="789" y="253"/>
                    </a:cubicBezTo>
                    <a:cubicBezTo>
                      <a:pt x="789" y="253"/>
                      <a:pt x="857" y="185"/>
                      <a:pt x="926" y="118"/>
                    </a:cubicBezTo>
                    <a:cubicBezTo>
                      <a:pt x="1013" y="178"/>
                      <a:pt x="1064" y="255"/>
                      <a:pt x="1064" y="255"/>
                    </a:cubicBezTo>
                    <a:cubicBezTo>
                      <a:pt x="1064" y="255"/>
                      <a:pt x="995" y="322"/>
                      <a:pt x="926" y="390"/>
                    </a:cubicBezTo>
                    <a:cubicBezTo>
                      <a:pt x="963" y="430"/>
                      <a:pt x="975" y="493"/>
                      <a:pt x="975" y="493"/>
                    </a:cubicBezTo>
                    <a:cubicBezTo>
                      <a:pt x="975" y="493"/>
                      <a:pt x="1071" y="493"/>
                      <a:pt x="1167" y="493"/>
                    </a:cubicBezTo>
                    <a:cubicBezTo>
                      <a:pt x="1185" y="586"/>
                      <a:pt x="1167" y="685"/>
                      <a:pt x="1167" y="685"/>
                    </a:cubicBezTo>
                    <a:cubicBezTo>
                      <a:pt x="1167" y="685"/>
                      <a:pt x="1071" y="685"/>
                      <a:pt x="975" y="685"/>
                    </a:cubicBezTo>
                    <a:cubicBezTo>
                      <a:pt x="971" y="739"/>
                      <a:pt x="927" y="790"/>
                      <a:pt x="927" y="790"/>
                    </a:cubicBezTo>
                    <a:lnTo>
                      <a:pt x="1064" y="924"/>
                    </a:lnTo>
                    <a:cubicBezTo>
                      <a:pt x="1064" y="924"/>
                      <a:pt x="1005" y="1002"/>
                      <a:pt x="927" y="1060"/>
                    </a:cubicBezTo>
                    <a:cubicBezTo>
                      <a:pt x="859" y="993"/>
                      <a:pt x="791" y="927"/>
                      <a:pt x="791" y="927"/>
                    </a:cubicBezTo>
                    <a:cubicBezTo>
                      <a:pt x="791" y="927"/>
                      <a:pt x="744" y="966"/>
                      <a:pt x="687" y="973"/>
                    </a:cubicBezTo>
                    <a:cubicBezTo>
                      <a:pt x="687" y="1069"/>
                      <a:pt x="687" y="1165"/>
                      <a:pt x="687" y="1165"/>
                    </a:cubicBezTo>
                    <a:cubicBezTo>
                      <a:pt x="687" y="1165"/>
                      <a:pt x="591" y="1180"/>
                      <a:pt x="495" y="1165"/>
                    </a:cubicBezTo>
                    <a:cubicBezTo>
                      <a:pt x="495" y="1165"/>
                      <a:pt x="495" y="1069"/>
                      <a:pt x="495" y="973"/>
                    </a:cubicBezTo>
                    <a:cubicBezTo>
                      <a:pt x="441" y="967"/>
                      <a:pt x="390" y="925"/>
                      <a:pt x="390" y="925"/>
                    </a:cubicBezTo>
                    <a:cubicBezTo>
                      <a:pt x="390" y="925"/>
                      <a:pt x="322" y="993"/>
                      <a:pt x="254" y="1062"/>
                    </a:cubicBezTo>
                    <a:cubicBezTo>
                      <a:pt x="177" y="1003"/>
                      <a:pt x="119" y="927"/>
                      <a:pt x="119" y="927"/>
                    </a:cubicBezTo>
                    <a:lnTo>
                      <a:pt x="257" y="789"/>
                    </a:lnTo>
                    <a:cubicBezTo>
                      <a:pt x="257" y="789"/>
                      <a:pt x="215" y="741"/>
                      <a:pt x="207" y="685"/>
                    </a:cubicBezTo>
                    <a:cubicBezTo>
                      <a:pt x="111" y="685"/>
                      <a:pt x="15" y="685"/>
                      <a:pt x="15" y="685"/>
                    </a:cubicBezTo>
                    <a:cubicBezTo>
                      <a:pt x="0" y="589"/>
                      <a:pt x="15" y="493"/>
                      <a:pt x="15" y="493"/>
                    </a:cubicBezTo>
                    <a:cubicBezTo>
                      <a:pt x="15" y="493"/>
                      <a:pt x="111" y="493"/>
                      <a:pt x="207" y="493"/>
                    </a:cubicBezTo>
                    <a:cubicBezTo>
                      <a:pt x="212" y="441"/>
                      <a:pt x="255" y="388"/>
                      <a:pt x="255" y="388"/>
                    </a:cubicBezTo>
                    <a:cubicBezTo>
                      <a:pt x="255" y="388"/>
                      <a:pt x="187" y="320"/>
                      <a:pt x="119" y="252"/>
                    </a:cubicBezTo>
                    <a:cubicBezTo>
                      <a:pt x="179" y="172"/>
                      <a:pt x="255" y="115"/>
                      <a:pt x="255" y="115"/>
                    </a:cubicBezTo>
                    <a:lnTo>
                      <a:pt x="393" y="253"/>
                    </a:lnTo>
                    <a:cubicBezTo>
                      <a:pt x="393" y="253"/>
                      <a:pt x="441" y="210"/>
                      <a:pt x="495" y="205"/>
                    </a:cubicBezTo>
                    <a:cubicBezTo>
                      <a:pt x="495" y="109"/>
                      <a:pt x="495" y="109"/>
                      <a:pt x="495" y="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1" name="Oval 548"/>
              <p:cNvSpPr>
                <a:spLocks noChangeArrowheads="1"/>
              </p:cNvSpPr>
              <p:nvPr/>
            </p:nvSpPr>
            <p:spPr bwMode="auto">
              <a:xfrm>
                <a:off x="3766901" y="1868061"/>
                <a:ext cx="99442" cy="994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142" name="Rectangle 141"/>
          <p:cNvSpPr/>
          <p:nvPr/>
        </p:nvSpPr>
        <p:spPr>
          <a:xfrm>
            <a:off x="949308" y="1306588"/>
            <a:ext cx="1381482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I am Sam</a:t>
            </a:r>
          </a:p>
          <a:p>
            <a:pPr algn="ctr"/>
            <a:r>
              <a:rPr lang="en-US" dirty="0" smtClean="0">
                <a:cs typeface="Open Sans Cond Light"/>
              </a:rPr>
              <a:t>I am Sam</a:t>
            </a:r>
            <a:endParaRPr lang="en-US" dirty="0">
              <a:cs typeface="Open Sans Cond Light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949307" y="2477997"/>
            <a:ext cx="1381483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Sam I am</a:t>
            </a:r>
          </a:p>
          <a:p>
            <a:pPr algn="ctr"/>
            <a:r>
              <a:rPr lang="en-US" dirty="0" smtClean="0">
                <a:cs typeface="Open Sans Cond Light"/>
              </a:rPr>
              <a:t>Do you like</a:t>
            </a:r>
            <a:endParaRPr lang="en-US" dirty="0">
              <a:cs typeface="Open Sans Cond Light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49308" y="3708479"/>
            <a:ext cx="1381482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Green eggs and ham?</a:t>
            </a:r>
            <a:endParaRPr lang="en-US" dirty="0">
              <a:cs typeface="Open Sans Cond Ligh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49308" y="5407263"/>
            <a:ext cx="1381482" cy="6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Open Sans Cond Light"/>
              </a:rPr>
              <a:t>Thank you, Sam I am</a:t>
            </a:r>
            <a:endParaRPr lang="en-US" dirty="0">
              <a:cs typeface="Open Sans Cond Light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2374440" y="3563742"/>
            <a:ext cx="1740010" cy="755995"/>
            <a:chOff x="2092220" y="3577853"/>
            <a:chExt cx="1740010" cy="755995"/>
          </a:xfrm>
        </p:grpSpPr>
        <p:sp>
          <p:nvSpPr>
            <p:cNvPr id="148" name="Right Arrow 147"/>
            <p:cNvSpPr/>
            <p:nvPr/>
          </p:nvSpPr>
          <p:spPr>
            <a:xfrm>
              <a:off x="2092220" y="3577853"/>
              <a:ext cx="1740010" cy="755995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547"/>
            <p:cNvSpPr>
              <a:spLocks/>
            </p:cNvSpPr>
            <p:nvPr/>
          </p:nvSpPr>
          <p:spPr bwMode="auto">
            <a:xfrm>
              <a:off x="2209132" y="3673180"/>
              <a:ext cx="613742" cy="611154"/>
            </a:xfrm>
            <a:custGeom>
              <a:avLst/>
              <a:gdLst>
                <a:gd name="T0" fmla="*/ 495 w 1185"/>
                <a:gd name="T1" fmla="*/ 13 h 1180"/>
                <a:gd name="T2" fmla="*/ 687 w 1185"/>
                <a:gd name="T3" fmla="*/ 13 h 1180"/>
                <a:gd name="T4" fmla="*/ 687 w 1185"/>
                <a:gd name="T5" fmla="*/ 205 h 1180"/>
                <a:gd name="T6" fmla="*/ 789 w 1185"/>
                <a:gd name="T7" fmla="*/ 253 h 1180"/>
                <a:gd name="T8" fmla="*/ 926 w 1185"/>
                <a:gd name="T9" fmla="*/ 118 h 1180"/>
                <a:gd name="T10" fmla="*/ 1064 w 1185"/>
                <a:gd name="T11" fmla="*/ 255 h 1180"/>
                <a:gd name="T12" fmla="*/ 926 w 1185"/>
                <a:gd name="T13" fmla="*/ 390 h 1180"/>
                <a:gd name="T14" fmla="*/ 975 w 1185"/>
                <a:gd name="T15" fmla="*/ 493 h 1180"/>
                <a:gd name="T16" fmla="*/ 1167 w 1185"/>
                <a:gd name="T17" fmla="*/ 493 h 1180"/>
                <a:gd name="T18" fmla="*/ 1167 w 1185"/>
                <a:gd name="T19" fmla="*/ 685 h 1180"/>
                <a:gd name="T20" fmla="*/ 975 w 1185"/>
                <a:gd name="T21" fmla="*/ 685 h 1180"/>
                <a:gd name="T22" fmla="*/ 927 w 1185"/>
                <a:gd name="T23" fmla="*/ 790 h 1180"/>
                <a:gd name="T24" fmla="*/ 1064 w 1185"/>
                <a:gd name="T25" fmla="*/ 924 h 1180"/>
                <a:gd name="T26" fmla="*/ 927 w 1185"/>
                <a:gd name="T27" fmla="*/ 1060 h 1180"/>
                <a:gd name="T28" fmla="*/ 791 w 1185"/>
                <a:gd name="T29" fmla="*/ 927 h 1180"/>
                <a:gd name="T30" fmla="*/ 687 w 1185"/>
                <a:gd name="T31" fmla="*/ 973 h 1180"/>
                <a:gd name="T32" fmla="*/ 687 w 1185"/>
                <a:gd name="T33" fmla="*/ 1165 h 1180"/>
                <a:gd name="T34" fmla="*/ 495 w 1185"/>
                <a:gd name="T35" fmla="*/ 1165 h 1180"/>
                <a:gd name="T36" fmla="*/ 495 w 1185"/>
                <a:gd name="T37" fmla="*/ 973 h 1180"/>
                <a:gd name="T38" fmla="*/ 390 w 1185"/>
                <a:gd name="T39" fmla="*/ 925 h 1180"/>
                <a:gd name="T40" fmla="*/ 254 w 1185"/>
                <a:gd name="T41" fmla="*/ 1062 h 1180"/>
                <a:gd name="T42" fmla="*/ 119 w 1185"/>
                <a:gd name="T43" fmla="*/ 927 h 1180"/>
                <a:gd name="T44" fmla="*/ 257 w 1185"/>
                <a:gd name="T45" fmla="*/ 789 h 1180"/>
                <a:gd name="T46" fmla="*/ 207 w 1185"/>
                <a:gd name="T47" fmla="*/ 685 h 1180"/>
                <a:gd name="T48" fmla="*/ 15 w 1185"/>
                <a:gd name="T49" fmla="*/ 685 h 1180"/>
                <a:gd name="T50" fmla="*/ 15 w 1185"/>
                <a:gd name="T51" fmla="*/ 493 h 1180"/>
                <a:gd name="T52" fmla="*/ 207 w 1185"/>
                <a:gd name="T53" fmla="*/ 493 h 1180"/>
                <a:gd name="T54" fmla="*/ 255 w 1185"/>
                <a:gd name="T55" fmla="*/ 388 h 1180"/>
                <a:gd name="T56" fmla="*/ 119 w 1185"/>
                <a:gd name="T57" fmla="*/ 252 h 1180"/>
                <a:gd name="T58" fmla="*/ 255 w 1185"/>
                <a:gd name="T59" fmla="*/ 115 h 1180"/>
                <a:gd name="T60" fmla="*/ 393 w 1185"/>
                <a:gd name="T61" fmla="*/ 253 h 1180"/>
                <a:gd name="T62" fmla="*/ 495 w 1185"/>
                <a:gd name="T63" fmla="*/ 205 h 1180"/>
                <a:gd name="T64" fmla="*/ 495 w 1185"/>
                <a:gd name="T65" fmla="*/ 13 h 11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85" h="1180">
                  <a:moveTo>
                    <a:pt x="495" y="13"/>
                  </a:moveTo>
                  <a:cubicBezTo>
                    <a:pt x="591" y="0"/>
                    <a:pt x="687" y="13"/>
                    <a:pt x="687" y="13"/>
                  </a:cubicBezTo>
                  <a:cubicBezTo>
                    <a:pt x="687" y="13"/>
                    <a:pt x="687" y="109"/>
                    <a:pt x="687" y="205"/>
                  </a:cubicBezTo>
                  <a:cubicBezTo>
                    <a:pt x="738" y="211"/>
                    <a:pt x="789" y="253"/>
                    <a:pt x="789" y="253"/>
                  </a:cubicBezTo>
                  <a:cubicBezTo>
                    <a:pt x="789" y="253"/>
                    <a:pt x="857" y="185"/>
                    <a:pt x="926" y="118"/>
                  </a:cubicBezTo>
                  <a:cubicBezTo>
                    <a:pt x="1013" y="178"/>
                    <a:pt x="1064" y="255"/>
                    <a:pt x="1064" y="255"/>
                  </a:cubicBezTo>
                  <a:cubicBezTo>
                    <a:pt x="1064" y="255"/>
                    <a:pt x="995" y="322"/>
                    <a:pt x="926" y="390"/>
                  </a:cubicBezTo>
                  <a:cubicBezTo>
                    <a:pt x="963" y="430"/>
                    <a:pt x="975" y="493"/>
                    <a:pt x="975" y="493"/>
                  </a:cubicBezTo>
                  <a:cubicBezTo>
                    <a:pt x="975" y="493"/>
                    <a:pt x="1071" y="493"/>
                    <a:pt x="1167" y="493"/>
                  </a:cubicBezTo>
                  <a:cubicBezTo>
                    <a:pt x="1185" y="586"/>
                    <a:pt x="1167" y="685"/>
                    <a:pt x="1167" y="685"/>
                  </a:cubicBezTo>
                  <a:cubicBezTo>
                    <a:pt x="1167" y="685"/>
                    <a:pt x="1071" y="685"/>
                    <a:pt x="975" y="685"/>
                  </a:cubicBezTo>
                  <a:cubicBezTo>
                    <a:pt x="971" y="739"/>
                    <a:pt x="927" y="790"/>
                    <a:pt x="927" y="790"/>
                  </a:cubicBezTo>
                  <a:lnTo>
                    <a:pt x="1064" y="924"/>
                  </a:lnTo>
                  <a:cubicBezTo>
                    <a:pt x="1064" y="924"/>
                    <a:pt x="1005" y="1002"/>
                    <a:pt x="927" y="1060"/>
                  </a:cubicBezTo>
                  <a:cubicBezTo>
                    <a:pt x="859" y="993"/>
                    <a:pt x="791" y="927"/>
                    <a:pt x="791" y="927"/>
                  </a:cubicBezTo>
                  <a:cubicBezTo>
                    <a:pt x="791" y="927"/>
                    <a:pt x="744" y="966"/>
                    <a:pt x="687" y="973"/>
                  </a:cubicBezTo>
                  <a:cubicBezTo>
                    <a:pt x="687" y="1069"/>
                    <a:pt x="687" y="1165"/>
                    <a:pt x="687" y="1165"/>
                  </a:cubicBezTo>
                  <a:cubicBezTo>
                    <a:pt x="687" y="1165"/>
                    <a:pt x="591" y="1180"/>
                    <a:pt x="495" y="1165"/>
                  </a:cubicBezTo>
                  <a:cubicBezTo>
                    <a:pt x="495" y="1165"/>
                    <a:pt x="495" y="1069"/>
                    <a:pt x="495" y="973"/>
                  </a:cubicBezTo>
                  <a:cubicBezTo>
                    <a:pt x="441" y="967"/>
                    <a:pt x="390" y="925"/>
                    <a:pt x="390" y="925"/>
                  </a:cubicBezTo>
                  <a:cubicBezTo>
                    <a:pt x="390" y="925"/>
                    <a:pt x="322" y="993"/>
                    <a:pt x="254" y="1062"/>
                  </a:cubicBezTo>
                  <a:cubicBezTo>
                    <a:pt x="177" y="1003"/>
                    <a:pt x="119" y="927"/>
                    <a:pt x="119" y="927"/>
                  </a:cubicBezTo>
                  <a:lnTo>
                    <a:pt x="257" y="789"/>
                  </a:lnTo>
                  <a:cubicBezTo>
                    <a:pt x="257" y="789"/>
                    <a:pt x="215" y="741"/>
                    <a:pt x="207" y="685"/>
                  </a:cubicBezTo>
                  <a:cubicBezTo>
                    <a:pt x="111" y="685"/>
                    <a:pt x="15" y="685"/>
                    <a:pt x="15" y="685"/>
                  </a:cubicBezTo>
                  <a:cubicBezTo>
                    <a:pt x="0" y="589"/>
                    <a:pt x="15" y="493"/>
                    <a:pt x="15" y="493"/>
                  </a:cubicBezTo>
                  <a:cubicBezTo>
                    <a:pt x="15" y="493"/>
                    <a:pt x="111" y="493"/>
                    <a:pt x="207" y="493"/>
                  </a:cubicBezTo>
                  <a:cubicBezTo>
                    <a:pt x="212" y="441"/>
                    <a:pt x="255" y="388"/>
                    <a:pt x="255" y="388"/>
                  </a:cubicBezTo>
                  <a:cubicBezTo>
                    <a:pt x="255" y="388"/>
                    <a:pt x="187" y="320"/>
                    <a:pt x="119" y="252"/>
                  </a:cubicBezTo>
                  <a:cubicBezTo>
                    <a:pt x="179" y="172"/>
                    <a:pt x="255" y="115"/>
                    <a:pt x="255" y="115"/>
                  </a:cubicBezTo>
                  <a:lnTo>
                    <a:pt x="393" y="253"/>
                  </a:lnTo>
                  <a:cubicBezTo>
                    <a:pt x="393" y="253"/>
                    <a:pt x="441" y="210"/>
                    <a:pt x="495" y="205"/>
                  </a:cubicBezTo>
                  <a:cubicBezTo>
                    <a:pt x="495" y="109"/>
                    <a:pt x="495" y="109"/>
                    <a:pt x="495" y="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150" name="Oval 548"/>
            <p:cNvSpPr>
              <a:spLocks noChangeArrowheads="1"/>
            </p:cNvSpPr>
            <p:nvPr/>
          </p:nvSpPr>
          <p:spPr bwMode="auto">
            <a:xfrm>
              <a:off x="2465505" y="3928518"/>
              <a:ext cx="99442" cy="994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3469021" y="1575747"/>
            <a:ext cx="1487189" cy="9374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417334" y="1586215"/>
            <a:ext cx="1538876" cy="406842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417334" y="1586215"/>
            <a:ext cx="1538876" cy="117202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417334" y="2727071"/>
            <a:ext cx="1538876" cy="128721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14450" y="2758244"/>
            <a:ext cx="841760" cy="1197607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417334" y="5654635"/>
            <a:ext cx="153887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417334" y="4014287"/>
            <a:ext cx="1538876" cy="164034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417334" y="1669496"/>
            <a:ext cx="1538876" cy="10887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114450" y="3955851"/>
            <a:ext cx="841760" cy="169878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3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4624" y="2159488"/>
            <a:ext cx="8747125" cy="11973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 smtClean="0">
                <a:latin typeface="+mn-lt"/>
                <a:cs typeface="Open Sans Condensed Bold"/>
              </a:rPr>
              <a:t>Stragglers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Scarlett [</a:t>
            </a:r>
            <a:r>
              <a:rPr lang="en-US" sz="2000" dirty="0" err="1" smtClean="0">
                <a:latin typeface="+mn-lt"/>
              </a:rPr>
              <a:t>EuroSys</a:t>
            </a:r>
            <a:r>
              <a:rPr lang="en-US" sz="2000" dirty="0" smtClean="0">
                <a:latin typeface="+mn-lt"/>
              </a:rPr>
              <a:t> ‘11]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SkewTune</a:t>
            </a:r>
            <a:r>
              <a:rPr lang="en-US" sz="2000" dirty="0">
                <a:latin typeface="+mn-lt"/>
              </a:rPr>
              <a:t> [SIGMOD ‘12], </a:t>
            </a:r>
            <a:r>
              <a:rPr lang="en-US" sz="2000" dirty="0" smtClean="0">
                <a:latin typeface="+mn-lt"/>
              </a:rPr>
              <a:t>LATE </a:t>
            </a:r>
            <a:r>
              <a:rPr lang="en-US" sz="2000" dirty="0">
                <a:latin typeface="+mn-lt"/>
              </a:rPr>
              <a:t>[OSDI ‘08], </a:t>
            </a:r>
            <a:r>
              <a:rPr lang="en-US" sz="2000" dirty="0" err="1">
                <a:latin typeface="+mn-lt"/>
              </a:rPr>
              <a:t>Mantri</a:t>
            </a:r>
            <a:r>
              <a:rPr lang="en-US" sz="2000" dirty="0">
                <a:latin typeface="+mn-lt"/>
              </a:rPr>
              <a:t> [OSDI ‘10], </a:t>
            </a:r>
            <a:r>
              <a:rPr lang="en-US" sz="2000" dirty="0" smtClean="0">
                <a:latin typeface="+mn-lt"/>
              </a:rPr>
              <a:t>Dolly [NSDI ‘13], GRASS [NSDI ‘14], Wrangler [</a:t>
            </a:r>
            <a:r>
              <a:rPr lang="en-US" sz="2000" dirty="0" err="1" smtClean="0">
                <a:latin typeface="+mn-lt"/>
              </a:rPr>
              <a:t>SoCC</a:t>
            </a:r>
            <a:r>
              <a:rPr lang="en-US" sz="2000" dirty="0" smtClean="0">
                <a:latin typeface="+mn-lt"/>
              </a:rPr>
              <a:t> </a:t>
            </a:r>
            <a:r>
              <a:rPr lang="fr-FR" sz="2000" dirty="0" smtClean="0">
                <a:latin typeface="+mn-lt"/>
              </a:rPr>
              <a:t>’</a:t>
            </a:r>
            <a:r>
              <a:rPr lang="en-US" sz="2000" dirty="0" smtClean="0">
                <a:latin typeface="+mn-lt"/>
              </a:rPr>
              <a:t>14]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24" y="156494"/>
            <a:ext cx="8747125" cy="563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b="1" dirty="0" smtClean="0">
                <a:latin typeface="+mn-lt"/>
                <a:cs typeface="Open Sans Condensed Bold"/>
              </a:rPr>
              <a:t>Caching</a:t>
            </a:r>
            <a:r>
              <a:rPr lang="en-US" sz="4300" dirty="0" smtClean="0">
                <a:latin typeface="+mn-lt"/>
                <a:cs typeface="Open Sans Condensed Bold"/>
              </a:rPr>
              <a:t> </a:t>
            </a:r>
            <a:r>
              <a:rPr lang="en-US" sz="2400" dirty="0" err="1" smtClean="0">
                <a:latin typeface="+mn-lt"/>
              </a:rPr>
              <a:t>PACMan</a:t>
            </a:r>
            <a:r>
              <a:rPr lang="en-US" sz="2400" dirty="0" smtClean="0">
                <a:latin typeface="+mn-lt"/>
              </a:rPr>
              <a:t> [NSDI </a:t>
            </a:r>
            <a:r>
              <a:rPr lang="fr-FR" sz="2400" dirty="0" smtClean="0">
                <a:latin typeface="+mn-lt"/>
              </a:rPr>
              <a:t>’</a:t>
            </a:r>
            <a:r>
              <a:rPr lang="en-US" sz="2400" dirty="0" smtClean="0">
                <a:latin typeface="+mn-lt"/>
              </a:rPr>
              <a:t>12], Spark [NSDI </a:t>
            </a:r>
            <a:r>
              <a:rPr lang="fr-FR" sz="2400" dirty="0" smtClean="0">
                <a:latin typeface="+mn-lt"/>
              </a:rPr>
              <a:t>’</a:t>
            </a:r>
            <a:r>
              <a:rPr lang="en-US" sz="2400" dirty="0" smtClean="0">
                <a:latin typeface="+mn-lt"/>
              </a:rPr>
              <a:t>12], Tachyon [</a:t>
            </a:r>
            <a:r>
              <a:rPr lang="en-US" sz="2400" dirty="0" err="1" smtClean="0">
                <a:latin typeface="+mn-lt"/>
              </a:rPr>
              <a:t>SoCC</a:t>
            </a:r>
            <a:r>
              <a:rPr lang="en-US" sz="2400" dirty="0" smtClean="0"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’</a:t>
            </a:r>
            <a:r>
              <a:rPr lang="en-US" sz="2400" dirty="0" smtClean="0">
                <a:latin typeface="+mn-lt"/>
              </a:rPr>
              <a:t>14]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24" y="850282"/>
            <a:ext cx="8747125" cy="11694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700" b="1" dirty="0" smtClean="0">
                <a:latin typeface="+mn-lt"/>
                <a:cs typeface="Open Sans Condensed Bold"/>
              </a:rPr>
              <a:t>Scheduling</a:t>
            </a:r>
            <a:r>
              <a:rPr lang="en-US" sz="4000" dirty="0" smtClean="0">
                <a:latin typeface="+mn-lt"/>
                <a:cs typeface="Open Sans Condensed Bold"/>
              </a:rPr>
              <a:t> </a:t>
            </a:r>
            <a:r>
              <a:rPr lang="en-US" sz="2200" dirty="0" smtClean="0">
                <a:latin typeface="+mn-lt"/>
              </a:rPr>
              <a:t>Sparrow [SOSP ‘13], Apollo [OSDI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14], </a:t>
            </a:r>
            <a:r>
              <a:rPr lang="en-US" sz="2200" dirty="0" err="1" smtClean="0">
                <a:latin typeface="+mn-lt"/>
              </a:rPr>
              <a:t>Mesos</a:t>
            </a:r>
            <a:r>
              <a:rPr lang="en-US" sz="2200" dirty="0" smtClean="0">
                <a:latin typeface="+mn-lt"/>
              </a:rPr>
              <a:t> [NSDI ‘11], DRF [NSDI ‘11], Tetris [SIGCOMM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14], Omega [</a:t>
            </a:r>
            <a:r>
              <a:rPr lang="en-US" sz="2200" dirty="0" err="1" smtClean="0">
                <a:latin typeface="+mn-lt"/>
              </a:rPr>
              <a:t>Eurosys</a:t>
            </a:r>
            <a:r>
              <a:rPr lang="en-US" sz="2200" dirty="0" smtClean="0">
                <a:latin typeface="+mn-lt"/>
              </a:rPr>
              <a:t>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13], YARN [</a:t>
            </a:r>
            <a:r>
              <a:rPr lang="en-US" sz="2200" dirty="0" err="1" smtClean="0">
                <a:latin typeface="+mn-lt"/>
              </a:rPr>
              <a:t>SoCC</a:t>
            </a:r>
            <a:r>
              <a:rPr lang="en-US" sz="2200" dirty="0" smtClean="0">
                <a:latin typeface="+mn-lt"/>
              </a:rPr>
              <a:t>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13], Quincy [SOSP ‘09], KMN [OSDI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14]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4624" y="5619751"/>
            <a:ext cx="8747125" cy="10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400" b="1" dirty="0" smtClean="0">
                <a:latin typeface="+mn-lt"/>
                <a:cs typeface="Open Sans Condensed Bold"/>
              </a:rPr>
              <a:t>Generalized programming model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+mn-lt"/>
              </a:rPr>
              <a:t>Dryad [</a:t>
            </a:r>
            <a:r>
              <a:rPr lang="en-US" sz="2000" dirty="0" err="1" smtClean="0">
                <a:latin typeface="+mn-lt"/>
              </a:rPr>
              <a:t>Eurosys</a:t>
            </a:r>
            <a:r>
              <a:rPr lang="en-US" sz="2000" dirty="0" smtClean="0">
                <a:latin typeface="+mn-lt"/>
              </a:rPr>
              <a:t> ‘07], Spark [NSDI </a:t>
            </a:r>
            <a:r>
              <a:rPr lang="fr-FR" sz="2000" dirty="0" smtClean="0">
                <a:latin typeface="+mn-lt"/>
              </a:rPr>
              <a:t>’</a:t>
            </a:r>
            <a:r>
              <a:rPr lang="en-US" sz="2000" dirty="0" smtClean="0">
                <a:latin typeface="+mn-lt"/>
              </a:rPr>
              <a:t>12]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4624" y="3500044"/>
            <a:ext cx="8747125" cy="1958555"/>
          </a:xfrm>
          <a:prstGeom prst="rect">
            <a:avLst/>
          </a:prstGeom>
          <a:solidFill>
            <a:srgbClr val="FAC09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latin typeface="+mn-lt"/>
                <a:cs typeface="Open Sans Condensed Bold"/>
              </a:rPr>
              <a:t>Network</a:t>
            </a:r>
            <a:r>
              <a:rPr lang="en-US" sz="4000" dirty="0">
                <a:latin typeface="+mn-lt"/>
                <a:cs typeface="Open Sans Condensed Bold"/>
              </a:rPr>
              <a:t> </a:t>
            </a:r>
            <a:r>
              <a:rPr lang="en-US" sz="2000" dirty="0">
                <a:latin typeface="+mn-lt"/>
              </a:rPr>
              <a:t>VL2 [SIGCOMM ‘09], </a:t>
            </a:r>
            <a:r>
              <a:rPr lang="en-US" sz="2000" dirty="0" err="1">
                <a:latin typeface="+mn-lt"/>
              </a:rPr>
              <a:t>Hedera</a:t>
            </a:r>
            <a:r>
              <a:rPr lang="en-US" sz="2000" dirty="0">
                <a:latin typeface="+mn-lt"/>
              </a:rPr>
              <a:t> [NSDI </a:t>
            </a:r>
            <a:r>
              <a:rPr lang="fr-FR" sz="2000" dirty="0">
                <a:latin typeface="+mn-lt"/>
              </a:rPr>
              <a:t>’</a:t>
            </a:r>
            <a:r>
              <a:rPr lang="en-US" sz="2000" dirty="0">
                <a:latin typeface="+mn-lt"/>
              </a:rPr>
              <a:t>10], Sinbad [SIGCOMM </a:t>
            </a:r>
            <a:r>
              <a:rPr lang="fr-FR" sz="2000" dirty="0">
                <a:latin typeface="+mn-l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13], Orchestra [SIGCOMM </a:t>
            </a:r>
            <a:r>
              <a:rPr lang="fr-FR" sz="2000" dirty="0">
                <a:latin typeface="+mn-lt"/>
                <a:cs typeface="Open Sans Cond Ligh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11], </a:t>
            </a:r>
            <a:r>
              <a:rPr lang="en-US" sz="2000" dirty="0" err="1">
                <a:latin typeface="+mn-lt"/>
                <a:cs typeface="Open Sans Cond Light"/>
              </a:rPr>
              <a:t>Baraat</a:t>
            </a:r>
            <a:r>
              <a:rPr lang="en-US" sz="2000" dirty="0">
                <a:latin typeface="+mn-lt"/>
                <a:cs typeface="Open Sans Cond Light"/>
              </a:rPr>
              <a:t> [SIGCOMM ‘14], </a:t>
            </a:r>
            <a:r>
              <a:rPr lang="en-US" sz="2000" dirty="0" err="1">
                <a:latin typeface="+mn-lt"/>
                <a:cs typeface="Open Sans Cond Light"/>
              </a:rPr>
              <a:t>Varys</a:t>
            </a:r>
            <a:r>
              <a:rPr lang="en-US" sz="2000" dirty="0">
                <a:latin typeface="+mn-lt"/>
                <a:cs typeface="Open Sans Cond Light"/>
              </a:rPr>
              <a:t> [SIGCOMM </a:t>
            </a:r>
            <a:r>
              <a:rPr lang="fr-FR" sz="2000" dirty="0">
                <a:latin typeface="+mn-lt"/>
                <a:cs typeface="Open Sans Cond Ligh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14], </a:t>
            </a:r>
            <a:r>
              <a:rPr lang="en-US" sz="2000" dirty="0" err="1">
                <a:latin typeface="+mn-lt"/>
                <a:cs typeface="Open Sans Cond Light"/>
              </a:rPr>
              <a:t>PeriSCOPE</a:t>
            </a:r>
            <a:r>
              <a:rPr lang="en-US" sz="2000" dirty="0">
                <a:latin typeface="+mn-lt"/>
                <a:cs typeface="Open Sans Cond Light"/>
              </a:rPr>
              <a:t> [OSDI ‘12], SUDO [NSDI </a:t>
            </a:r>
            <a:r>
              <a:rPr lang="fr-FR" sz="2000" dirty="0">
                <a:latin typeface="+mn-lt"/>
                <a:cs typeface="Open Sans Cond Ligh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12], </a:t>
            </a:r>
            <a:r>
              <a:rPr lang="en-US" sz="2000" dirty="0" err="1">
                <a:latin typeface="+mn-lt"/>
                <a:cs typeface="Open Sans Cond Light"/>
              </a:rPr>
              <a:t>Camdoop</a:t>
            </a:r>
            <a:r>
              <a:rPr lang="en-US" sz="2000" dirty="0">
                <a:latin typeface="+mn-lt"/>
                <a:cs typeface="Open Sans Cond Light"/>
              </a:rPr>
              <a:t> [NSDI </a:t>
            </a:r>
            <a:r>
              <a:rPr lang="fr-FR" sz="2000" dirty="0">
                <a:latin typeface="+mn-lt"/>
                <a:cs typeface="Open Sans Cond Ligh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12], </a:t>
            </a:r>
            <a:r>
              <a:rPr lang="en-US" sz="2000" dirty="0" err="1">
                <a:latin typeface="+mn-lt"/>
                <a:cs typeface="Open Sans Cond Light"/>
              </a:rPr>
              <a:t>Oktopus</a:t>
            </a:r>
            <a:r>
              <a:rPr lang="en-US" sz="2000" dirty="0">
                <a:latin typeface="+mn-lt"/>
                <a:cs typeface="Open Sans Cond Light"/>
              </a:rPr>
              <a:t> [SIGCOMM ‘11</a:t>
            </a:r>
            <a:r>
              <a:rPr lang="en-US" sz="2000" dirty="0">
                <a:latin typeface="+mn-lt"/>
              </a:rPr>
              <a:t>]), </a:t>
            </a:r>
            <a:r>
              <a:rPr lang="en-US" sz="2000" dirty="0" err="1">
                <a:latin typeface="+mn-lt"/>
              </a:rPr>
              <a:t>EyeQ</a:t>
            </a:r>
            <a:r>
              <a:rPr lang="en-US" sz="2000" dirty="0">
                <a:latin typeface="+mn-lt"/>
              </a:rPr>
              <a:t> [NSDI ‘12], </a:t>
            </a:r>
            <a:r>
              <a:rPr lang="en-US" sz="2000" dirty="0" err="1">
                <a:latin typeface="+mn-lt"/>
              </a:rPr>
              <a:t>FairCloud</a:t>
            </a:r>
            <a:r>
              <a:rPr lang="en-US" sz="2000" dirty="0">
                <a:latin typeface="+mn-lt"/>
              </a:rPr>
              <a:t> [SIGCOMM </a:t>
            </a:r>
            <a:r>
              <a:rPr lang="fr-FR" sz="2000" dirty="0" smtClean="0">
                <a:latin typeface="+mn-lt"/>
              </a:rPr>
              <a:t>’</a:t>
            </a:r>
            <a:r>
              <a:rPr lang="en-US" sz="2000" dirty="0" smtClean="0">
                <a:latin typeface="+mn-lt"/>
              </a:rPr>
              <a:t>12]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4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4624" y="2159488"/>
            <a:ext cx="8747125" cy="11973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 smtClean="0">
                <a:latin typeface="+mn-lt"/>
                <a:cs typeface="Open Sans Condensed Bold"/>
              </a:rPr>
              <a:t>Stragglers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Scarlett [</a:t>
            </a:r>
            <a:r>
              <a:rPr lang="en-US" sz="2000" dirty="0" err="1" smtClean="0">
                <a:latin typeface="+mn-lt"/>
              </a:rPr>
              <a:t>EuroSys</a:t>
            </a:r>
            <a:r>
              <a:rPr lang="en-US" sz="2000" dirty="0" smtClean="0">
                <a:latin typeface="+mn-lt"/>
              </a:rPr>
              <a:t> ‘11]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SkewTune</a:t>
            </a:r>
            <a:r>
              <a:rPr lang="en-US" sz="2000" dirty="0">
                <a:latin typeface="+mn-lt"/>
              </a:rPr>
              <a:t> [SIGMOD ‘12], </a:t>
            </a:r>
            <a:r>
              <a:rPr lang="en-US" sz="2000" dirty="0" smtClean="0">
                <a:latin typeface="+mn-lt"/>
              </a:rPr>
              <a:t>LATE </a:t>
            </a:r>
            <a:r>
              <a:rPr lang="en-US" sz="2000" dirty="0">
                <a:latin typeface="+mn-lt"/>
              </a:rPr>
              <a:t>[OSDI ‘08], </a:t>
            </a:r>
            <a:r>
              <a:rPr lang="en-US" sz="2000" dirty="0" err="1">
                <a:latin typeface="+mn-lt"/>
              </a:rPr>
              <a:t>Mantri</a:t>
            </a:r>
            <a:r>
              <a:rPr lang="en-US" sz="2000" dirty="0">
                <a:latin typeface="+mn-lt"/>
              </a:rPr>
              <a:t> [OSDI ‘10], </a:t>
            </a:r>
            <a:r>
              <a:rPr lang="en-US" sz="2000" dirty="0" smtClean="0">
                <a:latin typeface="+mn-lt"/>
              </a:rPr>
              <a:t>Dolly [NSDI ‘13], GRASS [NSDI ‘14], Wrangler [</a:t>
            </a:r>
            <a:r>
              <a:rPr lang="en-US" sz="2000" dirty="0" err="1" smtClean="0">
                <a:latin typeface="+mn-lt"/>
              </a:rPr>
              <a:t>SoCC</a:t>
            </a:r>
            <a:r>
              <a:rPr lang="en-US" sz="2000" dirty="0" smtClean="0">
                <a:latin typeface="+mn-lt"/>
              </a:rPr>
              <a:t> </a:t>
            </a:r>
            <a:r>
              <a:rPr lang="fr-FR" sz="2000" dirty="0" smtClean="0">
                <a:latin typeface="+mn-lt"/>
              </a:rPr>
              <a:t>’</a:t>
            </a:r>
            <a:r>
              <a:rPr lang="en-US" sz="2000" dirty="0" smtClean="0">
                <a:latin typeface="+mn-lt"/>
              </a:rPr>
              <a:t>14]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24" y="156494"/>
            <a:ext cx="8747125" cy="563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b="1" dirty="0" smtClean="0">
                <a:latin typeface="+mn-lt"/>
                <a:cs typeface="Open Sans Condensed Bold"/>
              </a:rPr>
              <a:t>Caching</a:t>
            </a:r>
            <a:r>
              <a:rPr lang="en-US" sz="4300" dirty="0" smtClean="0">
                <a:latin typeface="+mn-lt"/>
                <a:cs typeface="Open Sans Condensed Bold"/>
              </a:rPr>
              <a:t> </a:t>
            </a:r>
            <a:r>
              <a:rPr lang="en-US" sz="2400" dirty="0" err="1" smtClean="0">
                <a:latin typeface="+mn-lt"/>
              </a:rPr>
              <a:t>PACMan</a:t>
            </a:r>
            <a:r>
              <a:rPr lang="en-US" sz="2400" dirty="0" smtClean="0">
                <a:latin typeface="+mn-lt"/>
              </a:rPr>
              <a:t> [NSDI </a:t>
            </a:r>
            <a:r>
              <a:rPr lang="fr-FR" sz="2400" dirty="0" smtClean="0">
                <a:latin typeface="+mn-lt"/>
              </a:rPr>
              <a:t>’</a:t>
            </a:r>
            <a:r>
              <a:rPr lang="en-US" sz="2400" dirty="0" smtClean="0">
                <a:latin typeface="+mn-lt"/>
              </a:rPr>
              <a:t>12], Spark [NSDI </a:t>
            </a:r>
            <a:r>
              <a:rPr lang="fr-FR" sz="2400" dirty="0" smtClean="0">
                <a:latin typeface="+mn-lt"/>
              </a:rPr>
              <a:t>’</a:t>
            </a:r>
            <a:r>
              <a:rPr lang="en-US" sz="2400" dirty="0" smtClean="0">
                <a:latin typeface="+mn-lt"/>
              </a:rPr>
              <a:t>12], Tachyon [</a:t>
            </a:r>
            <a:r>
              <a:rPr lang="en-US" sz="2400" dirty="0" err="1" smtClean="0">
                <a:latin typeface="+mn-lt"/>
              </a:rPr>
              <a:t>SoCC</a:t>
            </a:r>
            <a:r>
              <a:rPr lang="en-US" sz="2400" dirty="0" smtClean="0"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’</a:t>
            </a:r>
            <a:r>
              <a:rPr lang="en-US" sz="2400" dirty="0" smtClean="0">
                <a:latin typeface="+mn-lt"/>
              </a:rPr>
              <a:t>14]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24" y="850282"/>
            <a:ext cx="8747125" cy="11694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700" b="1" dirty="0" smtClean="0">
                <a:latin typeface="+mn-lt"/>
                <a:cs typeface="Open Sans Condensed Bold"/>
              </a:rPr>
              <a:t>Scheduling</a:t>
            </a:r>
            <a:r>
              <a:rPr lang="en-US" sz="4000" dirty="0" smtClean="0">
                <a:latin typeface="+mn-lt"/>
                <a:cs typeface="Open Sans Condensed Bold"/>
              </a:rPr>
              <a:t> </a:t>
            </a:r>
            <a:r>
              <a:rPr lang="en-US" sz="2200" dirty="0" smtClean="0">
                <a:latin typeface="+mn-lt"/>
              </a:rPr>
              <a:t>Sparrow [SOSP ‘13], Apollo [OSDI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14], </a:t>
            </a:r>
            <a:r>
              <a:rPr lang="en-US" sz="2200" dirty="0" err="1" smtClean="0">
                <a:latin typeface="+mn-lt"/>
              </a:rPr>
              <a:t>Mesos</a:t>
            </a:r>
            <a:r>
              <a:rPr lang="en-US" sz="2200" dirty="0" smtClean="0">
                <a:latin typeface="+mn-lt"/>
              </a:rPr>
              <a:t> [NSDI ‘11], DRF [NSDI ‘11], Tetris [SIGCOMM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14], Omega [</a:t>
            </a:r>
            <a:r>
              <a:rPr lang="en-US" sz="2200" dirty="0" err="1" smtClean="0">
                <a:latin typeface="+mn-lt"/>
              </a:rPr>
              <a:t>Eurosys</a:t>
            </a:r>
            <a:r>
              <a:rPr lang="en-US" sz="2200" dirty="0" smtClean="0">
                <a:latin typeface="+mn-lt"/>
              </a:rPr>
              <a:t>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13], YARN [</a:t>
            </a:r>
            <a:r>
              <a:rPr lang="en-US" sz="2200" dirty="0" err="1" smtClean="0">
                <a:latin typeface="+mn-lt"/>
              </a:rPr>
              <a:t>SoCC</a:t>
            </a:r>
            <a:r>
              <a:rPr lang="en-US" sz="2200" dirty="0" smtClean="0">
                <a:latin typeface="+mn-lt"/>
              </a:rPr>
              <a:t>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13], Quincy [SOSP ‘09], KMN [OSDI </a:t>
            </a:r>
            <a:r>
              <a:rPr lang="fr-FR" sz="2200" dirty="0" smtClean="0">
                <a:latin typeface="+mn-lt"/>
              </a:rPr>
              <a:t>’</a:t>
            </a:r>
            <a:r>
              <a:rPr lang="en-US" sz="2200" dirty="0" smtClean="0">
                <a:latin typeface="+mn-lt"/>
              </a:rPr>
              <a:t>14]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4624" y="5619751"/>
            <a:ext cx="8747125" cy="10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400" b="1" dirty="0" smtClean="0">
                <a:latin typeface="+mn-lt"/>
                <a:cs typeface="Open Sans Condensed Bold"/>
              </a:rPr>
              <a:t>Generalized programming model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+mn-lt"/>
              </a:rPr>
              <a:t>Dryad [</a:t>
            </a:r>
            <a:r>
              <a:rPr lang="en-US" sz="2000" dirty="0" err="1" smtClean="0">
                <a:latin typeface="+mn-lt"/>
              </a:rPr>
              <a:t>Eurosys</a:t>
            </a:r>
            <a:r>
              <a:rPr lang="en-US" sz="2000" dirty="0" smtClean="0">
                <a:latin typeface="+mn-lt"/>
              </a:rPr>
              <a:t> ‘07], Spark [NSDI </a:t>
            </a:r>
            <a:r>
              <a:rPr lang="fr-FR" sz="2000" dirty="0" smtClean="0">
                <a:latin typeface="+mn-lt"/>
              </a:rPr>
              <a:t>’</a:t>
            </a:r>
            <a:r>
              <a:rPr lang="en-US" sz="2000" dirty="0" smtClean="0">
                <a:latin typeface="+mn-lt"/>
              </a:rPr>
              <a:t>12]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4624" y="3500044"/>
            <a:ext cx="8747125" cy="1958555"/>
          </a:xfrm>
          <a:prstGeom prst="rect">
            <a:avLst/>
          </a:prstGeom>
          <a:solidFill>
            <a:srgbClr val="FAC09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latin typeface="+mn-lt"/>
                <a:cs typeface="Open Sans Condensed Bold"/>
              </a:rPr>
              <a:t>Network</a:t>
            </a:r>
            <a:r>
              <a:rPr lang="en-US" sz="4000" dirty="0">
                <a:latin typeface="+mn-lt"/>
                <a:cs typeface="Open Sans Condensed Bold"/>
              </a:rPr>
              <a:t> </a:t>
            </a:r>
            <a:r>
              <a:rPr lang="en-US" sz="2000" dirty="0">
                <a:latin typeface="+mn-lt"/>
              </a:rPr>
              <a:t>VL2 [SIGCOMM ‘09], </a:t>
            </a:r>
            <a:r>
              <a:rPr lang="en-US" sz="2000" dirty="0" err="1">
                <a:latin typeface="+mn-lt"/>
              </a:rPr>
              <a:t>Hedera</a:t>
            </a:r>
            <a:r>
              <a:rPr lang="en-US" sz="2000" dirty="0">
                <a:latin typeface="+mn-lt"/>
              </a:rPr>
              <a:t> [NSDI </a:t>
            </a:r>
            <a:r>
              <a:rPr lang="fr-FR" sz="2000" dirty="0">
                <a:latin typeface="+mn-lt"/>
              </a:rPr>
              <a:t>’</a:t>
            </a:r>
            <a:r>
              <a:rPr lang="en-US" sz="2000" dirty="0">
                <a:latin typeface="+mn-lt"/>
              </a:rPr>
              <a:t>10], Sinbad [SIGCOMM </a:t>
            </a:r>
            <a:r>
              <a:rPr lang="fr-FR" sz="2000" dirty="0">
                <a:latin typeface="+mn-l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13], Orchestra [SIGCOMM </a:t>
            </a:r>
            <a:r>
              <a:rPr lang="fr-FR" sz="2000" dirty="0">
                <a:latin typeface="+mn-lt"/>
                <a:cs typeface="Open Sans Cond Ligh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11], </a:t>
            </a:r>
            <a:r>
              <a:rPr lang="en-US" sz="2000" dirty="0" err="1">
                <a:latin typeface="+mn-lt"/>
                <a:cs typeface="Open Sans Cond Light"/>
              </a:rPr>
              <a:t>Baraat</a:t>
            </a:r>
            <a:r>
              <a:rPr lang="en-US" sz="2000" dirty="0">
                <a:latin typeface="+mn-lt"/>
                <a:cs typeface="Open Sans Cond Light"/>
              </a:rPr>
              <a:t> [SIGCOMM ‘14], </a:t>
            </a:r>
            <a:r>
              <a:rPr lang="en-US" sz="2000" dirty="0" err="1">
                <a:latin typeface="+mn-lt"/>
                <a:cs typeface="Open Sans Cond Light"/>
              </a:rPr>
              <a:t>Varys</a:t>
            </a:r>
            <a:r>
              <a:rPr lang="en-US" sz="2000" dirty="0">
                <a:latin typeface="+mn-lt"/>
                <a:cs typeface="Open Sans Cond Light"/>
              </a:rPr>
              <a:t> [SIGCOMM </a:t>
            </a:r>
            <a:r>
              <a:rPr lang="fr-FR" sz="2000" dirty="0">
                <a:latin typeface="+mn-lt"/>
                <a:cs typeface="Open Sans Cond Ligh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14], </a:t>
            </a:r>
            <a:r>
              <a:rPr lang="en-US" sz="2000" dirty="0" err="1">
                <a:latin typeface="+mn-lt"/>
                <a:cs typeface="Open Sans Cond Light"/>
              </a:rPr>
              <a:t>PeriSCOPE</a:t>
            </a:r>
            <a:r>
              <a:rPr lang="en-US" sz="2000" dirty="0">
                <a:latin typeface="+mn-lt"/>
                <a:cs typeface="Open Sans Cond Light"/>
              </a:rPr>
              <a:t> [OSDI ‘12], SUDO [NSDI </a:t>
            </a:r>
            <a:r>
              <a:rPr lang="fr-FR" sz="2000" dirty="0">
                <a:latin typeface="+mn-lt"/>
                <a:cs typeface="Open Sans Cond Ligh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12], </a:t>
            </a:r>
            <a:r>
              <a:rPr lang="en-US" sz="2000" dirty="0" err="1">
                <a:latin typeface="+mn-lt"/>
                <a:cs typeface="Open Sans Cond Light"/>
              </a:rPr>
              <a:t>Camdoop</a:t>
            </a:r>
            <a:r>
              <a:rPr lang="en-US" sz="2000" dirty="0">
                <a:latin typeface="+mn-lt"/>
                <a:cs typeface="Open Sans Cond Light"/>
              </a:rPr>
              <a:t> [NSDI </a:t>
            </a:r>
            <a:r>
              <a:rPr lang="fr-FR" sz="2000" dirty="0">
                <a:latin typeface="+mn-lt"/>
                <a:cs typeface="Open Sans Cond Light"/>
              </a:rPr>
              <a:t>’</a:t>
            </a:r>
            <a:r>
              <a:rPr lang="en-US" sz="2000" dirty="0">
                <a:latin typeface="+mn-lt"/>
                <a:cs typeface="Open Sans Cond Light"/>
              </a:rPr>
              <a:t>12], </a:t>
            </a:r>
            <a:r>
              <a:rPr lang="en-US" sz="2000" dirty="0" err="1">
                <a:latin typeface="+mn-lt"/>
                <a:cs typeface="Open Sans Cond Light"/>
              </a:rPr>
              <a:t>Oktopus</a:t>
            </a:r>
            <a:r>
              <a:rPr lang="en-US" sz="2000" dirty="0">
                <a:latin typeface="+mn-lt"/>
                <a:cs typeface="Open Sans Cond Light"/>
              </a:rPr>
              <a:t> [SIGCOMM ‘11</a:t>
            </a:r>
            <a:r>
              <a:rPr lang="en-US" sz="2000" dirty="0">
                <a:latin typeface="+mn-lt"/>
              </a:rPr>
              <a:t>]), </a:t>
            </a:r>
            <a:r>
              <a:rPr lang="en-US" sz="2000" dirty="0" err="1">
                <a:latin typeface="+mn-lt"/>
              </a:rPr>
              <a:t>EyeQ</a:t>
            </a:r>
            <a:r>
              <a:rPr lang="en-US" sz="2000" dirty="0">
                <a:latin typeface="+mn-lt"/>
              </a:rPr>
              <a:t> [NSDI ‘12], </a:t>
            </a:r>
            <a:r>
              <a:rPr lang="en-US" sz="2000" dirty="0" err="1">
                <a:latin typeface="+mn-lt"/>
              </a:rPr>
              <a:t>FairCloud</a:t>
            </a:r>
            <a:r>
              <a:rPr lang="en-US" sz="2000" dirty="0">
                <a:latin typeface="+mn-lt"/>
              </a:rPr>
              <a:t> [SIGCOMM </a:t>
            </a:r>
            <a:r>
              <a:rPr lang="fr-FR" sz="2000" dirty="0" smtClean="0">
                <a:latin typeface="+mn-lt"/>
              </a:rPr>
              <a:t>’</a:t>
            </a:r>
            <a:r>
              <a:rPr lang="en-US" sz="2000" dirty="0" smtClean="0">
                <a:latin typeface="+mn-lt"/>
              </a:rPr>
              <a:t>12]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  <a:cs typeface="Open Sans Condensed Bold"/>
              </a:rPr>
              <a:t>Network and disk I/O are bottlenecks</a:t>
            </a:r>
          </a:p>
          <a:p>
            <a:pPr algn="ctr"/>
            <a:endParaRPr lang="en-US" sz="4000" b="1" dirty="0" smtClean="0">
              <a:solidFill>
                <a:srgbClr val="000000"/>
              </a:solidFill>
              <a:cs typeface="Open Sans Condensed Bold"/>
            </a:endParaRPr>
          </a:p>
          <a:p>
            <a:pPr algn="ctr"/>
            <a:r>
              <a:rPr lang="en-US" sz="4000" b="1" dirty="0" smtClean="0">
                <a:solidFill>
                  <a:srgbClr val="000000"/>
                </a:solidFill>
                <a:cs typeface="Open Sans Condensed Bold"/>
              </a:rPr>
              <a:t>Stragglers are a major issue with</a:t>
            </a:r>
          </a:p>
          <a:p>
            <a:pPr algn="ctr"/>
            <a:r>
              <a:rPr lang="en-US" sz="4000" b="1" dirty="0" smtClean="0">
                <a:solidFill>
                  <a:srgbClr val="000000"/>
                </a:solidFill>
                <a:cs typeface="Open Sans Condensed Bold"/>
              </a:rPr>
              <a:t>unknown causes</a:t>
            </a:r>
            <a:endParaRPr lang="en-US" sz="4000" b="1" dirty="0">
              <a:solidFill>
                <a:srgbClr val="000000"/>
              </a:solidFill>
              <a:cs typeface="Open Sans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1914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6"/>
            <a:ext cx="8229600" cy="41417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 smtClean="0">
                <a:latin typeface="+mn-lt"/>
                <a:cs typeface="Open Sans Condensed Bold"/>
              </a:rPr>
              <a:t>(1) Methodology for quantifying performance bottlenecks</a:t>
            </a:r>
          </a:p>
          <a:p>
            <a:pPr marL="0" indent="0" algn="ctr">
              <a:buNone/>
            </a:pPr>
            <a:endParaRPr lang="en-US" sz="4000" b="1" dirty="0">
              <a:latin typeface="+mn-lt"/>
              <a:cs typeface="Open Sans Condensed Bold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+mn-lt"/>
                <a:cs typeface="Open Sans Condensed Bold"/>
              </a:rPr>
              <a:t>(2) Bottleneck measurement for 3 SQL workloads (TPC-DS and 2 others)</a:t>
            </a:r>
            <a:endParaRPr lang="en-US" b="1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161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This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985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14444</TotalTime>
  <Words>1989</Words>
  <Application>Microsoft Macintosh PowerPoint</Application>
  <PresentationFormat>On-screen Show (4:3)</PresentationFormat>
  <Paragraphs>288</Paragraphs>
  <Slides>34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Making Sense of Spark Performance</vt:lpstr>
      <vt:lpstr>About Me</vt:lpstr>
      <vt:lpstr>About This Talk</vt:lpstr>
      <vt:lpstr>Count the # of words in the document</vt:lpstr>
      <vt:lpstr>Count the # of occurrences of each word</vt:lpstr>
      <vt:lpstr>Performance considerations</vt:lpstr>
      <vt:lpstr>PowerPoint Presentation</vt:lpstr>
      <vt:lpstr>PowerPoint Presentation</vt:lpstr>
      <vt:lpstr>This Work</vt:lpstr>
      <vt:lpstr>PowerPoint Presentation</vt:lpstr>
      <vt:lpstr>Example Spark task:</vt:lpstr>
      <vt:lpstr>How much faster would a job run if the network were infinitely fast?</vt:lpstr>
      <vt:lpstr>How much faster could a task run if the network were infinitely fast?</vt:lpstr>
      <vt:lpstr>How much faster would a job run if the network were infinitely fast?</vt:lpstr>
      <vt:lpstr>SQL Workloads</vt:lpstr>
      <vt:lpstr>How much faster could jobs get from optimizing network performance?</vt:lpstr>
      <vt:lpstr>How can we sanity check these numbers?</vt:lpstr>
      <vt:lpstr>How much data is transferred per CPU second?</vt:lpstr>
      <vt:lpstr>How can this be true?</vt:lpstr>
      <vt:lpstr>What kind of hardware should I buy?</vt:lpstr>
      <vt:lpstr>How much faster would jobs complete if the disk were infinitely fast?</vt:lpstr>
      <vt:lpstr>How much faster could jobs get from optimizing disk performance?</vt:lpstr>
      <vt:lpstr>Disk Configuration</vt:lpstr>
      <vt:lpstr>How much data is transferred per CPU second?</vt:lpstr>
      <vt:lpstr>What does this mean about Spark versus Hadoop?</vt:lpstr>
      <vt:lpstr>This work says nothing about Spark vs. Hadoop!</vt:lpstr>
      <vt:lpstr>What causes stragglers?</vt:lpstr>
      <vt:lpstr>Live demo</vt:lpstr>
      <vt:lpstr>PowerPoint Presentation</vt:lpstr>
      <vt:lpstr>PowerPoint Presentation</vt:lpstr>
      <vt:lpstr>PowerPoint Presentation</vt:lpstr>
      <vt:lpstr>Backup Slides</vt:lpstr>
      <vt:lpstr>How do results change with scale?</vt:lpstr>
      <vt:lpstr>How does the utilization compare?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my name is kay</dc:title>
  <dc:creator>Kay Ousterhout</dc:creator>
  <cp:lastModifiedBy>Kay Ousterhout</cp:lastModifiedBy>
  <cp:revision>311</cp:revision>
  <dcterms:created xsi:type="dcterms:W3CDTF">2014-10-28T18:47:50Z</dcterms:created>
  <dcterms:modified xsi:type="dcterms:W3CDTF">2015-04-24T00:51:14Z</dcterms:modified>
</cp:coreProperties>
</file>