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94" r:id="rId3"/>
    <p:sldId id="411" r:id="rId4"/>
    <p:sldId id="414" r:id="rId5"/>
    <p:sldId id="444" r:id="rId6"/>
    <p:sldId id="428" r:id="rId7"/>
    <p:sldId id="413" r:id="rId8"/>
    <p:sldId id="495" r:id="rId9"/>
    <p:sldId id="421" r:id="rId10"/>
    <p:sldId id="338" r:id="rId11"/>
    <p:sldId id="422" r:id="rId12"/>
    <p:sldId id="473" r:id="rId13"/>
    <p:sldId id="479" r:id="rId14"/>
    <p:sldId id="457" r:id="rId15"/>
    <p:sldId id="430" r:id="rId16"/>
    <p:sldId id="432" r:id="rId17"/>
    <p:sldId id="468" r:id="rId18"/>
    <p:sldId id="453" r:id="rId19"/>
    <p:sldId id="454" r:id="rId20"/>
    <p:sldId id="435" r:id="rId21"/>
    <p:sldId id="461" r:id="rId22"/>
    <p:sldId id="496" r:id="rId23"/>
    <p:sldId id="340" r:id="rId24"/>
    <p:sldId id="462" r:id="rId25"/>
    <p:sldId id="371" r:id="rId26"/>
    <p:sldId id="439" r:id="rId27"/>
    <p:sldId id="440" r:id="rId28"/>
    <p:sldId id="259" r:id="rId29"/>
    <p:sldId id="483" r:id="rId30"/>
    <p:sldId id="446" r:id="rId31"/>
    <p:sldId id="437" r:id="rId32"/>
    <p:sldId id="463" r:id="rId33"/>
    <p:sldId id="448" r:id="rId34"/>
    <p:sldId id="372" r:id="rId35"/>
    <p:sldId id="480" r:id="rId36"/>
    <p:sldId id="450" r:id="rId37"/>
    <p:sldId id="374" r:id="rId38"/>
    <p:sldId id="489" r:id="rId39"/>
    <p:sldId id="490" r:id="rId40"/>
    <p:sldId id="497" r:id="rId41"/>
    <p:sldId id="467" r:id="rId42"/>
    <p:sldId id="465" r:id="rId43"/>
    <p:sldId id="400" r:id="rId44"/>
    <p:sldId id="396" r:id="rId45"/>
    <p:sldId id="395" r:id="rId46"/>
    <p:sldId id="47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9" autoAdjust="0"/>
    <p:restoredTop sz="73913" autoAdjust="0"/>
  </p:normalViewPr>
  <p:slideViewPr>
    <p:cSldViewPr snapToGrid="0" snapToObjects="1">
      <p:cViewPr>
        <p:scale>
          <a:sx n="81" d="100"/>
          <a:sy n="81" d="100"/>
        </p:scale>
        <p:origin x="-107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67AB6-59F1-D341-B7F2-0727EA4087E5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4B0BB-FC30-364E-9660-C120D6BB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7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45555-79B2-AA41-980A-3076DFAFCDB1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D2578-5764-F14B-AF00-7A0AE416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8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examine the mantras, and make two 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4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5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3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80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1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3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8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8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8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8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1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1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9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89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6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9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9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2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2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2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9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0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05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56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1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6939-6954-C440-A42A-9A8E208C10D2}" type="datetime1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65A3-7D4E-0844-BC2C-44FC3344377F}" type="datetime1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EAC7-8F5E-0040-AB66-0BF1124301ED}" type="datetime1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F5E6-2E14-0847-8AC1-50E977AC4DD2}" type="datetime1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BEFD-0E06-0441-818A-84F47255588B}" type="datetime1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0697-EF82-8E48-A36E-3B6557C1C890}" type="datetime1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5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AE3B-83F5-8442-84E6-F5B75C5C8284}" type="datetime1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8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B530-E559-054B-82C2-8B9D0E62B9CE}" type="datetime1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9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E16B-AB02-684C-B282-1A4082A3A1B5}" type="datetime1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5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5114-BDCA-0E40-8187-FB5BEA2B0FED}" type="datetime1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0064-318A-734D-928D-5B6F2D7A5059}" type="datetime1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4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 Condensed Light"/>
              </a:defRPr>
            </a:lvl1pPr>
          </a:lstStyle>
          <a:p>
            <a:fld id="{D4E64104-D989-454E-96D9-B1B581CEBED4}" type="datetime1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 Condensed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Condensed Light"/>
              </a:defRPr>
            </a:lvl1pPr>
          </a:lstStyle>
          <a:p>
            <a:fld id="{483FEC6D-2C55-1044-A1D8-0F6033B50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Condensed Ligh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Open Sans Condensed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Open Sans Condensed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en Sans Condensed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Open Sans Condensed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Open Sans Condensed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19" y="2130425"/>
            <a:ext cx="8440615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Making Sense of Performance </a:t>
            </a:r>
            <a:r>
              <a:rPr lang="en-US" dirty="0"/>
              <a:t>in </a:t>
            </a:r>
            <a:r>
              <a:rPr lang="en-US" dirty="0" smtClean="0"/>
              <a:t>Data Analytics </a:t>
            </a:r>
            <a:r>
              <a:rPr lang="en-US" dirty="0"/>
              <a:t>F</a:t>
            </a:r>
            <a:r>
              <a:rPr lang="en-US" dirty="0" smtClean="0"/>
              <a:t>rameworks</a:t>
            </a:r>
            <a:endParaRPr lang="en-US" dirty="0">
              <a:latin typeface="Open Sans Cond Light"/>
              <a:cs typeface="Open Sans Cond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299823"/>
          </a:xfrm>
        </p:spPr>
        <p:txBody>
          <a:bodyPr>
            <a:normAutofit/>
          </a:bodyPr>
          <a:lstStyle/>
          <a:p>
            <a:r>
              <a:rPr lang="en-US" dirty="0" smtClean="0"/>
              <a:t>Kay Ousterhout, Ryan </a:t>
            </a:r>
            <a:r>
              <a:rPr lang="en-US" dirty="0" err="1" smtClean="0"/>
              <a:t>Rasti</a:t>
            </a:r>
            <a:r>
              <a:rPr lang="en-US" dirty="0" smtClean="0"/>
              <a:t>, Sylvia </a:t>
            </a:r>
            <a:r>
              <a:rPr lang="en-US" dirty="0" err="1" smtClean="0"/>
              <a:t>Ratnasamy</a:t>
            </a:r>
            <a:r>
              <a:rPr lang="en-US" dirty="0" smtClean="0"/>
              <a:t>, Scott </a:t>
            </a:r>
            <a:r>
              <a:rPr lang="en-US" dirty="0" err="1" smtClean="0"/>
              <a:t>Shenker</a:t>
            </a:r>
            <a:r>
              <a:rPr lang="en-US" dirty="0" smtClean="0"/>
              <a:t>, </a:t>
            </a:r>
            <a:r>
              <a:rPr lang="en-US" dirty="0" err="1" smtClean="0"/>
              <a:t>Byung-Gon</a:t>
            </a:r>
            <a:r>
              <a:rPr lang="en-US" dirty="0" smtClean="0"/>
              <a:t> Chun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0" y="5154147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2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376"/>
            <a:ext cx="8229600" cy="4141788"/>
          </a:xfrm>
        </p:spPr>
        <p:txBody>
          <a:bodyPr>
            <a:normAutofit fontScale="92500"/>
          </a:bodyPr>
          <a:lstStyle/>
          <a:p>
            <a:pPr marL="742950" indent="-742950" algn="ctr">
              <a:buAutoNum type="arabicParenBoth"/>
            </a:pPr>
            <a:r>
              <a:rPr lang="en-US" sz="4000" dirty="0" smtClean="0">
                <a:cs typeface="Open Sans Condensed Light"/>
              </a:rPr>
              <a:t>How can we quantify performance bottlenecks?</a:t>
            </a:r>
          </a:p>
          <a:p>
            <a:pPr marL="0" indent="0" algn="ctr">
              <a:buNone/>
            </a:pPr>
            <a:r>
              <a:rPr lang="en-US" sz="4000" dirty="0" smtClean="0">
                <a:latin typeface="Open Sans Condensed Bold"/>
                <a:cs typeface="Open Sans Condensed Bold"/>
              </a:rPr>
              <a:t>Blocked time analysis</a:t>
            </a:r>
          </a:p>
          <a:p>
            <a:pPr marL="0" indent="0" algn="ctr">
              <a:buNone/>
            </a:pPr>
            <a:endParaRPr lang="en-US" sz="4000" dirty="0" smtClean="0">
              <a:latin typeface="Open Sans Condensed Bold"/>
              <a:cs typeface="Open Sans Condensed Bold"/>
            </a:endParaRPr>
          </a:p>
          <a:p>
            <a:pPr marL="0" indent="0" algn="ctr">
              <a:buNone/>
            </a:pPr>
            <a:r>
              <a:rPr lang="en-US" sz="4000" dirty="0" smtClean="0">
                <a:cs typeface="Open Sans Condensed Light"/>
              </a:rPr>
              <a:t>(2) Do the mantras hold?</a:t>
            </a:r>
          </a:p>
          <a:p>
            <a:pPr marL="0" indent="0" algn="ctr">
              <a:buNone/>
            </a:pPr>
            <a:r>
              <a:rPr lang="en-US" sz="4000" dirty="0" smtClean="0">
                <a:latin typeface="Open Sans Condensed Bold"/>
                <a:cs typeface="Open Sans Condensed Bold"/>
              </a:rPr>
              <a:t>Takeaways based on three workloads run with Spark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161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This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985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Takeaways based on three Spark workloads: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Network </a:t>
            </a:r>
            <a:r>
              <a:rPr lang="en-US" sz="3600" dirty="0">
                <a:latin typeface="Open Sans Condensed Bold"/>
                <a:cs typeface="Open Sans Condensed Bold"/>
              </a:rPr>
              <a:t>optimizations</a:t>
            </a:r>
          </a:p>
          <a:p>
            <a:pPr marL="0" indent="0" algn="ctr">
              <a:buNone/>
            </a:pPr>
            <a:r>
              <a:rPr lang="en-US" sz="3600" dirty="0"/>
              <a:t>can reduce job completion time by </a:t>
            </a:r>
            <a:r>
              <a:rPr lang="en-US" sz="3600" dirty="0">
                <a:latin typeface="Open Sans Condensed Bold"/>
                <a:cs typeface="Open Sans Condensed Bold"/>
              </a:rPr>
              <a:t>at most </a:t>
            </a:r>
            <a:r>
              <a:rPr lang="en-US" sz="3600" dirty="0" smtClean="0">
                <a:latin typeface="Open Sans Condensed Bold"/>
                <a:cs typeface="Open Sans Condensed Bold"/>
              </a:rPr>
              <a:t>2%</a:t>
            </a:r>
            <a:endParaRPr lang="en-US" sz="3600" dirty="0">
              <a:latin typeface="Open Sans Condensed Bold"/>
              <a:cs typeface="Open Sans Condensed Bold"/>
            </a:endParaRPr>
          </a:p>
          <a:p>
            <a:pPr marL="0" indent="0" algn="ctr">
              <a:buNone/>
            </a:pPr>
            <a:endParaRPr lang="en-US" sz="3600" dirty="0" smtClean="0">
              <a:latin typeface="Open Sans Condensed Bold"/>
              <a:cs typeface="Open Sans Condensed Bold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CPU (not I/O) often the bottleneck</a:t>
            </a:r>
          </a:p>
          <a:p>
            <a:pPr marL="0" indent="0" algn="ctr">
              <a:buNone/>
            </a:pPr>
            <a:r>
              <a:rPr lang="en-US" sz="3600" dirty="0">
                <a:latin typeface="Open Sans Cond Light"/>
                <a:cs typeface="Open Sans Cond Light"/>
              </a:rPr>
              <a:t>&lt;19% reduction in completion time from optimizing </a:t>
            </a:r>
            <a:r>
              <a:rPr lang="en-US" sz="3600" dirty="0" smtClean="0">
                <a:latin typeface="Open Sans Cond Light"/>
                <a:cs typeface="Open Sans Cond Light"/>
              </a:rPr>
              <a:t>disk</a:t>
            </a:r>
            <a:endParaRPr lang="en-US" sz="3600" dirty="0" smtClean="0">
              <a:cs typeface="Open Sans Condensed Light"/>
            </a:endParaRPr>
          </a:p>
          <a:p>
            <a:pPr marL="0" indent="0" algn="ctr">
              <a:buNone/>
            </a:pPr>
            <a:endParaRPr lang="en-US" sz="3600" dirty="0">
              <a:cs typeface="Open Sans Condensed Light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Many straggler causes can be identified and fixed</a:t>
            </a:r>
          </a:p>
        </p:txBody>
      </p:sp>
    </p:spTree>
    <p:extLst>
      <p:ext uri="{BB962C8B-B14F-4D97-AF65-F5344CB8AC3E}">
        <p14:creationId xmlns:p14="http://schemas.microsoft.com/office/powerpoint/2010/main" val="154008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202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chemeClr val="bg1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429" y="2231519"/>
            <a:ext cx="7964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pen Sans Condensed Bold"/>
                <a:cs typeface="Open Sans Condensed Bold"/>
              </a:rPr>
              <a:t>Takeaways will not </a:t>
            </a:r>
            <a:r>
              <a:rPr lang="en-US" sz="4400" dirty="0" smtClean="0">
                <a:solidFill>
                  <a:schemeClr val="bg1"/>
                </a:solidFill>
                <a:latin typeface="Open Sans Condensed Bold"/>
                <a:cs typeface="Open Sans Condensed Bold"/>
              </a:rPr>
              <a:t>hold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Open Sans Condensed Bold"/>
                <a:cs typeface="Open Sans Condensed Bold"/>
              </a:rPr>
              <a:t>for </a:t>
            </a:r>
            <a:r>
              <a:rPr lang="en-US" sz="4400" dirty="0">
                <a:solidFill>
                  <a:schemeClr val="bg1"/>
                </a:solidFill>
                <a:latin typeface="Open Sans Condensed Bold"/>
                <a:cs typeface="Open Sans Condensed Bold"/>
              </a:rPr>
              <a:t>every single </a:t>
            </a:r>
            <a:r>
              <a:rPr lang="en-US" sz="4400" dirty="0" smtClean="0">
                <a:solidFill>
                  <a:schemeClr val="bg1"/>
                </a:solidFill>
                <a:latin typeface="Open Sans Condensed Bold"/>
                <a:cs typeface="Open Sans Condensed Bold"/>
              </a:rPr>
              <a:t>analytics workload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Open Sans Condensed Bold"/>
                <a:cs typeface="Open Sans Condensed Bold"/>
              </a:rPr>
              <a:t>nor </a:t>
            </a:r>
            <a:r>
              <a:rPr lang="en-US" sz="4400" dirty="0">
                <a:solidFill>
                  <a:schemeClr val="bg1"/>
                </a:solidFill>
                <a:latin typeface="Open Sans Condensed Bold"/>
                <a:cs typeface="Open Sans Condensed Bold"/>
              </a:rPr>
              <a:t>for all time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710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376"/>
            <a:ext cx="8229600" cy="41417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Open Sans Cond Light"/>
                <a:cs typeface="Open Sans Cond Light"/>
              </a:rPr>
              <a:t>Accepted mantras are often not true</a:t>
            </a:r>
          </a:p>
          <a:p>
            <a:pPr marL="0" indent="0" algn="ctr">
              <a:buNone/>
            </a:pPr>
            <a:endParaRPr lang="en-US" sz="4000" dirty="0" smtClean="0">
              <a:latin typeface="Open Sans Cond Light"/>
              <a:cs typeface="Open Sans Cond Light"/>
            </a:endParaRPr>
          </a:p>
          <a:p>
            <a:pPr marL="0" indent="0" algn="ctr">
              <a:buNone/>
            </a:pPr>
            <a:r>
              <a:rPr lang="en-US" sz="4000" dirty="0" smtClean="0">
                <a:latin typeface="Open Sans Cond Light"/>
                <a:cs typeface="Open Sans Cond Light"/>
              </a:rPr>
              <a:t>Methodology to avoid performance misunderstandings in the future</a:t>
            </a:r>
            <a:endParaRPr lang="en-US" sz="4000" dirty="0">
              <a:latin typeface="Open Sans Cond Light"/>
              <a:cs typeface="Open Sans Cond Ligh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161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This work: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49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en Sans Condensed Bold"/>
                <a:cs typeface="Open Sans Condensed Bold"/>
              </a:rPr>
              <a:t>Methodology: </a:t>
            </a:r>
            <a:r>
              <a:rPr lang="en-US" dirty="0" smtClean="0"/>
              <a:t>How can we measure bottlenecks?</a:t>
            </a:r>
          </a:p>
          <a:p>
            <a:endParaRPr lang="en-US" dirty="0" smtClean="0"/>
          </a:p>
          <a:p>
            <a:r>
              <a:rPr lang="en-US" dirty="0" smtClean="0">
                <a:latin typeface="Open Sans Condensed Bold"/>
                <a:cs typeface="Open Sans Condensed Bold"/>
              </a:rPr>
              <a:t>Workloads: </a:t>
            </a:r>
            <a:r>
              <a:rPr lang="en-US" dirty="0" smtClean="0"/>
              <a:t>What workloads did we use?</a:t>
            </a:r>
          </a:p>
          <a:p>
            <a:endParaRPr lang="en-US" dirty="0" smtClean="0"/>
          </a:p>
          <a:p>
            <a:r>
              <a:rPr lang="en-US" dirty="0" smtClean="0">
                <a:latin typeface="Open Sans Condensed Bold"/>
                <a:cs typeface="Open Sans Condensed Bold"/>
              </a:rPr>
              <a:t>Results: </a:t>
            </a:r>
            <a:r>
              <a:rPr lang="en-US" dirty="0" smtClean="0"/>
              <a:t>How well do the mantras hold?</a:t>
            </a:r>
          </a:p>
          <a:p>
            <a:endParaRPr lang="en-US" dirty="0" smtClean="0"/>
          </a:p>
          <a:p>
            <a:r>
              <a:rPr lang="en-US" dirty="0" smtClean="0">
                <a:latin typeface="Open Sans Condensed Bold"/>
                <a:cs typeface="Open Sans Condensed Bold"/>
              </a:rPr>
              <a:t>Why?: </a:t>
            </a:r>
            <a:r>
              <a:rPr lang="en-US" dirty="0"/>
              <a:t>Why do our results differ from past work?</a:t>
            </a:r>
          </a:p>
        </p:txBody>
      </p:sp>
    </p:spTree>
    <p:extLst>
      <p:ext uri="{BB962C8B-B14F-4D97-AF65-F5344CB8AC3E}">
        <p14:creationId xmlns:p14="http://schemas.microsoft.com/office/powerpoint/2010/main" val="281966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job’s bottleneck?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558" y="5921561"/>
            <a:ext cx="1032149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time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5295" y="6314371"/>
            <a:ext cx="7311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60155" y="1505143"/>
            <a:ext cx="2461394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2554" y="2049541"/>
            <a:ext cx="3139911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4954" y="2593939"/>
            <a:ext cx="3802749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3507" y="3172179"/>
            <a:ext cx="2642222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43252" y="4211452"/>
            <a:ext cx="1383097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26236" y="3689616"/>
            <a:ext cx="2461394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05742" y="4769048"/>
            <a:ext cx="4315737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3096" y="3016961"/>
            <a:ext cx="1032149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tasks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799561" y="1505143"/>
            <a:ext cx="219487" cy="3810218"/>
          </a:xfrm>
          <a:prstGeom prst="leftBrace">
            <a:avLst>
              <a:gd name="adj1" fmla="val 4083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452465" y="1366678"/>
            <a:ext cx="4879822" cy="1599484"/>
            <a:chOff x="4452465" y="1398166"/>
            <a:chExt cx="4879822" cy="1599484"/>
          </a:xfrm>
        </p:grpSpPr>
        <p:grpSp>
          <p:nvGrpSpPr>
            <p:cNvPr id="65" name="Group 64"/>
            <p:cNvGrpSpPr/>
            <p:nvPr/>
          </p:nvGrpSpPr>
          <p:grpSpPr>
            <a:xfrm>
              <a:off x="6097065" y="1398166"/>
              <a:ext cx="3235222" cy="1586347"/>
              <a:chOff x="6097065" y="1398166"/>
              <a:chExt cx="3235222" cy="1586347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6097065" y="1698123"/>
                <a:ext cx="1717932" cy="241300"/>
              </a:xfrm>
              <a:custGeom>
                <a:avLst/>
                <a:gdLst>
                  <a:gd name="connsiteX0" fmla="*/ 0 w 4087813"/>
                  <a:gd name="connsiteY0" fmla="*/ 730253 h 738191"/>
                  <a:gd name="connsiteX1" fmla="*/ 452438 w 4087813"/>
                  <a:gd name="connsiteY1" fmla="*/ 3 h 738191"/>
                  <a:gd name="connsiteX2" fmla="*/ 904875 w 4087813"/>
                  <a:gd name="connsiteY2" fmla="*/ 738190 h 738191"/>
                  <a:gd name="connsiteX3" fmla="*/ 1365250 w 4087813"/>
                  <a:gd name="connsiteY3" fmla="*/ 3 h 738191"/>
                  <a:gd name="connsiteX4" fmla="*/ 1817688 w 4087813"/>
                  <a:gd name="connsiteY4" fmla="*/ 738190 h 738191"/>
                  <a:gd name="connsiteX5" fmla="*/ 2278063 w 4087813"/>
                  <a:gd name="connsiteY5" fmla="*/ 7940 h 738191"/>
                  <a:gd name="connsiteX6" fmla="*/ 2722563 w 4087813"/>
                  <a:gd name="connsiteY6" fmla="*/ 730253 h 738191"/>
                  <a:gd name="connsiteX7" fmla="*/ 3182938 w 4087813"/>
                  <a:gd name="connsiteY7" fmla="*/ 3 h 738191"/>
                  <a:gd name="connsiteX8" fmla="*/ 3643313 w 4087813"/>
                  <a:gd name="connsiteY8" fmla="*/ 730253 h 738191"/>
                  <a:gd name="connsiteX9" fmla="*/ 4087813 w 4087813"/>
                  <a:gd name="connsiteY9" fmla="*/ 3 h 738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87813" h="738191">
                    <a:moveTo>
                      <a:pt x="0" y="730253"/>
                    </a:moveTo>
                    <a:cubicBezTo>
                      <a:pt x="150813" y="364466"/>
                      <a:pt x="301626" y="-1320"/>
                      <a:pt x="452438" y="3"/>
                    </a:cubicBezTo>
                    <a:cubicBezTo>
                      <a:pt x="603251" y="1326"/>
                      <a:pt x="752740" y="738190"/>
                      <a:pt x="904875" y="738190"/>
                    </a:cubicBezTo>
                    <a:cubicBezTo>
                      <a:pt x="1057010" y="738190"/>
                      <a:pt x="1213115" y="3"/>
                      <a:pt x="1365250" y="3"/>
                    </a:cubicBezTo>
                    <a:cubicBezTo>
                      <a:pt x="1517385" y="3"/>
                      <a:pt x="1665553" y="736867"/>
                      <a:pt x="1817688" y="738190"/>
                    </a:cubicBezTo>
                    <a:cubicBezTo>
                      <a:pt x="1969823" y="739513"/>
                      <a:pt x="2127251" y="9263"/>
                      <a:pt x="2278063" y="7940"/>
                    </a:cubicBezTo>
                    <a:cubicBezTo>
                      <a:pt x="2428876" y="6617"/>
                      <a:pt x="2571751" y="731576"/>
                      <a:pt x="2722563" y="730253"/>
                    </a:cubicBezTo>
                    <a:cubicBezTo>
                      <a:pt x="2873376" y="728930"/>
                      <a:pt x="3029480" y="3"/>
                      <a:pt x="3182938" y="3"/>
                    </a:cubicBezTo>
                    <a:cubicBezTo>
                      <a:pt x="3336396" y="3"/>
                      <a:pt x="3492501" y="730253"/>
                      <a:pt x="3643313" y="730253"/>
                    </a:cubicBezTo>
                    <a:cubicBezTo>
                      <a:pt x="3794125" y="730253"/>
                      <a:pt x="4087813" y="3"/>
                      <a:pt x="4087813" y="3"/>
                    </a:cubicBezTo>
                  </a:path>
                </a:pathLst>
              </a:custGeom>
              <a:ln w="38100" cmpd="sng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6097065" y="2533135"/>
                <a:ext cx="1717932" cy="241300"/>
              </a:xfrm>
              <a:custGeom>
                <a:avLst/>
                <a:gdLst>
                  <a:gd name="connsiteX0" fmla="*/ 0 w 4087813"/>
                  <a:gd name="connsiteY0" fmla="*/ 730253 h 738191"/>
                  <a:gd name="connsiteX1" fmla="*/ 452438 w 4087813"/>
                  <a:gd name="connsiteY1" fmla="*/ 3 h 738191"/>
                  <a:gd name="connsiteX2" fmla="*/ 904875 w 4087813"/>
                  <a:gd name="connsiteY2" fmla="*/ 738190 h 738191"/>
                  <a:gd name="connsiteX3" fmla="*/ 1365250 w 4087813"/>
                  <a:gd name="connsiteY3" fmla="*/ 3 h 738191"/>
                  <a:gd name="connsiteX4" fmla="*/ 1817688 w 4087813"/>
                  <a:gd name="connsiteY4" fmla="*/ 738190 h 738191"/>
                  <a:gd name="connsiteX5" fmla="*/ 2278063 w 4087813"/>
                  <a:gd name="connsiteY5" fmla="*/ 7940 h 738191"/>
                  <a:gd name="connsiteX6" fmla="*/ 2722563 w 4087813"/>
                  <a:gd name="connsiteY6" fmla="*/ 730253 h 738191"/>
                  <a:gd name="connsiteX7" fmla="*/ 3182938 w 4087813"/>
                  <a:gd name="connsiteY7" fmla="*/ 3 h 738191"/>
                  <a:gd name="connsiteX8" fmla="*/ 3643313 w 4087813"/>
                  <a:gd name="connsiteY8" fmla="*/ 730253 h 738191"/>
                  <a:gd name="connsiteX9" fmla="*/ 4087813 w 4087813"/>
                  <a:gd name="connsiteY9" fmla="*/ 3 h 738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87813" h="738191">
                    <a:moveTo>
                      <a:pt x="0" y="730253"/>
                    </a:moveTo>
                    <a:cubicBezTo>
                      <a:pt x="150813" y="364466"/>
                      <a:pt x="301626" y="-1320"/>
                      <a:pt x="452438" y="3"/>
                    </a:cubicBezTo>
                    <a:cubicBezTo>
                      <a:pt x="603251" y="1326"/>
                      <a:pt x="752740" y="738190"/>
                      <a:pt x="904875" y="738190"/>
                    </a:cubicBezTo>
                    <a:cubicBezTo>
                      <a:pt x="1057010" y="738190"/>
                      <a:pt x="1213115" y="3"/>
                      <a:pt x="1365250" y="3"/>
                    </a:cubicBezTo>
                    <a:cubicBezTo>
                      <a:pt x="1517385" y="3"/>
                      <a:pt x="1665553" y="736867"/>
                      <a:pt x="1817688" y="738190"/>
                    </a:cubicBezTo>
                    <a:cubicBezTo>
                      <a:pt x="1969823" y="739513"/>
                      <a:pt x="2127251" y="9263"/>
                      <a:pt x="2278063" y="7940"/>
                    </a:cubicBezTo>
                    <a:cubicBezTo>
                      <a:pt x="2428876" y="6617"/>
                      <a:pt x="2571751" y="731576"/>
                      <a:pt x="2722563" y="730253"/>
                    </a:cubicBezTo>
                    <a:cubicBezTo>
                      <a:pt x="2873376" y="728930"/>
                      <a:pt x="3029480" y="3"/>
                      <a:pt x="3182938" y="3"/>
                    </a:cubicBezTo>
                    <a:cubicBezTo>
                      <a:pt x="3336396" y="3"/>
                      <a:pt x="3492501" y="730253"/>
                      <a:pt x="3643313" y="730253"/>
                    </a:cubicBezTo>
                    <a:cubicBezTo>
                      <a:pt x="3794125" y="730253"/>
                      <a:pt x="4087813" y="3"/>
                      <a:pt x="4087813" y="3"/>
                    </a:cubicBezTo>
                  </a:path>
                </a:pathLst>
              </a:custGeom>
              <a:ln w="38100" cmpd="sng"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097065" y="2092072"/>
                <a:ext cx="1717932" cy="241300"/>
              </a:xfrm>
              <a:custGeom>
                <a:avLst/>
                <a:gdLst>
                  <a:gd name="connsiteX0" fmla="*/ 0 w 4087813"/>
                  <a:gd name="connsiteY0" fmla="*/ 730253 h 738191"/>
                  <a:gd name="connsiteX1" fmla="*/ 452438 w 4087813"/>
                  <a:gd name="connsiteY1" fmla="*/ 3 h 738191"/>
                  <a:gd name="connsiteX2" fmla="*/ 904875 w 4087813"/>
                  <a:gd name="connsiteY2" fmla="*/ 738190 h 738191"/>
                  <a:gd name="connsiteX3" fmla="*/ 1365250 w 4087813"/>
                  <a:gd name="connsiteY3" fmla="*/ 3 h 738191"/>
                  <a:gd name="connsiteX4" fmla="*/ 1817688 w 4087813"/>
                  <a:gd name="connsiteY4" fmla="*/ 738190 h 738191"/>
                  <a:gd name="connsiteX5" fmla="*/ 2278063 w 4087813"/>
                  <a:gd name="connsiteY5" fmla="*/ 7940 h 738191"/>
                  <a:gd name="connsiteX6" fmla="*/ 2722563 w 4087813"/>
                  <a:gd name="connsiteY6" fmla="*/ 730253 h 738191"/>
                  <a:gd name="connsiteX7" fmla="*/ 3182938 w 4087813"/>
                  <a:gd name="connsiteY7" fmla="*/ 3 h 738191"/>
                  <a:gd name="connsiteX8" fmla="*/ 3643313 w 4087813"/>
                  <a:gd name="connsiteY8" fmla="*/ 730253 h 738191"/>
                  <a:gd name="connsiteX9" fmla="*/ 4087813 w 4087813"/>
                  <a:gd name="connsiteY9" fmla="*/ 3 h 738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87813" h="738191">
                    <a:moveTo>
                      <a:pt x="0" y="730253"/>
                    </a:moveTo>
                    <a:cubicBezTo>
                      <a:pt x="150813" y="364466"/>
                      <a:pt x="301626" y="-1320"/>
                      <a:pt x="452438" y="3"/>
                    </a:cubicBezTo>
                    <a:cubicBezTo>
                      <a:pt x="603251" y="1326"/>
                      <a:pt x="752740" y="738190"/>
                      <a:pt x="904875" y="738190"/>
                    </a:cubicBezTo>
                    <a:cubicBezTo>
                      <a:pt x="1057010" y="738190"/>
                      <a:pt x="1213115" y="3"/>
                      <a:pt x="1365250" y="3"/>
                    </a:cubicBezTo>
                    <a:cubicBezTo>
                      <a:pt x="1517385" y="3"/>
                      <a:pt x="1665553" y="736867"/>
                      <a:pt x="1817688" y="738190"/>
                    </a:cubicBezTo>
                    <a:cubicBezTo>
                      <a:pt x="1969823" y="739513"/>
                      <a:pt x="2127251" y="9263"/>
                      <a:pt x="2278063" y="7940"/>
                    </a:cubicBezTo>
                    <a:cubicBezTo>
                      <a:pt x="2428876" y="6617"/>
                      <a:pt x="2571751" y="731576"/>
                      <a:pt x="2722563" y="730253"/>
                    </a:cubicBezTo>
                    <a:cubicBezTo>
                      <a:pt x="2873376" y="728930"/>
                      <a:pt x="3029480" y="3"/>
                      <a:pt x="3182938" y="3"/>
                    </a:cubicBezTo>
                    <a:cubicBezTo>
                      <a:pt x="3336396" y="3"/>
                      <a:pt x="3492501" y="730253"/>
                      <a:pt x="3643313" y="730253"/>
                    </a:cubicBezTo>
                    <a:cubicBezTo>
                      <a:pt x="3794125" y="730253"/>
                      <a:pt x="4087813" y="3"/>
                      <a:pt x="4087813" y="3"/>
                    </a:cubicBezTo>
                  </a:path>
                </a:pathLst>
              </a:custGeom>
              <a:noFill/>
              <a:ln w="38100" cmpd="sng">
                <a:solidFill>
                  <a:schemeClr val="accent4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811881" y="1804654"/>
                <a:ext cx="1495821" cy="74947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  <a:latin typeface="Open Sans Cond Light"/>
                    <a:cs typeface="Open Sans Cond Light"/>
                  </a:rPr>
                  <a:t>compute</a:t>
                </a:r>
                <a:endParaRPr lang="en-US" sz="2800" dirty="0">
                  <a:solidFill>
                    <a:schemeClr val="tx1"/>
                  </a:solidFill>
                  <a:latin typeface="Open Sans Cond Light"/>
                  <a:cs typeface="Open Sans Cond Ligh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811881" y="1398166"/>
                <a:ext cx="1495821" cy="74947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  <a:latin typeface="Open Sans Cond Light"/>
                    <a:cs typeface="Open Sans Cond Light"/>
                  </a:rPr>
                  <a:t>network</a:t>
                </a:r>
                <a:endParaRPr lang="en-US" sz="2800" dirty="0">
                  <a:solidFill>
                    <a:schemeClr val="tx1"/>
                  </a:solidFill>
                  <a:latin typeface="Open Sans Cond Light"/>
                  <a:cs typeface="Open Sans Cond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836466" y="2235042"/>
                <a:ext cx="1495821" cy="74947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  <a:latin typeface="Open Sans Cond Light"/>
                    <a:cs typeface="Open Sans Cond Light"/>
                  </a:rPr>
                  <a:t>disk</a:t>
                </a:r>
                <a:endParaRPr lang="en-US" sz="2800" dirty="0">
                  <a:solidFill>
                    <a:schemeClr val="tx1"/>
                  </a:solidFill>
                  <a:latin typeface="Open Sans Cond Light"/>
                  <a:cs typeface="Open Sans Cond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97065" y="1627152"/>
                <a:ext cx="1717932" cy="120650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452465" y="2625427"/>
              <a:ext cx="530006" cy="37222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452465" y="1627152"/>
              <a:ext cx="1644600" cy="9982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452465" y="2833652"/>
              <a:ext cx="1644600" cy="1639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786313" y="3405450"/>
            <a:ext cx="4198937" cy="1724236"/>
            <a:chOff x="4786313" y="3436938"/>
            <a:chExt cx="4198937" cy="1724236"/>
          </a:xfrm>
        </p:grpSpPr>
        <p:sp>
          <p:nvSpPr>
            <p:cNvPr id="48" name="Rectangle 47"/>
            <p:cNvSpPr/>
            <p:nvPr/>
          </p:nvSpPr>
          <p:spPr>
            <a:xfrm>
              <a:off x="4870639" y="3509537"/>
              <a:ext cx="4114611" cy="749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Task x: may be bottlenecked on different resources at different times</a:t>
              </a:r>
              <a:endParaRPr lang="en-US" sz="32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786313" y="4800536"/>
              <a:ext cx="0" cy="360638"/>
            </a:xfrm>
            <a:prstGeom prst="line">
              <a:avLst/>
            </a:prstGeom>
            <a:ln w="76200" cmpd="sng">
              <a:solidFill>
                <a:srgbClr val="8064A2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422900" y="4800536"/>
              <a:ext cx="0" cy="360638"/>
            </a:xfrm>
            <a:prstGeom prst="line">
              <a:avLst/>
            </a:prstGeom>
            <a:ln w="76200" cmpd="sng">
              <a:solidFill>
                <a:schemeClr val="accent6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4786313" y="3439077"/>
              <a:ext cx="317500" cy="1347236"/>
            </a:xfrm>
            <a:custGeom>
              <a:avLst/>
              <a:gdLst>
                <a:gd name="connsiteX0" fmla="*/ 317500 w 317500"/>
                <a:gd name="connsiteY0" fmla="*/ 5798 h 1347236"/>
                <a:gd name="connsiteX1" fmla="*/ 79375 w 317500"/>
                <a:gd name="connsiteY1" fmla="*/ 204236 h 1347236"/>
                <a:gd name="connsiteX2" fmla="*/ 0 w 317500"/>
                <a:gd name="connsiteY2" fmla="*/ 1347236 h 13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1347236">
                  <a:moveTo>
                    <a:pt x="317500" y="5798"/>
                  </a:moveTo>
                  <a:cubicBezTo>
                    <a:pt x="224896" y="-6770"/>
                    <a:pt x="132292" y="-19337"/>
                    <a:pt x="79375" y="204236"/>
                  </a:cubicBezTo>
                  <a:cubicBezTo>
                    <a:pt x="26458" y="427809"/>
                    <a:pt x="0" y="1347236"/>
                    <a:pt x="0" y="1347236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4959436" y="3436938"/>
              <a:ext cx="453939" cy="1341437"/>
            </a:xfrm>
            <a:custGeom>
              <a:avLst/>
              <a:gdLst>
                <a:gd name="connsiteX0" fmla="*/ 128502 w 453939"/>
                <a:gd name="connsiteY0" fmla="*/ 0 h 1341437"/>
                <a:gd name="connsiteX1" fmla="*/ 17377 w 453939"/>
                <a:gd name="connsiteY1" fmla="*/ 412750 h 1341437"/>
                <a:gd name="connsiteX2" fmla="*/ 453939 w 453939"/>
                <a:gd name="connsiteY2" fmla="*/ 1341437 h 1341437"/>
                <a:gd name="connsiteX3" fmla="*/ 453939 w 453939"/>
                <a:gd name="connsiteY3" fmla="*/ 1341437 h 1341437"/>
                <a:gd name="connsiteX4" fmla="*/ 453939 w 453939"/>
                <a:gd name="connsiteY4" fmla="*/ 1341437 h 134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39" h="1341437">
                  <a:moveTo>
                    <a:pt x="128502" y="0"/>
                  </a:moveTo>
                  <a:cubicBezTo>
                    <a:pt x="45820" y="94588"/>
                    <a:pt x="-36862" y="189177"/>
                    <a:pt x="17377" y="412750"/>
                  </a:cubicBezTo>
                  <a:cubicBezTo>
                    <a:pt x="71616" y="636323"/>
                    <a:pt x="453939" y="1341437"/>
                    <a:pt x="453939" y="1341437"/>
                  </a:cubicBezTo>
                  <a:lnTo>
                    <a:pt x="453939" y="1341437"/>
                  </a:lnTo>
                  <a:lnTo>
                    <a:pt x="453939" y="1341437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36118" y="1505143"/>
            <a:ext cx="5389563" cy="4572538"/>
            <a:chOff x="3236118" y="1536631"/>
            <a:chExt cx="5389563" cy="4572538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236118" y="1536631"/>
              <a:ext cx="0" cy="360638"/>
            </a:xfrm>
            <a:prstGeom prst="line">
              <a:avLst/>
            </a:prstGeom>
            <a:ln w="76200" cmpd="sng">
              <a:solidFill>
                <a:srgbClr val="9BBB59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696493" y="5359698"/>
              <a:ext cx="4929188" cy="749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Time t: different tasks may be bottlenecked on different resources</a:t>
              </a:r>
              <a:endParaRPr lang="en-US" sz="32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3251993" y="5199063"/>
              <a:ext cx="658813" cy="341312"/>
            </a:xfrm>
            <a:custGeom>
              <a:avLst/>
              <a:gdLst>
                <a:gd name="connsiteX0" fmla="*/ 658813 w 658813"/>
                <a:gd name="connsiteY0" fmla="*/ 341312 h 341312"/>
                <a:gd name="connsiteX1" fmla="*/ 222250 w 658813"/>
                <a:gd name="connsiteY1" fmla="*/ 254000 h 341312"/>
                <a:gd name="connsiteX2" fmla="*/ 0 w 658813"/>
                <a:gd name="connsiteY2" fmla="*/ 0 h 34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813" h="341312">
                  <a:moveTo>
                    <a:pt x="658813" y="341312"/>
                  </a:moveTo>
                  <a:cubicBezTo>
                    <a:pt x="495432" y="326098"/>
                    <a:pt x="332052" y="310885"/>
                    <a:pt x="222250" y="254000"/>
                  </a:cubicBezTo>
                  <a:cubicBezTo>
                    <a:pt x="112448" y="197115"/>
                    <a:pt x="0" y="0"/>
                    <a:pt x="0" y="0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244809" y="2623875"/>
              <a:ext cx="0" cy="360638"/>
            </a:xfrm>
            <a:prstGeom prst="line">
              <a:avLst/>
            </a:prstGeom>
            <a:ln w="76200" cmpd="sng">
              <a:solidFill>
                <a:srgbClr val="9BBB59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236118" y="4800536"/>
              <a:ext cx="0" cy="360638"/>
            </a:xfrm>
            <a:prstGeom prst="line">
              <a:avLst/>
            </a:prstGeom>
            <a:ln w="76200" cmpd="sng">
              <a:solidFill>
                <a:schemeClr val="accent6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236118" y="3721104"/>
              <a:ext cx="0" cy="360638"/>
            </a:xfrm>
            <a:prstGeom prst="line">
              <a:avLst/>
            </a:prstGeom>
            <a:ln w="76200" cmpd="sng">
              <a:solidFill>
                <a:srgbClr val="9BBB59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36118" y="4242940"/>
              <a:ext cx="0" cy="360638"/>
            </a:xfrm>
            <a:prstGeom prst="line">
              <a:avLst/>
            </a:prstGeom>
            <a:ln w="76200" cmpd="sng">
              <a:solidFill>
                <a:srgbClr val="9BBB59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244809" y="3203667"/>
              <a:ext cx="0" cy="360638"/>
            </a:xfrm>
            <a:prstGeom prst="line">
              <a:avLst/>
            </a:prstGeom>
            <a:ln w="76200" cmpd="sng">
              <a:solidFill>
                <a:schemeClr val="accent4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236118" y="2081029"/>
              <a:ext cx="0" cy="360638"/>
            </a:xfrm>
            <a:prstGeom prst="line">
              <a:avLst/>
            </a:prstGeom>
            <a:ln w="76200" cmpd="sng">
              <a:solidFill>
                <a:schemeClr val="accent6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27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network affect the job’s completion time?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558" y="5932057"/>
            <a:ext cx="1032149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time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5295" y="6324867"/>
            <a:ext cx="7311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60155" y="1515639"/>
            <a:ext cx="2461394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2554" y="2060037"/>
            <a:ext cx="3139911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4954" y="2604435"/>
            <a:ext cx="3802749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3507" y="3182675"/>
            <a:ext cx="2642222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43252" y="4221948"/>
            <a:ext cx="1383097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26236" y="3700112"/>
            <a:ext cx="2461394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05742" y="4779544"/>
            <a:ext cx="4315737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3096" y="3027457"/>
            <a:ext cx="1032149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tasks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799561" y="1515639"/>
            <a:ext cx="219487" cy="3810218"/>
          </a:xfrm>
          <a:prstGeom prst="leftBrace">
            <a:avLst>
              <a:gd name="adj1" fmla="val 4083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4954" y="1515639"/>
            <a:ext cx="179753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60807" y="4779544"/>
            <a:ext cx="1191148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743811" y="3182675"/>
            <a:ext cx="179753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15470" y="2604435"/>
            <a:ext cx="179753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558662" y="2060037"/>
            <a:ext cx="751435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63499" y="1515639"/>
            <a:ext cx="470189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701796" y="2215602"/>
            <a:ext cx="3085017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:Time when task is </a:t>
            </a:r>
            <a:r>
              <a:rPr lang="en-US" sz="3200" dirty="0" smtClean="0">
                <a:solidFill>
                  <a:schemeClr val="tx1"/>
                </a:solidFill>
                <a:latin typeface="Open Sans Condensed Bold"/>
                <a:cs typeface="Open Sans Condensed Bold"/>
              </a:rPr>
              <a:t>blocked</a:t>
            </a:r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 on the network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01796" y="1953790"/>
            <a:ext cx="292605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79374" y="5354488"/>
            <a:ext cx="90011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sz="3800" dirty="0" smtClean="0">
                <a:latin typeface="Open Sans Condensed Bold"/>
                <a:cs typeface="Open Sans Condensed Bold"/>
              </a:rPr>
              <a:t>Blocked time analysis</a:t>
            </a:r>
            <a:r>
              <a:rPr lang="en-US" sz="3800" dirty="0" smtClean="0"/>
              <a:t>: how much faster would the job complete if tasks never blocked on the network?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70942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Blocked time analysis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0155" y="1515639"/>
            <a:ext cx="2461394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2554" y="2060037"/>
            <a:ext cx="3139911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4954" y="2604435"/>
            <a:ext cx="3802749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3507" y="3182675"/>
            <a:ext cx="2642222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43252" y="4221948"/>
            <a:ext cx="1383097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26236" y="3700112"/>
            <a:ext cx="2461394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05742" y="4779544"/>
            <a:ext cx="4315737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3096" y="3027457"/>
            <a:ext cx="1032149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tasks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799561" y="1515639"/>
            <a:ext cx="219487" cy="3810218"/>
          </a:xfrm>
          <a:prstGeom prst="leftBrace">
            <a:avLst>
              <a:gd name="adj1" fmla="val 4083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4954" y="1515639"/>
            <a:ext cx="179753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60807" y="4779544"/>
            <a:ext cx="1191148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743811" y="3182675"/>
            <a:ext cx="179753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15470" y="2604435"/>
            <a:ext cx="179753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558662" y="2060037"/>
            <a:ext cx="751435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63499" y="1515639"/>
            <a:ext cx="470189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160155" y="5590129"/>
            <a:ext cx="6161324" cy="1022521"/>
            <a:chOff x="1160155" y="5590129"/>
            <a:chExt cx="6161324" cy="102252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160155" y="5590129"/>
              <a:ext cx="616132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63233" y="5755871"/>
              <a:ext cx="5474137" cy="85677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(2) </a:t>
              </a:r>
              <a:r>
                <a:rPr lang="en-US" sz="3600" dirty="0" smtClean="0">
                  <a:solidFill>
                    <a:schemeClr val="tx1"/>
                  </a:solidFill>
                  <a:latin typeface="Open Sans Condensed Bold"/>
                  <a:cs typeface="Open Sans Condensed Bold"/>
                </a:rPr>
                <a:t>Simulate </a:t>
              </a:r>
              <a:r>
                <a:rPr lang="en-US" sz="36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how job completion time would change</a:t>
              </a:r>
              <a:endParaRPr lang="en-US" sz="36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33688" y="1700396"/>
            <a:ext cx="5646190" cy="1907076"/>
            <a:chOff x="2833688" y="1700396"/>
            <a:chExt cx="5646190" cy="1907076"/>
          </a:xfrm>
        </p:grpSpPr>
        <p:sp>
          <p:nvSpPr>
            <p:cNvPr id="45" name="Rectangle 44"/>
            <p:cNvSpPr/>
            <p:nvPr/>
          </p:nvSpPr>
          <p:spPr>
            <a:xfrm>
              <a:off x="5394861" y="2060037"/>
              <a:ext cx="3085017" cy="154743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(1) </a:t>
              </a:r>
              <a:r>
                <a:rPr lang="en-US" sz="3600" dirty="0" smtClean="0">
                  <a:solidFill>
                    <a:schemeClr val="tx1"/>
                  </a:solidFill>
                  <a:latin typeface="Open Sans Condensed Bold"/>
                  <a:cs typeface="Open Sans Condensed Bold"/>
                </a:rPr>
                <a:t>Measure </a:t>
              </a:r>
              <a:r>
                <a:rPr lang="en-US" sz="36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time when tasks are blocked on the network</a:t>
              </a:r>
              <a:endParaRPr lang="en-US" sz="36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2833688" y="1700396"/>
              <a:ext cx="2686822" cy="359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33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394943" y="1603288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394943" y="1981947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94943" y="2208207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94943" y="2589207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94943" y="2848059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94943" y="3227619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8250" y="1607969"/>
            <a:ext cx="247614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5864" y="1607969"/>
            <a:ext cx="514386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76043" y="1607969"/>
            <a:ext cx="155624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90250" y="1607969"/>
            <a:ext cx="152400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75863" y="2212888"/>
            <a:ext cx="1000179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560" y="2212888"/>
            <a:ext cx="115465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76042" y="2212888"/>
            <a:ext cx="399519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45086" y="1603288"/>
            <a:ext cx="247614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5118" y="1603288"/>
            <a:ext cx="153950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87358" y="1603288"/>
            <a:ext cx="647760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71893" y="2212888"/>
            <a:ext cx="115465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44844" y="2212888"/>
            <a:ext cx="311003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55847" y="2212888"/>
            <a:ext cx="182710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92700" y="2212888"/>
            <a:ext cx="456872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76042" y="2852740"/>
            <a:ext cx="284913" cy="38100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72080" y="2852740"/>
            <a:ext cx="284913" cy="38100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56993" y="2852740"/>
            <a:ext cx="284913" cy="38100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641906" y="2852740"/>
            <a:ext cx="284913" cy="38100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69531" y="2852740"/>
            <a:ext cx="284913" cy="38100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54444" y="2852740"/>
            <a:ext cx="284913" cy="38100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49572" y="2852740"/>
            <a:ext cx="284913" cy="38100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0763" y="1412574"/>
            <a:ext cx="2014180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network read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80763" y="1988969"/>
            <a:ext cx="1483003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compute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80763" y="2619544"/>
            <a:ext cx="1483003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Open Sans Cond Light"/>
                <a:cs typeface="Open Sans Cond Light"/>
              </a:rPr>
              <a:t>d</a:t>
            </a:r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isk write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53017" y="3601403"/>
            <a:ext cx="3048807" cy="5818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Original task runtime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94943" y="3601402"/>
            <a:ext cx="403954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380763" y="2081056"/>
            <a:ext cx="6227833" cy="668334"/>
          </a:xfrm>
          <a:prstGeom prst="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28249" y="2212888"/>
            <a:ext cx="247614" cy="38100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291062" y="2212888"/>
            <a:ext cx="644056" cy="38100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46628" y="2212888"/>
            <a:ext cx="247614" cy="38100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061679" y="4186586"/>
            <a:ext cx="3895860" cy="500037"/>
            <a:chOff x="6610926" y="1836136"/>
            <a:chExt cx="3895860" cy="500037"/>
          </a:xfrm>
        </p:grpSpPr>
        <p:sp>
          <p:nvSpPr>
            <p:cNvPr id="50" name="Rectangle 49"/>
            <p:cNvSpPr/>
            <p:nvPr/>
          </p:nvSpPr>
          <p:spPr>
            <a:xfrm>
              <a:off x="6610926" y="1914321"/>
              <a:ext cx="247614" cy="381000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790359" y="1836136"/>
              <a:ext cx="3716427" cy="50003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: time blocked on network</a:t>
              </a:r>
              <a:endParaRPr lang="en-US" sz="32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3362973" y="5382973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62973" y="5763973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424933" y="5387654"/>
            <a:ext cx="1000179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824630" y="5387654"/>
            <a:ext cx="115465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25112" y="5387654"/>
            <a:ext cx="399519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920963" y="5387654"/>
            <a:ext cx="115465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037034" y="5387654"/>
            <a:ext cx="311003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48037" y="5387654"/>
            <a:ext cx="182710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533086" y="5387654"/>
            <a:ext cx="456872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881653" y="5163735"/>
            <a:ext cx="1483003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compute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94010" y="6139819"/>
            <a:ext cx="5675314" cy="5818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runtime if network were infinitely fast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26914" y="6117909"/>
            <a:ext cx="2828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149572" y="2215268"/>
            <a:ext cx="284913" cy="378620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89958" y="5390034"/>
            <a:ext cx="284913" cy="378620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61679" y="4808176"/>
            <a:ext cx="247614" cy="378620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97279" y="4731778"/>
            <a:ext cx="3245873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: time blocked on disk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1554" y="6139819"/>
            <a:ext cx="1705109" cy="5818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ensed Bold"/>
                <a:cs typeface="Open Sans Condensed Bold"/>
              </a:rPr>
              <a:t>Best case</a:t>
            </a:r>
            <a:endParaRPr lang="en-US" sz="3200" dirty="0">
              <a:solidFill>
                <a:schemeClr val="tx1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61" name="Title 37"/>
          <p:cNvSpPr txBox="1">
            <a:spLocks/>
          </p:cNvSpPr>
          <p:nvPr/>
        </p:nvSpPr>
        <p:spPr>
          <a:xfrm>
            <a:off x="609600" y="3476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Open Sans Cond Light"/>
                <a:cs typeface="Open Sans Cond Light"/>
              </a:rPr>
              <a:t>(1) </a:t>
            </a:r>
            <a:r>
              <a:rPr lang="en-US" dirty="0" smtClean="0">
                <a:latin typeface="Open Sans Condensed Bold"/>
                <a:cs typeface="Open Sans Condensed Bold"/>
              </a:rPr>
              <a:t>Measure </a:t>
            </a:r>
            <a:r>
              <a:rPr lang="en-US" dirty="0" smtClean="0"/>
              <a:t>time when tasks are blocked on network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99029" y="4068277"/>
            <a:ext cx="3777561" cy="7447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: time to handle one record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5015" y="4303144"/>
            <a:ext cx="276868" cy="37862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" grpId="0" animBg="1"/>
      <p:bldP spid="39" grpId="0" animBg="1"/>
      <p:bldP spid="40" grpId="0" animBg="1"/>
      <p:bldP spid="41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(2) </a:t>
            </a:r>
            <a:r>
              <a:rPr lang="en-US" dirty="0" smtClean="0">
                <a:latin typeface="Open Sans Condensed Bold"/>
                <a:cs typeface="Open Sans Condensed Bold"/>
              </a:rPr>
              <a:t>Simulate</a:t>
            </a:r>
            <a:r>
              <a:rPr lang="en-US" dirty="0" smtClean="0"/>
              <a:t> how job completion time would change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305461" y="1914321"/>
            <a:ext cx="3790104" cy="1312486"/>
            <a:chOff x="1368173" y="1914321"/>
            <a:chExt cx="3790104" cy="1312486"/>
          </a:xfrm>
        </p:grpSpPr>
        <p:sp>
          <p:nvSpPr>
            <p:cNvPr id="6" name="Rectangle 5"/>
            <p:cNvSpPr/>
            <p:nvPr/>
          </p:nvSpPr>
          <p:spPr>
            <a:xfrm>
              <a:off x="1368173" y="1914321"/>
              <a:ext cx="227611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0592" y="1914321"/>
              <a:ext cx="97607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0612" y="1914321"/>
              <a:ext cx="577621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68174" y="2726770"/>
              <a:ext cx="140004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51783" y="2726770"/>
              <a:ext cx="497618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60609" y="2726770"/>
              <a:ext cx="2297668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0650" y="1914321"/>
              <a:ext cx="247614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305461" y="1914321"/>
            <a:ext cx="2750076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0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05460" y="2726770"/>
            <a:ext cx="4050111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1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7937" y="1914321"/>
            <a:ext cx="1497645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2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161" y="1338025"/>
            <a:ext cx="1279073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time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05460" y="1657733"/>
            <a:ext cx="44001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916875" y="1914321"/>
            <a:ext cx="232531" cy="1312486"/>
          </a:xfrm>
          <a:prstGeom prst="leftBrace">
            <a:avLst>
              <a:gd name="adj1" fmla="val 493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 Cond Light"/>
              <a:cs typeface="Open Sans Cond Light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27320" y="2303853"/>
            <a:ext cx="1279073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2 slots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05462" y="3472840"/>
            <a:ext cx="4400120" cy="17639"/>
          </a:xfrm>
          <a:prstGeom prst="straightConnector1">
            <a:avLst/>
          </a:prstGeom>
          <a:ln w="38100" cmpd="sng">
            <a:prstDash val="sys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4434" y="3483932"/>
            <a:ext cx="6058102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Open Sans Cond Light"/>
                <a:cs typeface="Open Sans Cond Light"/>
              </a:rPr>
              <a:t>t</a:t>
            </a:r>
            <a:r>
              <a:rPr lang="en-US" sz="3200" baseline="-250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o</a:t>
            </a:r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: Original </a:t>
            </a:r>
            <a:r>
              <a:rPr lang="en-US" sz="3200" dirty="0">
                <a:solidFill>
                  <a:schemeClr val="tx1"/>
                </a:solidFill>
                <a:latin typeface="Open Sans Cond Light"/>
                <a:cs typeface="Open Sans Cond Light"/>
              </a:rPr>
              <a:t>j</a:t>
            </a:r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ob </a:t>
            </a:r>
            <a:r>
              <a:rPr lang="en-US" sz="3200" dirty="0">
                <a:solidFill>
                  <a:schemeClr val="tx1"/>
                </a:solidFill>
                <a:latin typeface="Open Sans Cond Light"/>
                <a:cs typeface="Open Sans Cond Light"/>
              </a:rPr>
              <a:t>c</a:t>
            </a:r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ompletion time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05463" y="4349766"/>
            <a:ext cx="1847966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0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5463" y="5162215"/>
            <a:ext cx="1105254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1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63997" y="4349766"/>
            <a:ext cx="1243489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2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916877" y="4349766"/>
            <a:ext cx="232531" cy="1312486"/>
          </a:xfrm>
          <a:prstGeom prst="leftBrace">
            <a:avLst>
              <a:gd name="adj1" fmla="val 493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 Cond Light"/>
              <a:cs typeface="Open Sans Cond Light"/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27322" y="4739298"/>
            <a:ext cx="1279073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2 slots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05464" y="5908285"/>
            <a:ext cx="4145962" cy="27"/>
          </a:xfrm>
          <a:prstGeom prst="straightConnector1">
            <a:avLst/>
          </a:prstGeom>
          <a:ln w="38100" cmpd="sng">
            <a:prstDash val="sys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16878" y="6126311"/>
            <a:ext cx="4788704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Incorrectly computed time: doesn’t account for task scheduling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610926" y="2232994"/>
            <a:ext cx="2238434" cy="637347"/>
            <a:chOff x="6610926" y="1914321"/>
            <a:chExt cx="2238434" cy="637347"/>
          </a:xfrm>
        </p:grpSpPr>
        <p:sp>
          <p:nvSpPr>
            <p:cNvPr id="48" name="Rectangle 47"/>
            <p:cNvSpPr/>
            <p:nvPr/>
          </p:nvSpPr>
          <p:spPr>
            <a:xfrm>
              <a:off x="6610926" y="1914321"/>
              <a:ext cx="247614" cy="381000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90359" y="2051631"/>
              <a:ext cx="2059001" cy="50003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: time blocked on network</a:t>
              </a:r>
              <a:endParaRPr lang="en-US" sz="32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3127" y="5908312"/>
            <a:ext cx="6996222" cy="500037"/>
            <a:chOff x="1453921" y="5906791"/>
            <a:chExt cx="6996222" cy="500037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516256" y="5908285"/>
              <a:ext cx="2348742" cy="17639"/>
            </a:xfrm>
            <a:prstGeom prst="straightConnector1">
              <a:avLst/>
            </a:prstGeom>
            <a:ln w="38100" cmpd="sng">
              <a:prstDash val="sysDash"/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453921" y="5906791"/>
              <a:ext cx="6996222" cy="50003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t</a:t>
              </a:r>
              <a:r>
                <a:rPr lang="en-US" sz="3200" baseline="-25000" dirty="0" err="1">
                  <a:solidFill>
                    <a:schemeClr val="tx1"/>
                  </a:solidFill>
                  <a:latin typeface="Open Sans Cond Light"/>
                  <a:cs typeface="Open Sans Cond Light"/>
                </a:rPr>
                <a:t>n</a:t>
              </a:r>
              <a:r>
                <a:rPr lang="en-US" sz="32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: Job completion time with infinitely fast network</a:t>
              </a:r>
              <a:endParaRPr lang="en-US" sz="32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6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929E-6 -3.35496E-6 L -0.08405 0.1179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3" y="58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0" grpId="1" animBg="1"/>
      <p:bldP spid="43" grpId="0" animBg="1"/>
      <p:bldP spid="44" grpId="0" animBg="1"/>
      <p:bldP spid="46" grpId="0" animBg="1"/>
      <p:bldP spid="4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001"/>
            <a:ext cx="8229600" cy="3713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Large-scale data analytics has become widespread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428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6633"/>
            <a:ext cx="8229600" cy="2270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Blocked time analysis: </a:t>
            </a:r>
            <a:r>
              <a:rPr lang="en-US" sz="4400" dirty="0" smtClean="0">
                <a:cs typeface="Open Sans Condensed Light"/>
              </a:rPr>
              <a:t>how quickly could a job have completed if a resource were infinitely fast?</a:t>
            </a:r>
          </a:p>
        </p:txBody>
      </p:sp>
    </p:spTree>
    <p:extLst>
      <p:ext uri="{BB962C8B-B14F-4D97-AF65-F5344CB8AC3E}">
        <p14:creationId xmlns:p14="http://schemas.microsoft.com/office/powerpoint/2010/main" val="352412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Methodology: </a:t>
            </a:r>
            <a:r>
              <a:rPr lang="en-US" dirty="0" smtClean="0">
                <a:solidFill>
                  <a:srgbClr val="A6A6A6"/>
                </a:solidFill>
              </a:rPr>
              <a:t>How can we measure bottlenecks?</a:t>
            </a:r>
          </a:p>
          <a:p>
            <a:endParaRPr lang="en-US" dirty="0" smtClean="0"/>
          </a:p>
          <a:p>
            <a:r>
              <a:rPr lang="en-US" dirty="0" smtClean="0">
                <a:latin typeface="Open Sans Condensed Bold"/>
                <a:cs typeface="Open Sans Condensed Bold"/>
              </a:rPr>
              <a:t>Workloads: </a:t>
            </a:r>
            <a:r>
              <a:rPr lang="en-US" dirty="0" smtClean="0"/>
              <a:t>What workloads did we use?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Results: </a:t>
            </a:r>
            <a:r>
              <a:rPr lang="en-US" dirty="0" smtClean="0">
                <a:solidFill>
                  <a:srgbClr val="A6A6A6"/>
                </a:solidFill>
              </a:rPr>
              <a:t>How well do the mantras hold?</a:t>
            </a:r>
          </a:p>
          <a:p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Why?: </a:t>
            </a:r>
            <a:r>
              <a:rPr lang="en-US" dirty="0" smtClean="0">
                <a:solidFill>
                  <a:srgbClr val="A6A6A6"/>
                </a:solidFill>
              </a:rPr>
              <a:t>Why do our results differ from prior work?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2652"/>
            <a:ext cx="8229600" cy="2586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Large-scale traces?</a:t>
            </a:r>
          </a:p>
          <a:p>
            <a:pPr marL="0" indent="0" algn="ctr">
              <a:buNone/>
            </a:pPr>
            <a:r>
              <a:rPr lang="en-US" sz="4400" dirty="0"/>
              <a:t>D</a:t>
            </a:r>
            <a:r>
              <a:rPr lang="en-US" sz="4400" dirty="0" smtClean="0"/>
              <a:t>on’t have enough instrumentation for blocked-time analysis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813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06538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Open Sans Condensed Bold"/>
                <a:cs typeface="Open Sans Condensed Bold"/>
              </a:rPr>
              <a:t>SQL Workloads run on Spark</a:t>
            </a:r>
            <a:endParaRPr lang="en-US" sz="5400" dirty="0">
              <a:latin typeface="Open Sans Condensed Bold"/>
              <a:cs typeface="Open Sans Condensed Bold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3678" y="1708000"/>
            <a:ext cx="7735011" cy="3503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3600" dirty="0" smtClean="0"/>
              <a:t>TPC-DS (20 machines, 850GB;</a:t>
            </a: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60 machines, 2.5TB; 200 machines, 2.5TB</a:t>
            </a:r>
            <a:r>
              <a:rPr lang="en-US" sz="36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Big Data Benchmark (5 machines, 60GB)</a:t>
            </a:r>
          </a:p>
          <a:p>
            <a:pPr>
              <a:spcBef>
                <a:spcPts val="1200"/>
              </a:spcBef>
            </a:pPr>
            <a:r>
              <a:rPr lang="en-US" sz="3600" dirty="0" err="1" smtClean="0"/>
              <a:t>Databricks</a:t>
            </a:r>
            <a:r>
              <a:rPr lang="en-US" sz="3600" dirty="0" smtClean="0"/>
              <a:t> (Production; 9 machines, tens of GB)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1440" y="5616690"/>
            <a:ext cx="7735011" cy="876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3600" dirty="0" smtClean="0"/>
              <a:t>2 versions of each: in-memory, on-disk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1778" y="1499060"/>
            <a:ext cx="3892326" cy="3274137"/>
            <a:chOff x="121778" y="1499060"/>
            <a:chExt cx="3892326" cy="3274137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359505" y="1499060"/>
              <a:ext cx="3654599" cy="8767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Open Sans Condensed Light"/>
                  <a:ea typeface="+mj-ea"/>
                  <a:cs typeface="+mj-cs"/>
                </a:defRPr>
              </a:lvl1pPr>
            </a:lstStyle>
            <a:p>
              <a:pPr>
                <a:spcBef>
                  <a:spcPts val="1200"/>
                </a:spcBef>
              </a:pPr>
              <a:r>
                <a:rPr lang="en-US" sz="3600" dirty="0" smtClean="0">
                  <a:solidFill>
                    <a:schemeClr val="accent2"/>
                  </a:solidFill>
                  <a:latin typeface="Open Sans Condensed Bold"/>
                  <a:cs typeface="Open Sans Condensed Bold"/>
                </a:rPr>
                <a:t>Only 3 workloads</a:t>
              </a:r>
            </a:p>
          </p:txBody>
        </p:sp>
        <p:sp>
          <p:nvSpPr>
            <p:cNvPr id="3" name="Left Brace 2"/>
            <p:cNvSpPr/>
            <p:nvPr/>
          </p:nvSpPr>
          <p:spPr>
            <a:xfrm>
              <a:off x="457200" y="2375839"/>
              <a:ext cx="256478" cy="2397358"/>
            </a:xfrm>
            <a:prstGeom prst="leftBrace">
              <a:avLst>
                <a:gd name="adj1" fmla="val 82502"/>
                <a:gd name="adj2" fmla="val 50000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21778" y="1923322"/>
              <a:ext cx="408398" cy="1615098"/>
            </a:xfrm>
            <a:custGeom>
              <a:avLst/>
              <a:gdLst>
                <a:gd name="connsiteX0" fmla="*/ 408398 w 408398"/>
                <a:gd name="connsiteY0" fmla="*/ 0 h 1615098"/>
                <a:gd name="connsiteX1" fmla="*/ 1519 w 408398"/>
                <a:gd name="connsiteY1" fmla="*/ 1121938 h 1615098"/>
                <a:gd name="connsiteX2" fmla="*/ 260442 w 408398"/>
                <a:gd name="connsiteY2" fmla="*/ 1615098 h 16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8398" h="1615098">
                  <a:moveTo>
                    <a:pt x="408398" y="0"/>
                  </a:moveTo>
                  <a:cubicBezTo>
                    <a:pt x="217288" y="426377"/>
                    <a:pt x="26178" y="852755"/>
                    <a:pt x="1519" y="1121938"/>
                  </a:cubicBezTo>
                  <a:cubicBezTo>
                    <a:pt x="-23140" y="1391121"/>
                    <a:pt x="260442" y="1615098"/>
                    <a:pt x="260442" y="1615098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25664" y="2261089"/>
            <a:ext cx="5225032" cy="3388887"/>
            <a:chOff x="1325664" y="2261089"/>
            <a:chExt cx="5225032" cy="3388887"/>
          </a:xfrm>
        </p:grpSpPr>
        <p:sp>
          <p:nvSpPr>
            <p:cNvPr id="8" name="Rectangle 7"/>
            <p:cNvSpPr/>
            <p:nvPr/>
          </p:nvSpPr>
          <p:spPr>
            <a:xfrm>
              <a:off x="3553775" y="2261089"/>
              <a:ext cx="2034398" cy="520795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25903" y="3463184"/>
              <a:ext cx="1824793" cy="520795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16319" y="4157087"/>
              <a:ext cx="1824793" cy="520795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1325664" y="4773197"/>
              <a:ext cx="3654599" cy="8767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Open Sans Condensed Light"/>
                  <a:ea typeface="+mj-ea"/>
                  <a:cs typeface="+mj-cs"/>
                </a:defRPr>
              </a:lvl1pPr>
            </a:lstStyle>
            <a:p>
              <a:pPr>
                <a:spcBef>
                  <a:spcPts val="1200"/>
                </a:spcBef>
              </a:pPr>
              <a:r>
                <a:rPr lang="en-US" sz="3600" dirty="0">
                  <a:solidFill>
                    <a:schemeClr val="accent2"/>
                  </a:solidFill>
                  <a:latin typeface="Open Sans Condensed Bold"/>
                  <a:cs typeface="Open Sans Condensed Bold"/>
                </a:rPr>
                <a:t>S</a:t>
              </a:r>
              <a:r>
                <a:rPr lang="en-US" sz="3600" dirty="0" smtClean="0">
                  <a:solidFill>
                    <a:schemeClr val="accent2"/>
                  </a:solidFill>
                  <a:latin typeface="Open Sans Condensed Bold"/>
                  <a:cs typeface="Open Sans Condensed Bold"/>
                </a:rPr>
                <a:t>mall cluster sizes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654029" y="4677882"/>
              <a:ext cx="1326234" cy="352293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417732" y="3983979"/>
              <a:ext cx="1562531" cy="1046196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58255" y="2781884"/>
              <a:ext cx="755849" cy="224829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478822" y="530147"/>
            <a:ext cx="3325327" cy="1845692"/>
            <a:chOff x="5478822" y="530147"/>
            <a:chExt cx="3325327" cy="1845692"/>
          </a:xfrm>
        </p:grpSpPr>
        <p:sp>
          <p:nvSpPr>
            <p:cNvPr id="26" name="Rectangle 25"/>
            <p:cNvSpPr/>
            <p:nvPr/>
          </p:nvSpPr>
          <p:spPr>
            <a:xfrm>
              <a:off x="6785767" y="530147"/>
              <a:ext cx="1662922" cy="968913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5478822" y="1499060"/>
              <a:ext cx="3207978" cy="8767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Open Sans Condensed Light"/>
                  <a:ea typeface="+mj-ea"/>
                  <a:cs typeface="+mj-cs"/>
                </a:defRPr>
              </a:lvl1pPr>
            </a:lstStyle>
            <a:p>
              <a:pPr>
                <a:spcBef>
                  <a:spcPts val="1200"/>
                </a:spcBef>
              </a:pPr>
              <a:r>
                <a:rPr lang="en-US" sz="3600" dirty="0" smtClean="0">
                  <a:solidFill>
                    <a:schemeClr val="accent2"/>
                  </a:solidFill>
                  <a:latin typeface="Open Sans Condensed Bold"/>
                  <a:cs typeface="Open Sans Condensed Bold"/>
                </a:rPr>
                <a:t>1 Framework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8384183" y="998648"/>
              <a:ext cx="419966" cy="1010977"/>
            </a:xfrm>
            <a:custGeom>
              <a:avLst/>
              <a:gdLst>
                <a:gd name="connsiteX0" fmla="*/ 0 w 419966"/>
                <a:gd name="connsiteY0" fmla="*/ 1010977 h 1010977"/>
                <a:gd name="connsiteX1" fmla="*/ 419210 w 419966"/>
                <a:gd name="connsiteY1" fmla="*/ 369870 h 1010977"/>
                <a:gd name="connsiteX2" fmla="*/ 110968 w 419966"/>
                <a:gd name="connsiteY2" fmla="*/ 0 h 101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966" h="1010977">
                  <a:moveTo>
                    <a:pt x="0" y="1010977"/>
                  </a:moveTo>
                  <a:cubicBezTo>
                    <a:pt x="200357" y="774671"/>
                    <a:pt x="400715" y="538366"/>
                    <a:pt x="419210" y="369870"/>
                  </a:cubicBezTo>
                  <a:cubicBezTo>
                    <a:pt x="437705" y="201374"/>
                    <a:pt x="110968" y="0"/>
                    <a:pt x="110968" y="0"/>
                  </a:cubicBezTo>
                </a:path>
              </a:pathLst>
            </a:custGeom>
            <a:ln w="19050" cmpd="sng"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43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Methodology: </a:t>
            </a:r>
            <a:r>
              <a:rPr lang="en-US" dirty="0" smtClean="0">
                <a:solidFill>
                  <a:srgbClr val="A6A6A6"/>
                </a:solidFill>
              </a:rPr>
              <a:t>How can we measure bottlenecks?</a:t>
            </a:r>
          </a:p>
          <a:p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Workloads: </a:t>
            </a:r>
            <a:r>
              <a:rPr lang="en-US" dirty="0" smtClean="0">
                <a:solidFill>
                  <a:srgbClr val="A6A6A6"/>
                </a:solidFill>
              </a:rPr>
              <a:t>What workloads did we use?</a:t>
            </a:r>
          </a:p>
          <a:p>
            <a:endParaRPr lang="en-US" dirty="0" smtClean="0"/>
          </a:p>
          <a:p>
            <a:r>
              <a:rPr lang="en-US" dirty="0" smtClean="0">
                <a:latin typeface="Open Sans Condensed Bold"/>
                <a:cs typeface="Open Sans Condensed Bold"/>
              </a:rPr>
              <a:t>Results: </a:t>
            </a:r>
            <a:r>
              <a:rPr lang="en-US" dirty="0" smtClean="0"/>
              <a:t>How well do the mantras hold?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Why?: </a:t>
            </a:r>
            <a:r>
              <a:rPr lang="en-US" dirty="0" smtClean="0">
                <a:solidFill>
                  <a:srgbClr val="A6A6A6"/>
                </a:solidFill>
              </a:rPr>
              <a:t>Why do our results differ from prior work?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faster could jobs get from optimizing network performance?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4" y="1939574"/>
            <a:ext cx="7259716" cy="36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faster could jobs get from optimizing network performance?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19875" y="1219200"/>
            <a:ext cx="2524125" cy="463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233284" y="1947512"/>
            <a:ext cx="7259716" cy="362985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66876" y="4611688"/>
            <a:ext cx="841376" cy="534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19310" t="74621" r="69102" b="11078"/>
          <a:stretch/>
        </p:blipFill>
        <p:spPr>
          <a:xfrm>
            <a:off x="1635124" y="4656138"/>
            <a:ext cx="841248" cy="519113"/>
          </a:xfrm>
          <a:prstGeom prst="ellipse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175500" y="1219200"/>
            <a:ext cx="1714500" cy="4501243"/>
            <a:chOff x="7175500" y="1219200"/>
            <a:chExt cx="1714500" cy="4501243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7194550" y="5034643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5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873736" y="2057400"/>
              <a:ext cx="554000" cy="3276600"/>
              <a:chOff x="8375386" y="1676400"/>
              <a:chExt cx="616214" cy="364456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4173" y="2790016"/>
                <a:ext cx="607427" cy="20247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 Cond Light"/>
                  <a:cs typeface="Open Sans Cond Light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8384173" y="1676400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384173" y="5320961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375386" y="4191000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0"/>
              </p:cNvCxnSpPr>
              <p:nvPr/>
            </p:nvCxnSpPr>
            <p:spPr>
              <a:xfrm flipV="1">
                <a:off x="8687887" y="1676400"/>
                <a:ext cx="0" cy="111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2"/>
              </p:cNvCxnSpPr>
              <p:nvPr/>
            </p:nvCxnSpPr>
            <p:spPr>
              <a:xfrm>
                <a:off x="8687887" y="4814772"/>
                <a:ext cx="0" cy="5061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7194550" y="17526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95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7194550" y="27432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75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194550" y="45720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25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194550" y="39624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50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7175500" y="1219200"/>
              <a:ext cx="17145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dirty="0" smtClean="0">
                  <a:latin typeface="Open Sans Cond Light"/>
                  <a:cs typeface="Open Sans Cond Light"/>
                </a:rPr>
                <a:t>Percentiles</a:t>
              </a:r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1968500" y="2438400"/>
            <a:ext cx="4991103" cy="10540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Median improvement: 2%</a:t>
            </a:r>
          </a:p>
          <a:p>
            <a:r>
              <a:rPr lang="en-US" sz="3200" dirty="0" smtClean="0"/>
              <a:t>95%ile improvement: 10%</a:t>
            </a:r>
            <a:endParaRPr lang="en-US" sz="3200" dirty="0"/>
          </a:p>
        </p:txBody>
      </p:sp>
      <p:cxnSp>
        <p:nvCxnSpPr>
          <p:cNvPr id="26" name="Straight Arrow Connector 25"/>
          <p:cNvCxnSpPr>
            <a:endCxn id="23" idx="7"/>
          </p:cNvCxnSpPr>
          <p:nvPr/>
        </p:nvCxnSpPr>
        <p:spPr>
          <a:xfrm flipH="1">
            <a:off x="2385035" y="3492499"/>
            <a:ext cx="607403" cy="1197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73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faster could jobs get from optimizing network performance?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6682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Open Sans Condensed Bold"/>
                <a:cs typeface="Open Sans Condensed Bold"/>
              </a:rPr>
              <a:t>Median improvement at most 2%</a:t>
            </a:r>
            <a:endParaRPr lang="en-US" dirty="0">
              <a:latin typeface="Open Sans Condensed Bold"/>
              <a:cs typeface="Open Sans Condensed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9875" y="1219200"/>
            <a:ext cx="2524125" cy="463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175500" y="1219200"/>
            <a:ext cx="1714500" cy="4501243"/>
            <a:chOff x="7175500" y="1219200"/>
            <a:chExt cx="1714500" cy="4501243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7194550" y="5034643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5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873736" y="2057400"/>
              <a:ext cx="554000" cy="3276600"/>
              <a:chOff x="8375386" y="1676400"/>
              <a:chExt cx="616214" cy="364456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4173" y="2790016"/>
                <a:ext cx="607427" cy="20247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 Cond Light"/>
                  <a:cs typeface="Open Sans Cond Light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8384173" y="1676400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384173" y="5320961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375386" y="4191000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0"/>
              </p:cNvCxnSpPr>
              <p:nvPr/>
            </p:nvCxnSpPr>
            <p:spPr>
              <a:xfrm flipV="1">
                <a:off x="8687887" y="1676400"/>
                <a:ext cx="0" cy="111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2"/>
              </p:cNvCxnSpPr>
              <p:nvPr/>
            </p:nvCxnSpPr>
            <p:spPr>
              <a:xfrm>
                <a:off x="8687887" y="4814772"/>
                <a:ext cx="0" cy="5061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7194550" y="17526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95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7194550" y="27432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75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194550" y="45720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25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194550" y="39624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50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7175500" y="1219200"/>
              <a:ext cx="17145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dirty="0" smtClean="0">
                  <a:latin typeface="Open Sans Cond Light"/>
                  <a:cs typeface="Open Sans Cond Light"/>
                </a:rPr>
                <a:t>Percentiles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4" y="1939574"/>
            <a:ext cx="7259716" cy="36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5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faster could jobs get from optimizing disk performance?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6025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Open Sans Condensed Bold"/>
                <a:cs typeface="Open Sans Condensed Bold"/>
              </a:rPr>
              <a:t>Median improvement at most 19%</a:t>
            </a:r>
            <a:endParaRPr lang="en-US" dirty="0">
              <a:latin typeface="Open Sans Condensed Bold"/>
              <a:cs typeface="Open Sans Condensed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9" y="1599277"/>
            <a:ext cx="8006476" cy="40032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1703294" y="4437529"/>
            <a:ext cx="6394824" cy="0"/>
          </a:xfrm>
          <a:prstGeom prst="line">
            <a:avLst/>
          </a:prstGeom>
          <a:ln w="5715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7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important is CPU?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5" y="1417638"/>
            <a:ext cx="8285525" cy="414276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6025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Open Sans Condensed Bold"/>
                <a:cs typeface="Open Sans Condensed Bold"/>
              </a:rPr>
              <a:t>CPU much more highly utilized than disk or network!</a:t>
            </a:r>
            <a:endParaRPr lang="en-US" dirty="0">
              <a:latin typeface="Open Sans Condensed Bold"/>
              <a:cs typeface="Open Sans Condensed Bold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54191" y="1962185"/>
            <a:ext cx="5497261" cy="1089094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BF_009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" r="44655"/>
          <a:stretch/>
        </p:blipFill>
        <p:spPr>
          <a:xfrm>
            <a:off x="-588761" y="0"/>
            <a:ext cx="512064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879" y="0"/>
            <a:ext cx="4661297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81087" y="2720742"/>
            <a:ext cx="3015554" cy="1504749"/>
          </a:xfrm>
          <a:prstGeom prst="roundRect">
            <a:avLst>
              <a:gd name="adj" fmla="val 10339"/>
            </a:avLst>
          </a:prstGeom>
          <a:solidFill>
            <a:schemeClr val="bg1"/>
          </a:solidFill>
          <a:ln>
            <a:noFill/>
            <a:headEnd type="none" w="med" len="med"/>
            <a:tailEnd type="non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dirty="0" smtClean="0">
                <a:latin typeface="Open Sans Cond Light"/>
                <a:cs typeface="Open Sans Cond Light"/>
              </a:rPr>
              <a:t>More resource-efficient</a:t>
            </a:r>
            <a:endParaRPr lang="en-US" sz="4000" dirty="0">
              <a:latin typeface="Open Sans Cond Light"/>
              <a:cs typeface="Open Sans Cond Ligh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88367" y="2720742"/>
            <a:ext cx="3015554" cy="1504749"/>
          </a:xfrm>
          <a:prstGeom prst="roundRect">
            <a:avLst>
              <a:gd name="adj" fmla="val 10339"/>
            </a:avLst>
          </a:prstGeom>
          <a:solidFill>
            <a:schemeClr val="bg1"/>
          </a:solidFill>
          <a:ln>
            <a:noFill/>
            <a:headEnd type="none" w="med" len="med"/>
            <a:tailEnd type="non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Open Sans Cond Light"/>
                <a:cs typeface="Open Sans Cond Light"/>
              </a:rPr>
              <a:t>Faster</a:t>
            </a:r>
            <a:endParaRPr lang="en-US" sz="4000" dirty="0"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074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stragglers?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latin typeface="Open Sans Cond Light"/>
                <a:cs typeface="Open Sans Cond Light"/>
              </a:rPr>
              <a:t>5-10% improvement from eliminating stragglers</a:t>
            </a:r>
          </a:p>
          <a:p>
            <a:pPr marL="0" indent="0">
              <a:buNone/>
            </a:pPr>
            <a:r>
              <a:rPr lang="en-US" sz="3600" dirty="0">
                <a:latin typeface="Open Sans Cond Light"/>
                <a:cs typeface="Open Sans Cond Light"/>
              </a:rPr>
              <a:t>	</a:t>
            </a:r>
            <a:r>
              <a:rPr lang="en-US" sz="3600" dirty="0" smtClean="0">
                <a:latin typeface="Open Sans Cond Light"/>
                <a:cs typeface="Open Sans Cond Light"/>
              </a:rPr>
              <a:t>Based on simulation</a:t>
            </a:r>
          </a:p>
          <a:p>
            <a:pPr marL="0" indent="0">
              <a:buNone/>
            </a:pPr>
            <a:endParaRPr lang="en-US" sz="3600" dirty="0">
              <a:latin typeface="Open Sans Cond Light"/>
              <a:cs typeface="Open Sans Cond Light"/>
            </a:endParaRPr>
          </a:p>
          <a:p>
            <a:pPr marL="0" indent="0">
              <a:buNone/>
            </a:pPr>
            <a:r>
              <a:rPr lang="en-US" sz="3600" dirty="0" smtClean="0">
                <a:latin typeface="Open Sans Cond Light"/>
                <a:cs typeface="Open Sans Cond Light"/>
              </a:rPr>
              <a:t>Can explain &gt;60% of stragglers in &gt;75% of jobs</a:t>
            </a:r>
          </a:p>
          <a:p>
            <a:pPr marL="0" indent="0">
              <a:buNone/>
            </a:pPr>
            <a:endParaRPr lang="en-US" sz="3600" dirty="0">
              <a:latin typeface="Open Sans Cond Light"/>
              <a:cs typeface="Open Sans Cond Light"/>
            </a:endParaRPr>
          </a:p>
          <a:p>
            <a:pPr marL="0" indent="0">
              <a:buNone/>
            </a:pPr>
            <a:r>
              <a:rPr lang="en-US" sz="3600" dirty="0" smtClean="0">
                <a:latin typeface="Open Sans Cond Light"/>
                <a:cs typeface="Open Sans Cond Light"/>
              </a:rPr>
              <a:t>Fixing underlying cause can speed up other tasks too!</a:t>
            </a:r>
          </a:p>
          <a:p>
            <a:pPr marL="0" indent="0">
              <a:buNone/>
            </a:pPr>
            <a:r>
              <a:rPr lang="en-US" sz="3600" dirty="0">
                <a:latin typeface="Open Sans Cond Light"/>
                <a:cs typeface="Open Sans Cond Light"/>
              </a:rPr>
              <a:t>	</a:t>
            </a:r>
            <a:r>
              <a:rPr lang="en-US" sz="3600" dirty="0" smtClean="0">
                <a:latin typeface="Open Sans Cond Light"/>
                <a:cs typeface="Open Sans Cond Light"/>
              </a:rPr>
              <a:t>2x speedup from fixing one straggler cause</a:t>
            </a:r>
          </a:p>
        </p:txBody>
      </p:sp>
    </p:spTree>
    <p:extLst>
      <p:ext uri="{BB962C8B-B14F-4D97-AF65-F5344CB8AC3E}">
        <p14:creationId xmlns:p14="http://schemas.microsoft.com/office/powerpoint/2010/main" val="259458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Takeaways based on three Spark workloads: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Network </a:t>
            </a:r>
            <a:r>
              <a:rPr lang="en-US" sz="3600" dirty="0">
                <a:latin typeface="Open Sans Condensed Bold"/>
                <a:cs typeface="Open Sans Condensed Bold"/>
              </a:rPr>
              <a:t>optimizations</a:t>
            </a:r>
          </a:p>
          <a:p>
            <a:pPr marL="0" indent="0" algn="ctr">
              <a:buNone/>
            </a:pPr>
            <a:r>
              <a:rPr lang="en-US" sz="3600" dirty="0"/>
              <a:t>can reduce job completion time by </a:t>
            </a:r>
            <a:r>
              <a:rPr lang="en-US" sz="3600" dirty="0">
                <a:latin typeface="Open Sans Condensed Bold"/>
                <a:cs typeface="Open Sans Condensed Bold"/>
              </a:rPr>
              <a:t>at most </a:t>
            </a:r>
            <a:r>
              <a:rPr lang="en-US" sz="3600" dirty="0" smtClean="0">
                <a:latin typeface="Open Sans Condensed Bold"/>
                <a:cs typeface="Open Sans Condensed Bold"/>
              </a:rPr>
              <a:t>2%</a:t>
            </a:r>
            <a:endParaRPr lang="en-US" sz="3600" dirty="0">
              <a:latin typeface="Open Sans Condensed Bold"/>
              <a:cs typeface="Open Sans Condensed Bold"/>
            </a:endParaRPr>
          </a:p>
          <a:p>
            <a:pPr marL="0" indent="0" algn="ctr">
              <a:buNone/>
            </a:pPr>
            <a:endParaRPr lang="en-US" sz="3600" dirty="0" smtClean="0">
              <a:latin typeface="Open Sans Condensed Bold"/>
              <a:cs typeface="Open Sans Condensed Bold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CPU (not I/O) often the bottleneck</a:t>
            </a:r>
          </a:p>
          <a:p>
            <a:pPr marL="0" indent="0" algn="ctr">
              <a:buNone/>
            </a:pPr>
            <a:r>
              <a:rPr lang="en-US" sz="3600" dirty="0">
                <a:latin typeface="Open Sans Cond Light"/>
                <a:cs typeface="Open Sans Cond Light"/>
              </a:rPr>
              <a:t>&lt;19% reduction in completion time from optimizing </a:t>
            </a:r>
            <a:r>
              <a:rPr lang="en-US" sz="3600" dirty="0" smtClean="0">
                <a:latin typeface="Open Sans Cond Light"/>
                <a:cs typeface="Open Sans Cond Light"/>
              </a:rPr>
              <a:t>disk</a:t>
            </a:r>
            <a:endParaRPr lang="en-US" sz="3600" dirty="0" smtClean="0">
              <a:cs typeface="Open Sans Condensed Light"/>
            </a:endParaRPr>
          </a:p>
          <a:p>
            <a:pPr marL="0" indent="0" algn="ctr">
              <a:buNone/>
            </a:pPr>
            <a:endParaRPr lang="en-US" sz="3600" dirty="0">
              <a:cs typeface="Open Sans Condensed Light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Many straggler causes can be identified and fixed</a:t>
            </a:r>
          </a:p>
        </p:txBody>
      </p:sp>
    </p:spTree>
    <p:extLst>
      <p:ext uri="{BB962C8B-B14F-4D97-AF65-F5344CB8AC3E}">
        <p14:creationId xmlns:p14="http://schemas.microsoft.com/office/powerpoint/2010/main" val="211783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Methodology: </a:t>
            </a:r>
            <a:r>
              <a:rPr lang="en-US" dirty="0" smtClean="0">
                <a:solidFill>
                  <a:srgbClr val="A6A6A6"/>
                </a:solidFill>
              </a:rPr>
              <a:t>How can we measure bottlenecks?</a:t>
            </a:r>
          </a:p>
          <a:p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Workloads: </a:t>
            </a:r>
            <a:r>
              <a:rPr lang="en-US" dirty="0" smtClean="0">
                <a:solidFill>
                  <a:srgbClr val="A6A6A6"/>
                </a:solidFill>
              </a:rPr>
              <a:t>What workloads did we use?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Results: </a:t>
            </a:r>
            <a:r>
              <a:rPr lang="en-US" dirty="0" smtClean="0">
                <a:solidFill>
                  <a:srgbClr val="A6A6A6"/>
                </a:solidFill>
              </a:rPr>
              <a:t>How well do the mantras hold?</a:t>
            </a:r>
          </a:p>
          <a:p>
            <a:endParaRPr lang="en-US" dirty="0" smtClean="0"/>
          </a:p>
          <a:p>
            <a:r>
              <a:rPr lang="en-US" dirty="0" smtClean="0">
                <a:latin typeface="Open Sans Condensed Bold"/>
                <a:cs typeface="Open Sans Condensed Bold"/>
              </a:rPr>
              <a:t>Why?: </a:t>
            </a:r>
            <a:r>
              <a:rPr lang="en-US" dirty="0" smtClean="0"/>
              <a:t>Why do our results differ from past work?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43693" y="5667972"/>
            <a:ext cx="1977702" cy="577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latin typeface="Open Sans Cond Light"/>
                <a:cs typeface="Open Sans Cond Light"/>
              </a:rPr>
              <a:t>network</a:t>
            </a:r>
            <a:endParaRPr lang="en-US" dirty="0">
              <a:latin typeface="Open Sans Cond Light"/>
              <a:cs typeface="Open Sans Cond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rot="16200000">
            <a:off x="3193681" y="5389942"/>
            <a:ext cx="467259" cy="57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400" dirty="0" smtClean="0">
                <a:latin typeface="Open Sans Cond Light"/>
                <a:cs typeface="Open Sans Cond Light"/>
              </a:rPr>
              <a:t>&gt;</a:t>
            </a:r>
            <a:endParaRPr lang="en-US" sz="4400" dirty="0"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870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allAtOnce"/>
      <p:bldP spid="5" grpId="0" build="p"/>
      <p:bldP spid="5" grpI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779"/>
            <a:ext cx="8229600" cy="1513823"/>
          </a:xfrm>
        </p:spPr>
        <p:txBody>
          <a:bodyPr>
            <a:normAutofit/>
          </a:bodyPr>
          <a:lstStyle/>
          <a:p>
            <a:r>
              <a:rPr lang="en-US" dirty="0" smtClean="0"/>
              <a:t>Why are our results so different than what’s stated in prior work?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588489"/>
            <a:ext cx="8229600" cy="1513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dirty="0" smtClean="0"/>
              <a:t>Are the workloads we measured unusually  network-light?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8828" y="4716558"/>
            <a:ext cx="8353650" cy="1513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can we compare our workloads to large-scale traces used to motivate prior work?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072515" y="4102312"/>
            <a:ext cx="766333" cy="8525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data is transferred per CPU second?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5305"/>
            <a:ext cx="8229600" cy="10729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Microsoft </a:t>
            </a:r>
            <a:r>
              <a:rPr lang="fr-FR" dirty="0"/>
              <a:t>’</a:t>
            </a:r>
            <a:r>
              <a:rPr lang="en-US" dirty="0"/>
              <a:t>09-’10: </a:t>
            </a:r>
            <a:r>
              <a:rPr lang="en-US" dirty="0">
                <a:latin typeface="Open Sans Condensed Bold"/>
                <a:cs typeface="Open Sans Condensed Bold"/>
              </a:rPr>
              <a:t>1.9–</a:t>
            </a:r>
            <a:r>
              <a:rPr lang="en-US" dirty="0" smtClean="0">
                <a:latin typeface="Open Sans Condensed Bold"/>
                <a:cs typeface="Open Sans Condensed Bold"/>
              </a:rPr>
              <a:t>6.35 </a:t>
            </a:r>
            <a:r>
              <a:rPr lang="en-US" dirty="0">
                <a:latin typeface="Open Sans Condensed Bold"/>
                <a:cs typeface="Open Sans Condensed Bold"/>
              </a:rPr>
              <a:t>Mb / task </a:t>
            </a:r>
            <a:r>
              <a:rPr lang="en-US" dirty="0" smtClean="0">
                <a:latin typeface="Open Sans Condensed Bold"/>
                <a:cs typeface="Open Sans Condensed Bold"/>
              </a:rPr>
              <a:t>second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Google </a:t>
            </a:r>
            <a:r>
              <a:rPr lang="fr-FR" dirty="0" smtClean="0"/>
              <a:t>’</a:t>
            </a:r>
            <a:r>
              <a:rPr lang="en-US" dirty="0" smtClean="0"/>
              <a:t>04-‘07: </a:t>
            </a:r>
            <a:r>
              <a:rPr lang="en-US" dirty="0" smtClean="0">
                <a:latin typeface="Open Sans Condensed Bold"/>
                <a:cs typeface="Open Sans Condensed Bold"/>
              </a:rPr>
              <a:t>1.34</a:t>
            </a:r>
            <a:r>
              <a:rPr lang="en-US" dirty="0">
                <a:latin typeface="Open Sans Condensed Bold"/>
                <a:cs typeface="Open Sans Condensed Bold"/>
              </a:rPr>
              <a:t>–</a:t>
            </a:r>
            <a:r>
              <a:rPr lang="en-US" dirty="0" smtClean="0">
                <a:latin typeface="Open Sans Condensed Bold"/>
                <a:cs typeface="Open Sans Condensed Bold"/>
              </a:rPr>
              <a:t>1.61 Mb / machine second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38" y="1396181"/>
            <a:ext cx="5452165" cy="4089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805" y="1396181"/>
            <a:ext cx="2297479" cy="40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0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our results so different than what’s stated in prior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4310"/>
            <a:ext cx="8229600" cy="4181854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Our workloads are network light</a:t>
            </a:r>
          </a:p>
          <a:p>
            <a:pPr marL="514350" indent="-514350" algn="ctr">
              <a:buAutoNum type="arabicParenR"/>
            </a:pPr>
            <a:endParaRPr lang="en-US" sz="3600" dirty="0"/>
          </a:p>
          <a:p>
            <a:pPr marL="514350" indent="-514350" algn="ctr">
              <a:buAutoNum type="arabicParenR"/>
            </a:pPr>
            <a:r>
              <a:rPr lang="en-US" sz="3600" dirty="0" smtClean="0"/>
              <a:t>Incomplete metrics</a:t>
            </a:r>
          </a:p>
          <a:p>
            <a:pPr marL="514350" indent="-514350" algn="ctr">
              <a:buAutoNum type="arabicParenR"/>
            </a:pPr>
            <a:endParaRPr lang="en-US" sz="3600" dirty="0"/>
          </a:p>
          <a:p>
            <a:pPr marL="514350" indent="-514350" algn="ctr">
              <a:buAutoNum type="arabicParenR"/>
            </a:pPr>
            <a:r>
              <a:rPr lang="en-US" sz="3600" dirty="0" smtClean="0"/>
              <a:t>Conflation of CPU and network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210551" y="2289267"/>
            <a:ext cx="4766011" cy="3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0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the network used?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6025" y="1389687"/>
            <a:ext cx="181460" cy="457165"/>
          </a:xfrm>
          <a:prstGeom prst="rect">
            <a:avLst/>
          </a:prstGeom>
          <a:noFill/>
        </p:spPr>
        <p:txBody>
          <a:bodyPr wrap="none" lIns="67922" tIns="33961" rIns="67922" bIns="33961" rtlCol="0">
            <a:spAutoFit/>
          </a:bodyPr>
          <a:lstStyle/>
          <a:p>
            <a:endParaRPr lang="en-US" dirty="0">
              <a:latin typeface="Open Sans Cond Light"/>
              <a:cs typeface="Open Sans Cond Ligh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00018" y="1520815"/>
            <a:ext cx="1173103" cy="675980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2000" dirty="0">
                <a:latin typeface="Open Sans Cond Light"/>
                <a:cs typeface="Open Sans Cond Light"/>
              </a:rPr>
              <a:t>map task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76333" y="1683281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00018" y="2522252"/>
            <a:ext cx="1173103" cy="675980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2000" dirty="0">
                <a:latin typeface="Open Sans Cond Light"/>
                <a:cs typeface="Open Sans Cond Light"/>
              </a:rPr>
              <a:t>map task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76333" y="2683335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76333" y="4192743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49364" y="1670836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28026" y="1739509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12835" y="1802979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cxnSp>
        <p:nvCxnSpPr>
          <p:cNvPr id="23" name="Straight Arrow Connector 22"/>
          <p:cNvCxnSpPr>
            <a:stCxn id="18" idx="3"/>
            <a:endCxn id="29" idx="2"/>
          </p:cNvCxnSpPr>
          <p:nvPr/>
        </p:nvCxnSpPr>
        <p:spPr>
          <a:xfrm flipV="1">
            <a:off x="2183938" y="4358112"/>
            <a:ext cx="316080" cy="10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13" idx="2"/>
          </p:cNvCxnSpPr>
          <p:nvPr/>
        </p:nvCxnSpPr>
        <p:spPr>
          <a:xfrm>
            <a:off x="2183938" y="1858805"/>
            <a:ext cx="316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5" idx="2"/>
          </p:cNvCxnSpPr>
          <p:nvPr/>
        </p:nvCxnSpPr>
        <p:spPr>
          <a:xfrm>
            <a:off x="2183938" y="2858859"/>
            <a:ext cx="316080" cy="1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00018" y="4020122"/>
            <a:ext cx="1173103" cy="675980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2000" dirty="0">
                <a:latin typeface="Open Sans Cond Light"/>
                <a:cs typeface="Open Sans Cond Light"/>
              </a:rPr>
              <a:t>map task</a:t>
            </a:r>
          </a:p>
        </p:txBody>
      </p:sp>
      <p:sp>
        <p:nvSpPr>
          <p:cNvPr id="30" name="TextBox 29"/>
          <p:cNvSpPr txBox="1"/>
          <p:nvPr/>
        </p:nvSpPr>
        <p:spPr>
          <a:xfrm rot="5400000">
            <a:off x="2963290" y="3211560"/>
            <a:ext cx="509108" cy="69215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800" b="1" dirty="0">
                <a:latin typeface="Open Sans Cond Light"/>
                <a:cs typeface="Open Sans Cond Light"/>
              </a:rPr>
              <a:t>…</a:t>
            </a:r>
          </a:p>
        </p:txBody>
      </p:sp>
      <p:cxnSp>
        <p:nvCxnSpPr>
          <p:cNvPr id="31" name="Straight Arrow Connector 30"/>
          <p:cNvCxnSpPr>
            <a:stCxn id="13" idx="6"/>
            <a:endCxn id="42" idx="2"/>
          </p:cNvCxnSpPr>
          <p:nvPr/>
        </p:nvCxnSpPr>
        <p:spPr>
          <a:xfrm>
            <a:off x="3673121" y="1858805"/>
            <a:ext cx="15163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6"/>
            <a:endCxn id="43" idx="2"/>
          </p:cNvCxnSpPr>
          <p:nvPr/>
        </p:nvCxnSpPr>
        <p:spPr>
          <a:xfrm>
            <a:off x="3673121" y="2860242"/>
            <a:ext cx="1516355" cy="11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5"/>
            <a:endCxn id="44" idx="1"/>
          </p:cNvCxnSpPr>
          <p:nvPr/>
        </p:nvCxnSpPr>
        <p:spPr>
          <a:xfrm>
            <a:off x="3501324" y="3099237"/>
            <a:ext cx="1859949" cy="1030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7"/>
            <a:endCxn id="43" idx="3"/>
          </p:cNvCxnSpPr>
          <p:nvPr/>
        </p:nvCxnSpPr>
        <p:spPr>
          <a:xfrm flipV="1">
            <a:off x="3501324" y="3111173"/>
            <a:ext cx="1859949" cy="10079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44" idx="2"/>
          </p:cNvCxnSpPr>
          <p:nvPr/>
        </p:nvCxnSpPr>
        <p:spPr>
          <a:xfrm>
            <a:off x="3673121" y="4358112"/>
            <a:ext cx="1516355" cy="10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2" idx="6"/>
            <a:endCxn id="20" idx="1"/>
          </p:cNvCxnSpPr>
          <p:nvPr/>
        </p:nvCxnSpPr>
        <p:spPr>
          <a:xfrm flipV="1">
            <a:off x="6362579" y="1846359"/>
            <a:ext cx="686785" cy="12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4" idx="6"/>
            <a:endCxn id="38" idx="1"/>
          </p:cNvCxnSpPr>
          <p:nvPr/>
        </p:nvCxnSpPr>
        <p:spPr>
          <a:xfrm flipV="1">
            <a:off x="6362577" y="4358112"/>
            <a:ext cx="672914" cy="101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35492" y="4182589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14155" y="4251261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98964" y="4314734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89476" y="1520815"/>
            <a:ext cx="1173103" cy="675980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spcCol="0" rtlCol="0" anchor="ctr"/>
          <a:lstStyle/>
          <a:p>
            <a:pPr algn="ctr"/>
            <a:r>
              <a:rPr lang="en-US" sz="2000" dirty="0">
                <a:latin typeface="Open Sans Cond Light"/>
                <a:cs typeface="Open Sans Cond Light"/>
              </a:rPr>
              <a:t>r</a:t>
            </a:r>
            <a:r>
              <a:rPr lang="en-US" sz="2000" dirty="0" smtClean="0">
                <a:latin typeface="Open Sans Cond Light"/>
                <a:cs typeface="Open Sans Cond Light"/>
              </a:rPr>
              <a:t>educe task</a:t>
            </a:r>
            <a:endParaRPr lang="en-US" sz="2000" dirty="0">
              <a:latin typeface="Open Sans Cond Light"/>
              <a:cs typeface="Open Sans Cond Ligh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189476" y="2534188"/>
            <a:ext cx="1173103" cy="675980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spcCol="0" rtlCol="0" anchor="ctr"/>
          <a:lstStyle/>
          <a:p>
            <a:pPr algn="ctr"/>
            <a:r>
              <a:rPr lang="en-US" sz="2000" dirty="0" smtClean="0">
                <a:latin typeface="Open Sans Cond Light"/>
                <a:cs typeface="Open Sans Cond Light"/>
              </a:rPr>
              <a:t>reduce </a:t>
            </a:r>
            <a:r>
              <a:rPr lang="en-US" sz="2000" dirty="0">
                <a:latin typeface="Open Sans Cond Light"/>
                <a:cs typeface="Open Sans Cond Light"/>
              </a:rPr>
              <a:t>task</a:t>
            </a:r>
          </a:p>
        </p:txBody>
      </p:sp>
      <p:sp>
        <p:nvSpPr>
          <p:cNvPr id="44" name="Oval 43"/>
          <p:cNvSpPr/>
          <p:nvPr/>
        </p:nvSpPr>
        <p:spPr>
          <a:xfrm>
            <a:off x="5189476" y="4030277"/>
            <a:ext cx="1173103" cy="675980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spcCol="0" rtlCol="0" anchor="ctr"/>
          <a:lstStyle/>
          <a:p>
            <a:pPr algn="ctr"/>
            <a:r>
              <a:rPr lang="en-US" sz="2000" dirty="0" smtClean="0">
                <a:latin typeface="Open Sans Cond Light"/>
                <a:cs typeface="Open Sans Cond Light"/>
              </a:rPr>
              <a:t>reduce </a:t>
            </a:r>
            <a:r>
              <a:rPr lang="en-US" sz="2000" dirty="0">
                <a:latin typeface="Open Sans Cond Light"/>
                <a:cs typeface="Open Sans Cond Light"/>
              </a:rPr>
              <a:t>task</a:t>
            </a:r>
          </a:p>
        </p:txBody>
      </p:sp>
      <p:sp>
        <p:nvSpPr>
          <p:cNvPr id="45" name="TextBox 44"/>
          <p:cNvSpPr txBox="1"/>
          <p:nvPr/>
        </p:nvSpPr>
        <p:spPr>
          <a:xfrm rot="5400000">
            <a:off x="5652748" y="3178351"/>
            <a:ext cx="509108" cy="69215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800" b="1" dirty="0">
                <a:latin typeface="Open Sans Cond Light"/>
                <a:cs typeface="Open Sans Cond Light"/>
              </a:rPr>
              <a:t>…</a:t>
            </a:r>
          </a:p>
        </p:txBody>
      </p:sp>
      <p:cxnSp>
        <p:nvCxnSpPr>
          <p:cNvPr id="46" name="Straight Arrow Connector 45"/>
          <p:cNvCxnSpPr>
            <a:stCxn id="13" idx="5"/>
            <a:endCxn id="43" idx="1"/>
          </p:cNvCxnSpPr>
          <p:nvPr/>
        </p:nvCxnSpPr>
        <p:spPr>
          <a:xfrm>
            <a:off x="3501324" y="2097800"/>
            <a:ext cx="1859949" cy="535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49364" y="2684716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28026" y="2753389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12835" y="2816859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cxnSp>
        <p:nvCxnSpPr>
          <p:cNvPr id="51" name="Straight Arrow Connector 50"/>
          <p:cNvCxnSpPr>
            <a:stCxn id="43" idx="6"/>
            <a:endCxn id="48" idx="1"/>
          </p:cNvCxnSpPr>
          <p:nvPr/>
        </p:nvCxnSpPr>
        <p:spPr>
          <a:xfrm flipV="1">
            <a:off x="6362579" y="2860242"/>
            <a:ext cx="686785" cy="11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ight Brace 51"/>
          <p:cNvSpPr/>
          <p:nvPr/>
        </p:nvSpPr>
        <p:spPr>
          <a:xfrm>
            <a:off x="7731304" y="1663128"/>
            <a:ext cx="193844" cy="3076335"/>
          </a:xfrm>
          <a:prstGeom prst="rightBrace">
            <a:avLst>
              <a:gd name="adj1" fmla="val 148350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 Cond Light"/>
              <a:cs typeface="Open Sans Cond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7" y="2297409"/>
            <a:ext cx="1578856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dirty="0" smtClean="0">
                <a:latin typeface="Open Sans Cond Light"/>
                <a:cs typeface="Open Sans Cond Light"/>
              </a:rPr>
              <a:t>Input data (read locally)</a:t>
            </a:r>
            <a:endParaRPr lang="en-US" sz="3200" dirty="0">
              <a:latin typeface="Open Sans Cond Light"/>
              <a:cs typeface="Open Sans Cond Light"/>
            </a:endParaRPr>
          </a:p>
        </p:txBody>
      </p:sp>
      <p:sp>
        <p:nvSpPr>
          <p:cNvPr id="54" name="Right Brace 53"/>
          <p:cNvSpPr/>
          <p:nvPr/>
        </p:nvSpPr>
        <p:spPr>
          <a:xfrm rot="10800000">
            <a:off x="1467017" y="1422441"/>
            <a:ext cx="193844" cy="3287210"/>
          </a:xfrm>
          <a:prstGeom prst="rightBrace">
            <a:avLst>
              <a:gd name="adj1" fmla="val 148350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 Cond Light"/>
              <a:cs typeface="Open Sans Cond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80091" y="2572564"/>
            <a:ext cx="1363908" cy="107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dirty="0">
                <a:latin typeface="Open Sans Cond Light"/>
                <a:cs typeface="Open Sans Cond Light"/>
              </a:rPr>
              <a:t>Output </a:t>
            </a:r>
            <a:r>
              <a:rPr lang="en-US" sz="3200" dirty="0" smtClean="0">
                <a:latin typeface="Open Sans Cond Light"/>
                <a:cs typeface="Open Sans Cond Light"/>
              </a:rPr>
              <a:t>data</a:t>
            </a:r>
            <a:endParaRPr lang="en-US" sz="3200" dirty="0">
              <a:latin typeface="Open Sans Cond Light"/>
              <a:cs typeface="Open Sans Cond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10112" y="4907401"/>
            <a:ext cx="2551113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b="1" dirty="0" smtClean="0">
                <a:latin typeface="Open Sans Condensed Bold"/>
                <a:cs typeface="Open Sans Condensed Bold"/>
              </a:rPr>
              <a:t>(1)</a:t>
            </a:r>
            <a:r>
              <a:rPr lang="en-US" sz="3200" b="1" dirty="0">
                <a:latin typeface="Open Sans Condensed Bold"/>
                <a:cs typeface="Open Sans Condensed Bold"/>
              </a:rPr>
              <a:t> </a:t>
            </a:r>
            <a:r>
              <a:rPr lang="en-US" sz="3200" b="1" dirty="0" smtClean="0">
                <a:latin typeface="Open Sans Condensed Bold"/>
                <a:cs typeface="Open Sans Condensed Bold"/>
              </a:rPr>
              <a:t>To shuffle intermediate data</a:t>
            </a:r>
            <a:endParaRPr lang="en-US" sz="3200" b="1" dirty="0">
              <a:latin typeface="Open Sans Condensed Bold"/>
              <a:cs typeface="Open Sans Condensed Bold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61225" y="4874193"/>
            <a:ext cx="2375898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b="1" dirty="0" smtClean="0">
                <a:latin typeface="Open Sans Condensed Bold"/>
                <a:cs typeface="Open Sans Condensed Bold"/>
              </a:rPr>
              <a:t>(2) To replicate output data</a:t>
            </a:r>
            <a:endParaRPr lang="en-US" sz="3200" b="1" dirty="0">
              <a:latin typeface="Open Sans Condensed Bold"/>
              <a:cs typeface="Open Sans Condensed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82567" y="1389687"/>
            <a:ext cx="2178706" cy="5227234"/>
          </a:xfrm>
          <a:prstGeom prst="rect">
            <a:avLst/>
          </a:prstGeom>
          <a:noFill/>
          <a:ln w="762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952" y="5047261"/>
            <a:ext cx="2824813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Open Sans Condensed Bold"/>
                <a:cs typeface="Open Sans Condensed Bold"/>
              </a:rPr>
              <a:t>Some work focuses only on the shuffle</a:t>
            </a:r>
            <a:endParaRPr lang="en-US" sz="3200" b="1" dirty="0">
              <a:solidFill>
                <a:schemeClr val="accent1"/>
              </a:solidFill>
              <a:latin typeface="Open Sans Condensed Bold"/>
              <a:cs typeface="Open Sans Condensed Bold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00018" y="5047261"/>
            <a:ext cx="682549" cy="268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3" grpId="0" animBg="1"/>
      <p:bldP spid="47" grpId="0"/>
      <p:bldP spid="4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the data transferred over the network compare to the input data?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3" y="1766929"/>
            <a:ext cx="4333535" cy="3611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741" y="1773770"/>
            <a:ext cx="4605671" cy="36044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57200" y="5264412"/>
            <a:ext cx="8229600" cy="1426509"/>
            <a:chOff x="457200" y="5264412"/>
            <a:chExt cx="8229600" cy="1426509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457200" y="5264412"/>
              <a:ext cx="8229600" cy="8075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Open Sans Condensed Ligh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latin typeface="Open Sans Condensed Bold"/>
                  <a:cs typeface="Open Sans Condensed Bold"/>
                </a:rPr>
                <a:t>Not realistic to look only at shuffle!</a:t>
              </a:r>
              <a:endParaRPr lang="en-US" dirty="0">
                <a:latin typeface="Open Sans Condensed Bold"/>
                <a:cs typeface="Open Sans Condensed Bold"/>
              </a:endParaRPr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457200" y="5883328"/>
              <a:ext cx="8229600" cy="8075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Open Sans Condensed Ligh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cs typeface="Open Sans Condensed Light"/>
                </a:rPr>
                <a:t>Or to use workloads where all input is shuffled</a:t>
              </a:r>
              <a:endParaRPr lang="en-US" dirty="0">
                <a:cs typeface="Open Sans Condensed Ligh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27885" y="1802716"/>
            <a:ext cx="4081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Open Sans Cond Light"/>
                <a:cs typeface="Open Sans Cond Light"/>
              </a:rPr>
              <a:t>Shuffled data is only ~1/3 of input data!</a:t>
            </a:r>
            <a:endParaRPr lang="en-US" sz="4000" dirty="0">
              <a:latin typeface="Open Sans Cond Light"/>
              <a:cs typeface="Open Sans Cond Light"/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1821283" y="2464436"/>
            <a:ext cx="2606602" cy="16298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7885" y="3676405"/>
            <a:ext cx="4081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Open Sans Cond Light"/>
                <a:cs typeface="Open Sans Cond Light"/>
              </a:rPr>
              <a:t>Even less output data</a:t>
            </a:r>
            <a:endParaRPr lang="en-US" sz="4000" dirty="0">
              <a:latin typeface="Open Sans Cond Light"/>
              <a:cs typeface="Open Sans Cond Light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2222297" y="4030348"/>
            <a:ext cx="2205588" cy="71573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7" grpId="2"/>
      <p:bldP spid="17" grpId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 work conflates CPU and </a:t>
            </a:r>
            <a:r>
              <a:rPr lang="en-US" dirty="0"/>
              <a:t>n</a:t>
            </a:r>
            <a:r>
              <a:rPr lang="en-US" dirty="0" smtClean="0"/>
              <a:t>etwork time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11430" y="2114263"/>
            <a:ext cx="4344340" cy="3601085"/>
          </a:xfrm>
          <a:solidFill>
            <a:srgbClr val="FFFFFF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cs typeface="Open Sans Condensed Light"/>
              </a:rPr>
              <a:t>To send data over network:</a:t>
            </a:r>
            <a:endParaRPr lang="en-US" sz="3600" dirty="0">
              <a:cs typeface="Open Sans Condensed Light"/>
            </a:endParaRPr>
          </a:p>
          <a:p>
            <a:pPr marL="0" indent="0" algn="ctr">
              <a:buNone/>
            </a:pPr>
            <a:r>
              <a:rPr lang="en-US" sz="3600" dirty="0" smtClean="0">
                <a:cs typeface="Open Sans Condensed Light"/>
              </a:rPr>
              <a:t>(1) Serialize objects into bytes</a:t>
            </a:r>
          </a:p>
          <a:p>
            <a:pPr marL="0" indent="0" algn="ctr">
              <a:buNone/>
            </a:pPr>
            <a:r>
              <a:rPr lang="en-US" sz="3600" dirty="0" smtClean="0">
                <a:cs typeface="Open Sans Condensed Light"/>
              </a:rPr>
              <a:t>(2) Send bytes</a:t>
            </a:r>
          </a:p>
          <a:p>
            <a:pPr marL="0" indent="0" algn="ctr">
              <a:buNone/>
            </a:pPr>
            <a:endParaRPr lang="en-US" sz="4000" dirty="0">
              <a:latin typeface="Open Sans Condensed Bold"/>
              <a:cs typeface="Open Sans Condensed Bol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7920" y="5652628"/>
            <a:ext cx="8527850" cy="9927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(1) and (2) often conflated.</a:t>
            </a:r>
          </a:p>
          <a:p>
            <a:r>
              <a:rPr lang="en-US" sz="3600" dirty="0" smtClean="0"/>
              <a:t>Reducing application data sent reduces both!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" r="39970"/>
          <a:stretch/>
        </p:blipFill>
        <p:spPr>
          <a:xfrm>
            <a:off x="327920" y="1831282"/>
            <a:ext cx="4672584" cy="38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6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20" y="1831282"/>
            <a:ext cx="7783770" cy="3891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does the network matter?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8431" y="1831283"/>
            <a:ext cx="4881134" cy="4009272"/>
          </a:xfrm>
          <a:solidFill>
            <a:srgbClr val="FFFFFF">
              <a:alpha val="90000"/>
            </a:srgb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cs typeface="Open Sans Condensed Light"/>
              </a:rPr>
              <a:t>Network important when:</a:t>
            </a:r>
          </a:p>
          <a:p>
            <a:pPr marL="742950" indent="-742950" algn="ctr">
              <a:buAutoNum type="arabicParenBoth"/>
            </a:pPr>
            <a:r>
              <a:rPr lang="en-US" sz="3600" dirty="0" smtClean="0">
                <a:cs typeface="Open Sans Condensed Light"/>
              </a:rPr>
              <a:t>Computation optimized</a:t>
            </a:r>
          </a:p>
          <a:p>
            <a:pPr marL="742950" indent="-742950" algn="ctr">
              <a:buAutoNum type="arabicParenBoth"/>
            </a:pPr>
            <a:r>
              <a:rPr lang="en-US" sz="3600" dirty="0" smtClean="0">
                <a:cs typeface="Open Sans Condensed Light"/>
              </a:rPr>
              <a:t>Serialization time low</a:t>
            </a:r>
          </a:p>
          <a:p>
            <a:pPr marL="742950" indent="-742950" algn="ctr">
              <a:buAutoNum type="arabicParenBoth"/>
            </a:pPr>
            <a:r>
              <a:rPr lang="en-US" sz="3600" dirty="0" smtClean="0">
                <a:cs typeface="Open Sans Condensed Light"/>
              </a:rPr>
              <a:t>Large amount of data sent over network</a:t>
            </a:r>
          </a:p>
        </p:txBody>
      </p:sp>
    </p:spTree>
    <p:extLst>
      <p:ext uri="{BB962C8B-B14F-4D97-AF65-F5344CB8AC3E}">
        <p14:creationId xmlns:p14="http://schemas.microsoft.com/office/powerpoint/2010/main" val="176515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0668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10668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4724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274320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2743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2743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106680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47244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4724400"/>
            <a:ext cx="1219200" cy="121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56160" y="762000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8" name="TextBox 17"/>
          <p:cNvSpPr txBox="1"/>
          <p:nvPr/>
        </p:nvSpPr>
        <p:spPr>
          <a:xfrm rot="13633419">
            <a:off x="5605078" y="386209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890852" y="371471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1066800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2743200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4724400"/>
            <a:ext cx="1219200" cy="1219200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624011" y="19072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6966566" y="5550327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4693925" y="19072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2667749" y="3578678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050970" y="175835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36190" y="1758365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93525" y="5401487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04334" y="3451369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94110" y="281666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kern="1200" dirty="0" smtClean="0">
                <a:latin typeface="Open Sans Cond Light"/>
                <a:cs typeface="Open Sans Cond Light"/>
              </a:rPr>
              <a:t>Spark (or </a:t>
            </a:r>
            <a:r>
              <a:rPr lang="en-US" sz="2800" kern="1200" dirty="0" err="1" smtClean="0">
                <a:latin typeface="Open Sans Cond Light"/>
                <a:cs typeface="Open Sans Cond Light"/>
              </a:rPr>
              <a:t>Hadoop</a:t>
            </a:r>
            <a:r>
              <a:rPr lang="en-US" sz="2800" kern="1200" dirty="0" smtClean="0">
                <a:latin typeface="Open Sans Cond Light"/>
                <a:cs typeface="Open Sans Cond Light"/>
              </a:rPr>
              <a:t>/Dryad/etc.) task</a:t>
            </a:r>
            <a:endParaRPr lang="en-US" sz="2800" kern="1200" dirty="0">
              <a:latin typeface="Open Sans Cond Light"/>
              <a:cs typeface="Open Sans Cond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543614" y="541808"/>
            <a:ext cx="569277" cy="1199037"/>
          </a:xfrm>
          <a:custGeom>
            <a:avLst/>
            <a:gdLst>
              <a:gd name="connsiteX0" fmla="*/ 569277 w 569277"/>
              <a:gd name="connsiteY0" fmla="*/ 5628 h 1199037"/>
              <a:gd name="connsiteX1" fmla="*/ 98529 w 569277"/>
              <a:gd name="connsiteY1" fmla="*/ 180807 h 1199037"/>
              <a:gd name="connsiteX2" fmla="*/ 0 w 569277"/>
              <a:gd name="connsiteY2" fmla="*/ 1199037 h 119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277" h="1199037">
                <a:moveTo>
                  <a:pt x="569277" y="5628"/>
                </a:moveTo>
                <a:cubicBezTo>
                  <a:pt x="381342" y="-6234"/>
                  <a:pt x="193408" y="-18095"/>
                  <a:pt x="98529" y="180807"/>
                </a:cubicBezTo>
                <a:cubicBezTo>
                  <a:pt x="3649" y="379709"/>
                  <a:pt x="0" y="1199037"/>
                  <a:pt x="0" y="119903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1740672" y="1844916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2040191" y="1844916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1740672" y="2115983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>
            <a:off x="2040191" y="2115983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/>
          <p:cNvSpPr/>
          <p:nvPr/>
        </p:nvSpPr>
        <p:spPr>
          <a:xfrm>
            <a:off x="5820621" y="1844916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n 48"/>
          <p:cNvSpPr/>
          <p:nvPr/>
        </p:nvSpPr>
        <p:spPr>
          <a:xfrm>
            <a:off x="6120140" y="1844916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n 49"/>
          <p:cNvSpPr/>
          <p:nvPr/>
        </p:nvSpPr>
        <p:spPr>
          <a:xfrm>
            <a:off x="5820621" y="2115983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n 50"/>
          <p:cNvSpPr/>
          <p:nvPr/>
        </p:nvSpPr>
        <p:spPr>
          <a:xfrm>
            <a:off x="6120140" y="2115983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n 51"/>
          <p:cNvSpPr/>
          <p:nvPr/>
        </p:nvSpPr>
        <p:spPr>
          <a:xfrm>
            <a:off x="3767330" y="3566847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n 52"/>
          <p:cNvSpPr/>
          <p:nvPr/>
        </p:nvSpPr>
        <p:spPr>
          <a:xfrm>
            <a:off x="4066849" y="3566847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/>
          <p:cNvSpPr/>
          <p:nvPr/>
        </p:nvSpPr>
        <p:spPr>
          <a:xfrm>
            <a:off x="3767330" y="3837914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n 54"/>
          <p:cNvSpPr/>
          <p:nvPr/>
        </p:nvSpPr>
        <p:spPr>
          <a:xfrm>
            <a:off x="4066849" y="3837914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/>
          <p:cNvSpPr/>
          <p:nvPr/>
        </p:nvSpPr>
        <p:spPr>
          <a:xfrm>
            <a:off x="8092109" y="5489158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n 60"/>
          <p:cNvSpPr/>
          <p:nvPr/>
        </p:nvSpPr>
        <p:spPr>
          <a:xfrm>
            <a:off x="8391628" y="5489158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n 61"/>
          <p:cNvSpPr/>
          <p:nvPr/>
        </p:nvSpPr>
        <p:spPr>
          <a:xfrm>
            <a:off x="8092109" y="5760225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an 62"/>
          <p:cNvSpPr/>
          <p:nvPr/>
        </p:nvSpPr>
        <p:spPr>
          <a:xfrm>
            <a:off x="8391628" y="5760225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7" grpId="0" animBg="1"/>
      <p:bldP spid="38" grpId="0"/>
      <p:bldP spid="7" grpId="0" animBg="1"/>
      <p:bldP spid="39" grpId="0" animBg="1"/>
      <p:bldP spid="41" grpId="0" animBg="1"/>
      <p:bldP spid="42" grpId="0" animBg="1"/>
      <p:bldP spid="4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our results so different than what’s stated in prior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4310"/>
            <a:ext cx="8229600" cy="418185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 smtClean="0"/>
              <a:t>Our workloads are network light</a:t>
            </a:r>
          </a:p>
          <a:p>
            <a:pPr marL="514350" indent="-514350" algn="ctr">
              <a:buAutoNum type="arabicParenR"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1) Incomplete metrics</a:t>
            </a:r>
          </a:p>
          <a:p>
            <a:pPr marL="0" indent="0" algn="ctr">
              <a:buNone/>
            </a:pPr>
            <a:r>
              <a:rPr lang="en-US" sz="3600" dirty="0" smtClean="0"/>
              <a:t>e.g., looking only at shuffle time</a:t>
            </a:r>
          </a:p>
          <a:p>
            <a:pPr marL="514350" indent="-514350" algn="ctr">
              <a:buAutoNum type="arabicParenR"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2) Conflation of CPU and network time</a:t>
            </a:r>
          </a:p>
          <a:p>
            <a:pPr marL="0" indent="0" algn="ctr">
              <a:buNone/>
            </a:pPr>
            <a:r>
              <a:rPr lang="en-US" sz="3600" dirty="0" smtClean="0"/>
              <a:t>Sending data over the network has an associated CPU cost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210551" y="2242227"/>
            <a:ext cx="4766011" cy="3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6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Only three workloads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FF"/>
                </a:solidFill>
              </a:rPr>
              <a:t>Industry-standard workloads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Results sanity-checked with larger production traces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Small cluster sizes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Results don’t change when we move between cluster sizes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One framework (Spark)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Results sanity-checked with production traces from other frameworks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We instrumented and evaluated </a:t>
            </a:r>
            <a:r>
              <a:rPr lang="en-US" dirty="0" err="1" smtClean="0">
                <a:solidFill>
                  <a:srgbClr val="FFFFFF"/>
                </a:solidFill>
              </a:rPr>
              <a:t>Hadoop</a:t>
            </a:r>
            <a:r>
              <a:rPr lang="en-US" dirty="0" smtClean="0">
                <a:solidFill>
                  <a:srgbClr val="FFFFFF"/>
                </a:solidFill>
              </a:rPr>
              <a:t>, with consistent results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1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aren’t fatal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Only three workloads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Industry-standard workloads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Results sanity-checked with larger production traces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Small cluster sizes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Takeaways don’t change when we move between cluster sizes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One framework (Spark)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Results sanity-checked with production traces from other frameworks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We instrumented and evaluated </a:t>
            </a:r>
            <a:r>
              <a:rPr lang="en-US" dirty="0" err="1" smtClean="0"/>
              <a:t>Hadoop</a:t>
            </a:r>
            <a:r>
              <a:rPr lang="en-US" dirty="0" smtClean="0"/>
              <a:t>, with consistent results</a:t>
            </a:r>
          </a:p>
        </p:txBody>
      </p:sp>
    </p:spTree>
    <p:extLst>
      <p:ext uri="{BB962C8B-B14F-4D97-AF65-F5344CB8AC3E}">
        <p14:creationId xmlns:p14="http://schemas.microsoft.com/office/powerpoint/2010/main" val="17755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007"/>
            <a:ext cx="8229600" cy="30212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100" dirty="0" smtClean="0">
                <a:latin typeface="Open Sans Condensed Bold"/>
                <a:cs typeface="Open Sans Condensed Bold"/>
              </a:rPr>
              <a:t>Network optimizations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100" dirty="0" smtClean="0"/>
              <a:t>can reduce job completion time by </a:t>
            </a:r>
            <a:r>
              <a:rPr lang="en-US" sz="3100" dirty="0" smtClean="0">
                <a:latin typeface="Open Sans Condensed Bold"/>
                <a:cs typeface="Open Sans Condensed Bold"/>
              </a:rPr>
              <a:t>at most 2%</a:t>
            </a:r>
          </a:p>
          <a:p>
            <a:pPr marL="0" indent="0" algn="ctr">
              <a:buNone/>
            </a:pPr>
            <a:r>
              <a:rPr lang="en-US" sz="3100" dirty="0" smtClean="0">
                <a:latin typeface="Open Sans Condensed Bold"/>
                <a:cs typeface="Open Sans Condensed Bold"/>
              </a:rPr>
              <a:t>CPU (not I/O) often the bottleneck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100" dirty="0" smtClean="0">
                <a:latin typeface="Open Sans Cond Light"/>
                <a:cs typeface="Open Sans Cond Light"/>
              </a:rPr>
              <a:t>&lt;19% reduction in completion time from optimizing disk</a:t>
            </a:r>
            <a:endParaRPr lang="en-US" sz="3100" dirty="0" smtClean="0">
              <a:cs typeface="Open Sans Condensed Light"/>
            </a:endParaRPr>
          </a:p>
          <a:p>
            <a:pPr marL="0" indent="0" algn="ctr">
              <a:buNone/>
            </a:pPr>
            <a:r>
              <a:rPr lang="en-US" sz="3100" dirty="0" smtClean="0">
                <a:latin typeface="Open Sans Condensed Bold"/>
                <a:cs typeface="Open Sans Condensed Bold"/>
              </a:rPr>
              <a:t>Many straggler causes can be identified and fixed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945226"/>
            <a:ext cx="82296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Open Sans Condensed Bold"/>
                <a:cs typeface="Open Sans Condensed Bold"/>
              </a:rPr>
              <a:t>All </a:t>
            </a:r>
            <a:r>
              <a:rPr lang="en-US" sz="2800" dirty="0">
                <a:latin typeface="Open Sans Condensed Bold"/>
                <a:cs typeface="Open Sans Condensed Bold"/>
              </a:rPr>
              <a:t>traces </a:t>
            </a:r>
            <a:r>
              <a:rPr lang="en-US" sz="2800" dirty="0" smtClean="0">
                <a:latin typeface="Open Sans Condensed Bold"/>
                <a:cs typeface="Open Sans Condensed Bold"/>
              </a:rPr>
              <a:t>publicly available</a:t>
            </a:r>
            <a:r>
              <a:rPr lang="en-US" sz="2800" dirty="0">
                <a:latin typeface="Open Sans Condensed Bold"/>
                <a:cs typeface="Open Sans Condensed Bold"/>
              </a:rPr>
              <a:t>: </a:t>
            </a:r>
            <a:r>
              <a:rPr lang="en-US" sz="2800" dirty="0" err="1" smtClean="0">
                <a:latin typeface="Open Sans Condensed Bold"/>
                <a:cs typeface="Open Sans Condensed Bold"/>
              </a:rPr>
              <a:t>tinyurl.com</a:t>
            </a:r>
            <a:r>
              <a:rPr lang="en-US" sz="2800" dirty="0">
                <a:latin typeface="Open Sans Condensed Bold"/>
                <a:cs typeface="Open Sans Condensed Bold"/>
              </a:rPr>
              <a:t>/</a:t>
            </a:r>
            <a:r>
              <a:rPr lang="en-US" sz="2800" dirty="0" err="1">
                <a:latin typeface="Open Sans Condensed Bold"/>
                <a:cs typeface="Open Sans Condensed Bold"/>
              </a:rPr>
              <a:t>nsdi</a:t>
            </a:r>
            <a:r>
              <a:rPr lang="en-US" sz="2800" dirty="0">
                <a:latin typeface="Open Sans Condensed Bold"/>
                <a:cs typeface="Open Sans Condensed Bold"/>
              </a:rPr>
              <a:t>-</a:t>
            </a:r>
            <a:r>
              <a:rPr lang="en-US" sz="2800" dirty="0" smtClean="0">
                <a:latin typeface="Open Sans Condensed Bold"/>
                <a:cs typeface="Open Sans Condensed Bold"/>
              </a:rPr>
              <a:t>traces</a:t>
            </a:r>
            <a:endParaRPr lang="en-US" sz="2800" dirty="0">
              <a:latin typeface="Open Sans Condensed Bold"/>
              <a:cs typeface="Open Sans Condensed Bold"/>
            </a:endParaRPr>
          </a:p>
        </p:txBody>
      </p:sp>
      <p:sp>
        <p:nvSpPr>
          <p:cNvPr id="2" name="TextBox 1"/>
          <p:cNvSpPr txBox="1"/>
          <p:nvPr/>
        </p:nvSpPr>
        <p:spPr>
          <a:xfrm rot="19511909">
            <a:off x="86402" y="380740"/>
            <a:ext cx="1926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504D"/>
                </a:solidFill>
                <a:latin typeface="Open Sans Condensed Bold"/>
                <a:cs typeface="Open Sans Condensed Bold"/>
              </a:rPr>
              <a:t>Will change with time!</a:t>
            </a:r>
            <a:endParaRPr lang="en-US" sz="2800" dirty="0">
              <a:solidFill>
                <a:srgbClr val="C0504D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707864"/>
            <a:ext cx="8229600" cy="20005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latin typeface="Open Sans Condensed Bold"/>
                <a:cs typeface="Open Sans Condensed Bold"/>
              </a:rPr>
              <a:t>Takeaway</a:t>
            </a:r>
            <a:r>
              <a:rPr lang="en-US" sz="3100" dirty="0">
                <a:latin typeface="Open Sans Condensed Bold"/>
                <a:cs typeface="Open Sans Condensed Bold"/>
              </a:rPr>
              <a:t>: </a:t>
            </a:r>
            <a:r>
              <a:rPr lang="en-US" sz="3100" dirty="0" smtClean="0">
                <a:latin typeface="Open Sans Condensed Bold"/>
                <a:cs typeface="Open Sans Condensed Bold"/>
              </a:rPr>
              <a:t>performance understandability should be a first-class concern!</a:t>
            </a:r>
          </a:p>
          <a:p>
            <a:pPr algn="ctr"/>
            <a:r>
              <a:rPr lang="en-US" sz="3100" dirty="0">
                <a:latin typeface="Open Sans Condensed Light"/>
                <a:cs typeface="Open Sans Condensed Light"/>
              </a:rPr>
              <a:t>I</a:t>
            </a:r>
            <a:r>
              <a:rPr lang="en-US" sz="3100" dirty="0" smtClean="0">
                <a:latin typeface="Open Sans Condensed Light"/>
                <a:cs typeface="Open Sans Condensed Light"/>
              </a:rPr>
              <a:t>nstrument </a:t>
            </a:r>
            <a:r>
              <a:rPr lang="en-US" sz="3100" dirty="0">
                <a:latin typeface="Open Sans Condensed Light"/>
                <a:cs typeface="Open Sans Condensed Light"/>
              </a:rPr>
              <a:t>systems for blocked time </a:t>
            </a:r>
            <a:r>
              <a:rPr lang="en-US" sz="3100" dirty="0" smtClean="0">
                <a:latin typeface="Open Sans Condensed Light"/>
                <a:cs typeface="Open Sans Condensed Light"/>
              </a:rPr>
              <a:t>analysis</a:t>
            </a:r>
          </a:p>
          <a:p>
            <a:pPr algn="ctr"/>
            <a:r>
              <a:rPr lang="en-US" sz="2400" dirty="0" smtClean="0">
                <a:latin typeface="Open Sans Cond Light"/>
                <a:cs typeface="Open Sans Cond Light"/>
              </a:rPr>
              <a:t>(almost) </a:t>
            </a:r>
            <a:r>
              <a:rPr lang="en-US" sz="3100" dirty="0" smtClean="0">
                <a:latin typeface="Open Sans Cond Light"/>
                <a:cs typeface="Open Sans Cond Light"/>
              </a:rPr>
              <a:t>All Instrumentation now part of Spark</a:t>
            </a:r>
          </a:p>
        </p:txBody>
      </p:sp>
    </p:spTree>
    <p:extLst>
      <p:ext uri="{BB962C8B-B14F-4D97-AF65-F5344CB8AC3E}">
        <p14:creationId xmlns:p14="http://schemas.microsoft.com/office/powerpoint/2010/main" val="149819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9388"/>
            <a:ext cx="8229600" cy="11430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4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CPU time so high?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5546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Compression and serialization are costly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95" y="1417638"/>
            <a:ext cx="6994428" cy="419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9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04" y="1132864"/>
            <a:ext cx="7056262" cy="572513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4493"/>
          </a:xfrm>
        </p:spPr>
        <p:txBody>
          <a:bodyPr/>
          <a:lstStyle/>
          <a:p>
            <a:r>
              <a:rPr lang="en-US" dirty="0" smtClean="0"/>
              <a:t>What can be done to reduce compute time?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324049" y="3463769"/>
            <a:ext cx="2529359" cy="146948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11769" y="4707780"/>
            <a:ext cx="4659680" cy="844745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0668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10668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4724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274320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2743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2743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106680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47244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4724400"/>
            <a:ext cx="1219200" cy="121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56160" y="762000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8" name="TextBox 17"/>
          <p:cNvSpPr txBox="1"/>
          <p:nvPr/>
        </p:nvSpPr>
        <p:spPr>
          <a:xfrm rot="13633419">
            <a:off x="5605078" y="386209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1066800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2743200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4724400"/>
            <a:ext cx="1219200" cy="1219200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624011" y="19072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6966566" y="5550327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4693925" y="19072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2667749" y="3578678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050970" y="175835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36190" y="1758365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93525" y="5401487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04334" y="3451369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94110" y="281666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kern="1200" dirty="0" smtClean="0">
                <a:latin typeface="Open Sans Cond Light"/>
                <a:cs typeface="Open Sans Cond Light"/>
              </a:rPr>
              <a:t>Spark (or </a:t>
            </a:r>
            <a:r>
              <a:rPr lang="en-US" sz="2800" kern="1200" dirty="0" err="1" smtClean="0">
                <a:latin typeface="Open Sans Cond Light"/>
                <a:cs typeface="Open Sans Cond Light"/>
              </a:rPr>
              <a:t>Hadoop</a:t>
            </a:r>
            <a:r>
              <a:rPr lang="en-US" sz="2800" kern="1200" dirty="0" smtClean="0">
                <a:latin typeface="Open Sans Cond Light"/>
                <a:cs typeface="Open Sans Cond Light"/>
              </a:rPr>
              <a:t>/Dryad/etc.) task</a:t>
            </a:r>
            <a:endParaRPr lang="en-US" sz="2800" kern="1200" dirty="0">
              <a:latin typeface="Open Sans Cond Light"/>
              <a:cs typeface="Open Sans Cond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543614" y="541808"/>
            <a:ext cx="569277" cy="1199037"/>
          </a:xfrm>
          <a:custGeom>
            <a:avLst/>
            <a:gdLst>
              <a:gd name="connsiteX0" fmla="*/ 569277 w 569277"/>
              <a:gd name="connsiteY0" fmla="*/ 5628 h 1199037"/>
              <a:gd name="connsiteX1" fmla="*/ 98529 w 569277"/>
              <a:gd name="connsiteY1" fmla="*/ 180807 h 1199037"/>
              <a:gd name="connsiteX2" fmla="*/ 0 w 569277"/>
              <a:gd name="connsiteY2" fmla="*/ 1199037 h 119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277" h="1199037">
                <a:moveTo>
                  <a:pt x="569277" y="5628"/>
                </a:moveTo>
                <a:cubicBezTo>
                  <a:pt x="381342" y="-6234"/>
                  <a:pt x="193408" y="-18095"/>
                  <a:pt x="98529" y="180807"/>
                </a:cubicBezTo>
                <a:cubicBezTo>
                  <a:pt x="3649" y="379709"/>
                  <a:pt x="0" y="1199037"/>
                  <a:pt x="0" y="119903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40672" y="1844916"/>
            <a:ext cx="6879653" cy="4116564"/>
            <a:chOff x="1740672" y="1844916"/>
            <a:chExt cx="6879653" cy="4116564"/>
          </a:xfrm>
        </p:grpSpPr>
        <p:sp>
          <p:nvSpPr>
            <p:cNvPr id="39" name="Can 38"/>
            <p:cNvSpPr/>
            <p:nvPr/>
          </p:nvSpPr>
          <p:spPr>
            <a:xfrm>
              <a:off x="1740672" y="1844916"/>
              <a:ext cx="228697" cy="20125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2040191" y="1844916"/>
              <a:ext cx="228697" cy="20125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740672" y="2115983"/>
              <a:ext cx="228697" cy="20125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n 42"/>
            <p:cNvSpPr/>
            <p:nvPr/>
          </p:nvSpPr>
          <p:spPr>
            <a:xfrm>
              <a:off x="2040191" y="2115983"/>
              <a:ext cx="228697" cy="201255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an 47"/>
            <p:cNvSpPr/>
            <p:nvPr/>
          </p:nvSpPr>
          <p:spPr>
            <a:xfrm>
              <a:off x="5820621" y="1844916"/>
              <a:ext cx="228697" cy="20125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n 48"/>
            <p:cNvSpPr/>
            <p:nvPr/>
          </p:nvSpPr>
          <p:spPr>
            <a:xfrm>
              <a:off x="6120140" y="1844916"/>
              <a:ext cx="228697" cy="20125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an 49"/>
            <p:cNvSpPr/>
            <p:nvPr/>
          </p:nvSpPr>
          <p:spPr>
            <a:xfrm>
              <a:off x="5820621" y="2115983"/>
              <a:ext cx="228697" cy="20125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an 50"/>
            <p:cNvSpPr/>
            <p:nvPr/>
          </p:nvSpPr>
          <p:spPr>
            <a:xfrm>
              <a:off x="6120140" y="2115983"/>
              <a:ext cx="228697" cy="201255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an 51"/>
            <p:cNvSpPr/>
            <p:nvPr/>
          </p:nvSpPr>
          <p:spPr>
            <a:xfrm>
              <a:off x="3767330" y="3566847"/>
              <a:ext cx="228697" cy="20125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an 52"/>
            <p:cNvSpPr/>
            <p:nvPr/>
          </p:nvSpPr>
          <p:spPr>
            <a:xfrm>
              <a:off x="4066849" y="3566847"/>
              <a:ext cx="228697" cy="20125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an 53"/>
            <p:cNvSpPr/>
            <p:nvPr/>
          </p:nvSpPr>
          <p:spPr>
            <a:xfrm>
              <a:off x="3767330" y="3837914"/>
              <a:ext cx="228697" cy="20125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an 54"/>
            <p:cNvSpPr/>
            <p:nvPr/>
          </p:nvSpPr>
          <p:spPr>
            <a:xfrm>
              <a:off x="4066849" y="3837914"/>
              <a:ext cx="228697" cy="201255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n 59"/>
            <p:cNvSpPr/>
            <p:nvPr/>
          </p:nvSpPr>
          <p:spPr>
            <a:xfrm>
              <a:off x="8092109" y="5489158"/>
              <a:ext cx="228697" cy="20125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an 60"/>
            <p:cNvSpPr/>
            <p:nvPr/>
          </p:nvSpPr>
          <p:spPr>
            <a:xfrm>
              <a:off x="8391628" y="5489158"/>
              <a:ext cx="228697" cy="20125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an 61"/>
            <p:cNvSpPr/>
            <p:nvPr/>
          </p:nvSpPr>
          <p:spPr>
            <a:xfrm>
              <a:off x="8092109" y="5760225"/>
              <a:ext cx="228697" cy="20125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an 62"/>
            <p:cNvSpPr/>
            <p:nvPr/>
          </p:nvSpPr>
          <p:spPr>
            <a:xfrm>
              <a:off x="8391628" y="5760225"/>
              <a:ext cx="228697" cy="201255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 rot="5400000">
            <a:off x="890852" y="371471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926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314E-6 1.81398E-6 L -0.13192 -0.0853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6" y="-42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0668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10668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4724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274320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2743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2743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106680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47244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4724400"/>
            <a:ext cx="1219200" cy="121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56160" y="762000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8" name="TextBox 17"/>
          <p:cNvSpPr txBox="1"/>
          <p:nvPr/>
        </p:nvSpPr>
        <p:spPr>
          <a:xfrm rot="13633419">
            <a:off x="5605078" y="386209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1066800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2743200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4724400"/>
            <a:ext cx="1219200" cy="1219200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624011" y="19072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6966566" y="5550327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2655935" y="55648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4693925" y="19072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2667749" y="3578678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624011" y="3566847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050970" y="1758358"/>
            <a:ext cx="1286617" cy="6722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36190" y="1758365"/>
            <a:ext cx="1286617" cy="676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93525" y="5401487"/>
            <a:ext cx="1286617" cy="676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04334" y="3451369"/>
            <a:ext cx="1286617" cy="676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124021" y="271810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136190" y="271810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104334" y="909263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393525" y="4658193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85" name="Can 84"/>
          <p:cNvSpPr/>
          <p:nvPr/>
        </p:nvSpPr>
        <p:spPr>
          <a:xfrm>
            <a:off x="513872" y="1266651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an 85"/>
          <p:cNvSpPr/>
          <p:nvPr/>
        </p:nvSpPr>
        <p:spPr>
          <a:xfrm>
            <a:off x="813391" y="1266651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n 86"/>
          <p:cNvSpPr/>
          <p:nvPr/>
        </p:nvSpPr>
        <p:spPr>
          <a:xfrm>
            <a:off x="513872" y="1537718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n 87"/>
          <p:cNvSpPr/>
          <p:nvPr/>
        </p:nvSpPr>
        <p:spPr>
          <a:xfrm>
            <a:off x="813391" y="1537718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92"/>
          <p:cNvSpPr/>
          <p:nvPr/>
        </p:nvSpPr>
        <p:spPr>
          <a:xfrm>
            <a:off x="4593821" y="1266651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an 93"/>
          <p:cNvSpPr/>
          <p:nvPr/>
        </p:nvSpPr>
        <p:spPr>
          <a:xfrm>
            <a:off x="4893340" y="1266651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an 94"/>
          <p:cNvSpPr/>
          <p:nvPr/>
        </p:nvSpPr>
        <p:spPr>
          <a:xfrm>
            <a:off x="4593821" y="1537718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an 95"/>
          <p:cNvSpPr/>
          <p:nvPr/>
        </p:nvSpPr>
        <p:spPr>
          <a:xfrm>
            <a:off x="4893340" y="1537718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an 96"/>
          <p:cNvSpPr/>
          <p:nvPr/>
        </p:nvSpPr>
        <p:spPr>
          <a:xfrm>
            <a:off x="2540530" y="2988582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an 97"/>
          <p:cNvSpPr/>
          <p:nvPr/>
        </p:nvSpPr>
        <p:spPr>
          <a:xfrm>
            <a:off x="2840049" y="2988582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an 98"/>
          <p:cNvSpPr/>
          <p:nvPr/>
        </p:nvSpPr>
        <p:spPr>
          <a:xfrm>
            <a:off x="2540530" y="3259649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an 99"/>
          <p:cNvSpPr/>
          <p:nvPr/>
        </p:nvSpPr>
        <p:spPr>
          <a:xfrm>
            <a:off x="2840049" y="3259649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an 104"/>
          <p:cNvSpPr/>
          <p:nvPr/>
        </p:nvSpPr>
        <p:spPr>
          <a:xfrm>
            <a:off x="6865309" y="4910893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an 105"/>
          <p:cNvSpPr/>
          <p:nvPr/>
        </p:nvSpPr>
        <p:spPr>
          <a:xfrm>
            <a:off x="7164828" y="4910893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an 106"/>
          <p:cNvSpPr/>
          <p:nvPr/>
        </p:nvSpPr>
        <p:spPr>
          <a:xfrm>
            <a:off x="6865309" y="5181960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an 107"/>
          <p:cNvSpPr/>
          <p:nvPr/>
        </p:nvSpPr>
        <p:spPr>
          <a:xfrm>
            <a:off x="7164828" y="5181960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890852" y="371471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354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0.32217 -0.03866 " pathEditMode="relative" ptsTypes="AA">
                                      <p:cBhvr>
                                        <p:cTn id="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69 L 0.10068 -0.25145 " pathEditMode="relative" ptsTypes="AA">
                                      <p:cBhvr>
                                        <p:cTn id="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-0.08956 -0.03866 " pathEditMode="relative" ptsTypes="AA">
                                      <p:cBhvr>
                                        <p:cTn id="1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4.70479E-6 L -0.33796 -0.5316 " pathEditMode="relative" ptsTypes="AA">
                                      <p:cBhvr>
                                        <p:cTn id="1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0.35514 0.22366 " pathEditMode="relative" ptsTypes="AA">
                                      <p:cBhvr>
                                        <p:cTn id="1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585E-6 -6.14031E-6 L 0.13487 0.01365 " pathEditMode="relative" ptsTypes="AA">
                                      <p:cBhvr>
                                        <p:cTn id="1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05693 0.2239 " pathEditMode="relative" ptsTypes="AA">
                                      <p:cBhvr>
                                        <p:cTn id="1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24 L -0.30533 -0.26626 " pathEditMode="relative" ptsTypes="AA">
                                      <p:cBhvr>
                                        <p:cTn id="2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8098E-6 7.67539E-6 L 0.54782 0.18547 " pathEditMode="relative" ptsTypes="AA">
                                      <p:cBhvr>
                                        <p:cTn id="2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11111E-6 L 0.13437 0.185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928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46 L 0.32634 -0.02547 " pathEditMode="relative" ptsTypes="AA">
                                      <p:cBhvr>
                                        <p:cTn id="2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-0.11407 -0.305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-152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20005E-6 L 0.82746 0.46377 " pathEditMode="relative" ptsTypes="AA">
                                      <p:cBhvr>
                                        <p:cTn id="3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0892E-6 -0.00023 L 0.60614 0.2526 " pathEditMode="relative" ptsTypes="AA">
                                      <p:cBhvr>
                                        <p:cTn id="3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7341E-6 -4.20005E-6 L 0.41521 0.464 " pathEditMode="relative" ptsTypes="AA">
                                      <p:cBhvr>
                                        <p:cTn id="3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5062E-6 0.00023 L 0.16698 -0.02756 " pathEditMode="relative" ptsTypes="AA">
                                      <p:cBhvr>
                                        <p:cTn id="3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4624" y="5102102"/>
            <a:ext cx="8747125" cy="15309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Stragglers</a:t>
            </a:r>
          </a:p>
          <a:p>
            <a:pPr marL="0" indent="0">
              <a:buNone/>
            </a:pPr>
            <a:r>
              <a:rPr lang="en-US" sz="2400" dirty="0" smtClean="0"/>
              <a:t>Scarlett [</a:t>
            </a:r>
            <a:r>
              <a:rPr lang="en-US" sz="2400" dirty="0" err="1" smtClean="0"/>
              <a:t>EuroSys</a:t>
            </a:r>
            <a:r>
              <a:rPr lang="en-US" sz="2400" dirty="0" smtClean="0"/>
              <a:t> ‘11]</a:t>
            </a:r>
            <a:r>
              <a:rPr lang="en-US" sz="2400" dirty="0"/>
              <a:t>, </a:t>
            </a:r>
            <a:r>
              <a:rPr lang="en-US" sz="2400" dirty="0" err="1"/>
              <a:t>SkewTune</a:t>
            </a:r>
            <a:r>
              <a:rPr lang="en-US" sz="2400" dirty="0"/>
              <a:t> [SIGMOD ‘12], </a:t>
            </a:r>
            <a:r>
              <a:rPr lang="en-US" sz="2400" dirty="0" smtClean="0"/>
              <a:t>LATE </a:t>
            </a:r>
            <a:r>
              <a:rPr lang="en-US" sz="2400" dirty="0"/>
              <a:t>[OSDI ‘08], </a:t>
            </a:r>
            <a:r>
              <a:rPr lang="en-US" sz="2400" dirty="0" err="1"/>
              <a:t>Mantri</a:t>
            </a:r>
            <a:r>
              <a:rPr lang="en-US" sz="2400" dirty="0"/>
              <a:t> [OSDI ‘10], </a:t>
            </a:r>
            <a:r>
              <a:rPr lang="en-US" sz="2400" dirty="0" smtClean="0"/>
              <a:t>Dolly [NSDI ‘13], GRASS [NSDI ‘14], Wrangler [</a:t>
            </a:r>
            <a:r>
              <a:rPr lang="en-US" sz="2400" dirty="0" err="1" smtClean="0"/>
              <a:t>SoCC</a:t>
            </a:r>
            <a:r>
              <a:rPr lang="en-US" sz="2400" dirty="0" smtClean="0"/>
              <a:t> </a:t>
            </a:r>
            <a:r>
              <a:rPr lang="fr-FR" sz="2400" dirty="0" smtClean="0"/>
              <a:t>’</a:t>
            </a:r>
            <a:r>
              <a:rPr lang="en-US" sz="2400" dirty="0" smtClean="0"/>
              <a:t>14]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4624" y="3733512"/>
            <a:ext cx="8747125" cy="1175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Disk</a:t>
            </a:r>
            <a:endParaRPr lang="en-US" sz="4400" dirty="0">
              <a:latin typeface="Open Sans Condensed Bold"/>
              <a:cs typeface="Open Sans Condensed Bold"/>
            </a:endParaRPr>
          </a:p>
          <a:p>
            <a:pPr marL="0" indent="0">
              <a:buNone/>
            </a:pPr>
            <a:r>
              <a:rPr lang="en-US" sz="2400" dirty="0" smtClean="0"/>
              <a:t>Themis [</a:t>
            </a:r>
            <a:r>
              <a:rPr lang="en-US" sz="2400" dirty="0" err="1" smtClean="0"/>
              <a:t>SoCC</a:t>
            </a:r>
            <a:r>
              <a:rPr lang="en-US" sz="2400" dirty="0" smtClean="0"/>
              <a:t> ‘12], </a:t>
            </a:r>
            <a:r>
              <a:rPr lang="en-US" sz="2400" dirty="0" err="1" smtClean="0"/>
              <a:t>PACMan</a:t>
            </a:r>
            <a:r>
              <a:rPr lang="en-US" sz="2400" dirty="0" smtClean="0"/>
              <a:t> [NSDI </a:t>
            </a:r>
            <a:r>
              <a:rPr lang="fr-FR" sz="2400" dirty="0" smtClean="0"/>
              <a:t>’</a:t>
            </a:r>
            <a:r>
              <a:rPr lang="en-US" sz="2400" dirty="0" smtClean="0"/>
              <a:t>12], Spark [NSDI </a:t>
            </a:r>
            <a:r>
              <a:rPr lang="fr-FR" sz="2400" dirty="0" smtClean="0"/>
              <a:t>’</a:t>
            </a:r>
            <a:r>
              <a:rPr lang="en-US" sz="2400" dirty="0" smtClean="0"/>
              <a:t>12], Tachyon [</a:t>
            </a:r>
            <a:r>
              <a:rPr lang="en-US" sz="2400" dirty="0" err="1" smtClean="0"/>
              <a:t>SoCC</a:t>
            </a:r>
            <a:r>
              <a:rPr lang="en-US" sz="2400" dirty="0" smtClean="0"/>
              <a:t> </a:t>
            </a:r>
            <a:r>
              <a:rPr lang="fr-FR" sz="2400" dirty="0" smtClean="0"/>
              <a:t>’</a:t>
            </a:r>
            <a:r>
              <a:rPr lang="en-US" sz="2400" dirty="0" smtClean="0"/>
              <a:t>14</a:t>
            </a:r>
            <a:r>
              <a:rPr lang="en-US" sz="2400" dirty="0"/>
              <a:t>]</a:t>
            </a:r>
            <a:endParaRPr 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4624" y="192384"/>
            <a:ext cx="8747125" cy="3365948"/>
          </a:xfrm>
          <a:prstGeom prst="rect">
            <a:avLst/>
          </a:prstGeom>
          <a:solidFill>
            <a:srgbClr val="FAC09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Network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Load balancing: VL2 [SIGCOMM ‘09], </a:t>
            </a:r>
            <a:r>
              <a:rPr lang="en-US" sz="2400" dirty="0" err="1"/>
              <a:t>Hedera</a:t>
            </a:r>
            <a:r>
              <a:rPr lang="en-US" sz="2400" dirty="0"/>
              <a:t> [NSDI </a:t>
            </a:r>
            <a:r>
              <a:rPr lang="fr-FR" sz="2400" dirty="0"/>
              <a:t>’</a:t>
            </a:r>
            <a:r>
              <a:rPr lang="en-US" sz="2400" dirty="0"/>
              <a:t>10], Sinbad [SIGCOMM </a:t>
            </a:r>
            <a:r>
              <a:rPr lang="fr-FR" sz="2400" dirty="0"/>
              <a:t>’</a:t>
            </a:r>
            <a:r>
              <a:rPr lang="en-US" sz="2400" dirty="0"/>
              <a:t>13]</a:t>
            </a:r>
            <a:endParaRPr lang="en-US" sz="2400" dirty="0">
              <a:latin typeface="Open Sans Condensed Bold"/>
              <a:cs typeface="Open Sans Condensed Bol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Application semantics: Orchestra [SIGCOMM </a:t>
            </a:r>
            <a:r>
              <a:rPr lang="fr-FR" sz="2400" dirty="0"/>
              <a:t>’</a:t>
            </a:r>
            <a:r>
              <a:rPr lang="en-US" sz="2400" dirty="0"/>
              <a:t>11], </a:t>
            </a:r>
            <a:r>
              <a:rPr lang="en-US" sz="2400" dirty="0" err="1"/>
              <a:t>Baraat</a:t>
            </a:r>
            <a:r>
              <a:rPr lang="en-US" sz="2400" dirty="0"/>
              <a:t> [SIGCOMM ‘14], </a:t>
            </a:r>
            <a:r>
              <a:rPr lang="en-US" sz="2400" dirty="0" err="1"/>
              <a:t>Varys</a:t>
            </a:r>
            <a:r>
              <a:rPr lang="en-US" sz="2400" dirty="0"/>
              <a:t> [SIGCOMM </a:t>
            </a:r>
            <a:r>
              <a:rPr lang="fr-FR" sz="2400" dirty="0"/>
              <a:t>’</a:t>
            </a:r>
            <a:r>
              <a:rPr lang="en-US" sz="2400" dirty="0"/>
              <a:t>14]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Reduce data sent: </a:t>
            </a:r>
            <a:r>
              <a:rPr lang="en-US" sz="2400" dirty="0" err="1"/>
              <a:t>PeriSCOPE</a:t>
            </a:r>
            <a:r>
              <a:rPr lang="en-US" sz="2400" dirty="0"/>
              <a:t> [OSDI ‘12], SUDO [NSDI </a:t>
            </a:r>
            <a:r>
              <a:rPr lang="fr-FR" sz="2400" dirty="0"/>
              <a:t>’</a:t>
            </a:r>
            <a:r>
              <a:rPr lang="en-US" sz="2400" dirty="0"/>
              <a:t>12]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In-network aggregation: </a:t>
            </a:r>
            <a:r>
              <a:rPr lang="en-US" sz="2400" dirty="0" err="1"/>
              <a:t>Camdoop</a:t>
            </a:r>
            <a:r>
              <a:rPr lang="en-US" sz="2400" dirty="0"/>
              <a:t> [NSDI </a:t>
            </a:r>
            <a:r>
              <a:rPr lang="fr-FR" sz="2400" dirty="0"/>
              <a:t>’</a:t>
            </a:r>
            <a:r>
              <a:rPr lang="en-US" sz="2400" dirty="0"/>
              <a:t>12]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Better isolation and fairness: </a:t>
            </a:r>
            <a:r>
              <a:rPr lang="en-US" sz="2400" dirty="0" err="1"/>
              <a:t>Oktopus</a:t>
            </a:r>
            <a:r>
              <a:rPr lang="en-US" sz="2400" dirty="0"/>
              <a:t> [SIGCOMM </a:t>
            </a:r>
            <a:r>
              <a:rPr lang="fr-FR" sz="2400" dirty="0" smtClean="0"/>
              <a:t>’</a:t>
            </a:r>
            <a:r>
              <a:rPr lang="en-US" sz="2400" dirty="0" smtClean="0"/>
              <a:t>11], </a:t>
            </a:r>
            <a:r>
              <a:rPr lang="en-US" sz="2400" dirty="0" err="1"/>
              <a:t>EyeQ</a:t>
            </a:r>
            <a:r>
              <a:rPr lang="en-US" sz="2400" dirty="0"/>
              <a:t> [NSDI ‘12], </a:t>
            </a:r>
            <a:r>
              <a:rPr lang="en-US" sz="2400" dirty="0" err="1"/>
              <a:t>FairCloud</a:t>
            </a:r>
            <a:r>
              <a:rPr lang="en-US" sz="2400" dirty="0"/>
              <a:t> [SIGCOMM </a:t>
            </a:r>
            <a:r>
              <a:rPr lang="fr-FR" sz="2400" dirty="0" smtClean="0"/>
              <a:t>’</a:t>
            </a:r>
            <a:r>
              <a:rPr lang="en-US" sz="2400" dirty="0" smtClean="0"/>
              <a:t>12]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21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74624" y="3733512"/>
            <a:ext cx="8747125" cy="1175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Disk</a:t>
            </a:r>
            <a:endParaRPr lang="en-US" sz="4400" dirty="0">
              <a:latin typeface="Open Sans Condensed Bold"/>
              <a:cs typeface="Open Sans Condensed Bold"/>
            </a:endParaRPr>
          </a:p>
          <a:p>
            <a:pPr marL="0" indent="0">
              <a:buNone/>
            </a:pPr>
            <a:r>
              <a:rPr lang="en-US" sz="2400" dirty="0" smtClean="0"/>
              <a:t>Themis [</a:t>
            </a:r>
            <a:r>
              <a:rPr lang="en-US" sz="2400" dirty="0" err="1" smtClean="0"/>
              <a:t>SoCC</a:t>
            </a:r>
            <a:r>
              <a:rPr lang="en-US" sz="2400" dirty="0" smtClean="0"/>
              <a:t> ‘12], </a:t>
            </a:r>
            <a:r>
              <a:rPr lang="en-US" sz="2400" dirty="0" err="1" smtClean="0"/>
              <a:t>PACMan</a:t>
            </a:r>
            <a:r>
              <a:rPr lang="en-US" sz="2400" dirty="0" smtClean="0"/>
              <a:t> [NSDI </a:t>
            </a:r>
            <a:r>
              <a:rPr lang="fr-FR" sz="2400" dirty="0" smtClean="0"/>
              <a:t>’</a:t>
            </a:r>
            <a:r>
              <a:rPr lang="en-US" sz="2400" dirty="0" smtClean="0"/>
              <a:t>12], Spark [NSDI </a:t>
            </a:r>
            <a:r>
              <a:rPr lang="fr-FR" sz="2400" dirty="0" smtClean="0"/>
              <a:t>’</a:t>
            </a:r>
            <a:r>
              <a:rPr lang="en-US" sz="2400" dirty="0" smtClean="0"/>
              <a:t>12], Tachyon [</a:t>
            </a:r>
            <a:r>
              <a:rPr lang="en-US" sz="2400" dirty="0" err="1" smtClean="0"/>
              <a:t>SoCC</a:t>
            </a:r>
            <a:r>
              <a:rPr lang="en-US" sz="2400" dirty="0" smtClean="0"/>
              <a:t> </a:t>
            </a:r>
            <a:r>
              <a:rPr lang="fr-FR" sz="2400" dirty="0" smtClean="0"/>
              <a:t>’</a:t>
            </a:r>
            <a:r>
              <a:rPr lang="en-US" sz="2400" dirty="0" smtClean="0"/>
              <a:t>14</a:t>
            </a:r>
            <a:r>
              <a:rPr lang="en-US" sz="2400" dirty="0"/>
              <a:t>]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4624" y="5102102"/>
            <a:ext cx="8747125" cy="15309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Stragglers</a:t>
            </a:r>
          </a:p>
          <a:p>
            <a:pPr marL="0" indent="0">
              <a:buNone/>
            </a:pPr>
            <a:r>
              <a:rPr lang="en-US" sz="2400" dirty="0" smtClean="0"/>
              <a:t>Scarlett [</a:t>
            </a:r>
            <a:r>
              <a:rPr lang="en-US" sz="2400" dirty="0" err="1" smtClean="0"/>
              <a:t>EuroSys</a:t>
            </a:r>
            <a:r>
              <a:rPr lang="en-US" sz="2400" dirty="0" smtClean="0"/>
              <a:t> ‘11]</a:t>
            </a:r>
            <a:r>
              <a:rPr lang="en-US" sz="2400" dirty="0"/>
              <a:t>, </a:t>
            </a:r>
            <a:r>
              <a:rPr lang="en-US" sz="2400" dirty="0" err="1"/>
              <a:t>SkewTune</a:t>
            </a:r>
            <a:r>
              <a:rPr lang="en-US" sz="2400" dirty="0"/>
              <a:t> [SIGMOD ‘12], </a:t>
            </a:r>
            <a:r>
              <a:rPr lang="en-US" sz="2400" dirty="0" smtClean="0"/>
              <a:t>LATE </a:t>
            </a:r>
            <a:r>
              <a:rPr lang="en-US" sz="2400" dirty="0"/>
              <a:t>[OSDI ‘08], </a:t>
            </a:r>
            <a:r>
              <a:rPr lang="en-US" sz="2400" dirty="0" err="1"/>
              <a:t>Mantri</a:t>
            </a:r>
            <a:r>
              <a:rPr lang="en-US" sz="2400" dirty="0"/>
              <a:t> [OSDI ‘10], </a:t>
            </a:r>
            <a:r>
              <a:rPr lang="en-US" sz="2400" dirty="0" smtClean="0"/>
              <a:t>Dolly [NSDI ‘13], GRASS [NSDI ‘14], Wrangler [</a:t>
            </a:r>
            <a:r>
              <a:rPr lang="en-US" sz="2400" dirty="0" err="1" smtClean="0"/>
              <a:t>SoCC</a:t>
            </a:r>
            <a:r>
              <a:rPr lang="en-US" sz="2400" dirty="0" smtClean="0"/>
              <a:t> </a:t>
            </a:r>
            <a:r>
              <a:rPr lang="fr-FR" sz="2400" dirty="0" smtClean="0"/>
              <a:t>’</a:t>
            </a:r>
            <a:r>
              <a:rPr lang="en-US" sz="2400" dirty="0" smtClean="0"/>
              <a:t>14]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4624" y="192384"/>
            <a:ext cx="8747125" cy="3365948"/>
          </a:xfrm>
          <a:prstGeom prst="rect">
            <a:avLst/>
          </a:prstGeom>
          <a:solidFill>
            <a:srgbClr val="FAC09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Network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Load balancing: VL2 [SIGCOMM ‘09], </a:t>
            </a:r>
            <a:r>
              <a:rPr lang="en-US" sz="2400" dirty="0" err="1"/>
              <a:t>Hedera</a:t>
            </a:r>
            <a:r>
              <a:rPr lang="en-US" sz="2400" dirty="0"/>
              <a:t> [NSDI </a:t>
            </a:r>
            <a:r>
              <a:rPr lang="fr-FR" sz="2400" dirty="0"/>
              <a:t>’</a:t>
            </a:r>
            <a:r>
              <a:rPr lang="en-US" sz="2400" dirty="0"/>
              <a:t>10], Sinbad [SIGCOMM </a:t>
            </a:r>
            <a:r>
              <a:rPr lang="fr-FR" sz="2400" dirty="0"/>
              <a:t>’</a:t>
            </a:r>
            <a:r>
              <a:rPr lang="en-US" sz="2400" dirty="0"/>
              <a:t>13]</a:t>
            </a:r>
            <a:endParaRPr lang="en-US" sz="2400" dirty="0">
              <a:latin typeface="Open Sans Condensed Bold"/>
              <a:cs typeface="Open Sans Condensed Bol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Application semantics: Orchestra [SIGCOMM </a:t>
            </a:r>
            <a:r>
              <a:rPr lang="fr-FR" sz="2400" dirty="0"/>
              <a:t>’</a:t>
            </a:r>
            <a:r>
              <a:rPr lang="en-US" sz="2400" dirty="0"/>
              <a:t>11], </a:t>
            </a:r>
            <a:r>
              <a:rPr lang="en-US" sz="2400" dirty="0" err="1"/>
              <a:t>Baraat</a:t>
            </a:r>
            <a:r>
              <a:rPr lang="en-US" sz="2400" dirty="0"/>
              <a:t> [SIGCOMM ‘14], </a:t>
            </a:r>
            <a:r>
              <a:rPr lang="en-US" sz="2400" dirty="0" err="1"/>
              <a:t>Varys</a:t>
            </a:r>
            <a:r>
              <a:rPr lang="en-US" sz="2400" dirty="0"/>
              <a:t> [SIGCOMM </a:t>
            </a:r>
            <a:r>
              <a:rPr lang="fr-FR" sz="2400" dirty="0"/>
              <a:t>’</a:t>
            </a:r>
            <a:r>
              <a:rPr lang="en-US" sz="2400" dirty="0"/>
              <a:t>14]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Reduce data sent: </a:t>
            </a:r>
            <a:r>
              <a:rPr lang="en-US" sz="2400" dirty="0" err="1"/>
              <a:t>PeriSCOPE</a:t>
            </a:r>
            <a:r>
              <a:rPr lang="en-US" sz="2400" dirty="0"/>
              <a:t> [OSDI ‘12], SUDO [NSDI </a:t>
            </a:r>
            <a:r>
              <a:rPr lang="fr-FR" sz="2400" dirty="0"/>
              <a:t>’</a:t>
            </a:r>
            <a:r>
              <a:rPr lang="en-US" sz="2400" dirty="0"/>
              <a:t>12]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In-network aggregation: </a:t>
            </a:r>
            <a:r>
              <a:rPr lang="en-US" sz="2400" dirty="0" err="1"/>
              <a:t>Camdoop</a:t>
            </a:r>
            <a:r>
              <a:rPr lang="en-US" sz="2400" dirty="0"/>
              <a:t> [NSDI </a:t>
            </a:r>
            <a:r>
              <a:rPr lang="fr-FR" sz="2400" dirty="0"/>
              <a:t>’</a:t>
            </a:r>
            <a:r>
              <a:rPr lang="en-US" sz="2400" dirty="0"/>
              <a:t>12]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Better isolation and fairness: </a:t>
            </a:r>
            <a:r>
              <a:rPr lang="en-US" sz="2400" dirty="0" err="1"/>
              <a:t>Oktopus</a:t>
            </a:r>
            <a:r>
              <a:rPr lang="en-US" sz="2400" dirty="0"/>
              <a:t> [SIGCOMM ‘11]), </a:t>
            </a:r>
            <a:r>
              <a:rPr lang="en-US" sz="2400" dirty="0" err="1"/>
              <a:t>EyeQ</a:t>
            </a:r>
            <a:r>
              <a:rPr lang="en-US" sz="2400" dirty="0"/>
              <a:t> [NSDI ‘12], </a:t>
            </a:r>
            <a:r>
              <a:rPr lang="en-US" sz="2400" dirty="0" err="1"/>
              <a:t>FairCloud</a:t>
            </a:r>
            <a:r>
              <a:rPr lang="en-US" sz="2400" dirty="0"/>
              <a:t> [SIGCOMM </a:t>
            </a:r>
            <a:r>
              <a:rPr lang="fr-FR" sz="2400" dirty="0" smtClean="0"/>
              <a:t>’</a:t>
            </a:r>
            <a:r>
              <a:rPr lang="en-US" sz="2400" dirty="0" smtClean="0"/>
              <a:t>12]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Missing: what’s most important to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end-to-end performance?</a:t>
            </a:r>
            <a:endParaRPr lang="en-US" sz="4400" dirty="0">
              <a:solidFill>
                <a:srgbClr val="000000"/>
              </a:solidFill>
              <a:latin typeface="Open Sans Condensed Bold"/>
              <a:cs typeface="Open Sans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5870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74624" y="3733512"/>
            <a:ext cx="8747125" cy="1175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Disk</a:t>
            </a:r>
            <a:endParaRPr lang="en-US" sz="4400" dirty="0">
              <a:latin typeface="Open Sans Condensed Bold"/>
              <a:cs typeface="Open Sans Condensed Bold"/>
            </a:endParaRPr>
          </a:p>
          <a:p>
            <a:pPr marL="0" indent="0">
              <a:buNone/>
            </a:pPr>
            <a:r>
              <a:rPr lang="en-US" sz="2400" dirty="0" smtClean="0"/>
              <a:t>Themis [</a:t>
            </a:r>
            <a:r>
              <a:rPr lang="en-US" sz="2400" dirty="0" err="1" smtClean="0"/>
              <a:t>SoCC</a:t>
            </a:r>
            <a:r>
              <a:rPr lang="en-US" sz="2400" dirty="0" smtClean="0"/>
              <a:t> ‘12], </a:t>
            </a:r>
            <a:r>
              <a:rPr lang="en-US" sz="2400" dirty="0" err="1" smtClean="0"/>
              <a:t>PACMan</a:t>
            </a:r>
            <a:r>
              <a:rPr lang="en-US" sz="2400" dirty="0" smtClean="0"/>
              <a:t> [NSDI </a:t>
            </a:r>
            <a:r>
              <a:rPr lang="fr-FR" sz="2400" dirty="0" smtClean="0"/>
              <a:t>’</a:t>
            </a:r>
            <a:r>
              <a:rPr lang="en-US" sz="2400" dirty="0" smtClean="0"/>
              <a:t>12], Spark [NSDI </a:t>
            </a:r>
            <a:r>
              <a:rPr lang="fr-FR" sz="2400" dirty="0" smtClean="0"/>
              <a:t>’</a:t>
            </a:r>
            <a:r>
              <a:rPr lang="en-US" sz="2400" dirty="0" smtClean="0"/>
              <a:t>12], Tachyon [</a:t>
            </a:r>
            <a:r>
              <a:rPr lang="en-US" sz="2400" dirty="0" err="1" smtClean="0"/>
              <a:t>SoCC</a:t>
            </a:r>
            <a:r>
              <a:rPr lang="en-US" sz="2400" dirty="0" smtClean="0"/>
              <a:t> </a:t>
            </a:r>
            <a:r>
              <a:rPr lang="fr-FR" sz="2400" dirty="0" smtClean="0"/>
              <a:t>’</a:t>
            </a:r>
            <a:r>
              <a:rPr lang="en-US" sz="2400" dirty="0" smtClean="0"/>
              <a:t>14</a:t>
            </a:r>
            <a:r>
              <a:rPr lang="en-US" sz="2400" dirty="0"/>
              <a:t>]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4624" y="5102102"/>
            <a:ext cx="8747125" cy="15309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Stragglers</a:t>
            </a:r>
          </a:p>
          <a:p>
            <a:pPr marL="0" indent="0">
              <a:buNone/>
            </a:pPr>
            <a:r>
              <a:rPr lang="en-US" sz="2400" dirty="0" smtClean="0"/>
              <a:t>Scarlett [</a:t>
            </a:r>
            <a:r>
              <a:rPr lang="en-US" sz="2400" dirty="0" err="1" smtClean="0"/>
              <a:t>EuroSys</a:t>
            </a:r>
            <a:r>
              <a:rPr lang="en-US" sz="2400" dirty="0" smtClean="0"/>
              <a:t> ‘11]</a:t>
            </a:r>
            <a:r>
              <a:rPr lang="en-US" sz="2400" dirty="0"/>
              <a:t>, </a:t>
            </a:r>
            <a:r>
              <a:rPr lang="en-US" sz="2400" dirty="0" err="1"/>
              <a:t>SkewTune</a:t>
            </a:r>
            <a:r>
              <a:rPr lang="en-US" sz="2400" dirty="0"/>
              <a:t> [SIGMOD ‘12], </a:t>
            </a:r>
            <a:r>
              <a:rPr lang="en-US" sz="2400" dirty="0" smtClean="0"/>
              <a:t>LATE </a:t>
            </a:r>
            <a:r>
              <a:rPr lang="en-US" sz="2400" dirty="0"/>
              <a:t>[OSDI ‘08], </a:t>
            </a:r>
            <a:r>
              <a:rPr lang="en-US" sz="2400" dirty="0" err="1"/>
              <a:t>Mantri</a:t>
            </a:r>
            <a:r>
              <a:rPr lang="en-US" sz="2400" dirty="0"/>
              <a:t> [OSDI ‘10], </a:t>
            </a:r>
            <a:r>
              <a:rPr lang="en-US" sz="2400" dirty="0" smtClean="0"/>
              <a:t>Dolly [NSDI ‘13], GRASS [NSDI ‘14], Wrangler [</a:t>
            </a:r>
            <a:r>
              <a:rPr lang="en-US" sz="2400" dirty="0" err="1" smtClean="0"/>
              <a:t>SoCC</a:t>
            </a:r>
            <a:r>
              <a:rPr lang="en-US" sz="2400" dirty="0" smtClean="0"/>
              <a:t> </a:t>
            </a:r>
            <a:r>
              <a:rPr lang="fr-FR" sz="2400" dirty="0" smtClean="0"/>
              <a:t>’</a:t>
            </a:r>
            <a:r>
              <a:rPr lang="en-US" sz="2400" dirty="0" smtClean="0"/>
              <a:t>14]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4624" y="192384"/>
            <a:ext cx="8747125" cy="3365948"/>
          </a:xfrm>
          <a:prstGeom prst="rect">
            <a:avLst/>
          </a:prstGeom>
          <a:solidFill>
            <a:srgbClr val="FAC09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Network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Load balancing: VL2 [SIGCOMM ‘09], </a:t>
            </a:r>
            <a:r>
              <a:rPr lang="en-US" sz="2400" dirty="0" err="1"/>
              <a:t>Hedera</a:t>
            </a:r>
            <a:r>
              <a:rPr lang="en-US" sz="2400" dirty="0"/>
              <a:t> [NSDI </a:t>
            </a:r>
            <a:r>
              <a:rPr lang="fr-FR" sz="2400" dirty="0"/>
              <a:t>’</a:t>
            </a:r>
            <a:r>
              <a:rPr lang="en-US" sz="2400" dirty="0"/>
              <a:t>10], Sinbad [SIGCOMM </a:t>
            </a:r>
            <a:r>
              <a:rPr lang="fr-FR" sz="2400" dirty="0"/>
              <a:t>’</a:t>
            </a:r>
            <a:r>
              <a:rPr lang="en-US" sz="2400" dirty="0"/>
              <a:t>13]</a:t>
            </a:r>
            <a:endParaRPr lang="en-US" sz="2400" dirty="0">
              <a:latin typeface="Open Sans Condensed Bold"/>
              <a:cs typeface="Open Sans Condensed Bol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Application semantics: Orchestra [SIGCOMM </a:t>
            </a:r>
            <a:r>
              <a:rPr lang="fr-FR" sz="2400" dirty="0"/>
              <a:t>’</a:t>
            </a:r>
            <a:r>
              <a:rPr lang="en-US" sz="2400" dirty="0"/>
              <a:t>11], </a:t>
            </a:r>
            <a:r>
              <a:rPr lang="en-US" sz="2400" dirty="0" err="1"/>
              <a:t>Baraat</a:t>
            </a:r>
            <a:r>
              <a:rPr lang="en-US" sz="2400" dirty="0"/>
              <a:t> [SIGCOMM ‘14], </a:t>
            </a:r>
            <a:r>
              <a:rPr lang="en-US" sz="2400" dirty="0" err="1"/>
              <a:t>Varys</a:t>
            </a:r>
            <a:r>
              <a:rPr lang="en-US" sz="2400" dirty="0"/>
              <a:t> [SIGCOMM </a:t>
            </a:r>
            <a:r>
              <a:rPr lang="fr-FR" sz="2400" dirty="0"/>
              <a:t>’</a:t>
            </a:r>
            <a:r>
              <a:rPr lang="en-US" sz="2400" dirty="0"/>
              <a:t>14]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Reduce data sent: </a:t>
            </a:r>
            <a:r>
              <a:rPr lang="en-US" sz="2400" dirty="0" err="1"/>
              <a:t>PeriSCOPE</a:t>
            </a:r>
            <a:r>
              <a:rPr lang="en-US" sz="2400" dirty="0"/>
              <a:t> [OSDI ‘12], SUDO [NSDI </a:t>
            </a:r>
            <a:r>
              <a:rPr lang="fr-FR" sz="2400" dirty="0"/>
              <a:t>’</a:t>
            </a:r>
            <a:r>
              <a:rPr lang="en-US" sz="2400" dirty="0"/>
              <a:t>12]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In-network aggregation: </a:t>
            </a:r>
            <a:r>
              <a:rPr lang="en-US" sz="2400" dirty="0" err="1"/>
              <a:t>Camdoop</a:t>
            </a:r>
            <a:r>
              <a:rPr lang="en-US" sz="2400" dirty="0"/>
              <a:t> [NSDI </a:t>
            </a:r>
            <a:r>
              <a:rPr lang="fr-FR" sz="2400" dirty="0"/>
              <a:t>’</a:t>
            </a:r>
            <a:r>
              <a:rPr lang="en-US" sz="2400" dirty="0"/>
              <a:t>12]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Better isolation and fairness: </a:t>
            </a:r>
            <a:r>
              <a:rPr lang="en-US" sz="2400" dirty="0" err="1"/>
              <a:t>Oktopus</a:t>
            </a:r>
            <a:r>
              <a:rPr lang="en-US" sz="2400" dirty="0"/>
              <a:t> [SIGCOMM ‘11]), </a:t>
            </a:r>
            <a:r>
              <a:rPr lang="en-US" sz="2400" dirty="0" err="1"/>
              <a:t>EyeQ</a:t>
            </a:r>
            <a:r>
              <a:rPr lang="en-US" sz="2400" dirty="0"/>
              <a:t> [NSDI ‘12], </a:t>
            </a:r>
            <a:r>
              <a:rPr lang="en-US" sz="2400" dirty="0" err="1"/>
              <a:t>FairCloud</a:t>
            </a:r>
            <a:r>
              <a:rPr lang="en-US" sz="2400" dirty="0"/>
              <a:t> [SIGCOMM </a:t>
            </a:r>
            <a:r>
              <a:rPr lang="fr-FR" sz="2400" dirty="0" smtClean="0"/>
              <a:t>’</a:t>
            </a:r>
            <a:r>
              <a:rPr lang="en-US" sz="2400" dirty="0" smtClean="0"/>
              <a:t>12]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Open Sans Cond Light"/>
                <a:cs typeface="Open Sans Cond Light"/>
              </a:rPr>
              <a:t>Widely-accepted mantras:</a:t>
            </a:r>
          </a:p>
          <a:p>
            <a:pPr algn="ctr"/>
            <a:endParaRPr lang="en-US" sz="4000" dirty="0" smtClean="0">
              <a:solidFill>
                <a:srgbClr val="000000"/>
              </a:solidFill>
              <a:latin typeface="Open Sans Condensed Bold"/>
              <a:cs typeface="Open Sans Condensed Bold"/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Network and disk I/O are bottlenecks</a:t>
            </a:r>
          </a:p>
          <a:p>
            <a:pPr algn="ctr"/>
            <a:endParaRPr lang="en-US" sz="4000" dirty="0" smtClean="0">
              <a:solidFill>
                <a:srgbClr val="000000"/>
              </a:solidFill>
              <a:latin typeface="Open Sans Condensed Bold"/>
              <a:cs typeface="Open Sans Condensed Bold"/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Stragglers are a major issue with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unknown causes</a:t>
            </a:r>
            <a:endParaRPr lang="en-US" sz="4000" dirty="0">
              <a:solidFill>
                <a:srgbClr val="000000"/>
              </a:solidFill>
              <a:latin typeface="Open Sans Condensed Bold"/>
              <a:cs typeface="Open Sans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02313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20779</TotalTime>
  <Words>1837</Words>
  <Application>Microsoft Macintosh PowerPoint</Application>
  <PresentationFormat>On-screen Show (4:3)</PresentationFormat>
  <Paragraphs>347</Paragraphs>
  <Slides>46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Making Sense of Performance in Data Analytics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work</vt:lpstr>
      <vt:lpstr>Takeaways based on three Spark workloads:</vt:lpstr>
      <vt:lpstr>PowerPoint Presentation</vt:lpstr>
      <vt:lpstr>This work:</vt:lpstr>
      <vt:lpstr>Outline</vt:lpstr>
      <vt:lpstr>What is the job’s bottleneck?</vt:lpstr>
      <vt:lpstr>How does network affect the job’s completion time?</vt:lpstr>
      <vt:lpstr>Blocked time analysis</vt:lpstr>
      <vt:lpstr>PowerPoint Presentation</vt:lpstr>
      <vt:lpstr>(2) Simulate how job completion time would change</vt:lpstr>
      <vt:lpstr>PowerPoint Presentation</vt:lpstr>
      <vt:lpstr>Outline</vt:lpstr>
      <vt:lpstr>PowerPoint Presentation</vt:lpstr>
      <vt:lpstr>SQL Workloads run on Spark</vt:lpstr>
      <vt:lpstr>Outline</vt:lpstr>
      <vt:lpstr>How much faster could jobs get from optimizing network performance?</vt:lpstr>
      <vt:lpstr>How much faster could jobs get from optimizing network performance?</vt:lpstr>
      <vt:lpstr>How much faster could jobs get from optimizing network performance?</vt:lpstr>
      <vt:lpstr>How much faster could jobs get from optimizing disk performance?</vt:lpstr>
      <vt:lpstr>How important is CPU?</vt:lpstr>
      <vt:lpstr>What about stragglers?</vt:lpstr>
      <vt:lpstr>Takeaways based on three Spark workloads:</vt:lpstr>
      <vt:lpstr>Outline</vt:lpstr>
      <vt:lpstr>Why are our results so different than what’s stated in prior work?</vt:lpstr>
      <vt:lpstr>How much data is transferred per CPU second?</vt:lpstr>
      <vt:lpstr>Why are our results so different than what’s stated in prior work?</vt:lpstr>
      <vt:lpstr>When is the network used?</vt:lpstr>
      <vt:lpstr>How does the data transferred over the network compare to the input data?</vt:lpstr>
      <vt:lpstr>Prior work conflates CPU and network time</vt:lpstr>
      <vt:lpstr>When does the network matter?</vt:lpstr>
      <vt:lpstr>Why are our results so different than what’s stated in prior work?</vt:lpstr>
      <vt:lpstr>Limitations</vt:lpstr>
      <vt:lpstr>Limitations aren’t fatal</vt:lpstr>
      <vt:lpstr>PowerPoint Presentation</vt:lpstr>
      <vt:lpstr>Backup Slides</vt:lpstr>
      <vt:lpstr>Why is the CPU time so high?</vt:lpstr>
      <vt:lpstr>What can be done to reduce compute time?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my name is kay</dc:title>
  <dc:creator>Kay Ousterhout</dc:creator>
  <cp:lastModifiedBy>Kay Ousterhout</cp:lastModifiedBy>
  <cp:revision>426</cp:revision>
  <dcterms:created xsi:type="dcterms:W3CDTF">2014-10-28T18:47:50Z</dcterms:created>
  <dcterms:modified xsi:type="dcterms:W3CDTF">2015-05-05T19:20:52Z</dcterms:modified>
</cp:coreProperties>
</file>