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401" r:id="rId2"/>
    <p:sldId id="539" r:id="rId3"/>
    <p:sldId id="540" r:id="rId4"/>
    <p:sldId id="470" r:id="rId5"/>
    <p:sldId id="402" r:id="rId6"/>
    <p:sldId id="450" r:id="rId7"/>
    <p:sldId id="501" r:id="rId8"/>
    <p:sldId id="522" r:id="rId9"/>
    <p:sldId id="523" r:id="rId10"/>
    <p:sldId id="480" r:id="rId11"/>
    <p:sldId id="475" r:id="rId12"/>
    <p:sldId id="478" r:id="rId13"/>
    <p:sldId id="483" r:id="rId14"/>
    <p:sldId id="482" r:id="rId15"/>
    <p:sldId id="479" r:id="rId16"/>
    <p:sldId id="525" r:id="rId17"/>
    <p:sldId id="526" r:id="rId18"/>
    <p:sldId id="486" r:id="rId19"/>
    <p:sldId id="524" r:id="rId20"/>
    <p:sldId id="476" r:id="rId21"/>
    <p:sldId id="538" r:id="rId22"/>
    <p:sldId id="529" r:id="rId23"/>
    <p:sldId id="530" r:id="rId24"/>
    <p:sldId id="531" r:id="rId25"/>
    <p:sldId id="411" r:id="rId26"/>
    <p:sldId id="508" r:id="rId27"/>
    <p:sldId id="532" r:id="rId28"/>
    <p:sldId id="533" r:id="rId29"/>
    <p:sldId id="461" r:id="rId30"/>
    <p:sldId id="460" r:id="rId31"/>
    <p:sldId id="488" r:id="rId32"/>
    <p:sldId id="534" r:id="rId33"/>
    <p:sldId id="535" r:id="rId34"/>
    <p:sldId id="466" r:id="rId35"/>
    <p:sldId id="429" r:id="rId36"/>
    <p:sldId id="512" r:id="rId37"/>
    <p:sldId id="432" r:id="rId38"/>
    <p:sldId id="442" r:id="rId39"/>
    <p:sldId id="469" r:id="rId40"/>
    <p:sldId id="520" r:id="rId41"/>
    <p:sldId id="506" r:id="rId42"/>
    <p:sldId id="462" r:id="rId43"/>
    <p:sldId id="43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200"/>
    <a:srgbClr val="C0504D"/>
    <a:srgbClr val="981317"/>
    <a:srgbClr val="008040"/>
    <a:srgbClr val="B9CDE5"/>
    <a:srgbClr val="3D4A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60" autoAdjust="0"/>
    <p:restoredTop sz="73750" autoAdjust="0"/>
  </p:normalViewPr>
  <p:slideViewPr>
    <p:cSldViewPr>
      <p:cViewPr>
        <p:scale>
          <a:sx n="125" d="100"/>
          <a:sy n="125" d="100"/>
        </p:scale>
        <p:origin x="-74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65" d="100"/>
          <a:sy n="165" d="100"/>
        </p:scale>
        <p:origin x="-2616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9FF37-ABA2-BE42-9998-EC9673F3D84A}" type="datetimeFigureOut">
              <a:rPr lang="en-US" smtClean="0"/>
              <a:t>11/5/13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339A4-1BC9-4D42-BA10-537D9112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2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357AC-B911-41D5-B784-0AF0C2992991}" type="datetimeFigureOut">
              <a:rPr lang="en-US" smtClean="0"/>
              <a:t>11/5/13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67D1D-873B-41B3-9738-AC192A692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7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50916E-BDB9-E443-9E54-60C2B4A1430F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7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7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7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7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7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7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7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70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7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7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66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70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70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70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7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70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7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7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7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70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44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660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70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000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000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000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07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000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000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000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318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41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230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476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552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70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7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1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36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17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36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8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1C5-71BA-4A1F-B891-0D7E2BFF44D3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1C5-71BA-4A1F-B891-0D7E2BFF44D3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3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1C5-71BA-4A1F-B891-0D7E2BFF44D3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9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1C5-71BA-4A1F-B891-0D7E2BFF44D3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9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1C5-71BA-4A1F-B891-0D7E2BFF44D3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8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1C5-71BA-4A1F-B891-0D7E2BFF44D3}" type="datetimeFigureOut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3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1C5-71BA-4A1F-B891-0D7E2BFF44D3}" type="datetimeFigureOut">
              <a:rPr lang="en-US" smtClean="0"/>
              <a:t>11/5/13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9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1C5-71BA-4A1F-B891-0D7E2BFF44D3}" type="datetimeFigureOut">
              <a:rPr lang="en-US" smtClean="0"/>
              <a:t>11/5/13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1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1C5-71BA-4A1F-B891-0D7E2BFF44D3}" type="datetimeFigureOut">
              <a:rPr lang="en-US" smtClean="0"/>
              <a:t>11/5/13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2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1C5-71BA-4A1F-B891-0D7E2BFF44D3}" type="datetimeFigureOut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5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1C5-71BA-4A1F-B891-0D7E2BFF44D3}" type="datetimeFigureOut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5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931C5-71BA-4A1F-B891-0D7E2BFF44D3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6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Yanone Kaffeesatz Light"/>
          <a:ea typeface="+mn-ea"/>
          <a:cs typeface="Yanone Kaffeesatz Light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kern="1200">
          <a:solidFill>
            <a:schemeClr val="tx1"/>
          </a:solidFill>
          <a:latin typeface="Yanone Kaffeesatz Light"/>
          <a:ea typeface="+mn-ea"/>
          <a:cs typeface="Yanone Kaffeesatz Light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tx1"/>
          </a:solidFill>
          <a:latin typeface="Yanone Kaffeesatz Light"/>
          <a:ea typeface="+mn-ea"/>
          <a:cs typeface="Yanone Kaffeesatz Light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i="0" kern="1200">
          <a:solidFill>
            <a:schemeClr val="tx1"/>
          </a:solidFill>
          <a:latin typeface="Yanone Kaffeesatz Light"/>
          <a:ea typeface="+mn-ea"/>
          <a:cs typeface="Yanone Kaffeesatz Ligh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i="0" kern="1200">
          <a:solidFill>
            <a:schemeClr val="tx1"/>
          </a:solidFill>
          <a:latin typeface="Yanone Kaffeesatz Light"/>
          <a:ea typeface="+mn-ea"/>
          <a:cs typeface="Yanone Kaffeesatz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ctrTitle"/>
          </p:nvPr>
        </p:nvSpPr>
        <p:spPr>
          <a:xfrm>
            <a:off x="533400" y="1201042"/>
            <a:ext cx="7772400" cy="793913"/>
          </a:xfrm>
        </p:spPr>
        <p:txBody>
          <a:bodyPr>
            <a:noAutofit/>
          </a:bodyPr>
          <a:lstStyle/>
          <a:p>
            <a:pPr algn="l"/>
            <a:r>
              <a:rPr lang="en-US" sz="9600" dirty="0" smtClean="0">
                <a:latin typeface="Yanone Kaffeesatz Bold"/>
                <a:ea typeface="ＭＳ Ｐゴシック" charset="0"/>
                <a:cs typeface="Yanone Kaffeesatz Bold"/>
              </a:rPr>
              <a:t>Sparrow</a:t>
            </a:r>
            <a:endParaRPr lang="en-US" sz="9600" dirty="0">
              <a:latin typeface="Yanone Kaffeesatz Bold"/>
              <a:ea typeface="ＭＳ Ｐゴシック" charset="0"/>
              <a:cs typeface="Yanone Kaffeesatz Bold"/>
            </a:endParaRPr>
          </a:p>
        </p:txBody>
      </p:sp>
      <p:sp>
        <p:nvSpPr>
          <p:cNvPr id="15362" name="Subtitle 8"/>
          <p:cNvSpPr>
            <a:spLocks noGrp="1"/>
          </p:cNvSpPr>
          <p:nvPr>
            <p:ph type="subTitle" idx="1"/>
          </p:nvPr>
        </p:nvSpPr>
        <p:spPr>
          <a:xfrm>
            <a:off x="609599" y="2209800"/>
            <a:ext cx="7696201" cy="932558"/>
          </a:xfrm>
        </p:spPr>
        <p:txBody>
          <a:bodyPr/>
          <a:lstStyle/>
          <a:p>
            <a:pPr algn="l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Yanone Kaffeesatz Regular"/>
                <a:cs typeface="Yanone Kaffeesatz Regular"/>
              </a:rPr>
              <a:t>Distributed Low-Latency Scheduling</a:t>
            </a:r>
            <a:endParaRPr lang="en-US" sz="4000" dirty="0">
              <a:solidFill>
                <a:schemeClr val="bg1">
                  <a:lumMod val="50000"/>
                </a:schemeClr>
              </a:solidFill>
              <a:latin typeface="Yanone Kaffeesatz Regular"/>
              <a:ea typeface="ＭＳ Ｐゴシック" charset="0"/>
              <a:cs typeface="Yanone Kaffeesatz Regular"/>
            </a:endParaRPr>
          </a:p>
        </p:txBody>
      </p:sp>
      <p:sp>
        <p:nvSpPr>
          <p:cNvPr id="15363" name="Rectangle 30"/>
          <p:cNvSpPr>
            <a:spLocks noChangeArrowheads="1"/>
          </p:cNvSpPr>
          <p:nvPr/>
        </p:nvSpPr>
        <p:spPr bwMode="auto">
          <a:xfrm>
            <a:off x="609600" y="3762336"/>
            <a:ext cx="7133416" cy="559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rgbClr val="404040"/>
                </a:solidFill>
                <a:latin typeface="Yanone Kaffeesatz Light"/>
                <a:cs typeface="Yanone Kaffeesatz Light"/>
              </a:rPr>
              <a:t>Kay Ousterhout, Patrick Wendell, </a:t>
            </a:r>
            <a:r>
              <a:rPr lang="en-US" sz="2800" dirty="0" err="1" smtClean="0">
                <a:solidFill>
                  <a:srgbClr val="404040"/>
                </a:solidFill>
                <a:latin typeface="Yanone Kaffeesatz Light"/>
                <a:cs typeface="Yanone Kaffeesatz Light"/>
              </a:rPr>
              <a:t>Matei</a:t>
            </a:r>
            <a:r>
              <a:rPr lang="en-US" sz="2800" dirty="0" smtClean="0">
                <a:solidFill>
                  <a:srgbClr val="404040"/>
                </a:solidFill>
                <a:latin typeface="Yanone Kaffeesatz Light"/>
                <a:cs typeface="Yanone Kaffeesatz Light"/>
              </a:rPr>
              <a:t> </a:t>
            </a:r>
            <a:r>
              <a:rPr lang="en-US" sz="2800" dirty="0" err="1" smtClean="0">
                <a:solidFill>
                  <a:srgbClr val="404040"/>
                </a:solidFill>
                <a:latin typeface="Yanone Kaffeesatz Light"/>
                <a:cs typeface="Yanone Kaffeesatz Light"/>
              </a:rPr>
              <a:t>Zaharia</a:t>
            </a:r>
            <a:r>
              <a:rPr lang="en-US" sz="2800" dirty="0" smtClean="0">
                <a:solidFill>
                  <a:srgbClr val="404040"/>
                </a:solidFill>
                <a:latin typeface="Yanone Kaffeesatz Light"/>
                <a:cs typeface="Yanone Kaffeesatz Light"/>
              </a:rPr>
              <a:t>, </a:t>
            </a:r>
            <a:r>
              <a:rPr lang="en-US" sz="2800" dirty="0">
                <a:solidFill>
                  <a:srgbClr val="404040"/>
                </a:solidFill>
                <a:latin typeface="Yanone Kaffeesatz Light"/>
                <a:cs typeface="Yanone Kaffeesatz Light"/>
              </a:rPr>
              <a:t>Ion </a:t>
            </a:r>
            <a:r>
              <a:rPr lang="en-US" sz="2800" dirty="0" err="1">
                <a:solidFill>
                  <a:srgbClr val="404040"/>
                </a:solidFill>
                <a:latin typeface="Yanone Kaffeesatz Light"/>
                <a:cs typeface="Yanone Kaffeesatz Light"/>
              </a:rPr>
              <a:t>Stoica</a:t>
            </a:r>
            <a:endParaRPr lang="en-US" sz="2800" dirty="0">
              <a:solidFill>
                <a:srgbClr val="404040"/>
              </a:solidFill>
              <a:latin typeface="Yanone Kaffeesatz Light"/>
              <a:cs typeface="Yanone Kaffeesatz Light"/>
            </a:endParaRPr>
          </a:p>
        </p:txBody>
      </p:sp>
      <p:pic>
        <p:nvPicPr>
          <p:cNvPr id="15364" name="Picture 4" descr="amplab_hi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105400"/>
            <a:ext cx="3810000" cy="127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51816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75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20762"/>
          </a:xfrm>
        </p:spPr>
        <p:txBody>
          <a:bodyPr/>
          <a:lstStyle/>
          <a:p>
            <a:r>
              <a:rPr lang="en-US" dirty="0" smtClean="0"/>
              <a:t>Scheduling with Sparrow</a:t>
            </a:r>
            <a:endParaRPr lang="en-US" sz="2800" b="0" dirty="0"/>
          </a:p>
        </p:txBody>
      </p:sp>
      <p:sp>
        <p:nvSpPr>
          <p:cNvPr id="5" name="Rounded Rectangle 4"/>
          <p:cNvSpPr/>
          <p:nvPr/>
        </p:nvSpPr>
        <p:spPr>
          <a:xfrm>
            <a:off x="6411510" y="1981200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268608" y="4235480"/>
            <a:ext cx="45719" cy="353694"/>
            <a:chOff x="7082687" y="3166892"/>
            <a:chExt cx="45719" cy="353694"/>
          </a:xfrm>
        </p:grpSpPr>
        <p:sp>
          <p:nvSpPr>
            <p:cNvPr id="20" name="Rectangle 19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79537" y="4577508"/>
            <a:ext cx="45719" cy="353694"/>
            <a:chOff x="7082687" y="3166892"/>
            <a:chExt cx="45719" cy="353694"/>
          </a:xfrm>
        </p:grpSpPr>
        <p:sp>
          <p:nvSpPr>
            <p:cNvPr id="25" name="Rectangle 24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6212309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15459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12309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15459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13390" y="3048000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216365" y="356588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19515" y="356588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12309" y="4092461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822665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35650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638800" y="2571867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411510" y="2492943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411510" y="3000799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411510" y="3496357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411510" y="4027571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620634" y="3615765"/>
            <a:ext cx="1295947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620634" y="4792748"/>
            <a:ext cx="1295947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620634" y="2169833"/>
            <a:ext cx="1295947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620634" y="2900531"/>
            <a:ext cx="1295947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2" name="Content Placeholder 1"/>
          <p:cNvSpPr txBox="1">
            <a:spLocks/>
          </p:cNvSpPr>
          <p:nvPr/>
        </p:nvSpPr>
        <p:spPr bwMode="auto">
          <a:xfrm>
            <a:off x="381000" y="2781046"/>
            <a:ext cx="1389510" cy="626769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defTabSz="457200" rtl="0" eaLnBrk="1" fontAlgn="base" hangingPunct="1">
              <a:spcBef>
                <a:spcPts val="2000"/>
              </a:spcBef>
              <a:spcAft>
                <a:spcPct val="0"/>
              </a:spcAft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Lucida Grande"/>
              <a:buChar char="-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cs typeface="Yanone Kaffeesatz Light"/>
              </a:rPr>
              <a:t>Job</a:t>
            </a:r>
            <a:endParaRPr lang="en-US" dirty="0">
              <a:cs typeface="Yanone Kaffeesatz Ligh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417178" y="292722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86780" y="292722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cxnSp>
        <p:nvCxnSpPr>
          <p:cNvPr id="75" name="Straight Arrow Connector 74"/>
          <p:cNvCxnSpPr>
            <a:stCxn id="72" idx="3"/>
            <a:endCxn id="71" idx="1"/>
          </p:cNvCxnSpPr>
          <p:nvPr/>
        </p:nvCxnSpPr>
        <p:spPr>
          <a:xfrm>
            <a:off x="1770510" y="3094431"/>
            <a:ext cx="850124" cy="960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238790" y="5065911"/>
            <a:ext cx="17294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411510" y="5016611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</p:spTree>
    <p:extLst>
      <p:ext uri="{BB962C8B-B14F-4D97-AF65-F5344CB8AC3E}">
        <p14:creationId xmlns:p14="http://schemas.microsoft.com/office/powerpoint/2010/main" val="937947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/>
      <p:bldP spid="36" grpId="0" animBg="1"/>
      <p:bldP spid="39" grpId="0" animBg="1"/>
      <p:bldP spid="43" grpId="0" animBg="1"/>
      <p:bldP spid="44" grpId="0" animBg="1"/>
      <p:bldP spid="47" grpId="0" animBg="1"/>
      <p:bldP spid="55" grpId="0" animBg="1"/>
      <p:bldP spid="56" grpId="0" animBg="1"/>
      <p:bldP spid="57" grpId="0" animBg="1"/>
      <p:bldP spid="68" grpId="0" animBg="1"/>
      <p:bldP spid="69" grpId="0" animBg="1"/>
      <p:bldP spid="70" grpId="0" animBg="1"/>
      <p:bldP spid="8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411510" y="1981200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268608" y="4235480"/>
            <a:ext cx="45719" cy="353694"/>
            <a:chOff x="7082687" y="3166892"/>
            <a:chExt cx="45719" cy="353694"/>
          </a:xfrm>
        </p:grpSpPr>
        <p:sp>
          <p:nvSpPr>
            <p:cNvPr id="20" name="Rectangle 19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79537" y="4577508"/>
            <a:ext cx="45719" cy="353694"/>
            <a:chOff x="7082687" y="3166892"/>
            <a:chExt cx="45719" cy="353694"/>
          </a:xfrm>
        </p:grpSpPr>
        <p:sp>
          <p:nvSpPr>
            <p:cNvPr id="25" name="Rectangle 24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6212309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15459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12309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15459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13390" y="3048000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216365" y="356588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19515" y="356588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12309" y="4092461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822665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35650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638800" y="2571867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411510" y="2492943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411510" y="3000799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411510" y="3496357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411510" y="4027571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620634" y="3615765"/>
            <a:ext cx="1295947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620634" y="4792748"/>
            <a:ext cx="1295947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620634" y="2169833"/>
            <a:ext cx="1295947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620634" y="2900531"/>
            <a:ext cx="1295947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2" name="Content Placeholder 1"/>
          <p:cNvSpPr txBox="1">
            <a:spLocks/>
          </p:cNvSpPr>
          <p:nvPr/>
        </p:nvSpPr>
        <p:spPr bwMode="auto">
          <a:xfrm>
            <a:off x="381000" y="2781046"/>
            <a:ext cx="1389510" cy="626769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defTabSz="457200" rtl="0" eaLnBrk="1" fontAlgn="base" hangingPunct="1">
              <a:spcBef>
                <a:spcPts val="2000"/>
              </a:spcBef>
              <a:spcAft>
                <a:spcPct val="0"/>
              </a:spcAft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Lucida Grande"/>
              <a:buChar char="-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cs typeface="Yanone Kaffeesatz Light"/>
              </a:rPr>
              <a:t>Job</a:t>
            </a:r>
            <a:endParaRPr lang="en-US" dirty="0">
              <a:cs typeface="Yanone Kaffeesatz Ligh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417178" y="292722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86780" y="292722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cxnSp>
        <p:nvCxnSpPr>
          <p:cNvPr id="75" name="Straight Arrow Connector 74"/>
          <p:cNvCxnSpPr>
            <a:stCxn id="72" idx="3"/>
            <a:endCxn id="71" idx="1"/>
          </p:cNvCxnSpPr>
          <p:nvPr/>
        </p:nvCxnSpPr>
        <p:spPr>
          <a:xfrm>
            <a:off x="1770510" y="3094431"/>
            <a:ext cx="850124" cy="960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238790" y="5065911"/>
            <a:ext cx="17294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411510" y="5016611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3916581" y="2743200"/>
            <a:ext cx="1722219" cy="36084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916581" y="3104039"/>
            <a:ext cx="2255619" cy="2153761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25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Results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5913437"/>
            <a:ext cx="8229600" cy="7921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1</a:t>
            </a:r>
            <a:r>
              <a:rPr lang="en-US" dirty="0" smtClean="0"/>
              <a:t>00-task jobs in 10,000-node cluster, exp. task </a:t>
            </a:r>
            <a:r>
              <a:rPr lang="en-US" dirty="0"/>
              <a:t>durations</a:t>
            </a: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5334000" y="2438400"/>
            <a:ext cx="3505200" cy="1371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3600" dirty="0" smtClean="0"/>
              <a:t>Omniscient: infinitely fast centralized scheduler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24000"/>
            <a:ext cx="6731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2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20762"/>
          </a:xfrm>
        </p:spPr>
        <p:txBody>
          <a:bodyPr/>
          <a:lstStyle/>
          <a:p>
            <a:r>
              <a:rPr lang="en-US" dirty="0" smtClean="0"/>
              <a:t>Per-task sampling</a:t>
            </a:r>
            <a:endParaRPr lang="en-US" sz="2800" b="0" dirty="0"/>
          </a:p>
        </p:txBody>
      </p:sp>
      <p:sp>
        <p:nvSpPr>
          <p:cNvPr id="5" name="Rounded Rectangle 4"/>
          <p:cNvSpPr/>
          <p:nvPr/>
        </p:nvSpPr>
        <p:spPr>
          <a:xfrm>
            <a:off x="6411510" y="1981200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268608" y="4235480"/>
            <a:ext cx="45719" cy="353694"/>
            <a:chOff x="7082687" y="3166892"/>
            <a:chExt cx="45719" cy="353694"/>
          </a:xfrm>
        </p:grpSpPr>
        <p:sp>
          <p:nvSpPr>
            <p:cNvPr id="20" name="Rectangle 19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79537" y="4577508"/>
            <a:ext cx="45719" cy="353694"/>
            <a:chOff x="7082687" y="3166892"/>
            <a:chExt cx="45719" cy="353694"/>
          </a:xfrm>
        </p:grpSpPr>
        <p:sp>
          <p:nvSpPr>
            <p:cNvPr id="25" name="Rectangle 24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6212309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15459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12309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15459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13390" y="3048000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216365" y="356588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19515" y="356588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12309" y="4092461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822665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35650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638800" y="2571867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411510" y="2492943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411510" y="3000799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411510" y="3496357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411510" y="4027571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620634" y="3615765"/>
            <a:ext cx="1295947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620634" y="4792748"/>
            <a:ext cx="1295947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620634" y="2169833"/>
            <a:ext cx="1295947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620634" y="2900531"/>
            <a:ext cx="1295947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2" name="Content Placeholder 1"/>
          <p:cNvSpPr txBox="1">
            <a:spLocks/>
          </p:cNvSpPr>
          <p:nvPr/>
        </p:nvSpPr>
        <p:spPr bwMode="auto">
          <a:xfrm>
            <a:off x="381000" y="2781046"/>
            <a:ext cx="1389510" cy="626769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defTabSz="457200" rtl="0" eaLnBrk="1" fontAlgn="base" hangingPunct="1">
              <a:spcBef>
                <a:spcPts val="2000"/>
              </a:spcBef>
              <a:spcAft>
                <a:spcPct val="0"/>
              </a:spcAft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Lucida Grande"/>
              <a:buChar char="-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cs typeface="Yanone Kaffeesatz Light"/>
              </a:rPr>
              <a:t>Job</a:t>
            </a:r>
            <a:endParaRPr lang="en-US" dirty="0">
              <a:cs typeface="Yanone Kaffeesatz Ligh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417178" y="292722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86780" y="292722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cxnSp>
        <p:nvCxnSpPr>
          <p:cNvPr id="75" name="Straight Arrow Connector 74"/>
          <p:cNvCxnSpPr>
            <a:stCxn id="72" idx="3"/>
            <a:endCxn id="71" idx="1"/>
          </p:cNvCxnSpPr>
          <p:nvPr/>
        </p:nvCxnSpPr>
        <p:spPr>
          <a:xfrm>
            <a:off x="1770510" y="3094431"/>
            <a:ext cx="850124" cy="960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238790" y="5065911"/>
            <a:ext cx="17294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411510" y="5016611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3916581" y="2743200"/>
            <a:ext cx="1569819" cy="36084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1" idx="3"/>
          </p:cNvCxnSpPr>
          <p:nvPr/>
        </p:nvCxnSpPr>
        <p:spPr>
          <a:xfrm flipV="1">
            <a:off x="3916581" y="2209800"/>
            <a:ext cx="1722219" cy="894239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itle 11"/>
          <p:cNvSpPr txBox="1">
            <a:spLocks/>
          </p:cNvSpPr>
          <p:nvPr/>
        </p:nvSpPr>
        <p:spPr>
          <a:xfrm>
            <a:off x="381000" y="5638800"/>
            <a:ext cx="8229600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Yanone Kaffeesatz Light"/>
                <a:cs typeface="Yanone Kaffeesatz Light"/>
              </a:rPr>
              <a:t>Power of Two Choices</a:t>
            </a:r>
            <a:endParaRPr lang="en-US" sz="2000" dirty="0">
              <a:latin typeface="Yanone Kaffeesatz Light"/>
              <a:cs typeface="Yanone Kaffeesatz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430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0.49722 -0.1254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61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20762"/>
          </a:xfrm>
        </p:spPr>
        <p:txBody>
          <a:bodyPr/>
          <a:lstStyle/>
          <a:p>
            <a:r>
              <a:rPr lang="en-US" dirty="0" smtClean="0"/>
              <a:t>Per-task sampling</a:t>
            </a:r>
            <a:endParaRPr lang="en-US" sz="2800" b="0" dirty="0"/>
          </a:p>
        </p:txBody>
      </p:sp>
      <p:sp>
        <p:nvSpPr>
          <p:cNvPr id="5" name="Rounded Rectangle 4"/>
          <p:cNvSpPr/>
          <p:nvPr/>
        </p:nvSpPr>
        <p:spPr>
          <a:xfrm>
            <a:off x="6411510" y="1981200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268608" y="4235480"/>
            <a:ext cx="45719" cy="353694"/>
            <a:chOff x="7082687" y="3166892"/>
            <a:chExt cx="45719" cy="353694"/>
          </a:xfrm>
        </p:grpSpPr>
        <p:sp>
          <p:nvSpPr>
            <p:cNvPr id="20" name="Rectangle 19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79537" y="4577508"/>
            <a:ext cx="45719" cy="353694"/>
            <a:chOff x="7082687" y="3166892"/>
            <a:chExt cx="45719" cy="353694"/>
          </a:xfrm>
        </p:grpSpPr>
        <p:sp>
          <p:nvSpPr>
            <p:cNvPr id="25" name="Rectangle 24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6212309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15459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12309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15459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13390" y="3048000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216365" y="356588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19515" y="356588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12309" y="4092461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822665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35650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638800" y="2571867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411510" y="2492943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411510" y="3000799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411510" y="3496357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411510" y="4027571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620634" y="3615765"/>
            <a:ext cx="1295947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620634" y="4792748"/>
            <a:ext cx="1295947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620634" y="2169833"/>
            <a:ext cx="1295947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620634" y="2900531"/>
            <a:ext cx="1295947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2" name="Content Placeholder 1"/>
          <p:cNvSpPr txBox="1">
            <a:spLocks/>
          </p:cNvSpPr>
          <p:nvPr/>
        </p:nvSpPr>
        <p:spPr bwMode="auto">
          <a:xfrm>
            <a:off x="381000" y="2781046"/>
            <a:ext cx="1389510" cy="626769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defTabSz="457200" rtl="0" eaLnBrk="1" fontAlgn="base" hangingPunct="1">
              <a:spcBef>
                <a:spcPts val="2000"/>
              </a:spcBef>
              <a:spcAft>
                <a:spcPct val="0"/>
              </a:spcAft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Lucida Grande"/>
              <a:buChar char="-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cs typeface="Yanone Kaffeesatz Light"/>
              </a:rPr>
              <a:t>Job</a:t>
            </a:r>
            <a:endParaRPr lang="en-US" dirty="0">
              <a:cs typeface="Yanone Kaffeesatz Ligh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639758" y="2067464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cxnSp>
        <p:nvCxnSpPr>
          <p:cNvPr id="75" name="Straight Arrow Connector 74"/>
          <p:cNvCxnSpPr>
            <a:stCxn id="72" idx="3"/>
            <a:endCxn id="71" idx="1"/>
          </p:cNvCxnSpPr>
          <p:nvPr/>
        </p:nvCxnSpPr>
        <p:spPr>
          <a:xfrm>
            <a:off x="1770510" y="3094431"/>
            <a:ext cx="850124" cy="960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238790" y="5065911"/>
            <a:ext cx="17294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411510" y="5016611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916581" y="3104040"/>
            <a:ext cx="2103219" cy="215376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1" idx="3"/>
          </p:cNvCxnSpPr>
          <p:nvPr/>
        </p:nvCxnSpPr>
        <p:spPr>
          <a:xfrm>
            <a:off x="3916581" y="3104039"/>
            <a:ext cx="1950819" cy="629761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itle 11"/>
          <p:cNvSpPr txBox="1">
            <a:spLocks/>
          </p:cNvSpPr>
          <p:nvPr/>
        </p:nvSpPr>
        <p:spPr>
          <a:xfrm>
            <a:off x="381000" y="5638800"/>
            <a:ext cx="8229600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Yanone Kaffeesatz Light"/>
                <a:cs typeface="Yanone Kaffeesatz Light"/>
              </a:rPr>
              <a:t>Power of Two Choices</a:t>
            </a:r>
            <a:endParaRPr lang="en-US" sz="2000" dirty="0">
              <a:latin typeface="Yanone Kaffeesatz Light"/>
              <a:cs typeface="Yanone Kaffeesatz Ligh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417178" y="292722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</p:spTree>
    <p:extLst>
      <p:ext uri="{BB962C8B-B14F-4D97-AF65-F5344CB8AC3E}">
        <p14:creationId xmlns:p14="http://schemas.microsoft.com/office/powerpoint/2010/main" val="1060544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85185E-6 L 0.5059 0.312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95" y="1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Results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5913437"/>
            <a:ext cx="8229600" cy="7921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1</a:t>
            </a:r>
            <a:r>
              <a:rPr lang="en-US" dirty="0" smtClean="0"/>
              <a:t>00-task jobs in 10,000-node cluster, exp. task </a:t>
            </a:r>
            <a:r>
              <a:rPr lang="en-US" dirty="0"/>
              <a:t>durations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24000"/>
            <a:ext cx="670560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2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6065837"/>
            <a:ext cx="8229600" cy="7921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70% cluster load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95400"/>
            <a:ext cx="7761413" cy="4648200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Time Grows with Tasks/Job!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171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20762"/>
          </a:xfrm>
        </p:spPr>
        <p:txBody>
          <a:bodyPr/>
          <a:lstStyle/>
          <a:p>
            <a:r>
              <a:rPr lang="en-US" dirty="0" smtClean="0"/>
              <a:t>Per-Task Sampling</a:t>
            </a:r>
            <a:endParaRPr lang="en-US" sz="2800" b="0" dirty="0"/>
          </a:p>
        </p:txBody>
      </p:sp>
      <p:sp>
        <p:nvSpPr>
          <p:cNvPr id="5" name="Rounded Rectangle 4"/>
          <p:cNvSpPr/>
          <p:nvPr/>
        </p:nvSpPr>
        <p:spPr>
          <a:xfrm>
            <a:off x="6411510" y="1981200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268608" y="4235480"/>
            <a:ext cx="45719" cy="353694"/>
            <a:chOff x="7082687" y="3166892"/>
            <a:chExt cx="45719" cy="353694"/>
          </a:xfrm>
        </p:grpSpPr>
        <p:sp>
          <p:nvSpPr>
            <p:cNvPr id="20" name="Rectangle 19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79537" y="4577508"/>
            <a:ext cx="45719" cy="353694"/>
            <a:chOff x="7082687" y="3166892"/>
            <a:chExt cx="45719" cy="353694"/>
          </a:xfrm>
        </p:grpSpPr>
        <p:sp>
          <p:nvSpPr>
            <p:cNvPr id="25" name="Rectangle 24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6212309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15459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12309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15459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13390" y="3048000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216365" y="356588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19515" y="356588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12309" y="4092461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822665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35650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638800" y="2571867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411510" y="2492943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411510" y="3000799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411510" y="3496357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411510" y="4027571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620634" y="3615765"/>
            <a:ext cx="1295947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620634" y="4792748"/>
            <a:ext cx="1295947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620634" y="2169833"/>
            <a:ext cx="1295947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620634" y="2900531"/>
            <a:ext cx="1295947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2" name="Content Placeholder 1"/>
          <p:cNvSpPr txBox="1">
            <a:spLocks/>
          </p:cNvSpPr>
          <p:nvPr/>
        </p:nvSpPr>
        <p:spPr bwMode="auto">
          <a:xfrm>
            <a:off x="381000" y="2781046"/>
            <a:ext cx="1389510" cy="626769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defTabSz="457200" rtl="0" eaLnBrk="1" fontAlgn="base" hangingPunct="1">
              <a:spcBef>
                <a:spcPts val="2000"/>
              </a:spcBef>
              <a:spcAft>
                <a:spcPct val="0"/>
              </a:spcAft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Lucida Grande"/>
              <a:buChar char="-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cs typeface="Yanone Kaffeesatz Light"/>
              </a:rPr>
              <a:t>Job</a:t>
            </a:r>
            <a:endParaRPr lang="en-US" dirty="0">
              <a:cs typeface="Yanone Kaffeesatz Light"/>
            </a:endParaRPr>
          </a:p>
        </p:txBody>
      </p:sp>
      <p:cxnSp>
        <p:nvCxnSpPr>
          <p:cNvPr id="75" name="Straight Arrow Connector 74"/>
          <p:cNvCxnSpPr>
            <a:stCxn id="72" idx="3"/>
            <a:endCxn id="71" idx="1"/>
          </p:cNvCxnSpPr>
          <p:nvPr/>
        </p:nvCxnSpPr>
        <p:spPr>
          <a:xfrm>
            <a:off x="1770510" y="3094431"/>
            <a:ext cx="850124" cy="960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238790" y="5065911"/>
            <a:ext cx="17294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411510" y="5016611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916581" y="3104040"/>
            <a:ext cx="2103219" cy="215376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1" idx="3"/>
          </p:cNvCxnSpPr>
          <p:nvPr/>
        </p:nvCxnSpPr>
        <p:spPr>
          <a:xfrm>
            <a:off x="3916581" y="3104039"/>
            <a:ext cx="1950819" cy="629761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916581" y="2209800"/>
            <a:ext cx="1722219" cy="894239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691735" y="198120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691735" y="502920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/>
          </a:p>
        </p:txBody>
      </p:sp>
      <p:sp>
        <p:nvSpPr>
          <p:cNvPr id="52" name="Arc 51"/>
          <p:cNvSpPr/>
          <p:nvPr/>
        </p:nvSpPr>
        <p:spPr>
          <a:xfrm rot="1439802">
            <a:off x="3011633" y="2246187"/>
            <a:ext cx="1676380" cy="1676380"/>
          </a:xfrm>
          <a:prstGeom prst="arc">
            <a:avLst>
              <a:gd name="adj1" fmla="val 17961148"/>
              <a:gd name="adj2" fmla="val 20078069"/>
            </a:avLst>
          </a:prstGeom>
          <a:ln w="2857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/>
          <p:cNvSpPr/>
          <p:nvPr/>
        </p:nvSpPr>
        <p:spPr>
          <a:xfrm rot="4568163">
            <a:off x="2985685" y="2279318"/>
            <a:ext cx="1512038" cy="1494213"/>
          </a:xfrm>
          <a:prstGeom prst="arc">
            <a:avLst>
              <a:gd name="adj1" fmla="val 17707977"/>
              <a:gd name="adj2" fmla="val 20078069"/>
            </a:avLst>
          </a:prstGeom>
          <a:ln w="2857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ontent Placeholder 1"/>
          <p:cNvSpPr txBox="1">
            <a:spLocks/>
          </p:cNvSpPr>
          <p:nvPr/>
        </p:nvSpPr>
        <p:spPr bwMode="auto">
          <a:xfrm>
            <a:off x="4038600" y="2133600"/>
            <a:ext cx="823608" cy="4570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defTabSz="457200" rtl="0" eaLnBrk="1" fontAlgn="base" hangingPunct="1">
              <a:spcBef>
                <a:spcPts val="2000"/>
              </a:spcBef>
              <a:spcAft>
                <a:spcPct val="0"/>
              </a:spcAft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Lucida Grande"/>
              <a:buChar char="-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>
                <a:latin typeface="Yanone Kaffeesatz Light"/>
                <a:cs typeface="Yanone Kaffeesatz Light"/>
              </a:rPr>
              <a:t>Task 1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572000" y="3429000"/>
            <a:ext cx="823608" cy="4570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defTabSz="457200" rtl="0" eaLnBrk="1" fontAlgn="base" hangingPunct="1">
              <a:spcBef>
                <a:spcPts val="2000"/>
              </a:spcBef>
              <a:spcAft>
                <a:spcPct val="0"/>
              </a:spcAft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Lucida Grande"/>
              <a:buChar char="-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>
                <a:latin typeface="Yanone Kaffeesatz Light"/>
                <a:cs typeface="Yanone Kaffeesatz Light"/>
              </a:rPr>
              <a:t>Task 2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689600" y="3441700"/>
            <a:ext cx="1981200" cy="533400"/>
          </a:xfrm>
          <a:prstGeom prst="roundRect">
            <a:avLst/>
          </a:prstGeom>
          <a:noFill/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603867" y="1066800"/>
            <a:ext cx="553998" cy="892240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400" dirty="0" smtClean="0">
                <a:latin typeface="Yanone Kaffeesatz Light"/>
                <a:cs typeface="Yanone Kaffeesatz Light"/>
              </a:rPr>
              <a:t>Per-task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3916581" y="2717670"/>
            <a:ext cx="1532649" cy="38637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086780" y="292722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417178" y="292722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</p:spTree>
    <p:extLst>
      <p:ext uri="{BB962C8B-B14F-4D97-AF65-F5344CB8AC3E}">
        <p14:creationId xmlns:p14="http://schemas.microsoft.com/office/powerpoint/2010/main" val="273572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20762"/>
          </a:xfrm>
        </p:spPr>
        <p:txBody>
          <a:bodyPr/>
          <a:lstStyle/>
          <a:p>
            <a:r>
              <a:rPr lang="en-US" strike="sngStrike" dirty="0" smtClean="0"/>
              <a:t>Per-task</a:t>
            </a:r>
            <a:r>
              <a:rPr lang="en-US" dirty="0" smtClean="0"/>
              <a:t> Sampling</a:t>
            </a:r>
            <a:endParaRPr lang="en-US" sz="2800" b="0" dirty="0"/>
          </a:p>
        </p:txBody>
      </p:sp>
      <p:sp>
        <p:nvSpPr>
          <p:cNvPr id="5" name="Rounded Rectangle 4"/>
          <p:cNvSpPr/>
          <p:nvPr/>
        </p:nvSpPr>
        <p:spPr>
          <a:xfrm>
            <a:off x="6411510" y="1981200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268608" y="4235480"/>
            <a:ext cx="45719" cy="353694"/>
            <a:chOff x="7082687" y="3166892"/>
            <a:chExt cx="45719" cy="353694"/>
          </a:xfrm>
        </p:grpSpPr>
        <p:sp>
          <p:nvSpPr>
            <p:cNvPr id="20" name="Rectangle 19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79537" y="4577508"/>
            <a:ext cx="45719" cy="353694"/>
            <a:chOff x="7082687" y="3166892"/>
            <a:chExt cx="45719" cy="353694"/>
          </a:xfrm>
        </p:grpSpPr>
        <p:sp>
          <p:nvSpPr>
            <p:cNvPr id="25" name="Rectangle 24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6212309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15459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12309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15459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13390" y="3048000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216365" y="356588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19515" y="356588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12309" y="4092461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822665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35650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638800" y="2571867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411510" y="2492943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411510" y="3000799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411510" y="3496357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411510" y="4027571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620634" y="3615765"/>
            <a:ext cx="1295947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620634" y="4792748"/>
            <a:ext cx="1295947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620634" y="2169833"/>
            <a:ext cx="1295947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620634" y="2900531"/>
            <a:ext cx="1295947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2" name="Content Placeholder 1"/>
          <p:cNvSpPr txBox="1">
            <a:spLocks/>
          </p:cNvSpPr>
          <p:nvPr/>
        </p:nvSpPr>
        <p:spPr bwMode="auto">
          <a:xfrm>
            <a:off x="381000" y="2781046"/>
            <a:ext cx="1389510" cy="626769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defTabSz="457200" rtl="0" eaLnBrk="1" fontAlgn="base" hangingPunct="1">
              <a:spcBef>
                <a:spcPts val="2000"/>
              </a:spcBef>
              <a:spcAft>
                <a:spcPct val="0"/>
              </a:spcAft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Lucida Grande"/>
              <a:buChar char="-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cs typeface="Yanone Kaffeesatz Light"/>
              </a:rPr>
              <a:t>Job</a:t>
            </a:r>
            <a:endParaRPr lang="en-US" dirty="0">
              <a:cs typeface="Yanone Kaffeesatz Light"/>
            </a:endParaRPr>
          </a:p>
        </p:txBody>
      </p:sp>
      <p:cxnSp>
        <p:nvCxnSpPr>
          <p:cNvPr id="75" name="Straight Arrow Connector 74"/>
          <p:cNvCxnSpPr>
            <a:stCxn id="72" idx="3"/>
            <a:endCxn id="71" idx="1"/>
          </p:cNvCxnSpPr>
          <p:nvPr/>
        </p:nvCxnSpPr>
        <p:spPr>
          <a:xfrm>
            <a:off x="1770510" y="3094431"/>
            <a:ext cx="850124" cy="960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238790" y="5065911"/>
            <a:ext cx="17294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411510" y="5016611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916581" y="3104040"/>
            <a:ext cx="2103219" cy="215376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1" idx="3"/>
          </p:cNvCxnSpPr>
          <p:nvPr/>
        </p:nvCxnSpPr>
        <p:spPr>
          <a:xfrm>
            <a:off x="3916581" y="3104039"/>
            <a:ext cx="1950819" cy="629761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itle 11"/>
          <p:cNvSpPr txBox="1">
            <a:spLocks/>
          </p:cNvSpPr>
          <p:nvPr/>
        </p:nvSpPr>
        <p:spPr>
          <a:xfrm>
            <a:off x="381000" y="5638800"/>
            <a:ext cx="8229600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Yanone Kaffeesatz Light"/>
                <a:cs typeface="Yanone Kaffeesatz Light"/>
              </a:rPr>
              <a:t>Place </a:t>
            </a:r>
            <a:r>
              <a:rPr lang="en-US" sz="3600" i="1" dirty="0" smtClean="0">
                <a:latin typeface="Yanone Kaffeesatz Light"/>
                <a:cs typeface="Yanone Kaffeesatz Light"/>
              </a:rPr>
              <a:t>m </a:t>
            </a:r>
            <a:r>
              <a:rPr lang="en-US" sz="3600" dirty="0" smtClean="0">
                <a:latin typeface="Yanone Kaffeesatz Light"/>
                <a:cs typeface="Yanone Kaffeesatz Light"/>
              </a:rPr>
              <a:t>tasks on the least loaded of </a:t>
            </a:r>
            <a:r>
              <a:rPr lang="en-US" sz="3600" i="1" dirty="0" err="1" smtClean="0">
                <a:latin typeface="Yanone Kaffeesatz Light"/>
                <a:cs typeface="Yanone Kaffeesatz Light"/>
              </a:rPr>
              <a:t>d</a:t>
            </a:r>
            <a:r>
              <a:rPr lang="en-US" sz="3600" dirty="0" err="1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3600" i="1" dirty="0" err="1" smtClean="0">
                <a:latin typeface="Yanone Kaffeesatz Light"/>
                <a:cs typeface="Yanone Kaffeesatz Light"/>
              </a:rPr>
              <a:t>m</a:t>
            </a:r>
            <a:r>
              <a:rPr lang="en-US" sz="3600" i="1" dirty="0" smtClean="0">
                <a:latin typeface="Yanone Kaffeesatz Light"/>
                <a:cs typeface="Yanone Kaffeesatz Light"/>
              </a:rPr>
              <a:t> </a:t>
            </a:r>
            <a:r>
              <a:rPr lang="en-US" sz="3600" dirty="0" smtClean="0">
                <a:latin typeface="Yanone Kaffeesatz Light"/>
                <a:cs typeface="Yanone Kaffeesatz Light"/>
              </a:rPr>
              <a:t>slaves</a:t>
            </a:r>
            <a:endParaRPr lang="en-US" sz="2000" dirty="0">
              <a:latin typeface="Yanone Kaffeesatz Light"/>
              <a:cs typeface="Yanone Kaffeesatz Light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3916581" y="2209800"/>
            <a:ext cx="1722219" cy="894239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603867" y="1066800"/>
            <a:ext cx="553998" cy="892240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400" dirty="0" smtClean="0">
                <a:latin typeface="Yanone Kaffeesatz Light"/>
                <a:cs typeface="Yanone Kaffeesatz Light"/>
              </a:rPr>
              <a:t>Per-task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696200" y="198120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696200" y="502920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/>
          </a:p>
        </p:txBody>
      </p:sp>
      <p:sp>
        <p:nvSpPr>
          <p:cNvPr id="64" name="Content Placeholder 1"/>
          <p:cNvSpPr txBox="1">
            <a:spLocks/>
          </p:cNvSpPr>
          <p:nvPr/>
        </p:nvSpPr>
        <p:spPr bwMode="auto">
          <a:xfrm>
            <a:off x="3971842" y="1782664"/>
            <a:ext cx="1143000" cy="52402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defTabSz="457200" rtl="0" eaLnBrk="1" fontAlgn="base" hangingPunct="1">
              <a:spcBef>
                <a:spcPts val="2000"/>
              </a:spcBef>
              <a:spcAft>
                <a:spcPct val="0"/>
              </a:spcAft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Lucida Grande"/>
              <a:buChar char="-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>
                <a:latin typeface="Yanone Kaffeesatz Light"/>
                <a:cs typeface="Yanone Kaffeesatz Light"/>
              </a:rPr>
              <a:t>4 probes (d = 2)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5" name="Arc 64"/>
          <p:cNvSpPr/>
          <p:nvPr/>
        </p:nvSpPr>
        <p:spPr>
          <a:xfrm rot="1439802">
            <a:off x="3087833" y="2246187"/>
            <a:ext cx="1676380" cy="1676380"/>
          </a:xfrm>
          <a:prstGeom prst="arc">
            <a:avLst>
              <a:gd name="adj1" fmla="val 18185058"/>
              <a:gd name="adj2" fmla="val 1803095"/>
            </a:avLst>
          </a:prstGeom>
          <a:ln w="2857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Yanone Kaffeesatz Light"/>
              <a:cs typeface="Yanone Kaffeesatz Ligh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86780" y="292722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417178" y="292722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689600" y="3441700"/>
            <a:ext cx="1981200" cy="533400"/>
          </a:xfrm>
          <a:prstGeom prst="roundRect">
            <a:avLst/>
          </a:prstGeom>
          <a:noFill/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1"/>
          <p:cNvSpPr txBox="1">
            <a:spLocks/>
          </p:cNvSpPr>
          <p:nvPr/>
        </p:nvSpPr>
        <p:spPr>
          <a:xfrm>
            <a:off x="2895600" y="731838"/>
            <a:ext cx="1676400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Batch</a:t>
            </a:r>
            <a:endParaRPr lang="en-US" sz="2800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3916581" y="2717670"/>
            <a:ext cx="1532649" cy="38637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165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0.51701 0.093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51" y="46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85185E-6 L 0.50417 0.311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08" y="1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7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Per-task versus Batch Sampling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6027737"/>
            <a:ext cx="8229600" cy="7921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7</a:t>
            </a:r>
            <a:r>
              <a:rPr lang="en-US" dirty="0" smtClean="0"/>
              <a:t>0% cluster load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7620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29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4864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4656"/>
              </a:spcBef>
              <a:buNone/>
            </a:pPr>
            <a:r>
              <a:rPr lang="en-US" sz="4800" b="1" dirty="0" smtClean="0"/>
              <a:t>Sparrow schedules tasks in clusters</a:t>
            </a:r>
          </a:p>
          <a:p>
            <a:pPr marL="0" indent="0" algn="ctr">
              <a:spcBef>
                <a:spcPts val="4656"/>
              </a:spcBef>
              <a:buNone/>
            </a:pPr>
            <a:r>
              <a:rPr lang="en-US" sz="3600" dirty="0" smtClean="0"/>
              <a:t>using a </a:t>
            </a:r>
            <a:r>
              <a:rPr lang="en-US" sz="4800" b="1" dirty="0" smtClean="0"/>
              <a:t>decentralized, randomized approach</a:t>
            </a:r>
          </a:p>
        </p:txBody>
      </p:sp>
    </p:spTree>
    <p:extLst>
      <p:ext uri="{BB962C8B-B14F-4D97-AF65-F5344CB8AC3E}">
        <p14:creationId xmlns:p14="http://schemas.microsoft.com/office/powerpoint/2010/main" val="553650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Results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5913437"/>
            <a:ext cx="8229600" cy="7921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1</a:t>
            </a:r>
            <a:r>
              <a:rPr lang="en-US" dirty="0" smtClean="0"/>
              <a:t>00-task jobs in 10,000-node cluster, exp. task </a:t>
            </a:r>
            <a:r>
              <a:rPr lang="en-US" dirty="0"/>
              <a:t>durations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24000"/>
            <a:ext cx="670560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43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610600" cy="79216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 smtClean="0">
                <a:latin typeface="Yanone Kaffeesatz Regular"/>
                <a:cs typeface="Yanone Kaffeesatz Regular"/>
              </a:rPr>
              <a:t>Queue length poor predictor of wait time</a:t>
            </a:r>
            <a:endParaRPr lang="en-US" sz="4800" dirty="0">
              <a:latin typeface="Yanone Kaffeesatz Regular"/>
              <a:cs typeface="Yanone Kaffeesatz Regula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27321" y="1985195"/>
            <a:ext cx="410554" cy="609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6767" y="1985195"/>
            <a:ext cx="410554" cy="609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27321" y="3120967"/>
            <a:ext cx="410554" cy="609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648200" y="1828800"/>
            <a:ext cx="1828800" cy="9144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Yanone Kaffeesatz Light"/>
                <a:cs typeface="Yanone Kaffeesatz Light"/>
              </a:rPr>
              <a:t>Worker</a:t>
            </a:r>
            <a:endParaRPr lang="en-US" sz="4800" dirty="0">
              <a:latin typeface="Yanone Kaffeesatz Light"/>
              <a:cs typeface="Yanone Kaffeesatz Ligh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648200" y="2971800"/>
            <a:ext cx="1828800" cy="9144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Yanone Kaffeesatz Light"/>
                <a:cs typeface="Yanone Kaffeesatz Light"/>
              </a:rPr>
              <a:t>Worker</a:t>
            </a:r>
            <a:endParaRPr lang="en-US" sz="4800" dirty="0">
              <a:latin typeface="Yanone Kaffeesatz Light"/>
              <a:cs typeface="Yanone Kaffeesatz Light"/>
            </a:endParaRPr>
          </a:p>
        </p:txBody>
      </p:sp>
      <p:sp>
        <p:nvSpPr>
          <p:cNvPr id="22" name="Content Placeholder 1"/>
          <p:cNvSpPr txBox="1">
            <a:spLocks/>
          </p:cNvSpPr>
          <p:nvPr/>
        </p:nvSpPr>
        <p:spPr bwMode="auto">
          <a:xfrm>
            <a:off x="3886200" y="1219200"/>
            <a:ext cx="1220314" cy="64292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defTabSz="457200" rtl="0" eaLnBrk="1" fontAlgn="base" hangingPunct="1">
              <a:spcBef>
                <a:spcPts val="2000"/>
              </a:spcBef>
              <a:spcAft>
                <a:spcPct val="0"/>
              </a:spcAft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Lucida Grande"/>
              <a:buChar char="-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4000" dirty="0" smtClean="0">
                <a:latin typeface="Yanone Kaffeesatz Light"/>
                <a:cs typeface="Yanone Kaffeesatz Light"/>
              </a:rPr>
              <a:t>80 </a:t>
            </a:r>
            <a:r>
              <a:rPr lang="en-US" sz="4000" dirty="0" err="1" smtClean="0">
                <a:latin typeface="Yanone Kaffeesatz Light"/>
                <a:cs typeface="Yanone Kaffeesatz Light"/>
              </a:rPr>
              <a:t>ms</a:t>
            </a:r>
            <a:endParaRPr lang="en-US" sz="4000" dirty="0">
              <a:latin typeface="Yanone Kaffeesatz Light"/>
              <a:cs typeface="Yanone Kaffeesatz Light"/>
            </a:endParaRPr>
          </a:p>
        </p:txBody>
      </p:sp>
      <p:sp>
        <p:nvSpPr>
          <p:cNvPr id="23" name="Content Placeholder 1"/>
          <p:cNvSpPr txBox="1">
            <a:spLocks/>
          </p:cNvSpPr>
          <p:nvPr/>
        </p:nvSpPr>
        <p:spPr bwMode="auto">
          <a:xfrm>
            <a:off x="1981200" y="1676400"/>
            <a:ext cx="1507385" cy="64292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defTabSz="457200" rtl="0" eaLnBrk="1" fontAlgn="base" hangingPunct="1">
              <a:spcBef>
                <a:spcPts val="2000"/>
              </a:spcBef>
              <a:spcAft>
                <a:spcPct val="0"/>
              </a:spcAft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Lucida Grande"/>
              <a:buChar char="-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4000" dirty="0" smtClean="0">
                <a:latin typeface="Yanone Kaffeesatz Light"/>
                <a:cs typeface="Yanone Kaffeesatz Light"/>
              </a:rPr>
              <a:t>155 </a:t>
            </a:r>
            <a:r>
              <a:rPr lang="en-US" sz="4000" dirty="0" err="1" smtClean="0">
                <a:latin typeface="Yanone Kaffeesatz Light"/>
                <a:cs typeface="Yanone Kaffeesatz Light"/>
              </a:rPr>
              <a:t>ms</a:t>
            </a:r>
            <a:endParaRPr lang="en-US" sz="4000" dirty="0">
              <a:latin typeface="Yanone Kaffeesatz Light"/>
              <a:cs typeface="Yanone Kaffeesatz Light"/>
            </a:endParaRPr>
          </a:p>
        </p:txBody>
      </p:sp>
      <p:sp>
        <p:nvSpPr>
          <p:cNvPr id="24" name="Content Placeholder 1"/>
          <p:cNvSpPr txBox="1">
            <a:spLocks/>
          </p:cNvSpPr>
          <p:nvPr/>
        </p:nvSpPr>
        <p:spPr bwMode="auto">
          <a:xfrm>
            <a:off x="4343400" y="3886200"/>
            <a:ext cx="1600199" cy="58330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defTabSz="457200" rtl="0" eaLnBrk="1" fontAlgn="base" hangingPunct="1">
              <a:spcBef>
                <a:spcPts val="2000"/>
              </a:spcBef>
              <a:spcAft>
                <a:spcPct val="0"/>
              </a:spcAft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Lucida Grande"/>
              <a:buChar char="-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4000" dirty="0" smtClean="0">
                <a:latin typeface="Yanone Kaffeesatz Light"/>
                <a:cs typeface="Yanone Kaffeesatz Light"/>
              </a:rPr>
              <a:t>530 </a:t>
            </a:r>
            <a:r>
              <a:rPr lang="en-US" sz="4000" dirty="0" err="1" smtClean="0">
                <a:latin typeface="Yanone Kaffeesatz Light"/>
                <a:cs typeface="Yanone Kaffeesatz Light"/>
              </a:rPr>
              <a:t>ms</a:t>
            </a:r>
            <a:endParaRPr lang="en-US" sz="4000" dirty="0">
              <a:latin typeface="Yanone Kaffeesatz Light"/>
              <a:cs typeface="Yanone Kaffeesatz Light"/>
            </a:endParaRPr>
          </a:p>
        </p:txBody>
      </p:sp>
      <p:cxnSp>
        <p:nvCxnSpPr>
          <p:cNvPr id="26" name="Straight Connector 25"/>
          <p:cNvCxnSpPr>
            <a:stCxn id="22" idx="2"/>
          </p:cNvCxnSpPr>
          <p:nvPr/>
        </p:nvCxnSpPr>
        <p:spPr>
          <a:xfrm flipH="1">
            <a:off x="4495800" y="1862129"/>
            <a:ext cx="557" cy="42387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3" idx="3"/>
          </p:cNvCxnSpPr>
          <p:nvPr/>
        </p:nvCxnSpPr>
        <p:spPr>
          <a:xfrm>
            <a:off x="3488585" y="1997865"/>
            <a:ext cx="550015" cy="2881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837417" y="3118660"/>
            <a:ext cx="410554" cy="60920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9" name="Content Placeholder 1"/>
          <p:cNvSpPr txBox="1">
            <a:spLocks/>
          </p:cNvSpPr>
          <p:nvPr/>
        </p:nvSpPr>
        <p:spPr>
          <a:xfrm>
            <a:off x="0" y="5715000"/>
            <a:ext cx="9144000" cy="715963"/>
          </a:xfrm>
          <a:prstGeom prst="rect">
            <a:avLst/>
          </a:prstGeom>
          <a:ln w="25400" cap="flat" cmpd="sng" algn="ctr">
            <a:noFill/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4400" dirty="0" smtClean="0">
                <a:latin typeface="Yanone Kaffeesatz Light"/>
                <a:cs typeface="Yanone Kaffeesatz Light"/>
              </a:rPr>
              <a:t>Poor performance on heterogeneous workloads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4114800" y="4800600"/>
            <a:ext cx="914400" cy="9144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4419600" y="3429000"/>
            <a:ext cx="228600" cy="6096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161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39" grpId="0" animBg="1"/>
      <p:bldP spid="29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20762"/>
          </a:xfrm>
        </p:spPr>
        <p:txBody>
          <a:bodyPr/>
          <a:lstStyle/>
          <a:p>
            <a:r>
              <a:rPr lang="en-US" dirty="0" smtClean="0"/>
              <a:t>Late Binding</a:t>
            </a:r>
            <a:endParaRPr lang="en-US" sz="2800" b="0" dirty="0"/>
          </a:p>
        </p:txBody>
      </p:sp>
      <p:sp>
        <p:nvSpPr>
          <p:cNvPr id="5" name="Rounded Rectangle 4"/>
          <p:cNvSpPr/>
          <p:nvPr/>
        </p:nvSpPr>
        <p:spPr>
          <a:xfrm>
            <a:off x="6411510" y="1981200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268608" y="4235480"/>
            <a:ext cx="45719" cy="353694"/>
            <a:chOff x="7082687" y="3166892"/>
            <a:chExt cx="45719" cy="353694"/>
          </a:xfrm>
        </p:grpSpPr>
        <p:sp>
          <p:nvSpPr>
            <p:cNvPr id="20" name="Rectangle 19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17081" y="4577508"/>
            <a:ext cx="45719" cy="353694"/>
            <a:chOff x="7082687" y="3166892"/>
            <a:chExt cx="45719" cy="353694"/>
          </a:xfrm>
        </p:grpSpPr>
        <p:sp>
          <p:nvSpPr>
            <p:cNvPr id="25" name="Rectangle 24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6212309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15459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12309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15459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13390" y="3048000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216365" y="356588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19515" y="356588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12309" y="4092461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822665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35650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638800" y="2571867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411510" y="2492943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411510" y="3000799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411510" y="3496357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411510" y="4027571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286000" y="3615765"/>
            <a:ext cx="16305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286000" y="4792748"/>
            <a:ext cx="16305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286000" y="2169833"/>
            <a:ext cx="16305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286000" y="2900531"/>
            <a:ext cx="16305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2" name="Content Placeholder 1"/>
          <p:cNvSpPr txBox="1">
            <a:spLocks/>
          </p:cNvSpPr>
          <p:nvPr/>
        </p:nvSpPr>
        <p:spPr bwMode="auto">
          <a:xfrm>
            <a:off x="381000" y="2781046"/>
            <a:ext cx="1389510" cy="626769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defTabSz="457200" rtl="0" eaLnBrk="1" fontAlgn="base" hangingPunct="1">
              <a:spcBef>
                <a:spcPts val="2000"/>
              </a:spcBef>
              <a:spcAft>
                <a:spcPct val="0"/>
              </a:spcAft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Lucida Grande"/>
              <a:buChar char="-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cs typeface="Yanone Kaffeesatz Light"/>
              </a:rPr>
              <a:t>Job</a:t>
            </a:r>
            <a:endParaRPr lang="en-US" dirty="0">
              <a:cs typeface="Yanone Kaffeesatz Light"/>
            </a:endParaRPr>
          </a:p>
        </p:txBody>
      </p:sp>
      <p:cxnSp>
        <p:nvCxnSpPr>
          <p:cNvPr id="75" name="Straight Arrow Connector 74"/>
          <p:cNvCxnSpPr>
            <a:stCxn id="72" idx="3"/>
            <a:endCxn id="71" idx="1"/>
          </p:cNvCxnSpPr>
          <p:nvPr/>
        </p:nvCxnSpPr>
        <p:spPr>
          <a:xfrm>
            <a:off x="1770510" y="3094431"/>
            <a:ext cx="515490" cy="960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238790" y="5065911"/>
            <a:ext cx="17294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411510" y="5016611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916581" y="3104040"/>
            <a:ext cx="2103219" cy="215376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1" idx="3"/>
          </p:cNvCxnSpPr>
          <p:nvPr/>
        </p:nvCxnSpPr>
        <p:spPr>
          <a:xfrm>
            <a:off x="3916581" y="3104039"/>
            <a:ext cx="1950819" cy="629761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itle 11"/>
          <p:cNvSpPr txBox="1">
            <a:spLocks/>
          </p:cNvSpPr>
          <p:nvPr/>
        </p:nvSpPr>
        <p:spPr>
          <a:xfrm>
            <a:off x="381000" y="5638800"/>
            <a:ext cx="8229600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Yanone Kaffeesatz Light"/>
                <a:cs typeface="Yanone Kaffeesatz Light"/>
              </a:rPr>
              <a:t>Place </a:t>
            </a:r>
            <a:r>
              <a:rPr lang="en-US" sz="3600" i="1" dirty="0" smtClean="0">
                <a:latin typeface="Yanone Kaffeesatz Light"/>
                <a:cs typeface="Yanone Kaffeesatz Light"/>
              </a:rPr>
              <a:t>m </a:t>
            </a:r>
            <a:r>
              <a:rPr lang="en-US" sz="3600" dirty="0" smtClean="0">
                <a:latin typeface="Yanone Kaffeesatz Light"/>
                <a:cs typeface="Yanone Kaffeesatz Light"/>
              </a:rPr>
              <a:t>tasks on the least loaded of </a:t>
            </a:r>
            <a:r>
              <a:rPr lang="en-US" sz="3600" i="1" dirty="0" err="1" smtClean="0">
                <a:latin typeface="Yanone Kaffeesatz Light"/>
                <a:cs typeface="Yanone Kaffeesatz Light"/>
              </a:rPr>
              <a:t>d</a:t>
            </a:r>
            <a:r>
              <a:rPr lang="en-US" sz="3600" dirty="0" err="1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3600" i="1" dirty="0" err="1" smtClean="0">
                <a:latin typeface="Yanone Kaffeesatz Light"/>
                <a:cs typeface="Yanone Kaffeesatz Light"/>
              </a:rPr>
              <a:t>m</a:t>
            </a:r>
            <a:r>
              <a:rPr lang="en-US" sz="3600" i="1" dirty="0" smtClean="0">
                <a:latin typeface="Yanone Kaffeesatz Light"/>
                <a:cs typeface="Yanone Kaffeesatz Light"/>
              </a:rPr>
              <a:t> </a:t>
            </a:r>
            <a:r>
              <a:rPr lang="en-US" sz="3600" dirty="0" smtClean="0">
                <a:latin typeface="Yanone Kaffeesatz Light"/>
                <a:cs typeface="Yanone Kaffeesatz Light"/>
              </a:rPr>
              <a:t>slaves</a:t>
            </a:r>
            <a:endParaRPr lang="en-US" sz="2000" dirty="0">
              <a:latin typeface="Yanone Kaffeesatz Light"/>
              <a:cs typeface="Yanone Kaffeesatz Light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3916581" y="2209800"/>
            <a:ext cx="1722219" cy="894239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Content Placeholder 1"/>
          <p:cNvSpPr txBox="1">
            <a:spLocks/>
          </p:cNvSpPr>
          <p:nvPr/>
        </p:nvSpPr>
        <p:spPr bwMode="auto">
          <a:xfrm>
            <a:off x="3971842" y="1782664"/>
            <a:ext cx="1143000" cy="52402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defTabSz="457200" rtl="0" eaLnBrk="1" fontAlgn="base" hangingPunct="1">
              <a:spcBef>
                <a:spcPts val="2000"/>
              </a:spcBef>
              <a:spcAft>
                <a:spcPct val="0"/>
              </a:spcAft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Lucida Grande"/>
              <a:buChar char="-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>
                <a:latin typeface="Yanone Kaffeesatz Light"/>
                <a:cs typeface="Yanone Kaffeesatz Light"/>
              </a:rPr>
              <a:t>4 probes (d = 2)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5" name="Arc 64"/>
          <p:cNvSpPr/>
          <p:nvPr/>
        </p:nvSpPr>
        <p:spPr>
          <a:xfrm rot="1439802">
            <a:off x="3087833" y="2246187"/>
            <a:ext cx="1676380" cy="1676380"/>
          </a:xfrm>
          <a:prstGeom prst="arc">
            <a:avLst>
              <a:gd name="adj1" fmla="val 18185058"/>
              <a:gd name="adj2" fmla="val 1803095"/>
            </a:avLst>
          </a:prstGeom>
          <a:ln w="2857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Yanone Kaffeesatz Light"/>
              <a:cs typeface="Yanone Kaffeesatz Ligh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86780" y="292722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417178" y="292722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3916581" y="2717670"/>
            <a:ext cx="1532649" cy="38637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27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20762"/>
          </a:xfrm>
        </p:spPr>
        <p:txBody>
          <a:bodyPr/>
          <a:lstStyle/>
          <a:p>
            <a:r>
              <a:rPr lang="en-US" dirty="0" smtClean="0"/>
              <a:t>Late Binding</a:t>
            </a:r>
            <a:endParaRPr lang="en-US" sz="2800" b="0" dirty="0"/>
          </a:p>
        </p:txBody>
      </p:sp>
      <p:sp>
        <p:nvSpPr>
          <p:cNvPr id="31" name="Rectangle 30"/>
          <p:cNvSpPr/>
          <p:nvPr/>
        </p:nvSpPr>
        <p:spPr>
          <a:xfrm>
            <a:off x="6212309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15459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12309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15459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13390" y="3048000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216365" y="356588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19515" y="356588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12309" y="4092461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822665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35650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638800" y="2571867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286000" y="3615765"/>
            <a:ext cx="16305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286000" y="4792748"/>
            <a:ext cx="16305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286000" y="2169833"/>
            <a:ext cx="16305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286000" y="2900531"/>
            <a:ext cx="16305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2" name="Content Placeholder 1"/>
          <p:cNvSpPr txBox="1">
            <a:spLocks/>
          </p:cNvSpPr>
          <p:nvPr/>
        </p:nvSpPr>
        <p:spPr bwMode="auto">
          <a:xfrm>
            <a:off x="381000" y="2781046"/>
            <a:ext cx="1389510" cy="626769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defTabSz="457200" rtl="0" eaLnBrk="1" fontAlgn="base" hangingPunct="1">
              <a:spcBef>
                <a:spcPts val="2000"/>
              </a:spcBef>
              <a:spcAft>
                <a:spcPct val="0"/>
              </a:spcAft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Lucida Grande"/>
              <a:buChar char="-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cs typeface="Yanone Kaffeesatz Light"/>
              </a:rPr>
              <a:t>Job</a:t>
            </a:r>
            <a:endParaRPr lang="en-US" dirty="0">
              <a:cs typeface="Yanone Kaffeesatz Light"/>
            </a:endParaRPr>
          </a:p>
        </p:txBody>
      </p:sp>
      <p:cxnSp>
        <p:nvCxnSpPr>
          <p:cNvPr id="75" name="Straight Arrow Connector 74"/>
          <p:cNvCxnSpPr>
            <a:stCxn id="72" idx="3"/>
            <a:endCxn id="71" idx="1"/>
          </p:cNvCxnSpPr>
          <p:nvPr/>
        </p:nvCxnSpPr>
        <p:spPr>
          <a:xfrm>
            <a:off x="1770510" y="3094431"/>
            <a:ext cx="515490" cy="960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238790" y="5065911"/>
            <a:ext cx="17294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916581" y="3104040"/>
            <a:ext cx="2103219" cy="215376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1" idx="3"/>
          </p:cNvCxnSpPr>
          <p:nvPr/>
        </p:nvCxnSpPr>
        <p:spPr>
          <a:xfrm>
            <a:off x="3916581" y="3104039"/>
            <a:ext cx="1950819" cy="629761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itle 11"/>
          <p:cNvSpPr txBox="1">
            <a:spLocks/>
          </p:cNvSpPr>
          <p:nvPr/>
        </p:nvSpPr>
        <p:spPr>
          <a:xfrm>
            <a:off x="381000" y="5638800"/>
            <a:ext cx="8229600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Yanone Kaffeesatz Light"/>
                <a:cs typeface="Yanone Kaffeesatz Light"/>
              </a:rPr>
              <a:t>Place </a:t>
            </a:r>
            <a:r>
              <a:rPr lang="en-US" sz="3600" i="1" dirty="0" smtClean="0">
                <a:latin typeface="Yanone Kaffeesatz Light"/>
                <a:cs typeface="Yanone Kaffeesatz Light"/>
              </a:rPr>
              <a:t>m </a:t>
            </a:r>
            <a:r>
              <a:rPr lang="en-US" sz="3600" dirty="0" smtClean="0">
                <a:latin typeface="Yanone Kaffeesatz Light"/>
                <a:cs typeface="Yanone Kaffeesatz Light"/>
              </a:rPr>
              <a:t>tasks on the least loaded of </a:t>
            </a:r>
            <a:r>
              <a:rPr lang="en-US" sz="3600" i="1" dirty="0" err="1" smtClean="0">
                <a:latin typeface="Yanone Kaffeesatz Light"/>
                <a:cs typeface="Yanone Kaffeesatz Light"/>
              </a:rPr>
              <a:t>d</a:t>
            </a:r>
            <a:r>
              <a:rPr lang="en-US" sz="3600" dirty="0" err="1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3600" i="1" dirty="0" err="1" smtClean="0">
                <a:latin typeface="Yanone Kaffeesatz Light"/>
                <a:cs typeface="Yanone Kaffeesatz Light"/>
              </a:rPr>
              <a:t>m</a:t>
            </a:r>
            <a:r>
              <a:rPr lang="en-US" sz="3600" i="1" dirty="0" smtClean="0">
                <a:latin typeface="Yanone Kaffeesatz Light"/>
                <a:cs typeface="Yanone Kaffeesatz Light"/>
              </a:rPr>
              <a:t> </a:t>
            </a:r>
            <a:r>
              <a:rPr lang="en-US" sz="3600" dirty="0" smtClean="0">
                <a:latin typeface="Yanone Kaffeesatz Light"/>
                <a:cs typeface="Yanone Kaffeesatz Light"/>
              </a:rPr>
              <a:t>slaves</a:t>
            </a:r>
            <a:endParaRPr lang="en-US" sz="2000" dirty="0">
              <a:latin typeface="Yanone Kaffeesatz Light"/>
              <a:cs typeface="Yanone Kaffeesatz Light"/>
            </a:endParaRPr>
          </a:p>
        </p:txBody>
      </p:sp>
      <p:cxnSp>
        <p:nvCxnSpPr>
          <p:cNvPr id="46" name="Straight Arrow Connector 45"/>
          <p:cNvCxnSpPr>
            <a:endCxn id="85" idx="1"/>
          </p:cNvCxnSpPr>
          <p:nvPr/>
        </p:nvCxnSpPr>
        <p:spPr>
          <a:xfrm flipV="1">
            <a:off x="3916581" y="2717670"/>
            <a:ext cx="1532649" cy="38637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916581" y="2209800"/>
            <a:ext cx="1722219" cy="894239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Content Placeholder 1"/>
          <p:cNvSpPr txBox="1">
            <a:spLocks/>
          </p:cNvSpPr>
          <p:nvPr/>
        </p:nvSpPr>
        <p:spPr bwMode="auto">
          <a:xfrm>
            <a:off x="3971842" y="1782664"/>
            <a:ext cx="1143000" cy="52402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defTabSz="457200" rtl="0" eaLnBrk="1" fontAlgn="base" hangingPunct="1">
              <a:spcBef>
                <a:spcPts val="2000"/>
              </a:spcBef>
              <a:spcAft>
                <a:spcPct val="0"/>
              </a:spcAft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Lucida Grande"/>
              <a:buChar char="-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>
                <a:latin typeface="Yanone Kaffeesatz Light"/>
                <a:cs typeface="Yanone Kaffeesatz Light"/>
              </a:rPr>
              <a:t>4 probes (d = 2)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5" name="Arc 64"/>
          <p:cNvSpPr/>
          <p:nvPr/>
        </p:nvSpPr>
        <p:spPr>
          <a:xfrm rot="1439802">
            <a:off x="3087833" y="2246187"/>
            <a:ext cx="1676380" cy="1676380"/>
          </a:xfrm>
          <a:prstGeom prst="arc">
            <a:avLst>
              <a:gd name="adj1" fmla="val 18185058"/>
              <a:gd name="adj2" fmla="val 1803095"/>
            </a:avLst>
          </a:prstGeom>
          <a:ln w="2857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Yanone Kaffeesatz Light"/>
              <a:cs typeface="Yanone Kaffeesatz Ligh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38800" y="205740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384550" y="297180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657600" y="297180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032500" y="506730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829300" y="356870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549900" y="1917700"/>
            <a:ext cx="2298700" cy="533400"/>
          </a:xfrm>
          <a:prstGeom prst="roundRect">
            <a:avLst/>
          </a:prstGeom>
          <a:noFill/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6411510" y="1981200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7117081" y="4577508"/>
            <a:ext cx="45719" cy="353694"/>
            <a:chOff x="7082687" y="3166892"/>
            <a:chExt cx="45719" cy="353694"/>
          </a:xfrm>
        </p:grpSpPr>
        <p:sp>
          <p:nvSpPr>
            <p:cNvPr id="74" name="Rectangle 73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</p:grpSp>
      <p:sp>
        <p:nvSpPr>
          <p:cNvPr id="79" name="Rounded Rectangle 78"/>
          <p:cNvSpPr/>
          <p:nvPr/>
        </p:nvSpPr>
        <p:spPr>
          <a:xfrm>
            <a:off x="6411510" y="2492943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411510" y="3000799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6411510" y="3496357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411510" y="4027571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411510" y="5016611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449230" y="257162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078481" y="4235480"/>
            <a:ext cx="45719" cy="353694"/>
            <a:chOff x="7082687" y="3166892"/>
            <a:chExt cx="45719" cy="353694"/>
          </a:xfrm>
        </p:grpSpPr>
        <p:sp>
          <p:nvSpPr>
            <p:cNvPr id="58" name="Rectangle 57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033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20762"/>
          </a:xfrm>
        </p:spPr>
        <p:txBody>
          <a:bodyPr/>
          <a:lstStyle/>
          <a:p>
            <a:r>
              <a:rPr lang="en-US" dirty="0" smtClean="0"/>
              <a:t>Late Binding</a:t>
            </a:r>
            <a:endParaRPr lang="en-US" sz="2800" b="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078481" y="4235480"/>
            <a:ext cx="45719" cy="353694"/>
            <a:chOff x="7082687" y="3166892"/>
            <a:chExt cx="45719" cy="353694"/>
          </a:xfrm>
        </p:grpSpPr>
        <p:sp>
          <p:nvSpPr>
            <p:cNvPr id="20" name="Rectangle 19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6212309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15459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13390" y="3048000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216365" y="356588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19515" y="356588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12309" y="4092461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822665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638800" y="2571867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286000" y="3615765"/>
            <a:ext cx="16305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286000" y="4792748"/>
            <a:ext cx="16305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286000" y="2169833"/>
            <a:ext cx="16305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286000" y="2900531"/>
            <a:ext cx="16305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2" name="Content Placeholder 1"/>
          <p:cNvSpPr txBox="1">
            <a:spLocks/>
          </p:cNvSpPr>
          <p:nvPr/>
        </p:nvSpPr>
        <p:spPr bwMode="auto">
          <a:xfrm>
            <a:off x="381000" y="2781046"/>
            <a:ext cx="1389510" cy="626769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defTabSz="457200" rtl="0" eaLnBrk="1" fontAlgn="base" hangingPunct="1">
              <a:spcBef>
                <a:spcPts val="2000"/>
              </a:spcBef>
              <a:spcAft>
                <a:spcPct val="0"/>
              </a:spcAft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Lucida Grande"/>
              <a:buChar char="-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cs typeface="Yanone Kaffeesatz Light"/>
              </a:rPr>
              <a:t>Job</a:t>
            </a:r>
            <a:endParaRPr lang="en-US" dirty="0">
              <a:cs typeface="Yanone Kaffeesatz Light"/>
            </a:endParaRPr>
          </a:p>
        </p:txBody>
      </p:sp>
      <p:cxnSp>
        <p:nvCxnSpPr>
          <p:cNvPr id="75" name="Straight Arrow Connector 74"/>
          <p:cNvCxnSpPr>
            <a:stCxn id="72" idx="3"/>
            <a:endCxn id="71" idx="1"/>
          </p:cNvCxnSpPr>
          <p:nvPr/>
        </p:nvCxnSpPr>
        <p:spPr>
          <a:xfrm>
            <a:off x="1770510" y="3094431"/>
            <a:ext cx="515490" cy="960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238790" y="5065911"/>
            <a:ext cx="17294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2" name="Title 11"/>
          <p:cNvSpPr txBox="1">
            <a:spLocks/>
          </p:cNvSpPr>
          <p:nvPr/>
        </p:nvSpPr>
        <p:spPr>
          <a:xfrm>
            <a:off x="381000" y="5638800"/>
            <a:ext cx="8229600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Yanone Kaffeesatz Light"/>
                <a:cs typeface="Yanone Kaffeesatz Light"/>
              </a:rPr>
              <a:t>Place </a:t>
            </a:r>
            <a:r>
              <a:rPr lang="en-US" sz="3600" i="1" dirty="0" smtClean="0">
                <a:latin typeface="Yanone Kaffeesatz Light"/>
                <a:cs typeface="Yanone Kaffeesatz Light"/>
              </a:rPr>
              <a:t>m </a:t>
            </a:r>
            <a:r>
              <a:rPr lang="en-US" sz="3600" dirty="0" smtClean="0">
                <a:latin typeface="Yanone Kaffeesatz Light"/>
                <a:cs typeface="Yanone Kaffeesatz Light"/>
              </a:rPr>
              <a:t>tasks on the least loaded of </a:t>
            </a:r>
            <a:r>
              <a:rPr lang="en-US" sz="3600" i="1" dirty="0" err="1" smtClean="0">
                <a:latin typeface="Yanone Kaffeesatz Light"/>
                <a:cs typeface="Yanone Kaffeesatz Light"/>
              </a:rPr>
              <a:t>d</a:t>
            </a:r>
            <a:r>
              <a:rPr lang="en-US" sz="3600" dirty="0" err="1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3600" i="1" dirty="0" err="1" smtClean="0">
                <a:latin typeface="Yanone Kaffeesatz Light"/>
                <a:cs typeface="Yanone Kaffeesatz Light"/>
              </a:rPr>
              <a:t>m</a:t>
            </a:r>
            <a:r>
              <a:rPr lang="en-US" sz="3600" i="1" dirty="0" smtClean="0">
                <a:latin typeface="Yanone Kaffeesatz Light"/>
                <a:cs typeface="Yanone Kaffeesatz Light"/>
              </a:rPr>
              <a:t> </a:t>
            </a:r>
            <a:r>
              <a:rPr lang="en-US" sz="3600" dirty="0" smtClean="0">
                <a:latin typeface="Yanone Kaffeesatz Light"/>
                <a:cs typeface="Yanone Kaffeesatz Light"/>
              </a:rPr>
              <a:t>slaves</a:t>
            </a:r>
            <a:endParaRPr lang="en-US" sz="2000" dirty="0">
              <a:latin typeface="Yanone Kaffeesatz Light"/>
              <a:cs typeface="Yanone Kaffeesatz Ligh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449230" y="257162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210300" y="204470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384550" y="297180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032500" y="506730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829300" y="356870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549900" y="1917700"/>
            <a:ext cx="2298700" cy="533400"/>
          </a:xfrm>
          <a:prstGeom prst="roundRect">
            <a:avLst/>
          </a:prstGeom>
          <a:noFill/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4038600" y="2209801"/>
            <a:ext cx="1371600" cy="914399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038600" y="1447800"/>
            <a:ext cx="1143000" cy="52402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defTabSz="457200" rtl="0" eaLnBrk="1" fontAlgn="base" hangingPunct="1">
              <a:spcBef>
                <a:spcPts val="2000"/>
              </a:spcBef>
              <a:spcAft>
                <a:spcPct val="0"/>
              </a:spcAft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Lucida Grande"/>
              <a:buChar char="-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>
                <a:latin typeface="Yanone Kaffeesatz Light"/>
                <a:cs typeface="Yanone Kaffeesatz Light"/>
              </a:rPr>
              <a:t>Worker requests task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411510" y="1981200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7117081" y="4577508"/>
            <a:ext cx="45719" cy="353694"/>
            <a:chOff x="7082687" y="3166892"/>
            <a:chExt cx="45719" cy="353694"/>
          </a:xfrm>
        </p:grpSpPr>
        <p:sp>
          <p:nvSpPr>
            <p:cNvPr id="77" name="Rectangle 76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</p:grpSp>
      <p:sp>
        <p:nvSpPr>
          <p:cNvPr id="80" name="Rounded Rectangle 79"/>
          <p:cNvSpPr/>
          <p:nvPr/>
        </p:nvSpPr>
        <p:spPr>
          <a:xfrm>
            <a:off x="6411510" y="2492943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6411510" y="3000799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411510" y="3496357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411510" y="4027571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411510" y="5016611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657600" y="297180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</p:spTree>
    <p:extLst>
      <p:ext uri="{BB962C8B-B14F-4D97-AF65-F5344CB8AC3E}">
        <p14:creationId xmlns:p14="http://schemas.microsoft.com/office/powerpoint/2010/main" val="52815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7 L 0.30816 -0.1344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99" y="-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63" grpId="0"/>
      <p:bldP spid="63" grpId="1"/>
      <p:bldP spid="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Results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5913437"/>
            <a:ext cx="8229600" cy="7921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1</a:t>
            </a:r>
            <a:r>
              <a:rPr lang="en-US" dirty="0" smtClean="0"/>
              <a:t>00-task jobs in 10,000-node cluster, exp. task </a:t>
            </a:r>
            <a:r>
              <a:rPr lang="en-US" dirty="0"/>
              <a:t>durations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24000"/>
            <a:ext cx="670560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39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381000" y="2286000"/>
            <a:ext cx="8458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5500" b="1" kern="1200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pPr algn="ctr"/>
            <a:r>
              <a:rPr lang="en-US" sz="8000" b="0" dirty="0" smtClean="0"/>
              <a:t>What about constraints?</a:t>
            </a:r>
            <a:endParaRPr lang="en-US" sz="8000" b="0" dirty="0"/>
          </a:p>
        </p:txBody>
      </p:sp>
    </p:spTree>
    <p:extLst>
      <p:ext uri="{BB962C8B-B14F-4D97-AF65-F5344CB8AC3E}">
        <p14:creationId xmlns:p14="http://schemas.microsoft.com/office/powerpoint/2010/main" val="1712167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20762"/>
          </a:xfrm>
        </p:spPr>
        <p:txBody>
          <a:bodyPr/>
          <a:lstStyle/>
          <a:p>
            <a:r>
              <a:rPr lang="en-US" dirty="0" smtClean="0"/>
              <a:t>Job Constraints</a:t>
            </a:r>
            <a:endParaRPr lang="en-US" sz="2800" b="0" dirty="0"/>
          </a:p>
        </p:txBody>
      </p:sp>
      <p:sp>
        <p:nvSpPr>
          <p:cNvPr id="31" name="Rectangle 30"/>
          <p:cNvSpPr/>
          <p:nvPr/>
        </p:nvSpPr>
        <p:spPr>
          <a:xfrm>
            <a:off x="6212309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15459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12309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15459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13390" y="3048000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216365" y="356588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19515" y="356588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12309" y="4092461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822665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35650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638800" y="2571867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286000" y="3615765"/>
            <a:ext cx="16305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286000" y="4792748"/>
            <a:ext cx="16305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286000" y="2169833"/>
            <a:ext cx="16305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286000" y="2900531"/>
            <a:ext cx="16305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2" name="Content Placeholder 1"/>
          <p:cNvSpPr txBox="1">
            <a:spLocks/>
          </p:cNvSpPr>
          <p:nvPr/>
        </p:nvSpPr>
        <p:spPr bwMode="auto">
          <a:xfrm>
            <a:off x="317500" y="2781046"/>
            <a:ext cx="1453010" cy="626769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defTabSz="457200" rtl="0" eaLnBrk="1" fontAlgn="base" hangingPunct="1">
              <a:spcBef>
                <a:spcPts val="2000"/>
              </a:spcBef>
              <a:spcAft>
                <a:spcPct val="0"/>
              </a:spcAft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Lucida Grande"/>
              <a:buChar char="-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cs typeface="Yanone Kaffeesatz Light"/>
              </a:rPr>
              <a:t>Job</a:t>
            </a:r>
            <a:endParaRPr lang="en-US" dirty="0">
              <a:cs typeface="Yanone Kaffeesatz Light"/>
            </a:endParaRPr>
          </a:p>
        </p:txBody>
      </p:sp>
      <p:cxnSp>
        <p:nvCxnSpPr>
          <p:cNvPr id="75" name="Straight Arrow Connector 74"/>
          <p:cNvCxnSpPr>
            <a:stCxn id="72" idx="3"/>
            <a:endCxn id="71" idx="1"/>
          </p:cNvCxnSpPr>
          <p:nvPr/>
        </p:nvCxnSpPr>
        <p:spPr>
          <a:xfrm>
            <a:off x="1770510" y="3094431"/>
            <a:ext cx="515490" cy="960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238790" y="5065911"/>
            <a:ext cx="17294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916581" y="3104040"/>
            <a:ext cx="2103219" cy="116316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1" idx="3"/>
          </p:cNvCxnSpPr>
          <p:nvPr/>
        </p:nvCxnSpPr>
        <p:spPr>
          <a:xfrm>
            <a:off x="3916581" y="3104039"/>
            <a:ext cx="1950819" cy="629761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916581" y="2717670"/>
            <a:ext cx="1532649" cy="38637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916581" y="2209800"/>
            <a:ext cx="1722219" cy="894239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25550" y="2935514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498600" y="2935514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411510" y="1981200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7117081" y="4577508"/>
            <a:ext cx="45719" cy="353694"/>
            <a:chOff x="7082687" y="3166892"/>
            <a:chExt cx="45719" cy="353694"/>
          </a:xfrm>
        </p:grpSpPr>
        <p:sp>
          <p:nvSpPr>
            <p:cNvPr id="74" name="Rectangle 73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</p:grpSp>
      <p:sp>
        <p:nvSpPr>
          <p:cNvPr id="79" name="Rounded Rectangle 78"/>
          <p:cNvSpPr/>
          <p:nvPr/>
        </p:nvSpPr>
        <p:spPr>
          <a:xfrm>
            <a:off x="6411510" y="2492943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411510" y="3000799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6411510" y="3496357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411510" y="4027571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411510" y="5016611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53" name="Content Placeholder 1"/>
          <p:cNvSpPr>
            <a:spLocks noGrp="1"/>
          </p:cNvSpPr>
          <p:nvPr>
            <p:ph idx="1"/>
          </p:nvPr>
        </p:nvSpPr>
        <p:spPr>
          <a:xfrm>
            <a:off x="419380" y="5626811"/>
            <a:ext cx="8229600" cy="1059987"/>
          </a:xfr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Yanone Kaffeesatz Light"/>
                <a:cs typeface="Yanone Kaffeesatz Light"/>
              </a:rPr>
              <a:t>Restrict probed machines to those that satisfy the constraint</a:t>
            </a:r>
            <a:endParaRPr lang="en-US" dirty="0">
              <a:latin typeface="Yanone Kaffeesatz Light"/>
              <a:cs typeface="Yanone Kaffeesatz Light"/>
            </a:endParaRPr>
          </a:p>
        </p:txBody>
      </p:sp>
      <p:sp>
        <p:nvSpPr>
          <p:cNvPr id="2" name="Diamond 1"/>
          <p:cNvSpPr/>
          <p:nvPr/>
        </p:nvSpPr>
        <p:spPr>
          <a:xfrm>
            <a:off x="914401" y="2971800"/>
            <a:ext cx="228600" cy="228600"/>
          </a:xfrm>
          <a:prstGeom prst="diamond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iamond 57"/>
          <p:cNvSpPr/>
          <p:nvPr/>
        </p:nvSpPr>
        <p:spPr>
          <a:xfrm>
            <a:off x="7471230" y="2062842"/>
            <a:ext cx="228600" cy="228600"/>
          </a:xfrm>
          <a:prstGeom prst="diamond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iamond 58"/>
          <p:cNvSpPr/>
          <p:nvPr/>
        </p:nvSpPr>
        <p:spPr>
          <a:xfrm>
            <a:off x="7469416" y="4120242"/>
            <a:ext cx="228600" cy="228600"/>
          </a:xfrm>
          <a:prstGeom prst="diamond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iamond 59"/>
          <p:cNvSpPr/>
          <p:nvPr/>
        </p:nvSpPr>
        <p:spPr>
          <a:xfrm>
            <a:off x="7476672" y="3583214"/>
            <a:ext cx="228600" cy="228600"/>
          </a:xfrm>
          <a:prstGeom prst="diamond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iamond 60"/>
          <p:cNvSpPr/>
          <p:nvPr/>
        </p:nvSpPr>
        <p:spPr>
          <a:xfrm>
            <a:off x="7474858" y="2592613"/>
            <a:ext cx="228600" cy="228600"/>
          </a:xfrm>
          <a:prstGeom prst="diamond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3078481" y="4235480"/>
            <a:ext cx="45719" cy="353694"/>
            <a:chOff x="7082687" y="3166892"/>
            <a:chExt cx="45719" cy="353694"/>
          </a:xfrm>
        </p:grpSpPr>
        <p:sp>
          <p:nvSpPr>
            <p:cNvPr id="67" name="Rectangle 66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56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20762"/>
          </a:xfrm>
        </p:spPr>
        <p:txBody>
          <a:bodyPr/>
          <a:lstStyle/>
          <a:p>
            <a:r>
              <a:rPr lang="en-US" dirty="0" smtClean="0"/>
              <a:t>Per-Task Constraints</a:t>
            </a:r>
            <a:endParaRPr lang="en-US" sz="2800" b="0" dirty="0"/>
          </a:p>
        </p:txBody>
      </p:sp>
      <p:sp>
        <p:nvSpPr>
          <p:cNvPr id="31" name="Rectangle 30"/>
          <p:cNvSpPr/>
          <p:nvPr/>
        </p:nvSpPr>
        <p:spPr>
          <a:xfrm>
            <a:off x="6212309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15459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12309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15459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13390" y="3048000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216365" y="356588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19515" y="356588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12309" y="4092461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822665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35650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638800" y="2571867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286000" y="3615765"/>
            <a:ext cx="16305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286000" y="4792748"/>
            <a:ext cx="16305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286000" y="2169833"/>
            <a:ext cx="16305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286000" y="2900531"/>
            <a:ext cx="16305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2" name="Content Placeholder 1"/>
          <p:cNvSpPr txBox="1">
            <a:spLocks/>
          </p:cNvSpPr>
          <p:nvPr/>
        </p:nvSpPr>
        <p:spPr bwMode="auto">
          <a:xfrm>
            <a:off x="317500" y="2781046"/>
            <a:ext cx="1453010" cy="626769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defTabSz="457200" rtl="0" eaLnBrk="1" fontAlgn="base" hangingPunct="1">
              <a:spcBef>
                <a:spcPts val="2000"/>
              </a:spcBef>
              <a:spcAft>
                <a:spcPct val="0"/>
              </a:spcAft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Lucida Grande"/>
              <a:buChar char="-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cs typeface="Yanone Kaffeesatz Light"/>
              </a:rPr>
              <a:t>Job</a:t>
            </a:r>
            <a:endParaRPr lang="en-US" dirty="0">
              <a:cs typeface="Yanone Kaffeesatz Light"/>
            </a:endParaRPr>
          </a:p>
        </p:txBody>
      </p:sp>
      <p:cxnSp>
        <p:nvCxnSpPr>
          <p:cNvPr id="75" name="Straight Arrow Connector 74"/>
          <p:cNvCxnSpPr>
            <a:stCxn id="72" idx="3"/>
            <a:endCxn id="71" idx="1"/>
          </p:cNvCxnSpPr>
          <p:nvPr/>
        </p:nvCxnSpPr>
        <p:spPr>
          <a:xfrm>
            <a:off x="1770510" y="3094431"/>
            <a:ext cx="515490" cy="960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238790" y="5065911"/>
            <a:ext cx="17294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411510" y="1981200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7117081" y="4577508"/>
            <a:ext cx="45719" cy="353694"/>
            <a:chOff x="7082687" y="3166892"/>
            <a:chExt cx="45719" cy="353694"/>
          </a:xfrm>
        </p:grpSpPr>
        <p:sp>
          <p:nvSpPr>
            <p:cNvPr id="74" name="Rectangle 73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</p:grpSp>
      <p:sp>
        <p:nvSpPr>
          <p:cNvPr id="79" name="Rounded Rectangle 78"/>
          <p:cNvSpPr/>
          <p:nvPr/>
        </p:nvSpPr>
        <p:spPr>
          <a:xfrm>
            <a:off x="6411510" y="2492943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411510" y="3000799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6411510" y="3496357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411510" y="4027571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411510" y="5016611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53" name="Content Placeholder 1"/>
          <p:cNvSpPr>
            <a:spLocks noGrp="1"/>
          </p:cNvSpPr>
          <p:nvPr>
            <p:ph idx="1"/>
          </p:nvPr>
        </p:nvSpPr>
        <p:spPr>
          <a:xfrm>
            <a:off x="419380" y="5626811"/>
            <a:ext cx="8229600" cy="1059987"/>
          </a:xfr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Yanone Kaffeesatz Light"/>
                <a:cs typeface="Yanone Kaffeesatz Light"/>
              </a:rPr>
              <a:t>Probe separately for each task</a:t>
            </a:r>
            <a:endParaRPr lang="en-US" dirty="0">
              <a:latin typeface="Yanone Kaffeesatz Light"/>
              <a:cs typeface="Yanone Kaffeesatz Ligh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76331" y="2936291"/>
            <a:ext cx="196850" cy="292100"/>
          </a:xfrm>
          <a:prstGeom prst="rect">
            <a:avLst/>
          </a:prstGeom>
          <a:noFill/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145933" y="2936291"/>
            <a:ext cx="196850" cy="292100"/>
          </a:xfrm>
          <a:prstGeom prst="rect">
            <a:avLst/>
          </a:prstGeom>
          <a:noFill/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4" name="Isosceles Triangle 53"/>
          <p:cNvSpPr/>
          <p:nvPr/>
        </p:nvSpPr>
        <p:spPr>
          <a:xfrm>
            <a:off x="1488731" y="2989338"/>
            <a:ext cx="176784" cy="15240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165376" y="3008085"/>
            <a:ext cx="152400" cy="15240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3921305" y="2169833"/>
            <a:ext cx="1708270" cy="934206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104" idx="1"/>
          </p:cNvCxnSpPr>
          <p:nvPr/>
        </p:nvCxnSpPr>
        <p:spPr>
          <a:xfrm flipV="1">
            <a:off x="3921305" y="2717670"/>
            <a:ext cx="1527925" cy="386370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921305" y="3104039"/>
            <a:ext cx="1929766" cy="633390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921305" y="3104039"/>
            <a:ext cx="2120266" cy="1159532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Isosceles Triangle 94"/>
          <p:cNvSpPr/>
          <p:nvPr/>
        </p:nvSpPr>
        <p:spPr>
          <a:xfrm>
            <a:off x="7501273" y="2033209"/>
            <a:ext cx="176784" cy="15240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6" name="Isosceles Triangle 95"/>
          <p:cNvSpPr/>
          <p:nvPr/>
        </p:nvSpPr>
        <p:spPr>
          <a:xfrm>
            <a:off x="7501273" y="2524275"/>
            <a:ext cx="176784" cy="15240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7" name="Isosceles Triangle 96"/>
          <p:cNvSpPr/>
          <p:nvPr/>
        </p:nvSpPr>
        <p:spPr>
          <a:xfrm>
            <a:off x="7501273" y="5047343"/>
            <a:ext cx="176784" cy="15240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7500257" y="4243008"/>
            <a:ext cx="152400" cy="15240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7500256" y="3718076"/>
            <a:ext cx="152400" cy="15240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7508723" y="2710542"/>
            <a:ext cx="152400" cy="15240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5638800" y="2057400"/>
            <a:ext cx="196850" cy="292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014357" y="4087585"/>
            <a:ext cx="196850" cy="2921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829300" y="3568700"/>
            <a:ext cx="196850" cy="2921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449230" y="2571620"/>
            <a:ext cx="196850" cy="292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3078481" y="4235480"/>
            <a:ext cx="45719" cy="353694"/>
            <a:chOff x="7082687" y="3166892"/>
            <a:chExt cx="45719" cy="353694"/>
          </a:xfrm>
        </p:grpSpPr>
        <p:sp>
          <p:nvSpPr>
            <p:cNvPr id="106" name="Rectangle 105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9743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 Recap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322419" y="3655732"/>
            <a:ext cx="21639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322419" y="4832715"/>
            <a:ext cx="21639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322419" y="2209800"/>
            <a:ext cx="21639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322419" y="2940498"/>
            <a:ext cx="21639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cxnSp>
        <p:nvCxnSpPr>
          <p:cNvPr id="24" name="Straight Arrow Connector 23"/>
          <p:cNvCxnSpPr>
            <a:stCxn id="23" idx="3"/>
            <a:endCxn id="60" idx="1"/>
          </p:cNvCxnSpPr>
          <p:nvPr/>
        </p:nvCxnSpPr>
        <p:spPr>
          <a:xfrm flipV="1">
            <a:off x="5486400" y="2203450"/>
            <a:ext cx="1371600" cy="940556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3"/>
            <a:endCxn id="74" idx="1"/>
          </p:cNvCxnSpPr>
          <p:nvPr/>
        </p:nvCxnSpPr>
        <p:spPr>
          <a:xfrm flipV="1">
            <a:off x="5486400" y="2717670"/>
            <a:ext cx="1182030" cy="426336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62" idx="1"/>
          </p:cNvCxnSpPr>
          <p:nvPr/>
        </p:nvCxnSpPr>
        <p:spPr>
          <a:xfrm>
            <a:off x="5486400" y="3144006"/>
            <a:ext cx="1562100" cy="570744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3"/>
            <a:endCxn id="61" idx="1"/>
          </p:cNvCxnSpPr>
          <p:nvPr/>
        </p:nvCxnSpPr>
        <p:spPr>
          <a:xfrm>
            <a:off x="5486400" y="3144006"/>
            <a:ext cx="1765300" cy="2069344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227419" y="2995561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49938" y="2995561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4389219" y="4307167"/>
            <a:ext cx="45719" cy="353694"/>
            <a:chOff x="7082687" y="3166892"/>
            <a:chExt cx="45719" cy="353694"/>
          </a:xfrm>
        </p:grpSpPr>
        <p:sp>
          <p:nvSpPr>
            <p:cNvPr id="44" name="Rectangle 43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52400" y="2514600"/>
            <a:ext cx="29717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Yanone Kaffeesatz Light"/>
                <a:cs typeface="Yanone Kaffeesatz Light"/>
              </a:rPr>
              <a:t>Batch sampling</a:t>
            </a:r>
          </a:p>
          <a:p>
            <a:pPr algn="ctr"/>
            <a:r>
              <a:rPr lang="en-US" sz="3200" dirty="0" smtClean="0">
                <a:latin typeface="Yanone Kaffeesatz Light"/>
                <a:cs typeface="Yanone Kaffeesatz Light"/>
              </a:rPr>
              <a:t>+</a:t>
            </a:r>
          </a:p>
          <a:p>
            <a:pPr algn="ctr"/>
            <a:r>
              <a:rPr lang="en-US" sz="3200" dirty="0" smtClean="0">
                <a:latin typeface="Yanone Kaffeesatz Light"/>
                <a:cs typeface="Yanone Kaffeesatz Light"/>
              </a:rPr>
              <a:t>Late binding</a:t>
            </a:r>
          </a:p>
          <a:p>
            <a:pPr algn="ctr"/>
            <a:r>
              <a:rPr lang="en-US" sz="3200" dirty="0" smtClean="0">
                <a:latin typeface="Yanone Kaffeesatz Light"/>
                <a:cs typeface="Yanone Kaffeesatz Light"/>
              </a:rPr>
              <a:t>+</a:t>
            </a:r>
          </a:p>
          <a:p>
            <a:pPr algn="ctr"/>
            <a:r>
              <a:rPr lang="en-US" sz="3200" dirty="0" smtClean="0">
                <a:latin typeface="Yanone Kaffeesatz Light"/>
                <a:cs typeface="Yanone Kaffeesatz Light"/>
              </a:rPr>
              <a:t>Constraint handling</a:t>
            </a:r>
            <a:endParaRPr lang="en-US" sz="3200" dirty="0">
              <a:latin typeface="Yanone Kaffeesatz Light"/>
              <a:cs typeface="Yanone Kaffeesatz Ligh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431509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234659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431509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234659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432590" y="3048000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435565" y="356588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38715" y="356588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431509" y="4092461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041865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054850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858000" y="2571867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457990" y="5065911"/>
            <a:ext cx="17294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58000" y="205740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251700" y="506730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048500" y="356870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630710" y="1981200"/>
            <a:ext cx="10560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8153400" y="4577508"/>
            <a:ext cx="45719" cy="353694"/>
            <a:chOff x="7082687" y="3166892"/>
            <a:chExt cx="45719" cy="353694"/>
          </a:xfrm>
        </p:grpSpPr>
        <p:sp>
          <p:nvSpPr>
            <p:cNvPr id="66" name="Rectangle 65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7630710" y="2492943"/>
            <a:ext cx="10560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630710" y="3000799"/>
            <a:ext cx="10560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7630710" y="3496357"/>
            <a:ext cx="10560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630710" y="4027571"/>
            <a:ext cx="10560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7630710" y="5016611"/>
            <a:ext cx="10560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668430" y="257162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</p:spTree>
    <p:extLst>
      <p:ext uri="{BB962C8B-B14F-4D97-AF65-F5344CB8AC3E}">
        <p14:creationId xmlns:p14="http://schemas.microsoft.com/office/powerpoint/2010/main" val="2379605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4864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4656"/>
              </a:spcBef>
              <a:buNone/>
            </a:pPr>
            <a:r>
              <a:rPr lang="en-US" sz="4800" b="1" dirty="0" smtClean="0"/>
              <a:t>Sparrow schedules tasks in clusters</a:t>
            </a:r>
          </a:p>
          <a:p>
            <a:pPr marL="0" indent="0" algn="ctr">
              <a:spcBef>
                <a:spcPts val="4656"/>
              </a:spcBef>
              <a:buNone/>
            </a:pPr>
            <a:r>
              <a:rPr lang="en-US" sz="3600" dirty="0" smtClean="0"/>
              <a:t>using a </a:t>
            </a:r>
            <a:r>
              <a:rPr lang="en-US" sz="4800" b="1" dirty="0" smtClean="0"/>
              <a:t>decentralized, randomized approach</a:t>
            </a:r>
          </a:p>
          <a:p>
            <a:pPr marL="0" indent="0" algn="ctr">
              <a:spcBef>
                <a:spcPts val="4656"/>
              </a:spcBef>
              <a:buNone/>
            </a:pPr>
            <a:r>
              <a:rPr lang="en-US" sz="4800" b="1" dirty="0"/>
              <a:t>s</a:t>
            </a:r>
            <a:r>
              <a:rPr lang="en-US" sz="4800" b="1" dirty="0" smtClean="0"/>
              <a:t>upport constraints and fair sharing</a:t>
            </a:r>
          </a:p>
          <a:p>
            <a:pPr marL="0" indent="0" algn="ctr">
              <a:spcBef>
                <a:spcPts val="4656"/>
              </a:spcBef>
              <a:buNone/>
            </a:pPr>
            <a:r>
              <a:rPr lang="en-US" sz="3600" dirty="0" smtClean="0"/>
              <a:t>and provides response times</a:t>
            </a:r>
          </a:p>
          <a:p>
            <a:pPr marL="0" indent="0" algn="ctr">
              <a:spcBef>
                <a:spcPts val="456"/>
              </a:spcBef>
              <a:buNone/>
            </a:pPr>
            <a:r>
              <a:rPr lang="en-US" sz="4800" b="1" dirty="0"/>
              <a:t>w</a:t>
            </a:r>
            <a:r>
              <a:rPr lang="en-US" sz="4800" b="1" dirty="0" smtClean="0"/>
              <a:t>ithin 12% of ideal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58161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381000" y="2286000"/>
            <a:ext cx="8458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5500" b="1" kern="1200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pPr algn="ctr"/>
            <a:r>
              <a:rPr lang="en-US" sz="8000" b="0" dirty="0" smtClean="0"/>
              <a:t>How does Sparrow perform on a real cluster?</a:t>
            </a:r>
            <a:endParaRPr lang="en-US" sz="8000" b="0" dirty="0"/>
          </a:p>
        </p:txBody>
      </p:sp>
    </p:spTree>
    <p:extLst>
      <p:ext uri="{BB962C8B-B14F-4D97-AF65-F5344CB8AC3E}">
        <p14:creationId xmlns:p14="http://schemas.microsoft.com/office/powerpoint/2010/main" val="2917129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Arrow Connector 110"/>
          <p:cNvCxnSpPr>
            <a:stCxn id="3" idx="3"/>
          </p:cNvCxnSpPr>
          <p:nvPr/>
        </p:nvCxnSpPr>
        <p:spPr>
          <a:xfrm>
            <a:off x="2098675" y="3724275"/>
            <a:ext cx="2397125" cy="9525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on Sparrow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315200" y="1981200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83227" y="4577508"/>
            <a:ext cx="45719" cy="353694"/>
            <a:chOff x="7082687" y="3166892"/>
            <a:chExt cx="45719" cy="353694"/>
          </a:xfrm>
        </p:grpSpPr>
        <p:sp>
          <p:nvSpPr>
            <p:cNvPr id="15" name="Rectangle 14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7315200" y="2492943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315200" y="3000799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315200" y="3496357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315200" y="4027571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315200" y="5016611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7800"/>
            <a:ext cx="1676400" cy="1676400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1283304" y="3583819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559831" y="3585331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835150" y="3584575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9443" y="4749800"/>
            <a:ext cx="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557843" y="508000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1657350" y="3994150"/>
            <a:ext cx="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57200" y="29718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Query: DAG of Stages</a:t>
            </a:r>
            <a:endParaRPr lang="en-US" sz="2400" dirty="0"/>
          </a:p>
        </p:txBody>
      </p:sp>
      <p:sp>
        <p:nvSpPr>
          <p:cNvPr id="96" name="Rectangle 95"/>
          <p:cNvSpPr/>
          <p:nvPr/>
        </p:nvSpPr>
        <p:spPr>
          <a:xfrm>
            <a:off x="228600" y="1524000"/>
            <a:ext cx="5257800" cy="4390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381000" y="1752600"/>
            <a:ext cx="2743200" cy="3962400"/>
          </a:xfrm>
          <a:prstGeom prst="roundRect">
            <a:avLst/>
          </a:prstGeom>
          <a:noFill/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3352800" y="1752600"/>
            <a:ext cx="1981200" cy="3962400"/>
          </a:xfrm>
          <a:prstGeom prst="roundRect">
            <a:avLst/>
          </a:prstGeom>
          <a:noFill/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4000" dirty="0" smtClean="0"/>
              <a:t>Sparrow</a:t>
            </a:r>
          </a:p>
          <a:p>
            <a:pPr algn="ctr"/>
            <a:r>
              <a:rPr lang="en-US" sz="4000" dirty="0" smtClean="0"/>
              <a:t>Scheduler</a:t>
            </a:r>
            <a:endParaRPr lang="en-US" sz="4000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4754880" y="3708400"/>
            <a:ext cx="2402477" cy="1534886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4785360" y="3657600"/>
            <a:ext cx="2423259" cy="5080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4765040" y="2667000"/>
            <a:ext cx="2397760" cy="104140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4765040" y="2133600"/>
            <a:ext cx="2397760" cy="158496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8153400" y="2057400"/>
            <a:ext cx="306092" cy="304800"/>
            <a:chOff x="8153400" y="2057400"/>
            <a:chExt cx="306092" cy="304800"/>
          </a:xfrm>
        </p:grpSpPr>
        <p:sp>
          <p:nvSpPr>
            <p:cNvPr id="45" name="Freeform 547"/>
            <p:cNvSpPr>
              <a:spLocks/>
            </p:cNvSpPr>
            <p:nvPr/>
          </p:nvSpPr>
          <p:spPr bwMode="auto">
            <a:xfrm>
              <a:off x="8153400" y="2057400"/>
              <a:ext cx="306092" cy="304800"/>
            </a:xfrm>
            <a:custGeom>
              <a:avLst/>
              <a:gdLst>
                <a:gd name="T0" fmla="*/ 495 w 1185"/>
                <a:gd name="T1" fmla="*/ 13 h 1180"/>
                <a:gd name="T2" fmla="*/ 687 w 1185"/>
                <a:gd name="T3" fmla="*/ 13 h 1180"/>
                <a:gd name="T4" fmla="*/ 687 w 1185"/>
                <a:gd name="T5" fmla="*/ 205 h 1180"/>
                <a:gd name="T6" fmla="*/ 789 w 1185"/>
                <a:gd name="T7" fmla="*/ 253 h 1180"/>
                <a:gd name="T8" fmla="*/ 926 w 1185"/>
                <a:gd name="T9" fmla="*/ 118 h 1180"/>
                <a:gd name="T10" fmla="*/ 1064 w 1185"/>
                <a:gd name="T11" fmla="*/ 255 h 1180"/>
                <a:gd name="T12" fmla="*/ 926 w 1185"/>
                <a:gd name="T13" fmla="*/ 390 h 1180"/>
                <a:gd name="T14" fmla="*/ 975 w 1185"/>
                <a:gd name="T15" fmla="*/ 493 h 1180"/>
                <a:gd name="T16" fmla="*/ 1167 w 1185"/>
                <a:gd name="T17" fmla="*/ 493 h 1180"/>
                <a:gd name="T18" fmla="*/ 1167 w 1185"/>
                <a:gd name="T19" fmla="*/ 685 h 1180"/>
                <a:gd name="T20" fmla="*/ 975 w 1185"/>
                <a:gd name="T21" fmla="*/ 685 h 1180"/>
                <a:gd name="T22" fmla="*/ 927 w 1185"/>
                <a:gd name="T23" fmla="*/ 790 h 1180"/>
                <a:gd name="T24" fmla="*/ 1064 w 1185"/>
                <a:gd name="T25" fmla="*/ 924 h 1180"/>
                <a:gd name="T26" fmla="*/ 927 w 1185"/>
                <a:gd name="T27" fmla="*/ 1060 h 1180"/>
                <a:gd name="T28" fmla="*/ 791 w 1185"/>
                <a:gd name="T29" fmla="*/ 927 h 1180"/>
                <a:gd name="T30" fmla="*/ 687 w 1185"/>
                <a:gd name="T31" fmla="*/ 973 h 1180"/>
                <a:gd name="T32" fmla="*/ 687 w 1185"/>
                <a:gd name="T33" fmla="*/ 1165 h 1180"/>
                <a:gd name="T34" fmla="*/ 495 w 1185"/>
                <a:gd name="T35" fmla="*/ 1165 h 1180"/>
                <a:gd name="T36" fmla="*/ 495 w 1185"/>
                <a:gd name="T37" fmla="*/ 973 h 1180"/>
                <a:gd name="T38" fmla="*/ 390 w 1185"/>
                <a:gd name="T39" fmla="*/ 925 h 1180"/>
                <a:gd name="T40" fmla="*/ 254 w 1185"/>
                <a:gd name="T41" fmla="*/ 1062 h 1180"/>
                <a:gd name="T42" fmla="*/ 119 w 1185"/>
                <a:gd name="T43" fmla="*/ 927 h 1180"/>
                <a:gd name="T44" fmla="*/ 257 w 1185"/>
                <a:gd name="T45" fmla="*/ 789 h 1180"/>
                <a:gd name="T46" fmla="*/ 207 w 1185"/>
                <a:gd name="T47" fmla="*/ 685 h 1180"/>
                <a:gd name="T48" fmla="*/ 15 w 1185"/>
                <a:gd name="T49" fmla="*/ 685 h 1180"/>
                <a:gd name="T50" fmla="*/ 15 w 1185"/>
                <a:gd name="T51" fmla="*/ 493 h 1180"/>
                <a:gd name="T52" fmla="*/ 207 w 1185"/>
                <a:gd name="T53" fmla="*/ 493 h 1180"/>
                <a:gd name="T54" fmla="*/ 255 w 1185"/>
                <a:gd name="T55" fmla="*/ 388 h 1180"/>
                <a:gd name="T56" fmla="*/ 119 w 1185"/>
                <a:gd name="T57" fmla="*/ 252 h 1180"/>
                <a:gd name="T58" fmla="*/ 255 w 1185"/>
                <a:gd name="T59" fmla="*/ 115 h 1180"/>
                <a:gd name="T60" fmla="*/ 393 w 1185"/>
                <a:gd name="T61" fmla="*/ 253 h 1180"/>
                <a:gd name="T62" fmla="*/ 495 w 1185"/>
                <a:gd name="T63" fmla="*/ 205 h 1180"/>
                <a:gd name="T64" fmla="*/ 495 w 1185"/>
                <a:gd name="T65" fmla="*/ 13 h 11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85" h="1180">
                  <a:moveTo>
                    <a:pt x="495" y="13"/>
                  </a:moveTo>
                  <a:cubicBezTo>
                    <a:pt x="591" y="0"/>
                    <a:pt x="687" y="13"/>
                    <a:pt x="687" y="13"/>
                  </a:cubicBezTo>
                  <a:cubicBezTo>
                    <a:pt x="687" y="13"/>
                    <a:pt x="687" y="109"/>
                    <a:pt x="687" y="205"/>
                  </a:cubicBezTo>
                  <a:cubicBezTo>
                    <a:pt x="738" y="211"/>
                    <a:pt x="789" y="253"/>
                    <a:pt x="789" y="253"/>
                  </a:cubicBezTo>
                  <a:cubicBezTo>
                    <a:pt x="789" y="253"/>
                    <a:pt x="857" y="185"/>
                    <a:pt x="926" y="118"/>
                  </a:cubicBezTo>
                  <a:cubicBezTo>
                    <a:pt x="1013" y="178"/>
                    <a:pt x="1064" y="255"/>
                    <a:pt x="1064" y="255"/>
                  </a:cubicBezTo>
                  <a:cubicBezTo>
                    <a:pt x="1064" y="255"/>
                    <a:pt x="995" y="322"/>
                    <a:pt x="926" y="390"/>
                  </a:cubicBezTo>
                  <a:cubicBezTo>
                    <a:pt x="963" y="430"/>
                    <a:pt x="975" y="493"/>
                    <a:pt x="975" y="493"/>
                  </a:cubicBezTo>
                  <a:cubicBezTo>
                    <a:pt x="975" y="493"/>
                    <a:pt x="1071" y="493"/>
                    <a:pt x="1167" y="493"/>
                  </a:cubicBezTo>
                  <a:cubicBezTo>
                    <a:pt x="1185" y="586"/>
                    <a:pt x="1167" y="685"/>
                    <a:pt x="1167" y="685"/>
                  </a:cubicBezTo>
                  <a:cubicBezTo>
                    <a:pt x="1167" y="685"/>
                    <a:pt x="1071" y="685"/>
                    <a:pt x="975" y="685"/>
                  </a:cubicBezTo>
                  <a:cubicBezTo>
                    <a:pt x="971" y="739"/>
                    <a:pt x="927" y="790"/>
                    <a:pt x="927" y="790"/>
                  </a:cubicBezTo>
                  <a:lnTo>
                    <a:pt x="1064" y="924"/>
                  </a:lnTo>
                  <a:cubicBezTo>
                    <a:pt x="1064" y="924"/>
                    <a:pt x="1005" y="1002"/>
                    <a:pt x="927" y="1060"/>
                  </a:cubicBezTo>
                  <a:cubicBezTo>
                    <a:pt x="859" y="993"/>
                    <a:pt x="791" y="927"/>
                    <a:pt x="791" y="927"/>
                  </a:cubicBezTo>
                  <a:cubicBezTo>
                    <a:pt x="791" y="927"/>
                    <a:pt x="744" y="966"/>
                    <a:pt x="687" y="973"/>
                  </a:cubicBezTo>
                  <a:cubicBezTo>
                    <a:pt x="687" y="1069"/>
                    <a:pt x="687" y="1165"/>
                    <a:pt x="687" y="1165"/>
                  </a:cubicBezTo>
                  <a:cubicBezTo>
                    <a:pt x="687" y="1165"/>
                    <a:pt x="591" y="1180"/>
                    <a:pt x="495" y="1165"/>
                  </a:cubicBezTo>
                  <a:cubicBezTo>
                    <a:pt x="495" y="1165"/>
                    <a:pt x="495" y="1069"/>
                    <a:pt x="495" y="973"/>
                  </a:cubicBezTo>
                  <a:cubicBezTo>
                    <a:pt x="441" y="967"/>
                    <a:pt x="390" y="925"/>
                    <a:pt x="390" y="925"/>
                  </a:cubicBezTo>
                  <a:cubicBezTo>
                    <a:pt x="390" y="925"/>
                    <a:pt x="322" y="993"/>
                    <a:pt x="254" y="1062"/>
                  </a:cubicBezTo>
                  <a:cubicBezTo>
                    <a:pt x="177" y="1003"/>
                    <a:pt x="119" y="927"/>
                    <a:pt x="119" y="927"/>
                  </a:cubicBezTo>
                  <a:lnTo>
                    <a:pt x="257" y="789"/>
                  </a:lnTo>
                  <a:cubicBezTo>
                    <a:pt x="257" y="789"/>
                    <a:pt x="215" y="741"/>
                    <a:pt x="207" y="685"/>
                  </a:cubicBezTo>
                  <a:cubicBezTo>
                    <a:pt x="111" y="685"/>
                    <a:pt x="15" y="685"/>
                    <a:pt x="15" y="685"/>
                  </a:cubicBezTo>
                  <a:cubicBezTo>
                    <a:pt x="0" y="589"/>
                    <a:pt x="15" y="493"/>
                    <a:pt x="15" y="493"/>
                  </a:cubicBezTo>
                  <a:cubicBezTo>
                    <a:pt x="15" y="493"/>
                    <a:pt x="111" y="493"/>
                    <a:pt x="207" y="493"/>
                  </a:cubicBezTo>
                  <a:cubicBezTo>
                    <a:pt x="212" y="441"/>
                    <a:pt x="255" y="388"/>
                    <a:pt x="255" y="388"/>
                  </a:cubicBezTo>
                  <a:cubicBezTo>
                    <a:pt x="255" y="388"/>
                    <a:pt x="187" y="320"/>
                    <a:pt x="119" y="252"/>
                  </a:cubicBezTo>
                  <a:cubicBezTo>
                    <a:pt x="179" y="172"/>
                    <a:pt x="255" y="115"/>
                    <a:pt x="255" y="115"/>
                  </a:cubicBezTo>
                  <a:lnTo>
                    <a:pt x="393" y="253"/>
                  </a:lnTo>
                  <a:cubicBezTo>
                    <a:pt x="393" y="253"/>
                    <a:pt x="441" y="210"/>
                    <a:pt x="495" y="205"/>
                  </a:cubicBezTo>
                  <a:cubicBezTo>
                    <a:pt x="495" y="109"/>
                    <a:pt x="495" y="109"/>
                    <a:pt x="495" y="13"/>
                  </a:cubicBezTo>
                  <a:close/>
                </a:path>
              </a:pathLst>
            </a:custGeom>
            <a:solidFill>
              <a:srgbClr val="FF82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" name="Oval 548"/>
            <p:cNvSpPr>
              <a:spLocks noChangeArrowheads="1"/>
            </p:cNvSpPr>
            <p:nvPr/>
          </p:nvSpPr>
          <p:spPr bwMode="auto">
            <a:xfrm>
              <a:off x="8255861" y="2159344"/>
              <a:ext cx="101256" cy="10125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155709" y="2556164"/>
            <a:ext cx="306092" cy="304800"/>
            <a:chOff x="8153400" y="2057400"/>
            <a:chExt cx="306092" cy="304800"/>
          </a:xfrm>
        </p:grpSpPr>
        <p:sp>
          <p:nvSpPr>
            <p:cNvPr id="50" name="Freeform 547"/>
            <p:cNvSpPr>
              <a:spLocks/>
            </p:cNvSpPr>
            <p:nvPr/>
          </p:nvSpPr>
          <p:spPr bwMode="auto">
            <a:xfrm>
              <a:off x="8153400" y="2057400"/>
              <a:ext cx="306092" cy="304800"/>
            </a:xfrm>
            <a:custGeom>
              <a:avLst/>
              <a:gdLst>
                <a:gd name="T0" fmla="*/ 495 w 1185"/>
                <a:gd name="T1" fmla="*/ 13 h 1180"/>
                <a:gd name="T2" fmla="*/ 687 w 1185"/>
                <a:gd name="T3" fmla="*/ 13 h 1180"/>
                <a:gd name="T4" fmla="*/ 687 w 1185"/>
                <a:gd name="T5" fmla="*/ 205 h 1180"/>
                <a:gd name="T6" fmla="*/ 789 w 1185"/>
                <a:gd name="T7" fmla="*/ 253 h 1180"/>
                <a:gd name="T8" fmla="*/ 926 w 1185"/>
                <a:gd name="T9" fmla="*/ 118 h 1180"/>
                <a:gd name="T10" fmla="*/ 1064 w 1185"/>
                <a:gd name="T11" fmla="*/ 255 h 1180"/>
                <a:gd name="T12" fmla="*/ 926 w 1185"/>
                <a:gd name="T13" fmla="*/ 390 h 1180"/>
                <a:gd name="T14" fmla="*/ 975 w 1185"/>
                <a:gd name="T15" fmla="*/ 493 h 1180"/>
                <a:gd name="T16" fmla="*/ 1167 w 1185"/>
                <a:gd name="T17" fmla="*/ 493 h 1180"/>
                <a:gd name="T18" fmla="*/ 1167 w 1185"/>
                <a:gd name="T19" fmla="*/ 685 h 1180"/>
                <a:gd name="T20" fmla="*/ 975 w 1185"/>
                <a:gd name="T21" fmla="*/ 685 h 1180"/>
                <a:gd name="T22" fmla="*/ 927 w 1185"/>
                <a:gd name="T23" fmla="*/ 790 h 1180"/>
                <a:gd name="T24" fmla="*/ 1064 w 1185"/>
                <a:gd name="T25" fmla="*/ 924 h 1180"/>
                <a:gd name="T26" fmla="*/ 927 w 1185"/>
                <a:gd name="T27" fmla="*/ 1060 h 1180"/>
                <a:gd name="T28" fmla="*/ 791 w 1185"/>
                <a:gd name="T29" fmla="*/ 927 h 1180"/>
                <a:gd name="T30" fmla="*/ 687 w 1185"/>
                <a:gd name="T31" fmla="*/ 973 h 1180"/>
                <a:gd name="T32" fmla="*/ 687 w 1185"/>
                <a:gd name="T33" fmla="*/ 1165 h 1180"/>
                <a:gd name="T34" fmla="*/ 495 w 1185"/>
                <a:gd name="T35" fmla="*/ 1165 h 1180"/>
                <a:gd name="T36" fmla="*/ 495 w 1185"/>
                <a:gd name="T37" fmla="*/ 973 h 1180"/>
                <a:gd name="T38" fmla="*/ 390 w 1185"/>
                <a:gd name="T39" fmla="*/ 925 h 1180"/>
                <a:gd name="T40" fmla="*/ 254 w 1185"/>
                <a:gd name="T41" fmla="*/ 1062 h 1180"/>
                <a:gd name="T42" fmla="*/ 119 w 1185"/>
                <a:gd name="T43" fmla="*/ 927 h 1180"/>
                <a:gd name="T44" fmla="*/ 257 w 1185"/>
                <a:gd name="T45" fmla="*/ 789 h 1180"/>
                <a:gd name="T46" fmla="*/ 207 w 1185"/>
                <a:gd name="T47" fmla="*/ 685 h 1180"/>
                <a:gd name="T48" fmla="*/ 15 w 1185"/>
                <a:gd name="T49" fmla="*/ 685 h 1180"/>
                <a:gd name="T50" fmla="*/ 15 w 1185"/>
                <a:gd name="T51" fmla="*/ 493 h 1180"/>
                <a:gd name="T52" fmla="*/ 207 w 1185"/>
                <a:gd name="T53" fmla="*/ 493 h 1180"/>
                <a:gd name="T54" fmla="*/ 255 w 1185"/>
                <a:gd name="T55" fmla="*/ 388 h 1180"/>
                <a:gd name="T56" fmla="*/ 119 w 1185"/>
                <a:gd name="T57" fmla="*/ 252 h 1180"/>
                <a:gd name="T58" fmla="*/ 255 w 1185"/>
                <a:gd name="T59" fmla="*/ 115 h 1180"/>
                <a:gd name="T60" fmla="*/ 393 w 1185"/>
                <a:gd name="T61" fmla="*/ 253 h 1180"/>
                <a:gd name="T62" fmla="*/ 495 w 1185"/>
                <a:gd name="T63" fmla="*/ 205 h 1180"/>
                <a:gd name="T64" fmla="*/ 495 w 1185"/>
                <a:gd name="T65" fmla="*/ 13 h 11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85" h="1180">
                  <a:moveTo>
                    <a:pt x="495" y="13"/>
                  </a:moveTo>
                  <a:cubicBezTo>
                    <a:pt x="591" y="0"/>
                    <a:pt x="687" y="13"/>
                    <a:pt x="687" y="13"/>
                  </a:cubicBezTo>
                  <a:cubicBezTo>
                    <a:pt x="687" y="13"/>
                    <a:pt x="687" y="109"/>
                    <a:pt x="687" y="205"/>
                  </a:cubicBezTo>
                  <a:cubicBezTo>
                    <a:pt x="738" y="211"/>
                    <a:pt x="789" y="253"/>
                    <a:pt x="789" y="253"/>
                  </a:cubicBezTo>
                  <a:cubicBezTo>
                    <a:pt x="789" y="253"/>
                    <a:pt x="857" y="185"/>
                    <a:pt x="926" y="118"/>
                  </a:cubicBezTo>
                  <a:cubicBezTo>
                    <a:pt x="1013" y="178"/>
                    <a:pt x="1064" y="255"/>
                    <a:pt x="1064" y="255"/>
                  </a:cubicBezTo>
                  <a:cubicBezTo>
                    <a:pt x="1064" y="255"/>
                    <a:pt x="995" y="322"/>
                    <a:pt x="926" y="390"/>
                  </a:cubicBezTo>
                  <a:cubicBezTo>
                    <a:pt x="963" y="430"/>
                    <a:pt x="975" y="493"/>
                    <a:pt x="975" y="493"/>
                  </a:cubicBezTo>
                  <a:cubicBezTo>
                    <a:pt x="975" y="493"/>
                    <a:pt x="1071" y="493"/>
                    <a:pt x="1167" y="493"/>
                  </a:cubicBezTo>
                  <a:cubicBezTo>
                    <a:pt x="1185" y="586"/>
                    <a:pt x="1167" y="685"/>
                    <a:pt x="1167" y="685"/>
                  </a:cubicBezTo>
                  <a:cubicBezTo>
                    <a:pt x="1167" y="685"/>
                    <a:pt x="1071" y="685"/>
                    <a:pt x="975" y="685"/>
                  </a:cubicBezTo>
                  <a:cubicBezTo>
                    <a:pt x="971" y="739"/>
                    <a:pt x="927" y="790"/>
                    <a:pt x="927" y="790"/>
                  </a:cubicBezTo>
                  <a:lnTo>
                    <a:pt x="1064" y="924"/>
                  </a:lnTo>
                  <a:cubicBezTo>
                    <a:pt x="1064" y="924"/>
                    <a:pt x="1005" y="1002"/>
                    <a:pt x="927" y="1060"/>
                  </a:cubicBezTo>
                  <a:cubicBezTo>
                    <a:pt x="859" y="993"/>
                    <a:pt x="791" y="927"/>
                    <a:pt x="791" y="927"/>
                  </a:cubicBezTo>
                  <a:cubicBezTo>
                    <a:pt x="791" y="927"/>
                    <a:pt x="744" y="966"/>
                    <a:pt x="687" y="973"/>
                  </a:cubicBezTo>
                  <a:cubicBezTo>
                    <a:pt x="687" y="1069"/>
                    <a:pt x="687" y="1165"/>
                    <a:pt x="687" y="1165"/>
                  </a:cubicBezTo>
                  <a:cubicBezTo>
                    <a:pt x="687" y="1165"/>
                    <a:pt x="591" y="1180"/>
                    <a:pt x="495" y="1165"/>
                  </a:cubicBezTo>
                  <a:cubicBezTo>
                    <a:pt x="495" y="1165"/>
                    <a:pt x="495" y="1069"/>
                    <a:pt x="495" y="973"/>
                  </a:cubicBezTo>
                  <a:cubicBezTo>
                    <a:pt x="441" y="967"/>
                    <a:pt x="390" y="925"/>
                    <a:pt x="390" y="925"/>
                  </a:cubicBezTo>
                  <a:cubicBezTo>
                    <a:pt x="390" y="925"/>
                    <a:pt x="322" y="993"/>
                    <a:pt x="254" y="1062"/>
                  </a:cubicBezTo>
                  <a:cubicBezTo>
                    <a:pt x="177" y="1003"/>
                    <a:pt x="119" y="927"/>
                    <a:pt x="119" y="927"/>
                  </a:cubicBezTo>
                  <a:lnTo>
                    <a:pt x="257" y="789"/>
                  </a:lnTo>
                  <a:cubicBezTo>
                    <a:pt x="257" y="789"/>
                    <a:pt x="215" y="741"/>
                    <a:pt x="207" y="685"/>
                  </a:cubicBezTo>
                  <a:cubicBezTo>
                    <a:pt x="111" y="685"/>
                    <a:pt x="15" y="685"/>
                    <a:pt x="15" y="685"/>
                  </a:cubicBezTo>
                  <a:cubicBezTo>
                    <a:pt x="0" y="589"/>
                    <a:pt x="15" y="493"/>
                    <a:pt x="15" y="493"/>
                  </a:cubicBezTo>
                  <a:cubicBezTo>
                    <a:pt x="15" y="493"/>
                    <a:pt x="111" y="493"/>
                    <a:pt x="207" y="493"/>
                  </a:cubicBezTo>
                  <a:cubicBezTo>
                    <a:pt x="212" y="441"/>
                    <a:pt x="255" y="388"/>
                    <a:pt x="255" y="388"/>
                  </a:cubicBezTo>
                  <a:cubicBezTo>
                    <a:pt x="255" y="388"/>
                    <a:pt x="187" y="320"/>
                    <a:pt x="119" y="252"/>
                  </a:cubicBezTo>
                  <a:cubicBezTo>
                    <a:pt x="179" y="172"/>
                    <a:pt x="255" y="115"/>
                    <a:pt x="255" y="115"/>
                  </a:cubicBezTo>
                  <a:lnTo>
                    <a:pt x="393" y="253"/>
                  </a:lnTo>
                  <a:cubicBezTo>
                    <a:pt x="393" y="253"/>
                    <a:pt x="441" y="210"/>
                    <a:pt x="495" y="205"/>
                  </a:cubicBezTo>
                  <a:cubicBezTo>
                    <a:pt x="495" y="109"/>
                    <a:pt x="495" y="109"/>
                    <a:pt x="495" y="13"/>
                  </a:cubicBezTo>
                  <a:close/>
                </a:path>
              </a:pathLst>
            </a:custGeom>
            <a:solidFill>
              <a:srgbClr val="FF82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1" name="Oval 548"/>
            <p:cNvSpPr>
              <a:spLocks noChangeArrowheads="1"/>
            </p:cNvSpPr>
            <p:nvPr/>
          </p:nvSpPr>
          <p:spPr bwMode="auto">
            <a:xfrm>
              <a:off x="8255861" y="2159344"/>
              <a:ext cx="101256" cy="10125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144164" y="3052618"/>
            <a:ext cx="306092" cy="304800"/>
            <a:chOff x="8153400" y="2057400"/>
            <a:chExt cx="306092" cy="304800"/>
          </a:xfrm>
        </p:grpSpPr>
        <p:sp>
          <p:nvSpPr>
            <p:cNvPr id="53" name="Freeform 547"/>
            <p:cNvSpPr>
              <a:spLocks/>
            </p:cNvSpPr>
            <p:nvPr/>
          </p:nvSpPr>
          <p:spPr bwMode="auto">
            <a:xfrm>
              <a:off x="8153400" y="2057400"/>
              <a:ext cx="306092" cy="304800"/>
            </a:xfrm>
            <a:custGeom>
              <a:avLst/>
              <a:gdLst>
                <a:gd name="T0" fmla="*/ 495 w 1185"/>
                <a:gd name="T1" fmla="*/ 13 h 1180"/>
                <a:gd name="T2" fmla="*/ 687 w 1185"/>
                <a:gd name="T3" fmla="*/ 13 h 1180"/>
                <a:gd name="T4" fmla="*/ 687 w 1185"/>
                <a:gd name="T5" fmla="*/ 205 h 1180"/>
                <a:gd name="T6" fmla="*/ 789 w 1185"/>
                <a:gd name="T7" fmla="*/ 253 h 1180"/>
                <a:gd name="T8" fmla="*/ 926 w 1185"/>
                <a:gd name="T9" fmla="*/ 118 h 1180"/>
                <a:gd name="T10" fmla="*/ 1064 w 1185"/>
                <a:gd name="T11" fmla="*/ 255 h 1180"/>
                <a:gd name="T12" fmla="*/ 926 w 1185"/>
                <a:gd name="T13" fmla="*/ 390 h 1180"/>
                <a:gd name="T14" fmla="*/ 975 w 1185"/>
                <a:gd name="T15" fmla="*/ 493 h 1180"/>
                <a:gd name="T16" fmla="*/ 1167 w 1185"/>
                <a:gd name="T17" fmla="*/ 493 h 1180"/>
                <a:gd name="T18" fmla="*/ 1167 w 1185"/>
                <a:gd name="T19" fmla="*/ 685 h 1180"/>
                <a:gd name="T20" fmla="*/ 975 w 1185"/>
                <a:gd name="T21" fmla="*/ 685 h 1180"/>
                <a:gd name="T22" fmla="*/ 927 w 1185"/>
                <a:gd name="T23" fmla="*/ 790 h 1180"/>
                <a:gd name="T24" fmla="*/ 1064 w 1185"/>
                <a:gd name="T25" fmla="*/ 924 h 1180"/>
                <a:gd name="T26" fmla="*/ 927 w 1185"/>
                <a:gd name="T27" fmla="*/ 1060 h 1180"/>
                <a:gd name="T28" fmla="*/ 791 w 1185"/>
                <a:gd name="T29" fmla="*/ 927 h 1180"/>
                <a:gd name="T30" fmla="*/ 687 w 1185"/>
                <a:gd name="T31" fmla="*/ 973 h 1180"/>
                <a:gd name="T32" fmla="*/ 687 w 1185"/>
                <a:gd name="T33" fmla="*/ 1165 h 1180"/>
                <a:gd name="T34" fmla="*/ 495 w 1185"/>
                <a:gd name="T35" fmla="*/ 1165 h 1180"/>
                <a:gd name="T36" fmla="*/ 495 w 1185"/>
                <a:gd name="T37" fmla="*/ 973 h 1180"/>
                <a:gd name="T38" fmla="*/ 390 w 1185"/>
                <a:gd name="T39" fmla="*/ 925 h 1180"/>
                <a:gd name="T40" fmla="*/ 254 w 1185"/>
                <a:gd name="T41" fmla="*/ 1062 h 1180"/>
                <a:gd name="T42" fmla="*/ 119 w 1185"/>
                <a:gd name="T43" fmla="*/ 927 h 1180"/>
                <a:gd name="T44" fmla="*/ 257 w 1185"/>
                <a:gd name="T45" fmla="*/ 789 h 1180"/>
                <a:gd name="T46" fmla="*/ 207 w 1185"/>
                <a:gd name="T47" fmla="*/ 685 h 1180"/>
                <a:gd name="T48" fmla="*/ 15 w 1185"/>
                <a:gd name="T49" fmla="*/ 685 h 1180"/>
                <a:gd name="T50" fmla="*/ 15 w 1185"/>
                <a:gd name="T51" fmla="*/ 493 h 1180"/>
                <a:gd name="T52" fmla="*/ 207 w 1185"/>
                <a:gd name="T53" fmla="*/ 493 h 1180"/>
                <a:gd name="T54" fmla="*/ 255 w 1185"/>
                <a:gd name="T55" fmla="*/ 388 h 1180"/>
                <a:gd name="T56" fmla="*/ 119 w 1185"/>
                <a:gd name="T57" fmla="*/ 252 h 1180"/>
                <a:gd name="T58" fmla="*/ 255 w 1185"/>
                <a:gd name="T59" fmla="*/ 115 h 1180"/>
                <a:gd name="T60" fmla="*/ 393 w 1185"/>
                <a:gd name="T61" fmla="*/ 253 h 1180"/>
                <a:gd name="T62" fmla="*/ 495 w 1185"/>
                <a:gd name="T63" fmla="*/ 205 h 1180"/>
                <a:gd name="T64" fmla="*/ 495 w 1185"/>
                <a:gd name="T65" fmla="*/ 13 h 11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85" h="1180">
                  <a:moveTo>
                    <a:pt x="495" y="13"/>
                  </a:moveTo>
                  <a:cubicBezTo>
                    <a:pt x="591" y="0"/>
                    <a:pt x="687" y="13"/>
                    <a:pt x="687" y="13"/>
                  </a:cubicBezTo>
                  <a:cubicBezTo>
                    <a:pt x="687" y="13"/>
                    <a:pt x="687" y="109"/>
                    <a:pt x="687" y="205"/>
                  </a:cubicBezTo>
                  <a:cubicBezTo>
                    <a:pt x="738" y="211"/>
                    <a:pt x="789" y="253"/>
                    <a:pt x="789" y="253"/>
                  </a:cubicBezTo>
                  <a:cubicBezTo>
                    <a:pt x="789" y="253"/>
                    <a:pt x="857" y="185"/>
                    <a:pt x="926" y="118"/>
                  </a:cubicBezTo>
                  <a:cubicBezTo>
                    <a:pt x="1013" y="178"/>
                    <a:pt x="1064" y="255"/>
                    <a:pt x="1064" y="255"/>
                  </a:cubicBezTo>
                  <a:cubicBezTo>
                    <a:pt x="1064" y="255"/>
                    <a:pt x="995" y="322"/>
                    <a:pt x="926" y="390"/>
                  </a:cubicBezTo>
                  <a:cubicBezTo>
                    <a:pt x="963" y="430"/>
                    <a:pt x="975" y="493"/>
                    <a:pt x="975" y="493"/>
                  </a:cubicBezTo>
                  <a:cubicBezTo>
                    <a:pt x="975" y="493"/>
                    <a:pt x="1071" y="493"/>
                    <a:pt x="1167" y="493"/>
                  </a:cubicBezTo>
                  <a:cubicBezTo>
                    <a:pt x="1185" y="586"/>
                    <a:pt x="1167" y="685"/>
                    <a:pt x="1167" y="685"/>
                  </a:cubicBezTo>
                  <a:cubicBezTo>
                    <a:pt x="1167" y="685"/>
                    <a:pt x="1071" y="685"/>
                    <a:pt x="975" y="685"/>
                  </a:cubicBezTo>
                  <a:cubicBezTo>
                    <a:pt x="971" y="739"/>
                    <a:pt x="927" y="790"/>
                    <a:pt x="927" y="790"/>
                  </a:cubicBezTo>
                  <a:lnTo>
                    <a:pt x="1064" y="924"/>
                  </a:lnTo>
                  <a:cubicBezTo>
                    <a:pt x="1064" y="924"/>
                    <a:pt x="1005" y="1002"/>
                    <a:pt x="927" y="1060"/>
                  </a:cubicBezTo>
                  <a:cubicBezTo>
                    <a:pt x="859" y="993"/>
                    <a:pt x="791" y="927"/>
                    <a:pt x="791" y="927"/>
                  </a:cubicBezTo>
                  <a:cubicBezTo>
                    <a:pt x="791" y="927"/>
                    <a:pt x="744" y="966"/>
                    <a:pt x="687" y="973"/>
                  </a:cubicBezTo>
                  <a:cubicBezTo>
                    <a:pt x="687" y="1069"/>
                    <a:pt x="687" y="1165"/>
                    <a:pt x="687" y="1165"/>
                  </a:cubicBezTo>
                  <a:cubicBezTo>
                    <a:pt x="687" y="1165"/>
                    <a:pt x="591" y="1180"/>
                    <a:pt x="495" y="1165"/>
                  </a:cubicBezTo>
                  <a:cubicBezTo>
                    <a:pt x="495" y="1165"/>
                    <a:pt x="495" y="1069"/>
                    <a:pt x="495" y="973"/>
                  </a:cubicBezTo>
                  <a:cubicBezTo>
                    <a:pt x="441" y="967"/>
                    <a:pt x="390" y="925"/>
                    <a:pt x="390" y="925"/>
                  </a:cubicBezTo>
                  <a:cubicBezTo>
                    <a:pt x="390" y="925"/>
                    <a:pt x="322" y="993"/>
                    <a:pt x="254" y="1062"/>
                  </a:cubicBezTo>
                  <a:cubicBezTo>
                    <a:pt x="177" y="1003"/>
                    <a:pt x="119" y="927"/>
                    <a:pt x="119" y="927"/>
                  </a:cubicBezTo>
                  <a:lnTo>
                    <a:pt x="257" y="789"/>
                  </a:lnTo>
                  <a:cubicBezTo>
                    <a:pt x="257" y="789"/>
                    <a:pt x="215" y="741"/>
                    <a:pt x="207" y="685"/>
                  </a:cubicBezTo>
                  <a:cubicBezTo>
                    <a:pt x="111" y="685"/>
                    <a:pt x="15" y="685"/>
                    <a:pt x="15" y="685"/>
                  </a:cubicBezTo>
                  <a:cubicBezTo>
                    <a:pt x="0" y="589"/>
                    <a:pt x="15" y="493"/>
                    <a:pt x="15" y="493"/>
                  </a:cubicBezTo>
                  <a:cubicBezTo>
                    <a:pt x="15" y="493"/>
                    <a:pt x="111" y="493"/>
                    <a:pt x="207" y="493"/>
                  </a:cubicBezTo>
                  <a:cubicBezTo>
                    <a:pt x="212" y="441"/>
                    <a:pt x="255" y="388"/>
                    <a:pt x="255" y="388"/>
                  </a:cubicBezTo>
                  <a:cubicBezTo>
                    <a:pt x="255" y="388"/>
                    <a:pt x="187" y="320"/>
                    <a:pt x="119" y="252"/>
                  </a:cubicBezTo>
                  <a:cubicBezTo>
                    <a:pt x="179" y="172"/>
                    <a:pt x="255" y="115"/>
                    <a:pt x="255" y="115"/>
                  </a:cubicBezTo>
                  <a:lnTo>
                    <a:pt x="393" y="253"/>
                  </a:lnTo>
                  <a:cubicBezTo>
                    <a:pt x="393" y="253"/>
                    <a:pt x="441" y="210"/>
                    <a:pt x="495" y="205"/>
                  </a:cubicBezTo>
                  <a:cubicBezTo>
                    <a:pt x="495" y="109"/>
                    <a:pt x="495" y="109"/>
                    <a:pt x="495" y="13"/>
                  </a:cubicBezTo>
                  <a:close/>
                </a:path>
              </a:pathLst>
            </a:custGeom>
            <a:solidFill>
              <a:srgbClr val="FF82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1" name="Oval 548"/>
            <p:cNvSpPr>
              <a:spLocks noChangeArrowheads="1"/>
            </p:cNvSpPr>
            <p:nvPr/>
          </p:nvSpPr>
          <p:spPr bwMode="auto">
            <a:xfrm>
              <a:off x="8255861" y="2159344"/>
              <a:ext cx="101256" cy="10125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144163" y="3560618"/>
            <a:ext cx="306092" cy="304800"/>
            <a:chOff x="8153400" y="2057400"/>
            <a:chExt cx="306092" cy="304800"/>
          </a:xfrm>
        </p:grpSpPr>
        <p:sp>
          <p:nvSpPr>
            <p:cNvPr id="67" name="Freeform 547"/>
            <p:cNvSpPr>
              <a:spLocks/>
            </p:cNvSpPr>
            <p:nvPr/>
          </p:nvSpPr>
          <p:spPr bwMode="auto">
            <a:xfrm>
              <a:off x="8153400" y="2057400"/>
              <a:ext cx="306092" cy="304800"/>
            </a:xfrm>
            <a:custGeom>
              <a:avLst/>
              <a:gdLst>
                <a:gd name="T0" fmla="*/ 495 w 1185"/>
                <a:gd name="T1" fmla="*/ 13 h 1180"/>
                <a:gd name="T2" fmla="*/ 687 w 1185"/>
                <a:gd name="T3" fmla="*/ 13 h 1180"/>
                <a:gd name="T4" fmla="*/ 687 w 1185"/>
                <a:gd name="T5" fmla="*/ 205 h 1180"/>
                <a:gd name="T6" fmla="*/ 789 w 1185"/>
                <a:gd name="T7" fmla="*/ 253 h 1180"/>
                <a:gd name="T8" fmla="*/ 926 w 1185"/>
                <a:gd name="T9" fmla="*/ 118 h 1180"/>
                <a:gd name="T10" fmla="*/ 1064 w 1185"/>
                <a:gd name="T11" fmla="*/ 255 h 1180"/>
                <a:gd name="T12" fmla="*/ 926 w 1185"/>
                <a:gd name="T13" fmla="*/ 390 h 1180"/>
                <a:gd name="T14" fmla="*/ 975 w 1185"/>
                <a:gd name="T15" fmla="*/ 493 h 1180"/>
                <a:gd name="T16" fmla="*/ 1167 w 1185"/>
                <a:gd name="T17" fmla="*/ 493 h 1180"/>
                <a:gd name="T18" fmla="*/ 1167 w 1185"/>
                <a:gd name="T19" fmla="*/ 685 h 1180"/>
                <a:gd name="T20" fmla="*/ 975 w 1185"/>
                <a:gd name="T21" fmla="*/ 685 h 1180"/>
                <a:gd name="T22" fmla="*/ 927 w 1185"/>
                <a:gd name="T23" fmla="*/ 790 h 1180"/>
                <a:gd name="T24" fmla="*/ 1064 w 1185"/>
                <a:gd name="T25" fmla="*/ 924 h 1180"/>
                <a:gd name="T26" fmla="*/ 927 w 1185"/>
                <a:gd name="T27" fmla="*/ 1060 h 1180"/>
                <a:gd name="T28" fmla="*/ 791 w 1185"/>
                <a:gd name="T29" fmla="*/ 927 h 1180"/>
                <a:gd name="T30" fmla="*/ 687 w 1185"/>
                <a:gd name="T31" fmla="*/ 973 h 1180"/>
                <a:gd name="T32" fmla="*/ 687 w 1185"/>
                <a:gd name="T33" fmla="*/ 1165 h 1180"/>
                <a:gd name="T34" fmla="*/ 495 w 1185"/>
                <a:gd name="T35" fmla="*/ 1165 h 1180"/>
                <a:gd name="T36" fmla="*/ 495 w 1185"/>
                <a:gd name="T37" fmla="*/ 973 h 1180"/>
                <a:gd name="T38" fmla="*/ 390 w 1185"/>
                <a:gd name="T39" fmla="*/ 925 h 1180"/>
                <a:gd name="T40" fmla="*/ 254 w 1185"/>
                <a:gd name="T41" fmla="*/ 1062 h 1180"/>
                <a:gd name="T42" fmla="*/ 119 w 1185"/>
                <a:gd name="T43" fmla="*/ 927 h 1180"/>
                <a:gd name="T44" fmla="*/ 257 w 1185"/>
                <a:gd name="T45" fmla="*/ 789 h 1180"/>
                <a:gd name="T46" fmla="*/ 207 w 1185"/>
                <a:gd name="T47" fmla="*/ 685 h 1180"/>
                <a:gd name="T48" fmla="*/ 15 w 1185"/>
                <a:gd name="T49" fmla="*/ 685 h 1180"/>
                <a:gd name="T50" fmla="*/ 15 w 1185"/>
                <a:gd name="T51" fmla="*/ 493 h 1180"/>
                <a:gd name="T52" fmla="*/ 207 w 1185"/>
                <a:gd name="T53" fmla="*/ 493 h 1180"/>
                <a:gd name="T54" fmla="*/ 255 w 1185"/>
                <a:gd name="T55" fmla="*/ 388 h 1180"/>
                <a:gd name="T56" fmla="*/ 119 w 1185"/>
                <a:gd name="T57" fmla="*/ 252 h 1180"/>
                <a:gd name="T58" fmla="*/ 255 w 1185"/>
                <a:gd name="T59" fmla="*/ 115 h 1180"/>
                <a:gd name="T60" fmla="*/ 393 w 1185"/>
                <a:gd name="T61" fmla="*/ 253 h 1180"/>
                <a:gd name="T62" fmla="*/ 495 w 1185"/>
                <a:gd name="T63" fmla="*/ 205 h 1180"/>
                <a:gd name="T64" fmla="*/ 495 w 1185"/>
                <a:gd name="T65" fmla="*/ 13 h 11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85" h="1180">
                  <a:moveTo>
                    <a:pt x="495" y="13"/>
                  </a:moveTo>
                  <a:cubicBezTo>
                    <a:pt x="591" y="0"/>
                    <a:pt x="687" y="13"/>
                    <a:pt x="687" y="13"/>
                  </a:cubicBezTo>
                  <a:cubicBezTo>
                    <a:pt x="687" y="13"/>
                    <a:pt x="687" y="109"/>
                    <a:pt x="687" y="205"/>
                  </a:cubicBezTo>
                  <a:cubicBezTo>
                    <a:pt x="738" y="211"/>
                    <a:pt x="789" y="253"/>
                    <a:pt x="789" y="253"/>
                  </a:cubicBezTo>
                  <a:cubicBezTo>
                    <a:pt x="789" y="253"/>
                    <a:pt x="857" y="185"/>
                    <a:pt x="926" y="118"/>
                  </a:cubicBezTo>
                  <a:cubicBezTo>
                    <a:pt x="1013" y="178"/>
                    <a:pt x="1064" y="255"/>
                    <a:pt x="1064" y="255"/>
                  </a:cubicBezTo>
                  <a:cubicBezTo>
                    <a:pt x="1064" y="255"/>
                    <a:pt x="995" y="322"/>
                    <a:pt x="926" y="390"/>
                  </a:cubicBezTo>
                  <a:cubicBezTo>
                    <a:pt x="963" y="430"/>
                    <a:pt x="975" y="493"/>
                    <a:pt x="975" y="493"/>
                  </a:cubicBezTo>
                  <a:cubicBezTo>
                    <a:pt x="975" y="493"/>
                    <a:pt x="1071" y="493"/>
                    <a:pt x="1167" y="493"/>
                  </a:cubicBezTo>
                  <a:cubicBezTo>
                    <a:pt x="1185" y="586"/>
                    <a:pt x="1167" y="685"/>
                    <a:pt x="1167" y="685"/>
                  </a:cubicBezTo>
                  <a:cubicBezTo>
                    <a:pt x="1167" y="685"/>
                    <a:pt x="1071" y="685"/>
                    <a:pt x="975" y="685"/>
                  </a:cubicBezTo>
                  <a:cubicBezTo>
                    <a:pt x="971" y="739"/>
                    <a:pt x="927" y="790"/>
                    <a:pt x="927" y="790"/>
                  </a:cubicBezTo>
                  <a:lnTo>
                    <a:pt x="1064" y="924"/>
                  </a:lnTo>
                  <a:cubicBezTo>
                    <a:pt x="1064" y="924"/>
                    <a:pt x="1005" y="1002"/>
                    <a:pt x="927" y="1060"/>
                  </a:cubicBezTo>
                  <a:cubicBezTo>
                    <a:pt x="859" y="993"/>
                    <a:pt x="791" y="927"/>
                    <a:pt x="791" y="927"/>
                  </a:cubicBezTo>
                  <a:cubicBezTo>
                    <a:pt x="791" y="927"/>
                    <a:pt x="744" y="966"/>
                    <a:pt x="687" y="973"/>
                  </a:cubicBezTo>
                  <a:cubicBezTo>
                    <a:pt x="687" y="1069"/>
                    <a:pt x="687" y="1165"/>
                    <a:pt x="687" y="1165"/>
                  </a:cubicBezTo>
                  <a:cubicBezTo>
                    <a:pt x="687" y="1165"/>
                    <a:pt x="591" y="1180"/>
                    <a:pt x="495" y="1165"/>
                  </a:cubicBezTo>
                  <a:cubicBezTo>
                    <a:pt x="495" y="1165"/>
                    <a:pt x="495" y="1069"/>
                    <a:pt x="495" y="973"/>
                  </a:cubicBezTo>
                  <a:cubicBezTo>
                    <a:pt x="441" y="967"/>
                    <a:pt x="390" y="925"/>
                    <a:pt x="390" y="925"/>
                  </a:cubicBezTo>
                  <a:cubicBezTo>
                    <a:pt x="390" y="925"/>
                    <a:pt x="322" y="993"/>
                    <a:pt x="254" y="1062"/>
                  </a:cubicBezTo>
                  <a:cubicBezTo>
                    <a:pt x="177" y="1003"/>
                    <a:pt x="119" y="927"/>
                    <a:pt x="119" y="927"/>
                  </a:cubicBezTo>
                  <a:lnTo>
                    <a:pt x="257" y="789"/>
                  </a:lnTo>
                  <a:cubicBezTo>
                    <a:pt x="257" y="789"/>
                    <a:pt x="215" y="741"/>
                    <a:pt x="207" y="685"/>
                  </a:cubicBezTo>
                  <a:cubicBezTo>
                    <a:pt x="111" y="685"/>
                    <a:pt x="15" y="685"/>
                    <a:pt x="15" y="685"/>
                  </a:cubicBezTo>
                  <a:cubicBezTo>
                    <a:pt x="0" y="589"/>
                    <a:pt x="15" y="493"/>
                    <a:pt x="15" y="493"/>
                  </a:cubicBezTo>
                  <a:cubicBezTo>
                    <a:pt x="15" y="493"/>
                    <a:pt x="111" y="493"/>
                    <a:pt x="207" y="493"/>
                  </a:cubicBezTo>
                  <a:cubicBezTo>
                    <a:pt x="212" y="441"/>
                    <a:pt x="255" y="388"/>
                    <a:pt x="255" y="388"/>
                  </a:cubicBezTo>
                  <a:cubicBezTo>
                    <a:pt x="255" y="388"/>
                    <a:pt x="187" y="320"/>
                    <a:pt x="119" y="252"/>
                  </a:cubicBezTo>
                  <a:cubicBezTo>
                    <a:pt x="179" y="172"/>
                    <a:pt x="255" y="115"/>
                    <a:pt x="255" y="115"/>
                  </a:cubicBezTo>
                  <a:lnTo>
                    <a:pt x="393" y="253"/>
                  </a:lnTo>
                  <a:cubicBezTo>
                    <a:pt x="393" y="253"/>
                    <a:pt x="441" y="210"/>
                    <a:pt x="495" y="205"/>
                  </a:cubicBezTo>
                  <a:cubicBezTo>
                    <a:pt x="495" y="109"/>
                    <a:pt x="495" y="109"/>
                    <a:pt x="495" y="13"/>
                  </a:cubicBezTo>
                  <a:close/>
                </a:path>
              </a:pathLst>
            </a:custGeom>
            <a:solidFill>
              <a:srgbClr val="FF82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8" name="Oval 548"/>
            <p:cNvSpPr>
              <a:spLocks noChangeArrowheads="1"/>
            </p:cNvSpPr>
            <p:nvPr/>
          </p:nvSpPr>
          <p:spPr bwMode="auto">
            <a:xfrm>
              <a:off x="8255861" y="2159344"/>
              <a:ext cx="101256" cy="10125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155709" y="4068618"/>
            <a:ext cx="306092" cy="304800"/>
            <a:chOff x="8153400" y="2057400"/>
            <a:chExt cx="306092" cy="304800"/>
          </a:xfrm>
        </p:grpSpPr>
        <p:sp>
          <p:nvSpPr>
            <p:cNvPr id="70" name="Freeform 547"/>
            <p:cNvSpPr>
              <a:spLocks/>
            </p:cNvSpPr>
            <p:nvPr/>
          </p:nvSpPr>
          <p:spPr bwMode="auto">
            <a:xfrm>
              <a:off x="8153400" y="2057400"/>
              <a:ext cx="306092" cy="304800"/>
            </a:xfrm>
            <a:custGeom>
              <a:avLst/>
              <a:gdLst>
                <a:gd name="T0" fmla="*/ 495 w 1185"/>
                <a:gd name="T1" fmla="*/ 13 h 1180"/>
                <a:gd name="T2" fmla="*/ 687 w 1185"/>
                <a:gd name="T3" fmla="*/ 13 h 1180"/>
                <a:gd name="T4" fmla="*/ 687 w 1185"/>
                <a:gd name="T5" fmla="*/ 205 h 1180"/>
                <a:gd name="T6" fmla="*/ 789 w 1185"/>
                <a:gd name="T7" fmla="*/ 253 h 1180"/>
                <a:gd name="T8" fmla="*/ 926 w 1185"/>
                <a:gd name="T9" fmla="*/ 118 h 1180"/>
                <a:gd name="T10" fmla="*/ 1064 w 1185"/>
                <a:gd name="T11" fmla="*/ 255 h 1180"/>
                <a:gd name="T12" fmla="*/ 926 w 1185"/>
                <a:gd name="T13" fmla="*/ 390 h 1180"/>
                <a:gd name="T14" fmla="*/ 975 w 1185"/>
                <a:gd name="T15" fmla="*/ 493 h 1180"/>
                <a:gd name="T16" fmla="*/ 1167 w 1185"/>
                <a:gd name="T17" fmla="*/ 493 h 1180"/>
                <a:gd name="T18" fmla="*/ 1167 w 1185"/>
                <a:gd name="T19" fmla="*/ 685 h 1180"/>
                <a:gd name="T20" fmla="*/ 975 w 1185"/>
                <a:gd name="T21" fmla="*/ 685 h 1180"/>
                <a:gd name="T22" fmla="*/ 927 w 1185"/>
                <a:gd name="T23" fmla="*/ 790 h 1180"/>
                <a:gd name="T24" fmla="*/ 1064 w 1185"/>
                <a:gd name="T25" fmla="*/ 924 h 1180"/>
                <a:gd name="T26" fmla="*/ 927 w 1185"/>
                <a:gd name="T27" fmla="*/ 1060 h 1180"/>
                <a:gd name="T28" fmla="*/ 791 w 1185"/>
                <a:gd name="T29" fmla="*/ 927 h 1180"/>
                <a:gd name="T30" fmla="*/ 687 w 1185"/>
                <a:gd name="T31" fmla="*/ 973 h 1180"/>
                <a:gd name="T32" fmla="*/ 687 w 1185"/>
                <a:gd name="T33" fmla="*/ 1165 h 1180"/>
                <a:gd name="T34" fmla="*/ 495 w 1185"/>
                <a:gd name="T35" fmla="*/ 1165 h 1180"/>
                <a:gd name="T36" fmla="*/ 495 w 1185"/>
                <a:gd name="T37" fmla="*/ 973 h 1180"/>
                <a:gd name="T38" fmla="*/ 390 w 1185"/>
                <a:gd name="T39" fmla="*/ 925 h 1180"/>
                <a:gd name="T40" fmla="*/ 254 w 1185"/>
                <a:gd name="T41" fmla="*/ 1062 h 1180"/>
                <a:gd name="T42" fmla="*/ 119 w 1185"/>
                <a:gd name="T43" fmla="*/ 927 h 1180"/>
                <a:gd name="T44" fmla="*/ 257 w 1185"/>
                <a:gd name="T45" fmla="*/ 789 h 1180"/>
                <a:gd name="T46" fmla="*/ 207 w 1185"/>
                <a:gd name="T47" fmla="*/ 685 h 1180"/>
                <a:gd name="T48" fmla="*/ 15 w 1185"/>
                <a:gd name="T49" fmla="*/ 685 h 1180"/>
                <a:gd name="T50" fmla="*/ 15 w 1185"/>
                <a:gd name="T51" fmla="*/ 493 h 1180"/>
                <a:gd name="T52" fmla="*/ 207 w 1185"/>
                <a:gd name="T53" fmla="*/ 493 h 1180"/>
                <a:gd name="T54" fmla="*/ 255 w 1185"/>
                <a:gd name="T55" fmla="*/ 388 h 1180"/>
                <a:gd name="T56" fmla="*/ 119 w 1185"/>
                <a:gd name="T57" fmla="*/ 252 h 1180"/>
                <a:gd name="T58" fmla="*/ 255 w 1185"/>
                <a:gd name="T59" fmla="*/ 115 h 1180"/>
                <a:gd name="T60" fmla="*/ 393 w 1185"/>
                <a:gd name="T61" fmla="*/ 253 h 1180"/>
                <a:gd name="T62" fmla="*/ 495 w 1185"/>
                <a:gd name="T63" fmla="*/ 205 h 1180"/>
                <a:gd name="T64" fmla="*/ 495 w 1185"/>
                <a:gd name="T65" fmla="*/ 13 h 11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85" h="1180">
                  <a:moveTo>
                    <a:pt x="495" y="13"/>
                  </a:moveTo>
                  <a:cubicBezTo>
                    <a:pt x="591" y="0"/>
                    <a:pt x="687" y="13"/>
                    <a:pt x="687" y="13"/>
                  </a:cubicBezTo>
                  <a:cubicBezTo>
                    <a:pt x="687" y="13"/>
                    <a:pt x="687" y="109"/>
                    <a:pt x="687" y="205"/>
                  </a:cubicBezTo>
                  <a:cubicBezTo>
                    <a:pt x="738" y="211"/>
                    <a:pt x="789" y="253"/>
                    <a:pt x="789" y="253"/>
                  </a:cubicBezTo>
                  <a:cubicBezTo>
                    <a:pt x="789" y="253"/>
                    <a:pt x="857" y="185"/>
                    <a:pt x="926" y="118"/>
                  </a:cubicBezTo>
                  <a:cubicBezTo>
                    <a:pt x="1013" y="178"/>
                    <a:pt x="1064" y="255"/>
                    <a:pt x="1064" y="255"/>
                  </a:cubicBezTo>
                  <a:cubicBezTo>
                    <a:pt x="1064" y="255"/>
                    <a:pt x="995" y="322"/>
                    <a:pt x="926" y="390"/>
                  </a:cubicBezTo>
                  <a:cubicBezTo>
                    <a:pt x="963" y="430"/>
                    <a:pt x="975" y="493"/>
                    <a:pt x="975" y="493"/>
                  </a:cubicBezTo>
                  <a:cubicBezTo>
                    <a:pt x="975" y="493"/>
                    <a:pt x="1071" y="493"/>
                    <a:pt x="1167" y="493"/>
                  </a:cubicBezTo>
                  <a:cubicBezTo>
                    <a:pt x="1185" y="586"/>
                    <a:pt x="1167" y="685"/>
                    <a:pt x="1167" y="685"/>
                  </a:cubicBezTo>
                  <a:cubicBezTo>
                    <a:pt x="1167" y="685"/>
                    <a:pt x="1071" y="685"/>
                    <a:pt x="975" y="685"/>
                  </a:cubicBezTo>
                  <a:cubicBezTo>
                    <a:pt x="971" y="739"/>
                    <a:pt x="927" y="790"/>
                    <a:pt x="927" y="790"/>
                  </a:cubicBezTo>
                  <a:lnTo>
                    <a:pt x="1064" y="924"/>
                  </a:lnTo>
                  <a:cubicBezTo>
                    <a:pt x="1064" y="924"/>
                    <a:pt x="1005" y="1002"/>
                    <a:pt x="927" y="1060"/>
                  </a:cubicBezTo>
                  <a:cubicBezTo>
                    <a:pt x="859" y="993"/>
                    <a:pt x="791" y="927"/>
                    <a:pt x="791" y="927"/>
                  </a:cubicBezTo>
                  <a:cubicBezTo>
                    <a:pt x="791" y="927"/>
                    <a:pt x="744" y="966"/>
                    <a:pt x="687" y="973"/>
                  </a:cubicBezTo>
                  <a:cubicBezTo>
                    <a:pt x="687" y="1069"/>
                    <a:pt x="687" y="1165"/>
                    <a:pt x="687" y="1165"/>
                  </a:cubicBezTo>
                  <a:cubicBezTo>
                    <a:pt x="687" y="1165"/>
                    <a:pt x="591" y="1180"/>
                    <a:pt x="495" y="1165"/>
                  </a:cubicBezTo>
                  <a:cubicBezTo>
                    <a:pt x="495" y="1165"/>
                    <a:pt x="495" y="1069"/>
                    <a:pt x="495" y="973"/>
                  </a:cubicBezTo>
                  <a:cubicBezTo>
                    <a:pt x="441" y="967"/>
                    <a:pt x="390" y="925"/>
                    <a:pt x="390" y="925"/>
                  </a:cubicBezTo>
                  <a:cubicBezTo>
                    <a:pt x="390" y="925"/>
                    <a:pt x="322" y="993"/>
                    <a:pt x="254" y="1062"/>
                  </a:cubicBezTo>
                  <a:cubicBezTo>
                    <a:pt x="177" y="1003"/>
                    <a:pt x="119" y="927"/>
                    <a:pt x="119" y="927"/>
                  </a:cubicBezTo>
                  <a:lnTo>
                    <a:pt x="257" y="789"/>
                  </a:lnTo>
                  <a:cubicBezTo>
                    <a:pt x="257" y="789"/>
                    <a:pt x="215" y="741"/>
                    <a:pt x="207" y="685"/>
                  </a:cubicBezTo>
                  <a:cubicBezTo>
                    <a:pt x="111" y="685"/>
                    <a:pt x="15" y="685"/>
                    <a:pt x="15" y="685"/>
                  </a:cubicBezTo>
                  <a:cubicBezTo>
                    <a:pt x="0" y="589"/>
                    <a:pt x="15" y="493"/>
                    <a:pt x="15" y="493"/>
                  </a:cubicBezTo>
                  <a:cubicBezTo>
                    <a:pt x="15" y="493"/>
                    <a:pt x="111" y="493"/>
                    <a:pt x="207" y="493"/>
                  </a:cubicBezTo>
                  <a:cubicBezTo>
                    <a:pt x="212" y="441"/>
                    <a:pt x="255" y="388"/>
                    <a:pt x="255" y="388"/>
                  </a:cubicBezTo>
                  <a:cubicBezTo>
                    <a:pt x="255" y="388"/>
                    <a:pt x="187" y="320"/>
                    <a:pt x="119" y="252"/>
                  </a:cubicBezTo>
                  <a:cubicBezTo>
                    <a:pt x="179" y="172"/>
                    <a:pt x="255" y="115"/>
                    <a:pt x="255" y="115"/>
                  </a:cubicBezTo>
                  <a:lnTo>
                    <a:pt x="393" y="253"/>
                  </a:lnTo>
                  <a:cubicBezTo>
                    <a:pt x="393" y="253"/>
                    <a:pt x="441" y="210"/>
                    <a:pt x="495" y="205"/>
                  </a:cubicBezTo>
                  <a:cubicBezTo>
                    <a:pt x="495" y="109"/>
                    <a:pt x="495" y="109"/>
                    <a:pt x="495" y="13"/>
                  </a:cubicBezTo>
                  <a:close/>
                </a:path>
              </a:pathLst>
            </a:custGeom>
            <a:solidFill>
              <a:srgbClr val="FF82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" name="Oval 548"/>
            <p:cNvSpPr>
              <a:spLocks noChangeArrowheads="1"/>
            </p:cNvSpPr>
            <p:nvPr/>
          </p:nvSpPr>
          <p:spPr bwMode="auto">
            <a:xfrm>
              <a:off x="8255861" y="2159344"/>
              <a:ext cx="101256" cy="10125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141855" y="5066146"/>
            <a:ext cx="306092" cy="304800"/>
            <a:chOff x="8153400" y="2057400"/>
            <a:chExt cx="306092" cy="304800"/>
          </a:xfrm>
        </p:grpSpPr>
        <p:sp>
          <p:nvSpPr>
            <p:cNvPr id="81" name="Freeform 547"/>
            <p:cNvSpPr>
              <a:spLocks/>
            </p:cNvSpPr>
            <p:nvPr/>
          </p:nvSpPr>
          <p:spPr bwMode="auto">
            <a:xfrm>
              <a:off x="8153400" y="2057400"/>
              <a:ext cx="306092" cy="304800"/>
            </a:xfrm>
            <a:custGeom>
              <a:avLst/>
              <a:gdLst>
                <a:gd name="T0" fmla="*/ 495 w 1185"/>
                <a:gd name="T1" fmla="*/ 13 h 1180"/>
                <a:gd name="T2" fmla="*/ 687 w 1185"/>
                <a:gd name="T3" fmla="*/ 13 h 1180"/>
                <a:gd name="T4" fmla="*/ 687 w 1185"/>
                <a:gd name="T5" fmla="*/ 205 h 1180"/>
                <a:gd name="T6" fmla="*/ 789 w 1185"/>
                <a:gd name="T7" fmla="*/ 253 h 1180"/>
                <a:gd name="T8" fmla="*/ 926 w 1185"/>
                <a:gd name="T9" fmla="*/ 118 h 1180"/>
                <a:gd name="T10" fmla="*/ 1064 w 1185"/>
                <a:gd name="T11" fmla="*/ 255 h 1180"/>
                <a:gd name="T12" fmla="*/ 926 w 1185"/>
                <a:gd name="T13" fmla="*/ 390 h 1180"/>
                <a:gd name="T14" fmla="*/ 975 w 1185"/>
                <a:gd name="T15" fmla="*/ 493 h 1180"/>
                <a:gd name="T16" fmla="*/ 1167 w 1185"/>
                <a:gd name="T17" fmla="*/ 493 h 1180"/>
                <a:gd name="T18" fmla="*/ 1167 w 1185"/>
                <a:gd name="T19" fmla="*/ 685 h 1180"/>
                <a:gd name="T20" fmla="*/ 975 w 1185"/>
                <a:gd name="T21" fmla="*/ 685 h 1180"/>
                <a:gd name="T22" fmla="*/ 927 w 1185"/>
                <a:gd name="T23" fmla="*/ 790 h 1180"/>
                <a:gd name="T24" fmla="*/ 1064 w 1185"/>
                <a:gd name="T25" fmla="*/ 924 h 1180"/>
                <a:gd name="T26" fmla="*/ 927 w 1185"/>
                <a:gd name="T27" fmla="*/ 1060 h 1180"/>
                <a:gd name="T28" fmla="*/ 791 w 1185"/>
                <a:gd name="T29" fmla="*/ 927 h 1180"/>
                <a:gd name="T30" fmla="*/ 687 w 1185"/>
                <a:gd name="T31" fmla="*/ 973 h 1180"/>
                <a:gd name="T32" fmla="*/ 687 w 1185"/>
                <a:gd name="T33" fmla="*/ 1165 h 1180"/>
                <a:gd name="T34" fmla="*/ 495 w 1185"/>
                <a:gd name="T35" fmla="*/ 1165 h 1180"/>
                <a:gd name="T36" fmla="*/ 495 w 1185"/>
                <a:gd name="T37" fmla="*/ 973 h 1180"/>
                <a:gd name="T38" fmla="*/ 390 w 1185"/>
                <a:gd name="T39" fmla="*/ 925 h 1180"/>
                <a:gd name="T40" fmla="*/ 254 w 1185"/>
                <a:gd name="T41" fmla="*/ 1062 h 1180"/>
                <a:gd name="T42" fmla="*/ 119 w 1185"/>
                <a:gd name="T43" fmla="*/ 927 h 1180"/>
                <a:gd name="T44" fmla="*/ 257 w 1185"/>
                <a:gd name="T45" fmla="*/ 789 h 1180"/>
                <a:gd name="T46" fmla="*/ 207 w 1185"/>
                <a:gd name="T47" fmla="*/ 685 h 1180"/>
                <a:gd name="T48" fmla="*/ 15 w 1185"/>
                <a:gd name="T49" fmla="*/ 685 h 1180"/>
                <a:gd name="T50" fmla="*/ 15 w 1185"/>
                <a:gd name="T51" fmla="*/ 493 h 1180"/>
                <a:gd name="T52" fmla="*/ 207 w 1185"/>
                <a:gd name="T53" fmla="*/ 493 h 1180"/>
                <a:gd name="T54" fmla="*/ 255 w 1185"/>
                <a:gd name="T55" fmla="*/ 388 h 1180"/>
                <a:gd name="T56" fmla="*/ 119 w 1185"/>
                <a:gd name="T57" fmla="*/ 252 h 1180"/>
                <a:gd name="T58" fmla="*/ 255 w 1185"/>
                <a:gd name="T59" fmla="*/ 115 h 1180"/>
                <a:gd name="T60" fmla="*/ 393 w 1185"/>
                <a:gd name="T61" fmla="*/ 253 h 1180"/>
                <a:gd name="T62" fmla="*/ 495 w 1185"/>
                <a:gd name="T63" fmla="*/ 205 h 1180"/>
                <a:gd name="T64" fmla="*/ 495 w 1185"/>
                <a:gd name="T65" fmla="*/ 13 h 11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85" h="1180">
                  <a:moveTo>
                    <a:pt x="495" y="13"/>
                  </a:moveTo>
                  <a:cubicBezTo>
                    <a:pt x="591" y="0"/>
                    <a:pt x="687" y="13"/>
                    <a:pt x="687" y="13"/>
                  </a:cubicBezTo>
                  <a:cubicBezTo>
                    <a:pt x="687" y="13"/>
                    <a:pt x="687" y="109"/>
                    <a:pt x="687" y="205"/>
                  </a:cubicBezTo>
                  <a:cubicBezTo>
                    <a:pt x="738" y="211"/>
                    <a:pt x="789" y="253"/>
                    <a:pt x="789" y="253"/>
                  </a:cubicBezTo>
                  <a:cubicBezTo>
                    <a:pt x="789" y="253"/>
                    <a:pt x="857" y="185"/>
                    <a:pt x="926" y="118"/>
                  </a:cubicBezTo>
                  <a:cubicBezTo>
                    <a:pt x="1013" y="178"/>
                    <a:pt x="1064" y="255"/>
                    <a:pt x="1064" y="255"/>
                  </a:cubicBezTo>
                  <a:cubicBezTo>
                    <a:pt x="1064" y="255"/>
                    <a:pt x="995" y="322"/>
                    <a:pt x="926" y="390"/>
                  </a:cubicBezTo>
                  <a:cubicBezTo>
                    <a:pt x="963" y="430"/>
                    <a:pt x="975" y="493"/>
                    <a:pt x="975" y="493"/>
                  </a:cubicBezTo>
                  <a:cubicBezTo>
                    <a:pt x="975" y="493"/>
                    <a:pt x="1071" y="493"/>
                    <a:pt x="1167" y="493"/>
                  </a:cubicBezTo>
                  <a:cubicBezTo>
                    <a:pt x="1185" y="586"/>
                    <a:pt x="1167" y="685"/>
                    <a:pt x="1167" y="685"/>
                  </a:cubicBezTo>
                  <a:cubicBezTo>
                    <a:pt x="1167" y="685"/>
                    <a:pt x="1071" y="685"/>
                    <a:pt x="975" y="685"/>
                  </a:cubicBezTo>
                  <a:cubicBezTo>
                    <a:pt x="971" y="739"/>
                    <a:pt x="927" y="790"/>
                    <a:pt x="927" y="790"/>
                  </a:cubicBezTo>
                  <a:lnTo>
                    <a:pt x="1064" y="924"/>
                  </a:lnTo>
                  <a:cubicBezTo>
                    <a:pt x="1064" y="924"/>
                    <a:pt x="1005" y="1002"/>
                    <a:pt x="927" y="1060"/>
                  </a:cubicBezTo>
                  <a:cubicBezTo>
                    <a:pt x="859" y="993"/>
                    <a:pt x="791" y="927"/>
                    <a:pt x="791" y="927"/>
                  </a:cubicBezTo>
                  <a:cubicBezTo>
                    <a:pt x="791" y="927"/>
                    <a:pt x="744" y="966"/>
                    <a:pt x="687" y="973"/>
                  </a:cubicBezTo>
                  <a:cubicBezTo>
                    <a:pt x="687" y="1069"/>
                    <a:pt x="687" y="1165"/>
                    <a:pt x="687" y="1165"/>
                  </a:cubicBezTo>
                  <a:cubicBezTo>
                    <a:pt x="687" y="1165"/>
                    <a:pt x="591" y="1180"/>
                    <a:pt x="495" y="1165"/>
                  </a:cubicBezTo>
                  <a:cubicBezTo>
                    <a:pt x="495" y="1165"/>
                    <a:pt x="495" y="1069"/>
                    <a:pt x="495" y="973"/>
                  </a:cubicBezTo>
                  <a:cubicBezTo>
                    <a:pt x="441" y="967"/>
                    <a:pt x="390" y="925"/>
                    <a:pt x="390" y="925"/>
                  </a:cubicBezTo>
                  <a:cubicBezTo>
                    <a:pt x="390" y="925"/>
                    <a:pt x="322" y="993"/>
                    <a:pt x="254" y="1062"/>
                  </a:cubicBezTo>
                  <a:cubicBezTo>
                    <a:pt x="177" y="1003"/>
                    <a:pt x="119" y="927"/>
                    <a:pt x="119" y="927"/>
                  </a:cubicBezTo>
                  <a:lnTo>
                    <a:pt x="257" y="789"/>
                  </a:lnTo>
                  <a:cubicBezTo>
                    <a:pt x="257" y="789"/>
                    <a:pt x="215" y="741"/>
                    <a:pt x="207" y="685"/>
                  </a:cubicBezTo>
                  <a:cubicBezTo>
                    <a:pt x="111" y="685"/>
                    <a:pt x="15" y="685"/>
                    <a:pt x="15" y="685"/>
                  </a:cubicBezTo>
                  <a:cubicBezTo>
                    <a:pt x="0" y="589"/>
                    <a:pt x="15" y="493"/>
                    <a:pt x="15" y="493"/>
                  </a:cubicBezTo>
                  <a:cubicBezTo>
                    <a:pt x="15" y="493"/>
                    <a:pt x="111" y="493"/>
                    <a:pt x="207" y="493"/>
                  </a:cubicBezTo>
                  <a:cubicBezTo>
                    <a:pt x="212" y="441"/>
                    <a:pt x="255" y="388"/>
                    <a:pt x="255" y="388"/>
                  </a:cubicBezTo>
                  <a:cubicBezTo>
                    <a:pt x="255" y="388"/>
                    <a:pt x="187" y="320"/>
                    <a:pt x="119" y="252"/>
                  </a:cubicBezTo>
                  <a:cubicBezTo>
                    <a:pt x="179" y="172"/>
                    <a:pt x="255" y="115"/>
                    <a:pt x="255" y="115"/>
                  </a:cubicBezTo>
                  <a:lnTo>
                    <a:pt x="393" y="253"/>
                  </a:lnTo>
                  <a:cubicBezTo>
                    <a:pt x="393" y="253"/>
                    <a:pt x="441" y="210"/>
                    <a:pt x="495" y="205"/>
                  </a:cubicBezTo>
                  <a:cubicBezTo>
                    <a:pt x="495" y="109"/>
                    <a:pt x="495" y="109"/>
                    <a:pt x="495" y="13"/>
                  </a:cubicBezTo>
                  <a:close/>
                </a:path>
              </a:pathLst>
            </a:custGeom>
            <a:solidFill>
              <a:srgbClr val="FF82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2" name="Oval 548"/>
            <p:cNvSpPr>
              <a:spLocks noChangeArrowheads="1"/>
            </p:cNvSpPr>
            <p:nvPr/>
          </p:nvSpPr>
          <p:spPr bwMode="auto">
            <a:xfrm>
              <a:off x="8255861" y="2159344"/>
              <a:ext cx="101256" cy="10125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1219200" y="3505200"/>
            <a:ext cx="879475" cy="4381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146779" y="4345819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423306" y="4347331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698625" y="4346575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82675" y="4267200"/>
            <a:ext cx="1139825" cy="4381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965325" y="4346575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489076" y="5010150"/>
            <a:ext cx="336550" cy="4381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ontent Placeholder 1"/>
          <p:cNvSpPr txBox="1">
            <a:spLocks/>
          </p:cNvSpPr>
          <p:nvPr/>
        </p:nvSpPr>
        <p:spPr bwMode="auto">
          <a:xfrm>
            <a:off x="2508044" y="3425722"/>
            <a:ext cx="1667388" cy="62676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defTabSz="457200" rtl="0" eaLnBrk="1" fontAlgn="base" hangingPunct="1">
              <a:spcBef>
                <a:spcPts val="2000"/>
              </a:spcBef>
              <a:spcAft>
                <a:spcPct val="0"/>
              </a:spcAft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Lucida Grande"/>
              <a:buChar char="-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cs typeface="Yanone Kaffeesatz Light"/>
              </a:rPr>
              <a:t>Job</a:t>
            </a:r>
            <a:endParaRPr lang="en-US" dirty="0">
              <a:cs typeface="Yanone Kaffeesatz Light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237772" y="3593651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514299" y="3595163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789618" y="3594407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</p:spTree>
    <p:extLst>
      <p:ext uri="{BB962C8B-B14F-4D97-AF65-F5344CB8AC3E}">
        <p14:creationId xmlns:p14="http://schemas.microsoft.com/office/powerpoint/2010/main" val="1499509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9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Arrow Connector 111"/>
          <p:cNvCxnSpPr/>
          <p:nvPr/>
        </p:nvCxnSpPr>
        <p:spPr>
          <a:xfrm>
            <a:off x="2220595" y="4486275"/>
            <a:ext cx="2275205" cy="9525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on Sparrow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315200" y="1981200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83227" y="4577508"/>
            <a:ext cx="45719" cy="353694"/>
            <a:chOff x="7082687" y="3166892"/>
            <a:chExt cx="45719" cy="353694"/>
          </a:xfrm>
        </p:grpSpPr>
        <p:sp>
          <p:nvSpPr>
            <p:cNvPr id="15" name="Rectangle 14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7315200" y="2492943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315200" y="3000799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315200" y="3496357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315200" y="4027571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315200" y="5016611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7800"/>
            <a:ext cx="1676400" cy="1676400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1283304" y="3583819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559831" y="3585331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835150" y="3584575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9443" y="4749800"/>
            <a:ext cx="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557843" y="508000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1657350" y="3994150"/>
            <a:ext cx="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57200" y="29718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Query: DAG of Stages</a:t>
            </a:r>
            <a:endParaRPr lang="en-US" sz="2400" dirty="0"/>
          </a:p>
        </p:txBody>
      </p:sp>
      <p:sp>
        <p:nvSpPr>
          <p:cNvPr id="96" name="Rectangle 95"/>
          <p:cNvSpPr/>
          <p:nvPr/>
        </p:nvSpPr>
        <p:spPr>
          <a:xfrm>
            <a:off x="228600" y="1524000"/>
            <a:ext cx="5257800" cy="4390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381000" y="1752600"/>
            <a:ext cx="2743200" cy="3962400"/>
          </a:xfrm>
          <a:prstGeom prst="roundRect">
            <a:avLst/>
          </a:prstGeom>
          <a:noFill/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3352800" y="1752600"/>
            <a:ext cx="1981200" cy="3962400"/>
          </a:xfrm>
          <a:prstGeom prst="roundRect">
            <a:avLst/>
          </a:prstGeom>
          <a:noFill/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4000" dirty="0" smtClean="0"/>
              <a:t>Sparrow</a:t>
            </a:r>
          </a:p>
          <a:p>
            <a:pPr algn="ctr"/>
            <a:r>
              <a:rPr lang="en-US" sz="4000" dirty="0" smtClean="0"/>
              <a:t>Scheduler</a:t>
            </a:r>
            <a:endParaRPr lang="en-US" sz="4000" dirty="0"/>
          </a:p>
        </p:txBody>
      </p:sp>
      <p:grpSp>
        <p:nvGrpSpPr>
          <p:cNvPr id="4" name="Group 3"/>
          <p:cNvGrpSpPr/>
          <p:nvPr/>
        </p:nvGrpSpPr>
        <p:grpSpPr>
          <a:xfrm>
            <a:off x="8153400" y="2057400"/>
            <a:ext cx="306092" cy="304800"/>
            <a:chOff x="8153400" y="2057400"/>
            <a:chExt cx="306092" cy="304800"/>
          </a:xfrm>
        </p:grpSpPr>
        <p:sp>
          <p:nvSpPr>
            <p:cNvPr id="45" name="Freeform 547"/>
            <p:cNvSpPr>
              <a:spLocks/>
            </p:cNvSpPr>
            <p:nvPr/>
          </p:nvSpPr>
          <p:spPr bwMode="auto">
            <a:xfrm>
              <a:off x="8153400" y="2057400"/>
              <a:ext cx="306092" cy="304800"/>
            </a:xfrm>
            <a:custGeom>
              <a:avLst/>
              <a:gdLst>
                <a:gd name="T0" fmla="*/ 495 w 1185"/>
                <a:gd name="T1" fmla="*/ 13 h 1180"/>
                <a:gd name="T2" fmla="*/ 687 w 1185"/>
                <a:gd name="T3" fmla="*/ 13 h 1180"/>
                <a:gd name="T4" fmla="*/ 687 w 1185"/>
                <a:gd name="T5" fmla="*/ 205 h 1180"/>
                <a:gd name="T6" fmla="*/ 789 w 1185"/>
                <a:gd name="T7" fmla="*/ 253 h 1180"/>
                <a:gd name="T8" fmla="*/ 926 w 1185"/>
                <a:gd name="T9" fmla="*/ 118 h 1180"/>
                <a:gd name="T10" fmla="*/ 1064 w 1185"/>
                <a:gd name="T11" fmla="*/ 255 h 1180"/>
                <a:gd name="T12" fmla="*/ 926 w 1185"/>
                <a:gd name="T13" fmla="*/ 390 h 1180"/>
                <a:gd name="T14" fmla="*/ 975 w 1185"/>
                <a:gd name="T15" fmla="*/ 493 h 1180"/>
                <a:gd name="T16" fmla="*/ 1167 w 1185"/>
                <a:gd name="T17" fmla="*/ 493 h 1180"/>
                <a:gd name="T18" fmla="*/ 1167 w 1185"/>
                <a:gd name="T19" fmla="*/ 685 h 1180"/>
                <a:gd name="T20" fmla="*/ 975 w 1185"/>
                <a:gd name="T21" fmla="*/ 685 h 1180"/>
                <a:gd name="T22" fmla="*/ 927 w 1185"/>
                <a:gd name="T23" fmla="*/ 790 h 1180"/>
                <a:gd name="T24" fmla="*/ 1064 w 1185"/>
                <a:gd name="T25" fmla="*/ 924 h 1180"/>
                <a:gd name="T26" fmla="*/ 927 w 1185"/>
                <a:gd name="T27" fmla="*/ 1060 h 1180"/>
                <a:gd name="T28" fmla="*/ 791 w 1185"/>
                <a:gd name="T29" fmla="*/ 927 h 1180"/>
                <a:gd name="T30" fmla="*/ 687 w 1185"/>
                <a:gd name="T31" fmla="*/ 973 h 1180"/>
                <a:gd name="T32" fmla="*/ 687 w 1185"/>
                <a:gd name="T33" fmla="*/ 1165 h 1180"/>
                <a:gd name="T34" fmla="*/ 495 w 1185"/>
                <a:gd name="T35" fmla="*/ 1165 h 1180"/>
                <a:gd name="T36" fmla="*/ 495 w 1185"/>
                <a:gd name="T37" fmla="*/ 973 h 1180"/>
                <a:gd name="T38" fmla="*/ 390 w 1185"/>
                <a:gd name="T39" fmla="*/ 925 h 1180"/>
                <a:gd name="T40" fmla="*/ 254 w 1185"/>
                <a:gd name="T41" fmla="*/ 1062 h 1180"/>
                <a:gd name="T42" fmla="*/ 119 w 1185"/>
                <a:gd name="T43" fmla="*/ 927 h 1180"/>
                <a:gd name="T44" fmla="*/ 257 w 1185"/>
                <a:gd name="T45" fmla="*/ 789 h 1180"/>
                <a:gd name="T46" fmla="*/ 207 w 1185"/>
                <a:gd name="T47" fmla="*/ 685 h 1180"/>
                <a:gd name="T48" fmla="*/ 15 w 1185"/>
                <a:gd name="T49" fmla="*/ 685 h 1180"/>
                <a:gd name="T50" fmla="*/ 15 w 1185"/>
                <a:gd name="T51" fmla="*/ 493 h 1180"/>
                <a:gd name="T52" fmla="*/ 207 w 1185"/>
                <a:gd name="T53" fmla="*/ 493 h 1180"/>
                <a:gd name="T54" fmla="*/ 255 w 1185"/>
                <a:gd name="T55" fmla="*/ 388 h 1180"/>
                <a:gd name="T56" fmla="*/ 119 w 1185"/>
                <a:gd name="T57" fmla="*/ 252 h 1180"/>
                <a:gd name="T58" fmla="*/ 255 w 1185"/>
                <a:gd name="T59" fmla="*/ 115 h 1180"/>
                <a:gd name="T60" fmla="*/ 393 w 1185"/>
                <a:gd name="T61" fmla="*/ 253 h 1180"/>
                <a:gd name="T62" fmla="*/ 495 w 1185"/>
                <a:gd name="T63" fmla="*/ 205 h 1180"/>
                <a:gd name="T64" fmla="*/ 495 w 1185"/>
                <a:gd name="T65" fmla="*/ 13 h 11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85" h="1180">
                  <a:moveTo>
                    <a:pt x="495" y="13"/>
                  </a:moveTo>
                  <a:cubicBezTo>
                    <a:pt x="591" y="0"/>
                    <a:pt x="687" y="13"/>
                    <a:pt x="687" y="13"/>
                  </a:cubicBezTo>
                  <a:cubicBezTo>
                    <a:pt x="687" y="13"/>
                    <a:pt x="687" y="109"/>
                    <a:pt x="687" y="205"/>
                  </a:cubicBezTo>
                  <a:cubicBezTo>
                    <a:pt x="738" y="211"/>
                    <a:pt x="789" y="253"/>
                    <a:pt x="789" y="253"/>
                  </a:cubicBezTo>
                  <a:cubicBezTo>
                    <a:pt x="789" y="253"/>
                    <a:pt x="857" y="185"/>
                    <a:pt x="926" y="118"/>
                  </a:cubicBezTo>
                  <a:cubicBezTo>
                    <a:pt x="1013" y="178"/>
                    <a:pt x="1064" y="255"/>
                    <a:pt x="1064" y="255"/>
                  </a:cubicBezTo>
                  <a:cubicBezTo>
                    <a:pt x="1064" y="255"/>
                    <a:pt x="995" y="322"/>
                    <a:pt x="926" y="390"/>
                  </a:cubicBezTo>
                  <a:cubicBezTo>
                    <a:pt x="963" y="430"/>
                    <a:pt x="975" y="493"/>
                    <a:pt x="975" y="493"/>
                  </a:cubicBezTo>
                  <a:cubicBezTo>
                    <a:pt x="975" y="493"/>
                    <a:pt x="1071" y="493"/>
                    <a:pt x="1167" y="493"/>
                  </a:cubicBezTo>
                  <a:cubicBezTo>
                    <a:pt x="1185" y="586"/>
                    <a:pt x="1167" y="685"/>
                    <a:pt x="1167" y="685"/>
                  </a:cubicBezTo>
                  <a:cubicBezTo>
                    <a:pt x="1167" y="685"/>
                    <a:pt x="1071" y="685"/>
                    <a:pt x="975" y="685"/>
                  </a:cubicBezTo>
                  <a:cubicBezTo>
                    <a:pt x="971" y="739"/>
                    <a:pt x="927" y="790"/>
                    <a:pt x="927" y="790"/>
                  </a:cubicBezTo>
                  <a:lnTo>
                    <a:pt x="1064" y="924"/>
                  </a:lnTo>
                  <a:cubicBezTo>
                    <a:pt x="1064" y="924"/>
                    <a:pt x="1005" y="1002"/>
                    <a:pt x="927" y="1060"/>
                  </a:cubicBezTo>
                  <a:cubicBezTo>
                    <a:pt x="859" y="993"/>
                    <a:pt x="791" y="927"/>
                    <a:pt x="791" y="927"/>
                  </a:cubicBezTo>
                  <a:cubicBezTo>
                    <a:pt x="791" y="927"/>
                    <a:pt x="744" y="966"/>
                    <a:pt x="687" y="973"/>
                  </a:cubicBezTo>
                  <a:cubicBezTo>
                    <a:pt x="687" y="1069"/>
                    <a:pt x="687" y="1165"/>
                    <a:pt x="687" y="1165"/>
                  </a:cubicBezTo>
                  <a:cubicBezTo>
                    <a:pt x="687" y="1165"/>
                    <a:pt x="591" y="1180"/>
                    <a:pt x="495" y="1165"/>
                  </a:cubicBezTo>
                  <a:cubicBezTo>
                    <a:pt x="495" y="1165"/>
                    <a:pt x="495" y="1069"/>
                    <a:pt x="495" y="973"/>
                  </a:cubicBezTo>
                  <a:cubicBezTo>
                    <a:pt x="441" y="967"/>
                    <a:pt x="390" y="925"/>
                    <a:pt x="390" y="925"/>
                  </a:cubicBezTo>
                  <a:cubicBezTo>
                    <a:pt x="390" y="925"/>
                    <a:pt x="322" y="993"/>
                    <a:pt x="254" y="1062"/>
                  </a:cubicBezTo>
                  <a:cubicBezTo>
                    <a:pt x="177" y="1003"/>
                    <a:pt x="119" y="927"/>
                    <a:pt x="119" y="927"/>
                  </a:cubicBezTo>
                  <a:lnTo>
                    <a:pt x="257" y="789"/>
                  </a:lnTo>
                  <a:cubicBezTo>
                    <a:pt x="257" y="789"/>
                    <a:pt x="215" y="741"/>
                    <a:pt x="207" y="685"/>
                  </a:cubicBezTo>
                  <a:cubicBezTo>
                    <a:pt x="111" y="685"/>
                    <a:pt x="15" y="685"/>
                    <a:pt x="15" y="685"/>
                  </a:cubicBezTo>
                  <a:cubicBezTo>
                    <a:pt x="0" y="589"/>
                    <a:pt x="15" y="493"/>
                    <a:pt x="15" y="493"/>
                  </a:cubicBezTo>
                  <a:cubicBezTo>
                    <a:pt x="15" y="493"/>
                    <a:pt x="111" y="493"/>
                    <a:pt x="207" y="493"/>
                  </a:cubicBezTo>
                  <a:cubicBezTo>
                    <a:pt x="212" y="441"/>
                    <a:pt x="255" y="388"/>
                    <a:pt x="255" y="388"/>
                  </a:cubicBezTo>
                  <a:cubicBezTo>
                    <a:pt x="255" y="388"/>
                    <a:pt x="187" y="320"/>
                    <a:pt x="119" y="252"/>
                  </a:cubicBezTo>
                  <a:cubicBezTo>
                    <a:pt x="179" y="172"/>
                    <a:pt x="255" y="115"/>
                    <a:pt x="255" y="115"/>
                  </a:cubicBezTo>
                  <a:lnTo>
                    <a:pt x="393" y="253"/>
                  </a:lnTo>
                  <a:cubicBezTo>
                    <a:pt x="393" y="253"/>
                    <a:pt x="441" y="210"/>
                    <a:pt x="495" y="205"/>
                  </a:cubicBezTo>
                  <a:cubicBezTo>
                    <a:pt x="495" y="109"/>
                    <a:pt x="495" y="109"/>
                    <a:pt x="495" y="13"/>
                  </a:cubicBezTo>
                  <a:close/>
                </a:path>
              </a:pathLst>
            </a:custGeom>
            <a:solidFill>
              <a:srgbClr val="FF82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" name="Oval 548"/>
            <p:cNvSpPr>
              <a:spLocks noChangeArrowheads="1"/>
            </p:cNvSpPr>
            <p:nvPr/>
          </p:nvSpPr>
          <p:spPr bwMode="auto">
            <a:xfrm>
              <a:off x="8255861" y="2159344"/>
              <a:ext cx="101256" cy="10125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155709" y="2556164"/>
            <a:ext cx="306092" cy="304800"/>
            <a:chOff x="8153400" y="2057400"/>
            <a:chExt cx="306092" cy="304800"/>
          </a:xfrm>
        </p:grpSpPr>
        <p:sp>
          <p:nvSpPr>
            <p:cNvPr id="50" name="Freeform 547"/>
            <p:cNvSpPr>
              <a:spLocks/>
            </p:cNvSpPr>
            <p:nvPr/>
          </p:nvSpPr>
          <p:spPr bwMode="auto">
            <a:xfrm>
              <a:off x="8153400" y="2057400"/>
              <a:ext cx="306092" cy="304800"/>
            </a:xfrm>
            <a:custGeom>
              <a:avLst/>
              <a:gdLst>
                <a:gd name="T0" fmla="*/ 495 w 1185"/>
                <a:gd name="T1" fmla="*/ 13 h 1180"/>
                <a:gd name="T2" fmla="*/ 687 w 1185"/>
                <a:gd name="T3" fmla="*/ 13 h 1180"/>
                <a:gd name="T4" fmla="*/ 687 w 1185"/>
                <a:gd name="T5" fmla="*/ 205 h 1180"/>
                <a:gd name="T6" fmla="*/ 789 w 1185"/>
                <a:gd name="T7" fmla="*/ 253 h 1180"/>
                <a:gd name="T8" fmla="*/ 926 w 1185"/>
                <a:gd name="T9" fmla="*/ 118 h 1180"/>
                <a:gd name="T10" fmla="*/ 1064 w 1185"/>
                <a:gd name="T11" fmla="*/ 255 h 1180"/>
                <a:gd name="T12" fmla="*/ 926 w 1185"/>
                <a:gd name="T13" fmla="*/ 390 h 1180"/>
                <a:gd name="T14" fmla="*/ 975 w 1185"/>
                <a:gd name="T15" fmla="*/ 493 h 1180"/>
                <a:gd name="T16" fmla="*/ 1167 w 1185"/>
                <a:gd name="T17" fmla="*/ 493 h 1180"/>
                <a:gd name="T18" fmla="*/ 1167 w 1185"/>
                <a:gd name="T19" fmla="*/ 685 h 1180"/>
                <a:gd name="T20" fmla="*/ 975 w 1185"/>
                <a:gd name="T21" fmla="*/ 685 h 1180"/>
                <a:gd name="T22" fmla="*/ 927 w 1185"/>
                <a:gd name="T23" fmla="*/ 790 h 1180"/>
                <a:gd name="T24" fmla="*/ 1064 w 1185"/>
                <a:gd name="T25" fmla="*/ 924 h 1180"/>
                <a:gd name="T26" fmla="*/ 927 w 1185"/>
                <a:gd name="T27" fmla="*/ 1060 h 1180"/>
                <a:gd name="T28" fmla="*/ 791 w 1185"/>
                <a:gd name="T29" fmla="*/ 927 h 1180"/>
                <a:gd name="T30" fmla="*/ 687 w 1185"/>
                <a:gd name="T31" fmla="*/ 973 h 1180"/>
                <a:gd name="T32" fmla="*/ 687 w 1185"/>
                <a:gd name="T33" fmla="*/ 1165 h 1180"/>
                <a:gd name="T34" fmla="*/ 495 w 1185"/>
                <a:gd name="T35" fmla="*/ 1165 h 1180"/>
                <a:gd name="T36" fmla="*/ 495 w 1185"/>
                <a:gd name="T37" fmla="*/ 973 h 1180"/>
                <a:gd name="T38" fmla="*/ 390 w 1185"/>
                <a:gd name="T39" fmla="*/ 925 h 1180"/>
                <a:gd name="T40" fmla="*/ 254 w 1185"/>
                <a:gd name="T41" fmla="*/ 1062 h 1180"/>
                <a:gd name="T42" fmla="*/ 119 w 1185"/>
                <a:gd name="T43" fmla="*/ 927 h 1180"/>
                <a:gd name="T44" fmla="*/ 257 w 1185"/>
                <a:gd name="T45" fmla="*/ 789 h 1180"/>
                <a:gd name="T46" fmla="*/ 207 w 1185"/>
                <a:gd name="T47" fmla="*/ 685 h 1180"/>
                <a:gd name="T48" fmla="*/ 15 w 1185"/>
                <a:gd name="T49" fmla="*/ 685 h 1180"/>
                <a:gd name="T50" fmla="*/ 15 w 1185"/>
                <a:gd name="T51" fmla="*/ 493 h 1180"/>
                <a:gd name="T52" fmla="*/ 207 w 1185"/>
                <a:gd name="T53" fmla="*/ 493 h 1180"/>
                <a:gd name="T54" fmla="*/ 255 w 1185"/>
                <a:gd name="T55" fmla="*/ 388 h 1180"/>
                <a:gd name="T56" fmla="*/ 119 w 1185"/>
                <a:gd name="T57" fmla="*/ 252 h 1180"/>
                <a:gd name="T58" fmla="*/ 255 w 1185"/>
                <a:gd name="T59" fmla="*/ 115 h 1180"/>
                <a:gd name="T60" fmla="*/ 393 w 1185"/>
                <a:gd name="T61" fmla="*/ 253 h 1180"/>
                <a:gd name="T62" fmla="*/ 495 w 1185"/>
                <a:gd name="T63" fmla="*/ 205 h 1180"/>
                <a:gd name="T64" fmla="*/ 495 w 1185"/>
                <a:gd name="T65" fmla="*/ 13 h 11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85" h="1180">
                  <a:moveTo>
                    <a:pt x="495" y="13"/>
                  </a:moveTo>
                  <a:cubicBezTo>
                    <a:pt x="591" y="0"/>
                    <a:pt x="687" y="13"/>
                    <a:pt x="687" y="13"/>
                  </a:cubicBezTo>
                  <a:cubicBezTo>
                    <a:pt x="687" y="13"/>
                    <a:pt x="687" y="109"/>
                    <a:pt x="687" y="205"/>
                  </a:cubicBezTo>
                  <a:cubicBezTo>
                    <a:pt x="738" y="211"/>
                    <a:pt x="789" y="253"/>
                    <a:pt x="789" y="253"/>
                  </a:cubicBezTo>
                  <a:cubicBezTo>
                    <a:pt x="789" y="253"/>
                    <a:pt x="857" y="185"/>
                    <a:pt x="926" y="118"/>
                  </a:cubicBezTo>
                  <a:cubicBezTo>
                    <a:pt x="1013" y="178"/>
                    <a:pt x="1064" y="255"/>
                    <a:pt x="1064" y="255"/>
                  </a:cubicBezTo>
                  <a:cubicBezTo>
                    <a:pt x="1064" y="255"/>
                    <a:pt x="995" y="322"/>
                    <a:pt x="926" y="390"/>
                  </a:cubicBezTo>
                  <a:cubicBezTo>
                    <a:pt x="963" y="430"/>
                    <a:pt x="975" y="493"/>
                    <a:pt x="975" y="493"/>
                  </a:cubicBezTo>
                  <a:cubicBezTo>
                    <a:pt x="975" y="493"/>
                    <a:pt x="1071" y="493"/>
                    <a:pt x="1167" y="493"/>
                  </a:cubicBezTo>
                  <a:cubicBezTo>
                    <a:pt x="1185" y="586"/>
                    <a:pt x="1167" y="685"/>
                    <a:pt x="1167" y="685"/>
                  </a:cubicBezTo>
                  <a:cubicBezTo>
                    <a:pt x="1167" y="685"/>
                    <a:pt x="1071" y="685"/>
                    <a:pt x="975" y="685"/>
                  </a:cubicBezTo>
                  <a:cubicBezTo>
                    <a:pt x="971" y="739"/>
                    <a:pt x="927" y="790"/>
                    <a:pt x="927" y="790"/>
                  </a:cubicBezTo>
                  <a:lnTo>
                    <a:pt x="1064" y="924"/>
                  </a:lnTo>
                  <a:cubicBezTo>
                    <a:pt x="1064" y="924"/>
                    <a:pt x="1005" y="1002"/>
                    <a:pt x="927" y="1060"/>
                  </a:cubicBezTo>
                  <a:cubicBezTo>
                    <a:pt x="859" y="993"/>
                    <a:pt x="791" y="927"/>
                    <a:pt x="791" y="927"/>
                  </a:cubicBezTo>
                  <a:cubicBezTo>
                    <a:pt x="791" y="927"/>
                    <a:pt x="744" y="966"/>
                    <a:pt x="687" y="973"/>
                  </a:cubicBezTo>
                  <a:cubicBezTo>
                    <a:pt x="687" y="1069"/>
                    <a:pt x="687" y="1165"/>
                    <a:pt x="687" y="1165"/>
                  </a:cubicBezTo>
                  <a:cubicBezTo>
                    <a:pt x="687" y="1165"/>
                    <a:pt x="591" y="1180"/>
                    <a:pt x="495" y="1165"/>
                  </a:cubicBezTo>
                  <a:cubicBezTo>
                    <a:pt x="495" y="1165"/>
                    <a:pt x="495" y="1069"/>
                    <a:pt x="495" y="973"/>
                  </a:cubicBezTo>
                  <a:cubicBezTo>
                    <a:pt x="441" y="967"/>
                    <a:pt x="390" y="925"/>
                    <a:pt x="390" y="925"/>
                  </a:cubicBezTo>
                  <a:cubicBezTo>
                    <a:pt x="390" y="925"/>
                    <a:pt x="322" y="993"/>
                    <a:pt x="254" y="1062"/>
                  </a:cubicBezTo>
                  <a:cubicBezTo>
                    <a:pt x="177" y="1003"/>
                    <a:pt x="119" y="927"/>
                    <a:pt x="119" y="927"/>
                  </a:cubicBezTo>
                  <a:lnTo>
                    <a:pt x="257" y="789"/>
                  </a:lnTo>
                  <a:cubicBezTo>
                    <a:pt x="257" y="789"/>
                    <a:pt x="215" y="741"/>
                    <a:pt x="207" y="685"/>
                  </a:cubicBezTo>
                  <a:cubicBezTo>
                    <a:pt x="111" y="685"/>
                    <a:pt x="15" y="685"/>
                    <a:pt x="15" y="685"/>
                  </a:cubicBezTo>
                  <a:cubicBezTo>
                    <a:pt x="0" y="589"/>
                    <a:pt x="15" y="493"/>
                    <a:pt x="15" y="493"/>
                  </a:cubicBezTo>
                  <a:cubicBezTo>
                    <a:pt x="15" y="493"/>
                    <a:pt x="111" y="493"/>
                    <a:pt x="207" y="493"/>
                  </a:cubicBezTo>
                  <a:cubicBezTo>
                    <a:pt x="212" y="441"/>
                    <a:pt x="255" y="388"/>
                    <a:pt x="255" y="388"/>
                  </a:cubicBezTo>
                  <a:cubicBezTo>
                    <a:pt x="255" y="388"/>
                    <a:pt x="187" y="320"/>
                    <a:pt x="119" y="252"/>
                  </a:cubicBezTo>
                  <a:cubicBezTo>
                    <a:pt x="179" y="172"/>
                    <a:pt x="255" y="115"/>
                    <a:pt x="255" y="115"/>
                  </a:cubicBezTo>
                  <a:lnTo>
                    <a:pt x="393" y="253"/>
                  </a:lnTo>
                  <a:cubicBezTo>
                    <a:pt x="393" y="253"/>
                    <a:pt x="441" y="210"/>
                    <a:pt x="495" y="205"/>
                  </a:cubicBezTo>
                  <a:cubicBezTo>
                    <a:pt x="495" y="109"/>
                    <a:pt x="495" y="109"/>
                    <a:pt x="495" y="13"/>
                  </a:cubicBezTo>
                  <a:close/>
                </a:path>
              </a:pathLst>
            </a:custGeom>
            <a:solidFill>
              <a:srgbClr val="FF82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1" name="Oval 548"/>
            <p:cNvSpPr>
              <a:spLocks noChangeArrowheads="1"/>
            </p:cNvSpPr>
            <p:nvPr/>
          </p:nvSpPr>
          <p:spPr bwMode="auto">
            <a:xfrm>
              <a:off x="8255861" y="2159344"/>
              <a:ext cx="101256" cy="10125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144164" y="3052618"/>
            <a:ext cx="306092" cy="304800"/>
            <a:chOff x="8153400" y="2057400"/>
            <a:chExt cx="306092" cy="304800"/>
          </a:xfrm>
        </p:grpSpPr>
        <p:sp>
          <p:nvSpPr>
            <p:cNvPr id="53" name="Freeform 547"/>
            <p:cNvSpPr>
              <a:spLocks/>
            </p:cNvSpPr>
            <p:nvPr/>
          </p:nvSpPr>
          <p:spPr bwMode="auto">
            <a:xfrm>
              <a:off x="8153400" y="2057400"/>
              <a:ext cx="306092" cy="304800"/>
            </a:xfrm>
            <a:custGeom>
              <a:avLst/>
              <a:gdLst>
                <a:gd name="T0" fmla="*/ 495 w 1185"/>
                <a:gd name="T1" fmla="*/ 13 h 1180"/>
                <a:gd name="T2" fmla="*/ 687 w 1185"/>
                <a:gd name="T3" fmla="*/ 13 h 1180"/>
                <a:gd name="T4" fmla="*/ 687 w 1185"/>
                <a:gd name="T5" fmla="*/ 205 h 1180"/>
                <a:gd name="T6" fmla="*/ 789 w 1185"/>
                <a:gd name="T7" fmla="*/ 253 h 1180"/>
                <a:gd name="T8" fmla="*/ 926 w 1185"/>
                <a:gd name="T9" fmla="*/ 118 h 1180"/>
                <a:gd name="T10" fmla="*/ 1064 w 1185"/>
                <a:gd name="T11" fmla="*/ 255 h 1180"/>
                <a:gd name="T12" fmla="*/ 926 w 1185"/>
                <a:gd name="T13" fmla="*/ 390 h 1180"/>
                <a:gd name="T14" fmla="*/ 975 w 1185"/>
                <a:gd name="T15" fmla="*/ 493 h 1180"/>
                <a:gd name="T16" fmla="*/ 1167 w 1185"/>
                <a:gd name="T17" fmla="*/ 493 h 1180"/>
                <a:gd name="T18" fmla="*/ 1167 w 1185"/>
                <a:gd name="T19" fmla="*/ 685 h 1180"/>
                <a:gd name="T20" fmla="*/ 975 w 1185"/>
                <a:gd name="T21" fmla="*/ 685 h 1180"/>
                <a:gd name="T22" fmla="*/ 927 w 1185"/>
                <a:gd name="T23" fmla="*/ 790 h 1180"/>
                <a:gd name="T24" fmla="*/ 1064 w 1185"/>
                <a:gd name="T25" fmla="*/ 924 h 1180"/>
                <a:gd name="T26" fmla="*/ 927 w 1185"/>
                <a:gd name="T27" fmla="*/ 1060 h 1180"/>
                <a:gd name="T28" fmla="*/ 791 w 1185"/>
                <a:gd name="T29" fmla="*/ 927 h 1180"/>
                <a:gd name="T30" fmla="*/ 687 w 1185"/>
                <a:gd name="T31" fmla="*/ 973 h 1180"/>
                <a:gd name="T32" fmla="*/ 687 w 1185"/>
                <a:gd name="T33" fmla="*/ 1165 h 1180"/>
                <a:gd name="T34" fmla="*/ 495 w 1185"/>
                <a:gd name="T35" fmla="*/ 1165 h 1180"/>
                <a:gd name="T36" fmla="*/ 495 w 1185"/>
                <a:gd name="T37" fmla="*/ 973 h 1180"/>
                <a:gd name="T38" fmla="*/ 390 w 1185"/>
                <a:gd name="T39" fmla="*/ 925 h 1180"/>
                <a:gd name="T40" fmla="*/ 254 w 1185"/>
                <a:gd name="T41" fmla="*/ 1062 h 1180"/>
                <a:gd name="T42" fmla="*/ 119 w 1185"/>
                <a:gd name="T43" fmla="*/ 927 h 1180"/>
                <a:gd name="T44" fmla="*/ 257 w 1185"/>
                <a:gd name="T45" fmla="*/ 789 h 1180"/>
                <a:gd name="T46" fmla="*/ 207 w 1185"/>
                <a:gd name="T47" fmla="*/ 685 h 1180"/>
                <a:gd name="T48" fmla="*/ 15 w 1185"/>
                <a:gd name="T49" fmla="*/ 685 h 1180"/>
                <a:gd name="T50" fmla="*/ 15 w 1185"/>
                <a:gd name="T51" fmla="*/ 493 h 1180"/>
                <a:gd name="T52" fmla="*/ 207 w 1185"/>
                <a:gd name="T53" fmla="*/ 493 h 1180"/>
                <a:gd name="T54" fmla="*/ 255 w 1185"/>
                <a:gd name="T55" fmla="*/ 388 h 1180"/>
                <a:gd name="T56" fmla="*/ 119 w 1185"/>
                <a:gd name="T57" fmla="*/ 252 h 1180"/>
                <a:gd name="T58" fmla="*/ 255 w 1185"/>
                <a:gd name="T59" fmla="*/ 115 h 1180"/>
                <a:gd name="T60" fmla="*/ 393 w 1185"/>
                <a:gd name="T61" fmla="*/ 253 h 1180"/>
                <a:gd name="T62" fmla="*/ 495 w 1185"/>
                <a:gd name="T63" fmla="*/ 205 h 1180"/>
                <a:gd name="T64" fmla="*/ 495 w 1185"/>
                <a:gd name="T65" fmla="*/ 13 h 11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85" h="1180">
                  <a:moveTo>
                    <a:pt x="495" y="13"/>
                  </a:moveTo>
                  <a:cubicBezTo>
                    <a:pt x="591" y="0"/>
                    <a:pt x="687" y="13"/>
                    <a:pt x="687" y="13"/>
                  </a:cubicBezTo>
                  <a:cubicBezTo>
                    <a:pt x="687" y="13"/>
                    <a:pt x="687" y="109"/>
                    <a:pt x="687" y="205"/>
                  </a:cubicBezTo>
                  <a:cubicBezTo>
                    <a:pt x="738" y="211"/>
                    <a:pt x="789" y="253"/>
                    <a:pt x="789" y="253"/>
                  </a:cubicBezTo>
                  <a:cubicBezTo>
                    <a:pt x="789" y="253"/>
                    <a:pt x="857" y="185"/>
                    <a:pt x="926" y="118"/>
                  </a:cubicBezTo>
                  <a:cubicBezTo>
                    <a:pt x="1013" y="178"/>
                    <a:pt x="1064" y="255"/>
                    <a:pt x="1064" y="255"/>
                  </a:cubicBezTo>
                  <a:cubicBezTo>
                    <a:pt x="1064" y="255"/>
                    <a:pt x="995" y="322"/>
                    <a:pt x="926" y="390"/>
                  </a:cubicBezTo>
                  <a:cubicBezTo>
                    <a:pt x="963" y="430"/>
                    <a:pt x="975" y="493"/>
                    <a:pt x="975" y="493"/>
                  </a:cubicBezTo>
                  <a:cubicBezTo>
                    <a:pt x="975" y="493"/>
                    <a:pt x="1071" y="493"/>
                    <a:pt x="1167" y="493"/>
                  </a:cubicBezTo>
                  <a:cubicBezTo>
                    <a:pt x="1185" y="586"/>
                    <a:pt x="1167" y="685"/>
                    <a:pt x="1167" y="685"/>
                  </a:cubicBezTo>
                  <a:cubicBezTo>
                    <a:pt x="1167" y="685"/>
                    <a:pt x="1071" y="685"/>
                    <a:pt x="975" y="685"/>
                  </a:cubicBezTo>
                  <a:cubicBezTo>
                    <a:pt x="971" y="739"/>
                    <a:pt x="927" y="790"/>
                    <a:pt x="927" y="790"/>
                  </a:cubicBezTo>
                  <a:lnTo>
                    <a:pt x="1064" y="924"/>
                  </a:lnTo>
                  <a:cubicBezTo>
                    <a:pt x="1064" y="924"/>
                    <a:pt x="1005" y="1002"/>
                    <a:pt x="927" y="1060"/>
                  </a:cubicBezTo>
                  <a:cubicBezTo>
                    <a:pt x="859" y="993"/>
                    <a:pt x="791" y="927"/>
                    <a:pt x="791" y="927"/>
                  </a:cubicBezTo>
                  <a:cubicBezTo>
                    <a:pt x="791" y="927"/>
                    <a:pt x="744" y="966"/>
                    <a:pt x="687" y="973"/>
                  </a:cubicBezTo>
                  <a:cubicBezTo>
                    <a:pt x="687" y="1069"/>
                    <a:pt x="687" y="1165"/>
                    <a:pt x="687" y="1165"/>
                  </a:cubicBezTo>
                  <a:cubicBezTo>
                    <a:pt x="687" y="1165"/>
                    <a:pt x="591" y="1180"/>
                    <a:pt x="495" y="1165"/>
                  </a:cubicBezTo>
                  <a:cubicBezTo>
                    <a:pt x="495" y="1165"/>
                    <a:pt x="495" y="1069"/>
                    <a:pt x="495" y="973"/>
                  </a:cubicBezTo>
                  <a:cubicBezTo>
                    <a:pt x="441" y="967"/>
                    <a:pt x="390" y="925"/>
                    <a:pt x="390" y="925"/>
                  </a:cubicBezTo>
                  <a:cubicBezTo>
                    <a:pt x="390" y="925"/>
                    <a:pt x="322" y="993"/>
                    <a:pt x="254" y="1062"/>
                  </a:cubicBezTo>
                  <a:cubicBezTo>
                    <a:pt x="177" y="1003"/>
                    <a:pt x="119" y="927"/>
                    <a:pt x="119" y="927"/>
                  </a:cubicBezTo>
                  <a:lnTo>
                    <a:pt x="257" y="789"/>
                  </a:lnTo>
                  <a:cubicBezTo>
                    <a:pt x="257" y="789"/>
                    <a:pt x="215" y="741"/>
                    <a:pt x="207" y="685"/>
                  </a:cubicBezTo>
                  <a:cubicBezTo>
                    <a:pt x="111" y="685"/>
                    <a:pt x="15" y="685"/>
                    <a:pt x="15" y="685"/>
                  </a:cubicBezTo>
                  <a:cubicBezTo>
                    <a:pt x="0" y="589"/>
                    <a:pt x="15" y="493"/>
                    <a:pt x="15" y="493"/>
                  </a:cubicBezTo>
                  <a:cubicBezTo>
                    <a:pt x="15" y="493"/>
                    <a:pt x="111" y="493"/>
                    <a:pt x="207" y="493"/>
                  </a:cubicBezTo>
                  <a:cubicBezTo>
                    <a:pt x="212" y="441"/>
                    <a:pt x="255" y="388"/>
                    <a:pt x="255" y="388"/>
                  </a:cubicBezTo>
                  <a:cubicBezTo>
                    <a:pt x="255" y="388"/>
                    <a:pt x="187" y="320"/>
                    <a:pt x="119" y="252"/>
                  </a:cubicBezTo>
                  <a:cubicBezTo>
                    <a:pt x="179" y="172"/>
                    <a:pt x="255" y="115"/>
                    <a:pt x="255" y="115"/>
                  </a:cubicBezTo>
                  <a:lnTo>
                    <a:pt x="393" y="253"/>
                  </a:lnTo>
                  <a:cubicBezTo>
                    <a:pt x="393" y="253"/>
                    <a:pt x="441" y="210"/>
                    <a:pt x="495" y="205"/>
                  </a:cubicBezTo>
                  <a:cubicBezTo>
                    <a:pt x="495" y="109"/>
                    <a:pt x="495" y="109"/>
                    <a:pt x="495" y="13"/>
                  </a:cubicBezTo>
                  <a:close/>
                </a:path>
              </a:pathLst>
            </a:custGeom>
            <a:solidFill>
              <a:srgbClr val="FF82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1" name="Oval 548"/>
            <p:cNvSpPr>
              <a:spLocks noChangeArrowheads="1"/>
            </p:cNvSpPr>
            <p:nvPr/>
          </p:nvSpPr>
          <p:spPr bwMode="auto">
            <a:xfrm>
              <a:off x="8255861" y="2159344"/>
              <a:ext cx="101256" cy="10125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144163" y="3560618"/>
            <a:ext cx="306092" cy="304800"/>
            <a:chOff x="8153400" y="2057400"/>
            <a:chExt cx="306092" cy="304800"/>
          </a:xfrm>
        </p:grpSpPr>
        <p:sp>
          <p:nvSpPr>
            <p:cNvPr id="67" name="Freeform 547"/>
            <p:cNvSpPr>
              <a:spLocks/>
            </p:cNvSpPr>
            <p:nvPr/>
          </p:nvSpPr>
          <p:spPr bwMode="auto">
            <a:xfrm>
              <a:off x="8153400" y="2057400"/>
              <a:ext cx="306092" cy="304800"/>
            </a:xfrm>
            <a:custGeom>
              <a:avLst/>
              <a:gdLst>
                <a:gd name="T0" fmla="*/ 495 w 1185"/>
                <a:gd name="T1" fmla="*/ 13 h 1180"/>
                <a:gd name="T2" fmla="*/ 687 w 1185"/>
                <a:gd name="T3" fmla="*/ 13 h 1180"/>
                <a:gd name="T4" fmla="*/ 687 w 1185"/>
                <a:gd name="T5" fmla="*/ 205 h 1180"/>
                <a:gd name="T6" fmla="*/ 789 w 1185"/>
                <a:gd name="T7" fmla="*/ 253 h 1180"/>
                <a:gd name="T8" fmla="*/ 926 w 1185"/>
                <a:gd name="T9" fmla="*/ 118 h 1180"/>
                <a:gd name="T10" fmla="*/ 1064 w 1185"/>
                <a:gd name="T11" fmla="*/ 255 h 1180"/>
                <a:gd name="T12" fmla="*/ 926 w 1185"/>
                <a:gd name="T13" fmla="*/ 390 h 1180"/>
                <a:gd name="T14" fmla="*/ 975 w 1185"/>
                <a:gd name="T15" fmla="*/ 493 h 1180"/>
                <a:gd name="T16" fmla="*/ 1167 w 1185"/>
                <a:gd name="T17" fmla="*/ 493 h 1180"/>
                <a:gd name="T18" fmla="*/ 1167 w 1185"/>
                <a:gd name="T19" fmla="*/ 685 h 1180"/>
                <a:gd name="T20" fmla="*/ 975 w 1185"/>
                <a:gd name="T21" fmla="*/ 685 h 1180"/>
                <a:gd name="T22" fmla="*/ 927 w 1185"/>
                <a:gd name="T23" fmla="*/ 790 h 1180"/>
                <a:gd name="T24" fmla="*/ 1064 w 1185"/>
                <a:gd name="T25" fmla="*/ 924 h 1180"/>
                <a:gd name="T26" fmla="*/ 927 w 1185"/>
                <a:gd name="T27" fmla="*/ 1060 h 1180"/>
                <a:gd name="T28" fmla="*/ 791 w 1185"/>
                <a:gd name="T29" fmla="*/ 927 h 1180"/>
                <a:gd name="T30" fmla="*/ 687 w 1185"/>
                <a:gd name="T31" fmla="*/ 973 h 1180"/>
                <a:gd name="T32" fmla="*/ 687 w 1185"/>
                <a:gd name="T33" fmla="*/ 1165 h 1180"/>
                <a:gd name="T34" fmla="*/ 495 w 1185"/>
                <a:gd name="T35" fmla="*/ 1165 h 1180"/>
                <a:gd name="T36" fmla="*/ 495 w 1185"/>
                <a:gd name="T37" fmla="*/ 973 h 1180"/>
                <a:gd name="T38" fmla="*/ 390 w 1185"/>
                <a:gd name="T39" fmla="*/ 925 h 1180"/>
                <a:gd name="T40" fmla="*/ 254 w 1185"/>
                <a:gd name="T41" fmla="*/ 1062 h 1180"/>
                <a:gd name="T42" fmla="*/ 119 w 1185"/>
                <a:gd name="T43" fmla="*/ 927 h 1180"/>
                <a:gd name="T44" fmla="*/ 257 w 1185"/>
                <a:gd name="T45" fmla="*/ 789 h 1180"/>
                <a:gd name="T46" fmla="*/ 207 w 1185"/>
                <a:gd name="T47" fmla="*/ 685 h 1180"/>
                <a:gd name="T48" fmla="*/ 15 w 1185"/>
                <a:gd name="T49" fmla="*/ 685 h 1180"/>
                <a:gd name="T50" fmla="*/ 15 w 1185"/>
                <a:gd name="T51" fmla="*/ 493 h 1180"/>
                <a:gd name="T52" fmla="*/ 207 w 1185"/>
                <a:gd name="T53" fmla="*/ 493 h 1180"/>
                <a:gd name="T54" fmla="*/ 255 w 1185"/>
                <a:gd name="T55" fmla="*/ 388 h 1180"/>
                <a:gd name="T56" fmla="*/ 119 w 1185"/>
                <a:gd name="T57" fmla="*/ 252 h 1180"/>
                <a:gd name="T58" fmla="*/ 255 w 1185"/>
                <a:gd name="T59" fmla="*/ 115 h 1180"/>
                <a:gd name="T60" fmla="*/ 393 w 1185"/>
                <a:gd name="T61" fmla="*/ 253 h 1180"/>
                <a:gd name="T62" fmla="*/ 495 w 1185"/>
                <a:gd name="T63" fmla="*/ 205 h 1180"/>
                <a:gd name="T64" fmla="*/ 495 w 1185"/>
                <a:gd name="T65" fmla="*/ 13 h 11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85" h="1180">
                  <a:moveTo>
                    <a:pt x="495" y="13"/>
                  </a:moveTo>
                  <a:cubicBezTo>
                    <a:pt x="591" y="0"/>
                    <a:pt x="687" y="13"/>
                    <a:pt x="687" y="13"/>
                  </a:cubicBezTo>
                  <a:cubicBezTo>
                    <a:pt x="687" y="13"/>
                    <a:pt x="687" y="109"/>
                    <a:pt x="687" y="205"/>
                  </a:cubicBezTo>
                  <a:cubicBezTo>
                    <a:pt x="738" y="211"/>
                    <a:pt x="789" y="253"/>
                    <a:pt x="789" y="253"/>
                  </a:cubicBezTo>
                  <a:cubicBezTo>
                    <a:pt x="789" y="253"/>
                    <a:pt x="857" y="185"/>
                    <a:pt x="926" y="118"/>
                  </a:cubicBezTo>
                  <a:cubicBezTo>
                    <a:pt x="1013" y="178"/>
                    <a:pt x="1064" y="255"/>
                    <a:pt x="1064" y="255"/>
                  </a:cubicBezTo>
                  <a:cubicBezTo>
                    <a:pt x="1064" y="255"/>
                    <a:pt x="995" y="322"/>
                    <a:pt x="926" y="390"/>
                  </a:cubicBezTo>
                  <a:cubicBezTo>
                    <a:pt x="963" y="430"/>
                    <a:pt x="975" y="493"/>
                    <a:pt x="975" y="493"/>
                  </a:cubicBezTo>
                  <a:cubicBezTo>
                    <a:pt x="975" y="493"/>
                    <a:pt x="1071" y="493"/>
                    <a:pt x="1167" y="493"/>
                  </a:cubicBezTo>
                  <a:cubicBezTo>
                    <a:pt x="1185" y="586"/>
                    <a:pt x="1167" y="685"/>
                    <a:pt x="1167" y="685"/>
                  </a:cubicBezTo>
                  <a:cubicBezTo>
                    <a:pt x="1167" y="685"/>
                    <a:pt x="1071" y="685"/>
                    <a:pt x="975" y="685"/>
                  </a:cubicBezTo>
                  <a:cubicBezTo>
                    <a:pt x="971" y="739"/>
                    <a:pt x="927" y="790"/>
                    <a:pt x="927" y="790"/>
                  </a:cubicBezTo>
                  <a:lnTo>
                    <a:pt x="1064" y="924"/>
                  </a:lnTo>
                  <a:cubicBezTo>
                    <a:pt x="1064" y="924"/>
                    <a:pt x="1005" y="1002"/>
                    <a:pt x="927" y="1060"/>
                  </a:cubicBezTo>
                  <a:cubicBezTo>
                    <a:pt x="859" y="993"/>
                    <a:pt x="791" y="927"/>
                    <a:pt x="791" y="927"/>
                  </a:cubicBezTo>
                  <a:cubicBezTo>
                    <a:pt x="791" y="927"/>
                    <a:pt x="744" y="966"/>
                    <a:pt x="687" y="973"/>
                  </a:cubicBezTo>
                  <a:cubicBezTo>
                    <a:pt x="687" y="1069"/>
                    <a:pt x="687" y="1165"/>
                    <a:pt x="687" y="1165"/>
                  </a:cubicBezTo>
                  <a:cubicBezTo>
                    <a:pt x="687" y="1165"/>
                    <a:pt x="591" y="1180"/>
                    <a:pt x="495" y="1165"/>
                  </a:cubicBezTo>
                  <a:cubicBezTo>
                    <a:pt x="495" y="1165"/>
                    <a:pt x="495" y="1069"/>
                    <a:pt x="495" y="973"/>
                  </a:cubicBezTo>
                  <a:cubicBezTo>
                    <a:pt x="441" y="967"/>
                    <a:pt x="390" y="925"/>
                    <a:pt x="390" y="925"/>
                  </a:cubicBezTo>
                  <a:cubicBezTo>
                    <a:pt x="390" y="925"/>
                    <a:pt x="322" y="993"/>
                    <a:pt x="254" y="1062"/>
                  </a:cubicBezTo>
                  <a:cubicBezTo>
                    <a:pt x="177" y="1003"/>
                    <a:pt x="119" y="927"/>
                    <a:pt x="119" y="927"/>
                  </a:cubicBezTo>
                  <a:lnTo>
                    <a:pt x="257" y="789"/>
                  </a:lnTo>
                  <a:cubicBezTo>
                    <a:pt x="257" y="789"/>
                    <a:pt x="215" y="741"/>
                    <a:pt x="207" y="685"/>
                  </a:cubicBezTo>
                  <a:cubicBezTo>
                    <a:pt x="111" y="685"/>
                    <a:pt x="15" y="685"/>
                    <a:pt x="15" y="685"/>
                  </a:cubicBezTo>
                  <a:cubicBezTo>
                    <a:pt x="0" y="589"/>
                    <a:pt x="15" y="493"/>
                    <a:pt x="15" y="493"/>
                  </a:cubicBezTo>
                  <a:cubicBezTo>
                    <a:pt x="15" y="493"/>
                    <a:pt x="111" y="493"/>
                    <a:pt x="207" y="493"/>
                  </a:cubicBezTo>
                  <a:cubicBezTo>
                    <a:pt x="212" y="441"/>
                    <a:pt x="255" y="388"/>
                    <a:pt x="255" y="388"/>
                  </a:cubicBezTo>
                  <a:cubicBezTo>
                    <a:pt x="255" y="388"/>
                    <a:pt x="187" y="320"/>
                    <a:pt x="119" y="252"/>
                  </a:cubicBezTo>
                  <a:cubicBezTo>
                    <a:pt x="179" y="172"/>
                    <a:pt x="255" y="115"/>
                    <a:pt x="255" y="115"/>
                  </a:cubicBezTo>
                  <a:lnTo>
                    <a:pt x="393" y="253"/>
                  </a:lnTo>
                  <a:cubicBezTo>
                    <a:pt x="393" y="253"/>
                    <a:pt x="441" y="210"/>
                    <a:pt x="495" y="205"/>
                  </a:cubicBezTo>
                  <a:cubicBezTo>
                    <a:pt x="495" y="109"/>
                    <a:pt x="495" y="109"/>
                    <a:pt x="495" y="13"/>
                  </a:cubicBezTo>
                  <a:close/>
                </a:path>
              </a:pathLst>
            </a:custGeom>
            <a:solidFill>
              <a:srgbClr val="FF82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8" name="Oval 548"/>
            <p:cNvSpPr>
              <a:spLocks noChangeArrowheads="1"/>
            </p:cNvSpPr>
            <p:nvPr/>
          </p:nvSpPr>
          <p:spPr bwMode="auto">
            <a:xfrm>
              <a:off x="8255861" y="2159344"/>
              <a:ext cx="101256" cy="10125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155709" y="4068618"/>
            <a:ext cx="306092" cy="304800"/>
            <a:chOff x="8153400" y="2057400"/>
            <a:chExt cx="306092" cy="304800"/>
          </a:xfrm>
        </p:grpSpPr>
        <p:sp>
          <p:nvSpPr>
            <p:cNvPr id="70" name="Freeform 547"/>
            <p:cNvSpPr>
              <a:spLocks/>
            </p:cNvSpPr>
            <p:nvPr/>
          </p:nvSpPr>
          <p:spPr bwMode="auto">
            <a:xfrm>
              <a:off x="8153400" y="2057400"/>
              <a:ext cx="306092" cy="304800"/>
            </a:xfrm>
            <a:custGeom>
              <a:avLst/>
              <a:gdLst>
                <a:gd name="T0" fmla="*/ 495 w 1185"/>
                <a:gd name="T1" fmla="*/ 13 h 1180"/>
                <a:gd name="T2" fmla="*/ 687 w 1185"/>
                <a:gd name="T3" fmla="*/ 13 h 1180"/>
                <a:gd name="T4" fmla="*/ 687 w 1185"/>
                <a:gd name="T5" fmla="*/ 205 h 1180"/>
                <a:gd name="T6" fmla="*/ 789 w 1185"/>
                <a:gd name="T7" fmla="*/ 253 h 1180"/>
                <a:gd name="T8" fmla="*/ 926 w 1185"/>
                <a:gd name="T9" fmla="*/ 118 h 1180"/>
                <a:gd name="T10" fmla="*/ 1064 w 1185"/>
                <a:gd name="T11" fmla="*/ 255 h 1180"/>
                <a:gd name="T12" fmla="*/ 926 w 1185"/>
                <a:gd name="T13" fmla="*/ 390 h 1180"/>
                <a:gd name="T14" fmla="*/ 975 w 1185"/>
                <a:gd name="T15" fmla="*/ 493 h 1180"/>
                <a:gd name="T16" fmla="*/ 1167 w 1185"/>
                <a:gd name="T17" fmla="*/ 493 h 1180"/>
                <a:gd name="T18" fmla="*/ 1167 w 1185"/>
                <a:gd name="T19" fmla="*/ 685 h 1180"/>
                <a:gd name="T20" fmla="*/ 975 w 1185"/>
                <a:gd name="T21" fmla="*/ 685 h 1180"/>
                <a:gd name="T22" fmla="*/ 927 w 1185"/>
                <a:gd name="T23" fmla="*/ 790 h 1180"/>
                <a:gd name="T24" fmla="*/ 1064 w 1185"/>
                <a:gd name="T25" fmla="*/ 924 h 1180"/>
                <a:gd name="T26" fmla="*/ 927 w 1185"/>
                <a:gd name="T27" fmla="*/ 1060 h 1180"/>
                <a:gd name="T28" fmla="*/ 791 w 1185"/>
                <a:gd name="T29" fmla="*/ 927 h 1180"/>
                <a:gd name="T30" fmla="*/ 687 w 1185"/>
                <a:gd name="T31" fmla="*/ 973 h 1180"/>
                <a:gd name="T32" fmla="*/ 687 w 1185"/>
                <a:gd name="T33" fmla="*/ 1165 h 1180"/>
                <a:gd name="T34" fmla="*/ 495 w 1185"/>
                <a:gd name="T35" fmla="*/ 1165 h 1180"/>
                <a:gd name="T36" fmla="*/ 495 w 1185"/>
                <a:gd name="T37" fmla="*/ 973 h 1180"/>
                <a:gd name="T38" fmla="*/ 390 w 1185"/>
                <a:gd name="T39" fmla="*/ 925 h 1180"/>
                <a:gd name="T40" fmla="*/ 254 w 1185"/>
                <a:gd name="T41" fmla="*/ 1062 h 1180"/>
                <a:gd name="T42" fmla="*/ 119 w 1185"/>
                <a:gd name="T43" fmla="*/ 927 h 1180"/>
                <a:gd name="T44" fmla="*/ 257 w 1185"/>
                <a:gd name="T45" fmla="*/ 789 h 1180"/>
                <a:gd name="T46" fmla="*/ 207 w 1185"/>
                <a:gd name="T47" fmla="*/ 685 h 1180"/>
                <a:gd name="T48" fmla="*/ 15 w 1185"/>
                <a:gd name="T49" fmla="*/ 685 h 1180"/>
                <a:gd name="T50" fmla="*/ 15 w 1185"/>
                <a:gd name="T51" fmla="*/ 493 h 1180"/>
                <a:gd name="T52" fmla="*/ 207 w 1185"/>
                <a:gd name="T53" fmla="*/ 493 h 1180"/>
                <a:gd name="T54" fmla="*/ 255 w 1185"/>
                <a:gd name="T55" fmla="*/ 388 h 1180"/>
                <a:gd name="T56" fmla="*/ 119 w 1185"/>
                <a:gd name="T57" fmla="*/ 252 h 1180"/>
                <a:gd name="T58" fmla="*/ 255 w 1185"/>
                <a:gd name="T59" fmla="*/ 115 h 1180"/>
                <a:gd name="T60" fmla="*/ 393 w 1185"/>
                <a:gd name="T61" fmla="*/ 253 h 1180"/>
                <a:gd name="T62" fmla="*/ 495 w 1185"/>
                <a:gd name="T63" fmla="*/ 205 h 1180"/>
                <a:gd name="T64" fmla="*/ 495 w 1185"/>
                <a:gd name="T65" fmla="*/ 13 h 11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85" h="1180">
                  <a:moveTo>
                    <a:pt x="495" y="13"/>
                  </a:moveTo>
                  <a:cubicBezTo>
                    <a:pt x="591" y="0"/>
                    <a:pt x="687" y="13"/>
                    <a:pt x="687" y="13"/>
                  </a:cubicBezTo>
                  <a:cubicBezTo>
                    <a:pt x="687" y="13"/>
                    <a:pt x="687" y="109"/>
                    <a:pt x="687" y="205"/>
                  </a:cubicBezTo>
                  <a:cubicBezTo>
                    <a:pt x="738" y="211"/>
                    <a:pt x="789" y="253"/>
                    <a:pt x="789" y="253"/>
                  </a:cubicBezTo>
                  <a:cubicBezTo>
                    <a:pt x="789" y="253"/>
                    <a:pt x="857" y="185"/>
                    <a:pt x="926" y="118"/>
                  </a:cubicBezTo>
                  <a:cubicBezTo>
                    <a:pt x="1013" y="178"/>
                    <a:pt x="1064" y="255"/>
                    <a:pt x="1064" y="255"/>
                  </a:cubicBezTo>
                  <a:cubicBezTo>
                    <a:pt x="1064" y="255"/>
                    <a:pt x="995" y="322"/>
                    <a:pt x="926" y="390"/>
                  </a:cubicBezTo>
                  <a:cubicBezTo>
                    <a:pt x="963" y="430"/>
                    <a:pt x="975" y="493"/>
                    <a:pt x="975" y="493"/>
                  </a:cubicBezTo>
                  <a:cubicBezTo>
                    <a:pt x="975" y="493"/>
                    <a:pt x="1071" y="493"/>
                    <a:pt x="1167" y="493"/>
                  </a:cubicBezTo>
                  <a:cubicBezTo>
                    <a:pt x="1185" y="586"/>
                    <a:pt x="1167" y="685"/>
                    <a:pt x="1167" y="685"/>
                  </a:cubicBezTo>
                  <a:cubicBezTo>
                    <a:pt x="1167" y="685"/>
                    <a:pt x="1071" y="685"/>
                    <a:pt x="975" y="685"/>
                  </a:cubicBezTo>
                  <a:cubicBezTo>
                    <a:pt x="971" y="739"/>
                    <a:pt x="927" y="790"/>
                    <a:pt x="927" y="790"/>
                  </a:cubicBezTo>
                  <a:lnTo>
                    <a:pt x="1064" y="924"/>
                  </a:lnTo>
                  <a:cubicBezTo>
                    <a:pt x="1064" y="924"/>
                    <a:pt x="1005" y="1002"/>
                    <a:pt x="927" y="1060"/>
                  </a:cubicBezTo>
                  <a:cubicBezTo>
                    <a:pt x="859" y="993"/>
                    <a:pt x="791" y="927"/>
                    <a:pt x="791" y="927"/>
                  </a:cubicBezTo>
                  <a:cubicBezTo>
                    <a:pt x="791" y="927"/>
                    <a:pt x="744" y="966"/>
                    <a:pt x="687" y="973"/>
                  </a:cubicBezTo>
                  <a:cubicBezTo>
                    <a:pt x="687" y="1069"/>
                    <a:pt x="687" y="1165"/>
                    <a:pt x="687" y="1165"/>
                  </a:cubicBezTo>
                  <a:cubicBezTo>
                    <a:pt x="687" y="1165"/>
                    <a:pt x="591" y="1180"/>
                    <a:pt x="495" y="1165"/>
                  </a:cubicBezTo>
                  <a:cubicBezTo>
                    <a:pt x="495" y="1165"/>
                    <a:pt x="495" y="1069"/>
                    <a:pt x="495" y="973"/>
                  </a:cubicBezTo>
                  <a:cubicBezTo>
                    <a:pt x="441" y="967"/>
                    <a:pt x="390" y="925"/>
                    <a:pt x="390" y="925"/>
                  </a:cubicBezTo>
                  <a:cubicBezTo>
                    <a:pt x="390" y="925"/>
                    <a:pt x="322" y="993"/>
                    <a:pt x="254" y="1062"/>
                  </a:cubicBezTo>
                  <a:cubicBezTo>
                    <a:pt x="177" y="1003"/>
                    <a:pt x="119" y="927"/>
                    <a:pt x="119" y="927"/>
                  </a:cubicBezTo>
                  <a:lnTo>
                    <a:pt x="257" y="789"/>
                  </a:lnTo>
                  <a:cubicBezTo>
                    <a:pt x="257" y="789"/>
                    <a:pt x="215" y="741"/>
                    <a:pt x="207" y="685"/>
                  </a:cubicBezTo>
                  <a:cubicBezTo>
                    <a:pt x="111" y="685"/>
                    <a:pt x="15" y="685"/>
                    <a:pt x="15" y="685"/>
                  </a:cubicBezTo>
                  <a:cubicBezTo>
                    <a:pt x="0" y="589"/>
                    <a:pt x="15" y="493"/>
                    <a:pt x="15" y="493"/>
                  </a:cubicBezTo>
                  <a:cubicBezTo>
                    <a:pt x="15" y="493"/>
                    <a:pt x="111" y="493"/>
                    <a:pt x="207" y="493"/>
                  </a:cubicBezTo>
                  <a:cubicBezTo>
                    <a:pt x="212" y="441"/>
                    <a:pt x="255" y="388"/>
                    <a:pt x="255" y="388"/>
                  </a:cubicBezTo>
                  <a:cubicBezTo>
                    <a:pt x="255" y="388"/>
                    <a:pt x="187" y="320"/>
                    <a:pt x="119" y="252"/>
                  </a:cubicBezTo>
                  <a:cubicBezTo>
                    <a:pt x="179" y="172"/>
                    <a:pt x="255" y="115"/>
                    <a:pt x="255" y="115"/>
                  </a:cubicBezTo>
                  <a:lnTo>
                    <a:pt x="393" y="253"/>
                  </a:lnTo>
                  <a:cubicBezTo>
                    <a:pt x="393" y="253"/>
                    <a:pt x="441" y="210"/>
                    <a:pt x="495" y="205"/>
                  </a:cubicBezTo>
                  <a:cubicBezTo>
                    <a:pt x="495" y="109"/>
                    <a:pt x="495" y="109"/>
                    <a:pt x="495" y="13"/>
                  </a:cubicBezTo>
                  <a:close/>
                </a:path>
              </a:pathLst>
            </a:custGeom>
            <a:solidFill>
              <a:srgbClr val="FF82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" name="Oval 548"/>
            <p:cNvSpPr>
              <a:spLocks noChangeArrowheads="1"/>
            </p:cNvSpPr>
            <p:nvPr/>
          </p:nvSpPr>
          <p:spPr bwMode="auto">
            <a:xfrm>
              <a:off x="8255861" y="2159344"/>
              <a:ext cx="101256" cy="10125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141855" y="5066146"/>
            <a:ext cx="306092" cy="304800"/>
            <a:chOff x="8153400" y="2057400"/>
            <a:chExt cx="306092" cy="304800"/>
          </a:xfrm>
        </p:grpSpPr>
        <p:sp>
          <p:nvSpPr>
            <p:cNvPr id="81" name="Freeform 547"/>
            <p:cNvSpPr>
              <a:spLocks/>
            </p:cNvSpPr>
            <p:nvPr/>
          </p:nvSpPr>
          <p:spPr bwMode="auto">
            <a:xfrm>
              <a:off x="8153400" y="2057400"/>
              <a:ext cx="306092" cy="304800"/>
            </a:xfrm>
            <a:custGeom>
              <a:avLst/>
              <a:gdLst>
                <a:gd name="T0" fmla="*/ 495 w 1185"/>
                <a:gd name="T1" fmla="*/ 13 h 1180"/>
                <a:gd name="T2" fmla="*/ 687 w 1185"/>
                <a:gd name="T3" fmla="*/ 13 h 1180"/>
                <a:gd name="T4" fmla="*/ 687 w 1185"/>
                <a:gd name="T5" fmla="*/ 205 h 1180"/>
                <a:gd name="T6" fmla="*/ 789 w 1185"/>
                <a:gd name="T7" fmla="*/ 253 h 1180"/>
                <a:gd name="T8" fmla="*/ 926 w 1185"/>
                <a:gd name="T9" fmla="*/ 118 h 1180"/>
                <a:gd name="T10" fmla="*/ 1064 w 1185"/>
                <a:gd name="T11" fmla="*/ 255 h 1180"/>
                <a:gd name="T12" fmla="*/ 926 w 1185"/>
                <a:gd name="T13" fmla="*/ 390 h 1180"/>
                <a:gd name="T14" fmla="*/ 975 w 1185"/>
                <a:gd name="T15" fmla="*/ 493 h 1180"/>
                <a:gd name="T16" fmla="*/ 1167 w 1185"/>
                <a:gd name="T17" fmla="*/ 493 h 1180"/>
                <a:gd name="T18" fmla="*/ 1167 w 1185"/>
                <a:gd name="T19" fmla="*/ 685 h 1180"/>
                <a:gd name="T20" fmla="*/ 975 w 1185"/>
                <a:gd name="T21" fmla="*/ 685 h 1180"/>
                <a:gd name="T22" fmla="*/ 927 w 1185"/>
                <a:gd name="T23" fmla="*/ 790 h 1180"/>
                <a:gd name="T24" fmla="*/ 1064 w 1185"/>
                <a:gd name="T25" fmla="*/ 924 h 1180"/>
                <a:gd name="T26" fmla="*/ 927 w 1185"/>
                <a:gd name="T27" fmla="*/ 1060 h 1180"/>
                <a:gd name="T28" fmla="*/ 791 w 1185"/>
                <a:gd name="T29" fmla="*/ 927 h 1180"/>
                <a:gd name="T30" fmla="*/ 687 w 1185"/>
                <a:gd name="T31" fmla="*/ 973 h 1180"/>
                <a:gd name="T32" fmla="*/ 687 w 1185"/>
                <a:gd name="T33" fmla="*/ 1165 h 1180"/>
                <a:gd name="T34" fmla="*/ 495 w 1185"/>
                <a:gd name="T35" fmla="*/ 1165 h 1180"/>
                <a:gd name="T36" fmla="*/ 495 w 1185"/>
                <a:gd name="T37" fmla="*/ 973 h 1180"/>
                <a:gd name="T38" fmla="*/ 390 w 1185"/>
                <a:gd name="T39" fmla="*/ 925 h 1180"/>
                <a:gd name="T40" fmla="*/ 254 w 1185"/>
                <a:gd name="T41" fmla="*/ 1062 h 1180"/>
                <a:gd name="T42" fmla="*/ 119 w 1185"/>
                <a:gd name="T43" fmla="*/ 927 h 1180"/>
                <a:gd name="T44" fmla="*/ 257 w 1185"/>
                <a:gd name="T45" fmla="*/ 789 h 1180"/>
                <a:gd name="T46" fmla="*/ 207 w 1185"/>
                <a:gd name="T47" fmla="*/ 685 h 1180"/>
                <a:gd name="T48" fmla="*/ 15 w 1185"/>
                <a:gd name="T49" fmla="*/ 685 h 1180"/>
                <a:gd name="T50" fmla="*/ 15 w 1185"/>
                <a:gd name="T51" fmla="*/ 493 h 1180"/>
                <a:gd name="T52" fmla="*/ 207 w 1185"/>
                <a:gd name="T53" fmla="*/ 493 h 1180"/>
                <a:gd name="T54" fmla="*/ 255 w 1185"/>
                <a:gd name="T55" fmla="*/ 388 h 1180"/>
                <a:gd name="T56" fmla="*/ 119 w 1185"/>
                <a:gd name="T57" fmla="*/ 252 h 1180"/>
                <a:gd name="T58" fmla="*/ 255 w 1185"/>
                <a:gd name="T59" fmla="*/ 115 h 1180"/>
                <a:gd name="T60" fmla="*/ 393 w 1185"/>
                <a:gd name="T61" fmla="*/ 253 h 1180"/>
                <a:gd name="T62" fmla="*/ 495 w 1185"/>
                <a:gd name="T63" fmla="*/ 205 h 1180"/>
                <a:gd name="T64" fmla="*/ 495 w 1185"/>
                <a:gd name="T65" fmla="*/ 13 h 11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85" h="1180">
                  <a:moveTo>
                    <a:pt x="495" y="13"/>
                  </a:moveTo>
                  <a:cubicBezTo>
                    <a:pt x="591" y="0"/>
                    <a:pt x="687" y="13"/>
                    <a:pt x="687" y="13"/>
                  </a:cubicBezTo>
                  <a:cubicBezTo>
                    <a:pt x="687" y="13"/>
                    <a:pt x="687" y="109"/>
                    <a:pt x="687" y="205"/>
                  </a:cubicBezTo>
                  <a:cubicBezTo>
                    <a:pt x="738" y="211"/>
                    <a:pt x="789" y="253"/>
                    <a:pt x="789" y="253"/>
                  </a:cubicBezTo>
                  <a:cubicBezTo>
                    <a:pt x="789" y="253"/>
                    <a:pt x="857" y="185"/>
                    <a:pt x="926" y="118"/>
                  </a:cubicBezTo>
                  <a:cubicBezTo>
                    <a:pt x="1013" y="178"/>
                    <a:pt x="1064" y="255"/>
                    <a:pt x="1064" y="255"/>
                  </a:cubicBezTo>
                  <a:cubicBezTo>
                    <a:pt x="1064" y="255"/>
                    <a:pt x="995" y="322"/>
                    <a:pt x="926" y="390"/>
                  </a:cubicBezTo>
                  <a:cubicBezTo>
                    <a:pt x="963" y="430"/>
                    <a:pt x="975" y="493"/>
                    <a:pt x="975" y="493"/>
                  </a:cubicBezTo>
                  <a:cubicBezTo>
                    <a:pt x="975" y="493"/>
                    <a:pt x="1071" y="493"/>
                    <a:pt x="1167" y="493"/>
                  </a:cubicBezTo>
                  <a:cubicBezTo>
                    <a:pt x="1185" y="586"/>
                    <a:pt x="1167" y="685"/>
                    <a:pt x="1167" y="685"/>
                  </a:cubicBezTo>
                  <a:cubicBezTo>
                    <a:pt x="1167" y="685"/>
                    <a:pt x="1071" y="685"/>
                    <a:pt x="975" y="685"/>
                  </a:cubicBezTo>
                  <a:cubicBezTo>
                    <a:pt x="971" y="739"/>
                    <a:pt x="927" y="790"/>
                    <a:pt x="927" y="790"/>
                  </a:cubicBezTo>
                  <a:lnTo>
                    <a:pt x="1064" y="924"/>
                  </a:lnTo>
                  <a:cubicBezTo>
                    <a:pt x="1064" y="924"/>
                    <a:pt x="1005" y="1002"/>
                    <a:pt x="927" y="1060"/>
                  </a:cubicBezTo>
                  <a:cubicBezTo>
                    <a:pt x="859" y="993"/>
                    <a:pt x="791" y="927"/>
                    <a:pt x="791" y="927"/>
                  </a:cubicBezTo>
                  <a:cubicBezTo>
                    <a:pt x="791" y="927"/>
                    <a:pt x="744" y="966"/>
                    <a:pt x="687" y="973"/>
                  </a:cubicBezTo>
                  <a:cubicBezTo>
                    <a:pt x="687" y="1069"/>
                    <a:pt x="687" y="1165"/>
                    <a:pt x="687" y="1165"/>
                  </a:cubicBezTo>
                  <a:cubicBezTo>
                    <a:pt x="687" y="1165"/>
                    <a:pt x="591" y="1180"/>
                    <a:pt x="495" y="1165"/>
                  </a:cubicBezTo>
                  <a:cubicBezTo>
                    <a:pt x="495" y="1165"/>
                    <a:pt x="495" y="1069"/>
                    <a:pt x="495" y="973"/>
                  </a:cubicBezTo>
                  <a:cubicBezTo>
                    <a:pt x="441" y="967"/>
                    <a:pt x="390" y="925"/>
                    <a:pt x="390" y="925"/>
                  </a:cubicBezTo>
                  <a:cubicBezTo>
                    <a:pt x="390" y="925"/>
                    <a:pt x="322" y="993"/>
                    <a:pt x="254" y="1062"/>
                  </a:cubicBezTo>
                  <a:cubicBezTo>
                    <a:pt x="177" y="1003"/>
                    <a:pt x="119" y="927"/>
                    <a:pt x="119" y="927"/>
                  </a:cubicBezTo>
                  <a:lnTo>
                    <a:pt x="257" y="789"/>
                  </a:lnTo>
                  <a:cubicBezTo>
                    <a:pt x="257" y="789"/>
                    <a:pt x="215" y="741"/>
                    <a:pt x="207" y="685"/>
                  </a:cubicBezTo>
                  <a:cubicBezTo>
                    <a:pt x="111" y="685"/>
                    <a:pt x="15" y="685"/>
                    <a:pt x="15" y="685"/>
                  </a:cubicBezTo>
                  <a:cubicBezTo>
                    <a:pt x="0" y="589"/>
                    <a:pt x="15" y="493"/>
                    <a:pt x="15" y="493"/>
                  </a:cubicBezTo>
                  <a:cubicBezTo>
                    <a:pt x="15" y="493"/>
                    <a:pt x="111" y="493"/>
                    <a:pt x="207" y="493"/>
                  </a:cubicBezTo>
                  <a:cubicBezTo>
                    <a:pt x="212" y="441"/>
                    <a:pt x="255" y="388"/>
                    <a:pt x="255" y="388"/>
                  </a:cubicBezTo>
                  <a:cubicBezTo>
                    <a:pt x="255" y="388"/>
                    <a:pt x="187" y="320"/>
                    <a:pt x="119" y="252"/>
                  </a:cubicBezTo>
                  <a:cubicBezTo>
                    <a:pt x="179" y="172"/>
                    <a:pt x="255" y="115"/>
                    <a:pt x="255" y="115"/>
                  </a:cubicBezTo>
                  <a:lnTo>
                    <a:pt x="393" y="253"/>
                  </a:lnTo>
                  <a:cubicBezTo>
                    <a:pt x="393" y="253"/>
                    <a:pt x="441" y="210"/>
                    <a:pt x="495" y="205"/>
                  </a:cubicBezTo>
                  <a:cubicBezTo>
                    <a:pt x="495" y="109"/>
                    <a:pt x="495" y="109"/>
                    <a:pt x="495" y="13"/>
                  </a:cubicBezTo>
                  <a:close/>
                </a:path>
              </a:pathLst>
            </a:custGeom>
            <a:solidFill>
              <a:srgbClr val="FF82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2" name="Oval 548"/>
            <p:cNvSpPr>
              <a:spLocks noChangeArrowheads="1"/>
            </p:cNvSpPr>
            <p:nvPr/>
          </p:nvSpPr>
          <p:spPr bwMode="auto">
            <a:xfrm>
              <a:off x="8255861" y="2159344"/>
              <a:ext cx="101256" cy="10125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1219200" y="3505200"/>
            <a:ext cx="879475" cy="4381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146779" y="4345819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423306" y="4347331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698625" y="4346575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82675" y="4267200"/>
            <a:ext cx="1139825" cy="4381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965325" y="4346575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489076" y="5010150"/>
            <a:ext cx="336550" cy="4381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11322" y="4166419"/>
            <a:ext cx="1667388" cy="626769"/>
            <a:chOff x="2650612" y="3548626"/>
            <a:chExt cx="1667388" cy="626769"/>
          </a:xfrm>
        </p:grpSpPr>
        <p:sp>
          <p:nvSpPr>
            <p:cNvPr id="74" name="Content Placeholder 1"/>
            <p:cNvSpPr txBox="1">
              <a:spLocks/>
            </p:cNvSpPr>
            <p:nvPr/>
          </p:nvSpPr>
          <p:spPr bwMode="auto">
            <a:xfrm>
              <a:off x="2650612" y="3548626"/>
              <a:ext cx="1667388" cy="626769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457200" indent="-457200" algn="l" defTabSz="457200" rtl="0" eaLnBrk="1" fontAlgn="base" hangingPunct="1">
                <a:spcBef>
                  <a:spcPts val="2000"/>
                </a:spcBef>
                <a:spcAft>
                  <a:spcPct val="0"/>
                </a:spcAft>
                <a:buFont typeface="Arial"/>
                <a:buChar char="•"/>
                <a:defRPr sz="32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  <a:buFont typeface="Lucida Grande"/>
                <a:buChar char="-"/>
                <a:defRPr sz="27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Lucida Grande" charset="0"/>
                <a:buChar char="-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dirty="0" smtClean="0">
                  <a:cs typeface="Yanone Kaffeesatz Light"/>
                </a:rPr>
                <a:t>Job</a:t>
              </a:r>
              <a:endParaRPr lang="en-US" dirty="0">
                <a:cs typeface="Yanone Kaffeesatz Light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232856" y="3716555"/>
              <a:ext cx="196850" cy="2921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Yanone Kaffeesatz Light"/>
                <a:cs typeface="Yanone Kaffeesatz Light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509383" y="3718067"/>
              <a:ext cx="196850" cy="2921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Yanone Kaffeesatz Light"/>
                <a:cs typeface="Yanone Kaffeesatz Light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784702" y="3717311"/>
              <a:ext cx="196850" cy="2921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Yanone Kaffeesatz Light"/>
                <a:cs typeface="Yanone Kaffeesatz Light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051402" y="3717311"/>
              <a:ext cx="196850" cy="2921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Yanone Kaffeesatz Light"/>
                <a:cs typeface="Yanone Kaffeesatz Light"/>
              </a:endParaRPr>
            </a:p>
          </p:txBody>
        </p:sp>
      </p:grpSp>
      <p:cxnSp>
        <p:nvCxnSpPr>
          <p:cNvPr id="114" name="Straight Arrow Connector 113"/>
          <p:cNvCxnSpPr/>
          <p:nvPr/>
        </p:nvCxnSpPr>
        <p:spPr>
          <a:xfrm>
            <a:off x="4775200" y="4470400"/>
            <a:ext cx="2400300" cy="781957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4781550" y="4216400"/>
            <a:ext cx="2381250" cy="26035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4784725" y="2657929"/>
            <a:ext cx="2363561" cy="1818821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4778375" y="2104571"/>
            <a:ext cx="2397125" cy="2372179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580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traight Arrow Connector 112"/>
          <p:cNvCxnSpPr/>
          <p:nvPr/>
        </p:nvCxnSpPr>
        <p:spPr>
          <a:xfrm>
            <a:off x="1834515" y="5207635"/>
            <a:ext cx="2666365" cy="14605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on Sparrow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315200" y="1981200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83227" y="4577508"/>
            <a:ext cx="45719" cy="353694"/>
            <a:chOff x="7082687" y="3166892"/>
            <a:chExt cx="45719" cy="353694"/>
          </a:xfrm>
        </p:grpSpPr>
        <p:sp>
          <p:nvSpPr>
            <p:cNvPr id="15" name="Rectangle 14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7315200" y="2492943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315200" y="3000799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315200" y="3496357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315200" y="4027571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315200" y="5016611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7800"/>
            <a:ext cx="1676400" cy="1676400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1283304" y="3583819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559831" y="3585331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835150" y="3584575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9443" y="4749800"/>
            <a:ext cx="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557843" y="508000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1657350" y="3994150"/>
            <a:ext cx="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57200" y="29718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Query: DAG of Stages</a:t>
            </a:r>
            <a:endParaRPr lang="en-US" sz="2400" dirty="0"/>
          </a:p>
        </p:txBody>
      </p:sp>
      <p:sp>
        <p:nvSpPr>
          <p:cNvPr id="96" name="Rectangle 95"/>
          <p:cNvSpPr/>
          <p:nvPr/>
        </p:nvSpPr>
        <p:spPr>
          <a:xfrm>
            <a:off x="228600" y="1524000"/>
            <a:ext cx="5257800" cy="4390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381000" y="1752600"/>
            <a:ext cx="2743200" cy="3962400"/>
          </a:xfrm>
          <a:prstGeom prst="roundRect">
            <a:avLst/>
          </a:prstGeom>
          <a:noFill/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3352800" y="1752600"/>
            <a:ext cx="1981200" cy="3962400"/>
          </a:xfrm>
          <a:prstGeom prst="roundRect">
            <a:avLst/>
          </a:prstGeom>
          <a:noFill/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4000" dirty="0" smtClean="0"/>
              <a:t>Sparrow</a:t>
            </a:r>
          </a:p>
          <a:p>
            <a:pPr algn="ctr"/>
            <a:r>
              <a:rPr lang="en-US" sz="4000" dirty="0" smtClean="0"/>
              <a:t>Scheduler</a:t>
            </a:r>
            <a:endParaRPr lang="en-US" sz="4000" dirty="0"/>
          </a:p>
        </p:txBody>
      </p:sp>
      <p:grpSp>
        <p:nvGrpSpPr>
          <p:cNvPr id="4" name="Group 3"/>
          <p:cNvGrpSpPr/>
          <p:nvPr/>
        </p:nvGrpSpPr>
        <p:grpSpPr>
          <a:xfrm>
            <a:off x="8153400" y="2057400"/>
            <a:ext cx="306092" cy="304800"/>
            <a:chOff x="8153400" y="2057400"/>
            <a:chExt cx="306092" cy="304800"/>
          </a:xfrm>
        </p:grpSpPr>
        <p:sp>
          <p:nvSpPr>
            <p:cNvPr id="45" name="Freeform 547"/>
            <p:cNvSpPr>
              <a:spLocks/>
            </p:cNvSpPr>
            <p:nvPr/>
          </p:nvSpPr>
          <p:spPr bwMode="auto">
            <a:xfrm>
              <a:off x="8153400" y="2057400"/>
              <a:ext cx="306092" cy="304800"/>
            </a:xfrm>
            <a:custGeom>
              <a:avLst/>
              <a:gdLst>
                <a:gd name="T0" fmla="*/ 495 w 1185"/>
                <a:gd name="T1" fmla="*/ 13 h 1180"/>
                <a:gd name="T2" fmla="*/ 687 w 1185"/>
                <a:gd name="T3" fmla="*/ 13 h 1180"/>
                <a:gd name="T4" fmla="*/ 687 w 1185"/>
                <a:gd name="T5" fmla="*/ 205 h 1180"/>
                <a:gd name="T6" fmla="*/ 789 w 1185"/>
                <a:gd name="T7" fmla="*/ 253 h 1180"/>
                <a:gd name="T8" fmla="*/ 926 w 1185"/>
                <a:gd name="T9" fmla="*/ 118 h 1180"/>
                <a:gd name="T10" fmla="*/ 1064 w 1185"/>
                <a:gd name="T11" fmla="*/ 255 h 1180"/>
                <a:gd name="T12" fmla="*/ 926 w 1185"/>
                <a:gd name="T13" fmla="*/ 390 h 1180"/>
                <a:gd name="T14" fmla="*/ 975 w 1185"/>
                <a:gd name="T15" fmla="*/ 493 h 1180"/>
                <a:gd name="T16" fmla="*/ 1167 w 1185"/>
                <a:gd name="T17" fmla="*/ 493 h 1180"/>
                <a:gd name="T18" fmla="*/ 1167 w 1185"/>
                <a:gd name="T19" fmla="*/ 685 h 1180"/>
                <a:gd name="T20" fmla="*/ 975 w 1185"/>
                <a:gd name="T21" fmla="*/ 685 h 1180"/>
                <a:gd name="T22" fmla="*/ 927 w 1185"/>
                <a:gd name="T23" fmla="*/ 790 h 1180"/>
                <a:gd name="T24" fmla="*/ 1064 w 1185"/>
                <a:gd name="T25" fmla="*/ 924 h 1180"/>
                <a:gd name="T26" fmla="*/ 927 w 1185"/>
                <a:gd name="T27" fmla="*/ 1060 h 1180"/>
                <a:gd name="T28" fmla="*/ 791 w 1185"/>
                <a:gd name="T29" fmla="*/ 927 h 1180"/>
                <a:gd name="T30" fmla="*/ 687 w 1185"/>
                <a:gd name="T31" fmla="*/ 973 h 1180"/>
                <a:gd name="T32" fmla="*/ 687 w 1185"/>
                <a:gd name="T33" fmla="*/ 1165 h 1180"/>
                <a:gd name="T34" fmla="*/ 495 w 1185"/>
                <a:gd name="T35" fmla="*/ 1165 h 1180"/>
                <a:gd name="T36" fmla="*/ 495 w 1185"/>
                <a:gd name="T37" fmla="*/ 973 h 1180"/>
                <a:gd name="T38" fmla="*/ 390 w 1185"/>
                <a:gd name="T39" fmla="*/ 925 h 1180"/>
                <a:gd name="T40" fmla="*/ 254 w 1185"/>
                <a:gd name="T41" fmla="*/ 1062 h 1180"/>
                <a:gd name="T42" fmla="*/ 119 w 1185"/>
                <a:gd name="T43" fmla="*/ 927 h 1180"/>
                <a:gd name="T44" fmla="*/ 257 w 1185"/>
                <a:gd name="T45" fmla="*/ 789 h 1180"/>
                <a:gd name="T46" fmla="*/ 207 w 1185"/>
                <a:gd name="T47" fmla="*/ 685 h 1180"/>
                <a:gd name="T48" fmla="*/ 15 w 1185"/>
                <a:gd name="T49" fmla="*/ 685 h 1180"/>
                <a:gd name="T50" fmla="*/ 15 w 1185"/>
                <a:gd name="T51" fmla="*/ 493 h 1180"/>
                <a:gd name="T52" fmla="*/ 207 w 1185"/>
                <a:gd name="T53" fmla="*/ 493 h 1180"/>
                <a:gd name="T54" fmla="*/ 255 w 1185"/>
                <a:gd name="T55" fmla="*/ 388 h 1180"/>
                <a:gd name="T56" fmla="*/ 119 w 1185"/>
                <a:gd name="T57" fmla="*/ 252 h 1180"/>
                <a:gd name="T58" fmla="*/ 255 w 1185"/>
                <a:gd name="T59" fmla="*/ 115 h 1180"/>
                <a:gd name="T60" fmla="*/ 393 w 1185"/>
                <a:gd name="T61" fmla="*/ 253 h 1180"/>
                <a:gd name="T62" fmla="*/ 495 w 1185"/>
                <a:gd name="T63" fmla="*/ 205 h 1180"/>
                <a:gd name="T64" fmla="*/ 495 w 1185"/>
                <a:gd name="T65" fmla="*/ 13 h 11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85" h="1180">
                  <a:moveTo>
                    <a:pt x="495" y="13"/>
                  </a:moveTo>
                  <a:cubicBezTo>
                    <a:pt x="591" y="0"/>
                    <a:pt x="687" y="13"/>
                    <a:pt x="687" y="13"/>
                  </a:cubicBezTo>
                  <a:cubicBezTo>
                    <a:pt x="687" y="13"/>
                    <a:pt x="687" y="109"/>
                    <a:pt x="687" y="205"/>
                  </a:cubicBezTo>
                  <a:cubicBezTo>
                    <a:pt x="738" y="211"/>
                    <a:pt x="789" y="253"/>
                    <a:pt x="789" y="253"/>
                  </a:cubicBezTo>
                  <a:cubicBezTo>
                    <a:pt x="789" y="253"/>
                    <a:pt x="857" y="185"/>
                    <a:pt x="926" y="118"/>
                  </a:cubicBezTo>
                  <a:cubicBezTo>
                    <a:pt x="1013" y="178"/>
                    <a:pt x="1064" y="255"/>
                    <a:pt x="1064" y="255"/>
                  </a:cubicBezTo>
                  <a:cubicBezTo>
                    <a:pt x="1064" y="255"/>
                    <a:pt x="995" y="322"/>
                    <a:pt x="926" y="390"/>
                  </a:cubicBezTo>
                  <a:cubicBezTo>
                    <a:pt x="963" y="430"/>
                    <a:pt x="975" y="493"/>
                    <a:pt x="975" y="493"/>
                  </a:cubicBezTo>
                  <a:cubicBezTo>
                    <a:pt x="975" y="493"/>
                    <a:pt x="1071" y="493"/>
                    <a:pt x="1167" y="493"/>
                  </a:cubicBezTo>
                  <a:cubicBezTo>
                    <a:pt x="1185" y="586"/>
                    <a:pt x="1167" y="685"/>
                    <a:pt x="1167" y="685"/>
                  </a:cubicBezTo>
                  <a:cubicBezTo>
                    <a:pt x="1167" y="685"/>
                    <a:pt x="1071" y="685"/>
                    <a:pt x="975" y="685"/>
                  </a:cubicBezTo>
                  <a:cubicBezTo>
                    <a:pt x="971" y="739"/>
                    <a:pt x="927" y="790"/>
                    <a:pt x="927" y="790"/>
                  </a:cubicBezTo>
                  <a:lnTo>
                    <a:pt x="1064" y="924"/>
                  </a:lnTo>
                  <a:cubicBezTo>
                    <a:pt x="1064" y="924"/>
                    <a:pt x="1005" y="1002"/>
                    <a:pt x="927" y="1060"/>
                  </a:cubicBezTo>
                  <a:cubicBezTo>
                    <a:pt x="859" y="993"/>
                    <a:pt x="791" y="927"/>
                    <a:pt x="791" y="927"/>
                  </a:cubicBezTo>
                  <a:cubicBezTo>
                    <a:pt x="791" y="927"/>
                    <a:pt x="744" y="966"/>
                    <a:pt x="687" y="973"/>
                  </a:cubicBezTo>
                  <a:cubicBezTo>
                    <a:pt x="687" y="1069"/>
                    <a:pt x="687" y="1165"/>
                    <a:pt x="687" y="1165"/>
                  </a:cubicBezTo>
                  <a:cubicBezTo>
                    <a:pt x="687" y="1165"/>
                    <a:pt x="591" y="1180"/>
                    <a:pt x="495" y="1165"/>
                  </a:cubicBezTo>
                  <a:cubicBezTo>
                    <a:pt x="495" y="1165"/>
                    <a:pt x="495" y="1069"/>
                    <a:pt x="495" y="973"/>
                  </a:cubicBezTo>
                  <a:cubicBezTo>
                    <a:pt x="441" y="967"/>
                    <a:pt x="390" y="925"/>
                    <a:pt x="390" y="925"/>
                  </a:cubicBezTo>
                  <a:cubicBezTo>
                    <a:pt x="390" y="925"/>
                    <a:pt x="322" y="993"/>
                    <a:pt x="254" y="1062"/>
                  </a:cubicBezTo>
                  <a:cubicBezTo>
                    <a:pt x="177" y="1003"/>
                    <a:pt x="119" y="927"/>
                    <a:pt x="119" y="927"/>
                  </a:cubicBezTo>
                  <a:lnTo>
                    <a:pt x="257" y="789"/>
                  </a:lnTo>
                  <a:cubicBezTo>
                    <a:pt x="257" y="789"/>
                    <a:pt x="215" y="741"/>
                    <a:pt x="207" y="685"/>
                  </a:cubicBezTo>
                  <a:cubicBezTo>
                    <a:pt x="111" y="685"/>
                    <a:pt x="15" y="685"/>
                    <a:pt x="15" y="685"/>
                  </a:cubicBezTo>
                  <a:cubicBezTo>
                    <a:pt x="0" y="589"/>
                    <a:pt x="15" y="493"/>
                    <a:pt x="15" y="493"/>
                  </a:cubicBezTo>
                  <a:cubicBezTo>
                    <a:pt x="15" y="493"/>
                    <a:pt x="111" y="493"/>
                    <a:pt x="207" y="493"/>
                  </a:cubicBezTo>
                  <a:cubicBezTo>
                    <a:pt x="212" y="441"/>
                    <a:pt x="255" y="388"/>
                    <a:pt x="255" y="388"/>
                  </a:cubicBezTo>
                  <a:cubicBezTo>
                    <a:pt x="255" y="388"/>
                    <a:pt x="187" y="320"/>
                    <a:pt x="119" y="252"/>
                  </a:cubicBezTo>
                  <a:cubicBezTo>
                    <a:pt x="179" y="172"/>
                    <a:pt x="255" y="115"/>
                    <a:pt x="255" y="115"/>
                  </a:cubicBezTo>
                  <a:lnTo>
                    <a:pt x="393" y="253"/>
                  </a:lnTo>
                  <a:cubicBezTo>
                    <a:pt x="393" y="253"/>
                    <a:pt x="441" y="210"/>
                    <a:pt x="495" y="205"/>
                  </a:cubicBezTo>
                  <a:cubicBezTo>
                    <a:pt x="495" y="109"/>
                    <a:pt x="495" y="109"/>
                    <a:pt x="495" y="13"/>
                  </a:cubicBezTo>
                  <a:close/>
                </a:path>
              </a:pathLst>
            </a:custGeom>
            <a:solidFill>
              <a:srgbClr val="FF82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" name="Oval 548"/>
            <p:cNvSpPr>
              <a:spLocks noChangeArrowheads="1"/>
            </p:cNvSpPr>
            <p:nvPr/>
          </p:nvSpPr>
          <p:spPr bwMode="auto">
            <a:xfrm>
              <a:off x="8255861" y="2159344"/>
              <a:ext cx="101256" cy="10125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155709" y="2556164"/>
            <a:ext cx="306092" cy="304800"/>
            <a:chOff x="8153400" y="2057400"/>
            <a:chExt cx="306092" cy="304800"/>
          </a:xfrm>
        </p:grpSpPr>
        <p:sp>
          <p:nvSpPr>
            <p:cNvPr id="50" name="Freeform 547"/>
            <p:cNvSpPr>
              <a:spLocks/>
            </p:cNvSpPr>
            <p:nvPr/>
          </p:nvSpPr>
          <p:spPr bwMode="auto">
            <a:xfrm>
              <a:off x="8153400" y="2057400"/>
              <a:ext cx="306092" cy="304800"/>
            </a:xfrm>
            <a:custGeom>
              <a:avLst/>
              <a:gdLst>
                <a:gd name="T0" fmla="*/ 495 w 1185"/>
                <a:gd name="T1" fmla="*/ 13 h 1180"/>
                <a:gd name="T2" fmla="*/ 687 w 1185"/>
                <a:gd name="T3" fmla="*/ 13 h 1180"/>
                <a:gd name="T4" fmla="*/ 687 w 1185"/>
                <a:gd name="T5" fmla="*/ 205 h 1180"/>
                <a:gd name="T6" fmla="*/ 789 w 1185"/>
                <a:gd name="T7" fmla="*/ 253 h 1180"/>
                <a:gd name="T8" fmla="*/ 926 w 1185"/>
                <a:gd name="T9" fmla="*/ 118 h 1180"/>
                <a:gd name="T10" fmla="*/ 1064 w 1185"/>
                <a:gd name="T11" fmla="*/ 255 h 1180"/>
                <a:gd name="T12" fmla="*/ 926 w 1185"/>
                <a:gd name="T13" fmla="*/ 390 h 1180"/>
                <a:gd name="T14" fmla="*/ 975 w 1185"/>
                <a:gd name="T15" fmla="*/ 493 h 1180"/>
                <a:gd name="T16" fmla="*/ 1167 w 1185"/>
                <a:gd name="T17" fmla="*/ 493 h 1180"/>
                <a:gd name="T18" fmla="*/ 1167 w 1185"/>
                <a:gd name="T19" fmla="*/ 685 h 1180"/>
                <a:gd name="T20" fmla="*/ 975 w 1185"/>
                <a:gd name="T21" fmla="*/ 685 h 1180"/>
                <a:gd name="T22" fmla="*/ 927 w 1185"/>
                <a:gd name="T23" fmla="*/ 790 h 1180"/>
                <a:gd name="T24" fmla="*/ 1064 w 1185"/>
                <a:gd name="T25" fmla="*/ 924 h 1180"/>
                <a:gd name="T26" fmla="*/ 927 w 1185"/>
                <a:gd name="T27" fmla="*/ 1060 h 1180"/>
                <a:gd name="T28" fmla="*/ 791 w 1185"/>
                <a:gd name="T29" fmla="*/ 927 h 1180"/>
                <a:gd name="T30" fmla="*/ 687 w 1185"/>
                <a:gd name="T31" fmla="*/ 973 h 1180"/>
                <a:gd name="T32" fmla="*/ 687 w 1185"/>
                <a:gd name="T33" fmla="*/ 1165 h 1180"/>
                <a:gd name="T34" fmla="*/ 495 w 1185"/>
                <a:gd name="T35" fmla="*/ 1165 h 1180"/>
                <a:gd name="T36" fmla="*/ 495 w 1185"/>
                <a:gd name="T37" fmla="*/ 973 h 1180"/>
                <a:gd name="T38" fmla="*/ 390 w 1185"/>
                <a:gd name="T39" fmla="*/ 925 h 1180"/>
                <a:gd name="T40" fmla="*/ 254 w 1185"/>
                <a:gd name="T41" fmla="*/ 1062 h 1180"/>
                <a:gd name="T42" fmla="*/ 119 w 1185"/>
                <a:gd name="T43" fmla="*/ 927 h 1180"/>
                <a:gd name="T44" fmla="*/ 257 w 1185"/>
                <a:gd name="T45" fmla="*/ 789 h 1180"/>
                <a:gd name="T46" fmla="*/ 207 w 1185"/>
                <a:gd name="T47" fmla="*/ 685 h 1180"/>
                <a:gd name="T48" fmla="*/ 15 w 1185"/>
                <a:gd name="T49" fmla="*/ 685 h 1180"/>
                <a:gd name="T50" fmla="*/ 15 w 1185"/>
                <a:gd name="T51" fmla="*/ 493 h 1180"/>
                <a:gd name="T52" fmla="*/ 207 w 1185"/>
                <a:gd name="T53" fmla="*/ 493 h 1180"/>
                <a:gd name="T54" fmla="*/ 255 w 1185"/>
                <a:gd name="T55" fmla="*/ 388 h 1180"/>
                <a:gd name="T56" fmla="*/ 119 w 1185"/>
                <a:gd name="T57" fmla="*/ 252 h 1180"/>
                <a:gd name="T58" fmla="*/ 255 w 1185"/>
                <a:gd name="T59" fmla="*/ 115 h 1180"/>
                <a:gd name="T60" fmla="*/ 393 w 1185"/>
                <a:gd name="T61" fmla="*/ 253 h 1180"/>
                <a:gd name="T62" fmla="*/ 495 w 1185"/>
                <a:gd name="T63" fmla="*/ 205 h 1180"/>
                <a:gd name="T64" fmla="*/ 495 w 1185"/>
                <a:gd name="T65" fmla="*/ 13 h 11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85" h="1180">
                  <a:moveTo>
                    <a:pt x="495" y="13"/>
                  </a:moveTo>
                  <a:cubicBezTo>
                    <a:pt x="591" y="0"/>
                    <a:pt x="687" y="13"/>
                    <a:pt x="687" y="13"/>
                  </a:cubicBezTo>
                  <a:cubicBezTo>
                    <a:pt x="687" y="13"/>
                    <a:pt x="687" y="109"/>
                    <a:pt x="687" y="205"/>
                  </a:cubicBezTo>
                  <a:cubicBezTo>
                    <a:pt x="738" y="211"/>
                    <a:pt x="789" y="253"/>
                    <a:pt x="789" y="253"/>
                  </a:cubicBezTo>
                  <a:cubicBezTo>
                    <a:pt x="789" y="253"/>
                    <a:pt x="857" y="185"/>
                    <a:pt x="926" y="118"/>
                  </a:cubicBezTo>
                  <a:cubicBezTo>
                    <a:pt x="1013" y="178"/>
                    <a:pt x="1064" y="255"/>
                    <a:pt x="1064" y="255"/>
                  </a:cubicBezTo>
                  <a:cubicBezTo>
                    <a:pt x="1064" y="255"/>
                    <a:pt x="995" y="322"/>
                    <a:pt x="926" y="390"/>
                  </a:cubicBezTo>
                  <a:cubicBezTo>
                    <a:pt x="963" y="430"/>
                    <a:pt x="975" y="493"/>
                    <a:pt x="975" y="493"/>
                  </a:cubicBezTo>
                  <a:cubicBezTo>
                    <a:pt x="975" y="493"/>
                    <a:pt x="1071" y="493"/>
                    <a:pt x="1167" y="493"/>
                  </a:cubicBezTo>
                  <a:cubicBezTo>
                    <a:pt x="1185" y="586"/>
                    <a:pt x="1167" y="685"/>
                    <a:pt x="1167" y="685"/>
                  </a:cubicBezTo>
                  <a:cubicBezTo>
                    <a:pt x="1167" y="685"/>
                    <a:pt x="1071" y="685"/>
                    <a:pt x="975" y="685"/>
                  </a:cubicBezTo>
                  <a:cubicBezTo>
                    <a:pt x="971" y="739"/>
                    <a:pt x="927" y="790"/>
                    <a:pt x="927" y="790"/>
                  </a:cubicBezTo>
                  <a:lnTo>
                    <a:pt x="1064" y="924"/>
                  </a:lnTo>
                  <a:cubicBezTo>
                    <a:pt x="1064" y="924"/>
                    <a:pt x="1005" y="1002"/>
                    <a:pt x="927" y="1060"/>
                  </a:cubicBezTo>
                  <a:cubicBezTo>
                    <a:pt x="859" y="993"/>
                    <a:pt x="791" y="927"/>
                    <a:pt x="791" y="927"/>
                  </a:cubicBezTo>
                  <a:cubicBezTo>
                    <a:pt x="791" y="927"/>
                    <a:pt x="744" y="966"/>
                    <a:pt x="687" y="973"/>
                  </a:cubicBezTo>
                  <a:cubicBezTo>
                    <a:pt x="687" y="1069"/>
                    <a:pt x="687" y="1165"/>
                    <a:pt x="687" y="1165"/>
                  </a:cubicBezTo>
                  <a:cubicBezTo>
                    <a:pt x="687" y="1165"/>
                    <a:pt x="591" y="1180"/>
                    <a:pt x="495" y="1165"/>
                  </a:cubicBezTo>
                  <a:cubicBezTo>
                    <a:pt x="495" y="1165"/>
                    <a:pt x="495" y="1069"/>
                    <a:pt x="495" y="973"/>
                  </a:cubicBezTo>
                  <a:cubicBezTo>
                    <a:pt x="441" y="967"/>
                    <a:pt x="390" y="925"/>
                    <a:pt x="390" y="925"/>
                  </a:cubicBezTo>
                  <a:cubicBezTo>
                    <a:pt x="390" y="925"/>
                    <a:pt x="322" y="993"/>
                    <a:pt x="254" y="1062"/>
                  </a:cubicBezTo>
                  <a:cubicBezTo>
                    <a:pt x="177" y="1003"/>
                    <a:pt x="119" y="927"/>
                    <a:pt x="119" y="927"/>
                  </a:cubicBezTo>
                  <a:lnTo>
                    <a:pt x="257" y="789"/>
                  </a:lnTo>
                  <a:cubicBezTo>
                    <a:pt x="257" y="789"/>
                    <a:pt x="215" y="741"/>
                    <a:pt x="207" y="685"/>
                  </a:cubicBezTo>
                  <a:cubicBezTo>
                    <a:pt x="111" y="685"/>
                    <a:pt x="15" y="685"/>
                    <a:pt x="15" y="685"/>
                  </a:cubicBezTo>
                  <a:cubicBezTo>
                    <a:pt x="0" y="589"/>
                    <a:pt x="15" y="493"/>
                    <a:pt x="15" y="493"/>
                  </a:cubicBezTo>
                  <a:cubicBezTo>
                    <a:pt x="15" y="493"/>
                    <a:pt x="111" y="493"/>
                    <a:pt x="207" y="493"/>
                  </a:cubicBezTo>
                  <a:cubicBezTo>
                    <a:pt x="212" y="441"/>
                    <a:pt x="255" y="388"/>
                    <a:pt x="255" y="388"/>
                  </a:cubicBezTo>
                  <a:cubicBezTo>
                    <a:pt x="255" y="388"/>
                    <a:pt x="187" y="320"/>
                    <a:pt x="119" y="252"/>
                  </a:cubicBezTo>
                  <a:cubicBezTo>
                    <a:pt x="179" y="172"/>
                    <a:pt x="255" y="115"/>
                    <a:pt x="255" y="115"/>
                  </a:cubicBezTo>
                  <a:lnTo>
                    <a:pt x="393" y="253"/>
                  </a:lnTo>
                  <a:cubicBezTo>
                    <a:pt x="393" y="253"/>
                    <a:pt x="441" y="210"/>
                    <a:pt x="495" y="205"/>
                  </a:cubicBezTo>
                  <a:cubicBezTo>
                    <a:pt x="495" y="109"/>
                    <a:pt x="495" y="109"/>
                    <a:pt x="495" y="13"/>
                  </a:cubicBezTo>
                  <a:close/>
                </a:path>
              </a:pathLst>
            </a:custGeom>
            <a:solidFill>
              <a:srgbClr val="FF82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1" name="Oval 548"/>
            <p:cNvSpPr>
              <a:spLocks noChangeArrowheads="1"/>
            </p:cNvSpPr>
            <p:nvPr/>
          </p:nvSpPr>
          <p:spPr bwMode="auto">
            <a:xfrm>
              <a:off x="8255861" y="2159344"/>
              <a:ext cx="101256" cy="10125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144164" y="3052618"/>
            <a:ext cx="306092" cy="304800"/>
            <a:chOff x="8153400" y="2057400"/>
            <a:chExt cx="306092" cy="304800"/>
          </a:xfrm>
        </p:grpSpPr>
        <p:sp>
          <p:nvSpPr>
            <p:cNvPr id="53" name="Freeform 547"/>
            <p:cNvSpPr>
              <a:spLocks/>
            </p:cNvSpPr>
            <p:nvPr/>
          </p:nvSpPr>
          <p:spPr bwMode="auto">
            <a:xfrm>
              <a:off x="8153400" y="2057400"/>
              <a:ext cx="306092" cy="304800"/>
            </a:xfrm>
            <a:custGeom>
              <a:avLst/>
              <a:gdLst>
                <a:gd name="T0" fmla="*/ 495 w 1185"/>
                <a:gd name="T1" fmla="*/ 13 h 1180"/>
                <a:gd name="T2" fmla="*/ 687 w 1185"/>
                <a:gd name="T3" fmla="*/ 13 h 1180"/>
                <a:gd name="T4" fmla="*/ 687 w 1185"/>
                <a:gd name="T5" fmla="*/ 205 h 1180"/>
                <a:gd name="T6" fmla="*/ 789 w 1185"/>
                <a:gd name="T7" fmla="*/ 253 h 1180"/>
                <a:gd name="T8" fmla="*/ 926 w 1185"/>
                <a:gd name="T9" fmla="*/ 118 h 1180"/>
                <a:gd name="T10" fmla="*/ 1064 w 1185"/>
                <a:gd name="T11" fmla="*/ 255 h 1180"/>
                <a:gd name="T12" fmla="*/ 926 w 1185"/>
                <a:gd name="T13" fmla="*/ 390 h 1180"/>
                <a:gd name="T14" fmla="*/ 975 w 1185"/>
                <a:gd name="T15" fmla="*/ 493 h 1180"/>
                <a:gd name="T16" fmla="*/ 1167 w 1185"/>
                <a:gd name="T17" fmla="*/ 493 h 1180"/>
                <a:gd name="T18" fmla="*/ 1167 w 1185"/>
                <a:gd name="T19" fmla="*/ 685 h 1180"/>
                <a:gd name="T20" fmla="*/ 975 w 1185"/>
                <a:gd name="T21" fmla="*/ 685 h 1180"/>
                <a:gd name="T22" fmla="*/ 927 w 1185"/>
                <a:gd name="T23" fmla="*/ 790 h 1180"/>
                <a:gd name="T24" fmla="*/ 1064 w 1185"/>
                <a:gd name="T25" fmla="*/ 924 h 1180"/>
                <a:gd name="T26" fmla="*/ 927 w 1185"/>
                <a:gd name="T27" fmla="*/ 1060 h 1180"/>
                <a:gd name="T28" fmla="*/ 791 w 1185"/>
                <a:gd name="T29" fmla="*/ 927 h 1180"/>
                <a:gd name="T30" fmla="*/ 687 w 1185"/>
                <a:gd name="T31" fmla="*/ 973 h 1180"/>
                <a:gd name="T32" fmla="*/ 687 w 1185"/>
                <a:gd name="T33" fmla="*/ 1165 h 1180"/>
                <a:gd name="T34" fmla="*/ 495 w 1185"/>
                <a:gd name="T35" fmla="*/ 1165 h 1180"/>
                <a:gd name="T36" fmla="*/ 495 w 1185"/>
                <a:gd name="T37" fmla="*/ 973 h 1180"/>
                <a:gd name="T38" fmla="*/ 390 w 1185"/>
                <a:gd name="T39" fmla="*/ 925 h 1180"/>
                <a:gd name="T40" fmla="*/ 254 w 1185"/>
                <a:gd name="T41" fmla="*/ 1062 h 1180"/>
                <a:gd name="T42" fmla="*/ 119 w 1185"/>
                <a:gd name="T43" fmla="*/ 927 h 1180"/>
                <a:gd name="T44" fmla="*/ 257 w 1185"/>
                <a:gd name="T45" fmla="*/ 789 h 1180"/>
                <a:gd name="T46" fmla="*/ 207 w 1185"/>
                <a:gd name="T47" fmla="*/ 685 h 1180"/>
                <a:gd name="T48" fmla="*/ 15 w 1185"/>
                <a:gd name="T49" fmla="*/ 685 h 1180"/>
                <a:gd name="T50" fmla="*/ 15 w 1185"/>
                <a:gd name="T51" fmla="*/ 493 h 1180"/>
                <a:gd name="T52" fmla="*/ 207 w 1185"/>
                <a:gd name="T53" fmla="*/ 493 h 1180"/>
                <a:gd name="T54" fmla="*/ 255 w 1185"/>
                <a:gd name="T55" fmla="*/ 388 h 1180"/>
                <a:gd name="T56" fmla="*/ 119 w 1185"/>
                <a:gd name="T57" fmla="*/ 252 h 1180"/>
                <a:gd name="T58" fmla="*/ 255 w 1185"/>
                <a:gd name="T59" fmla="*/ 115 h 1180"/>
                <a:gd name="T60" fmla="*/ 393 w 1185"/>
                <a:gd name="T61" fmla="*/ 253 h 1180"/>
                <a:gd name="T62" fmla="*/ 495 w 1185"/>
                <a:gd name="T63" fmla="*/ 205 h 1180"/>
                <a:gd name="T64" fmla="*/ 495 w 1185"/>
                <a:gd name="T65" fmla="*/ 13 h 11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85" h="1180">
                  <a:moveTo>
                    <a:pt x="495" y="13"/>
                  </a:moveTo>
                  <a:cubicBezTo>
                    <a:pt x="591" y="0"/>
                    <a:pt x="687" y="13"/>
                    <a:pt x="687" y="13"/>
                  </a:cubicBezTo>
                  <a:cubicBezTo>
                    <a:pt x="687" y="13"/>
                    <a:pt x="687" y="109"/>
                    <a:pt x="687" y="205"/>
                  </a:cubicBezTo>
                  <a:cubicBezTo>
                    <a:pt x="738" y="211"/>
                    <a:pt x="789" y="253"/>
                    <a:pt x="789" y="253"/>
                  </a:cubicBezTo>
                  <a:cubicBezTo>
                    <a:pt x="789" y="253"/>
                    <a:pt x="857" y="185"/>
                    <a:pt x="926" y="118"/>
                  </a:cubicBezTo>
                  <a:cubicBezTo>
                    <a:pt x="1013" y="178"/>
                    <a:pt x="1064" y="255"/>
                    <a:pt x="1064" y="255"/>
                  </a:cubicBezTo>
                  <a:cubicBezTo>
                    <a:pt x="1064" y="255"/>
                    <a:pt x="995" y="322"/>
                    <a:pt x="926" y="390"/>
                  </a:cubicBezTo>
                  <a:cubicBezTo>
                    <a:pt x="963" y="430"/>
                    <a:pt x="975" y="493"/>
                    <a:pt x="975" y="493"/>
                  </a:cubicBezTo>
                  <a:cubicBezTo>
                    <a:pt x="975" y="493"/>
                    <a:pt x="1071" y="493"/>
                    <a:pt x="1167" y="493"/>
                  </a:cubicBezTo>
                  <a:cubicBezTo>
                    <a:pt x="1185" y="586"/>
                    <a:pt x="1167" y="685"/>
                    <a:pt x="1167" y="685"/>
                  </a:cubicBezTo>
                  <a:cubicBezTo>
                    <a:pt x="1167" y="685"/>
                    <a:pt x="1071" y="685"/>
                    <a:pt x="975" y="685"/>
                  </a:cubicBezTo>
                  <a:cubicBezTo>
                    <a:pt x="971" y="739"/>
                    <a:pt x="927" y="790"/>
                    <a:pt x="927" y="790"/>
                  </a:cubicBezTo>
                  <a:lnTo>
                    <a:pt x="1064" y="924"/>
                  </a:lnTo>
                  <a:cubicBezTo>
                    <a:pt x="1064" y="924"/>
                    <a:pt x="1005" y="1002"/>
                    <a:pt x="927" y="1060"/>
                  </a:cubicBezTo>
                  <a:cubicBezTo>
                    <a:pt x="859" y="993"/>
                    <a:pt x="791" y="927"/>
                    <a:pt x="791" y="927"/>
                  </a:cubicBezTo>
                  <a:cubicBezTo>
                    <a:pt x="791" y="927"/>
                    <a:pt x="744" y="966"/>
                    <a:pt x="687" y="973"/>
                  </a:cubicBezTo>
                  <a:cubicBezTo>
                    <a:pt x="687" y="1069"/>
                    <a:pt x="687" y="1165"/>
                    <a:pt x="687" y="1165"/>
                  </a:cubicBezTo>
                  <a:cubicBezTo>
                    <a:pt x="687" y="1165"/>
                    <a:pt x="591" y="1180"/>
                    <a:pt x="495" y="1165"/>
                  </a:cubicBezTo>
                  <a:cubicBezTo>
                    <a:pt x="495" y="1165"/>
                    <a:pt x="495" y="1069"/>
                    <a:pt x="495" y="973"/>
                  </a:cubicBezTo>
                  <a:cubicBezTo>
                    <a:pt x="441" y="967"/>
                    <a:pt x="390" y="925"/>
                    <a:pt x="390" y="925"/>
                  </a:cubicBezTo>
                  <a:cubicBezTo>
                    <a:pt x="390" y="925"/>
                    <a:pt x="322" y="993"/>
                    <a:pt x="254" y="1062"/>
                  </a:cubicBezTo>
                  <a:cubicBezTo>
                    <a:pt x="177" y="1003"/>
                    <a:pt x="119" y="927"/>
                    <a:pt x="119" y="927"/>
                  </a:cubicBezTo>
                  <a:lnTo>
                    <a:pt x="257" y="789"/>
                  </a:lnTo>
                  <a:cubicBezTo>
                    <a:pt x="257" y="789"/>
                    <a:pt x="215" y="741"/>
                    <a:pt x="207" y="685"/>
                  </a:cubicBezTo>
                  <a:cubicBezTo>
                    <a:pt x="111" y="685"/>
                    <a:pt x="15" y="685"/>
                    <a:pt x="15" y="685"/>
                  </a:cubicBezTo>
                  <a:cubicBezTo>
                    <a:pt x="0" y="589"/>
                    <a:pt x="15" y="493"/>
                    <a:pt x="15" y="493"/>
                  </a:cubicBezTo>
                  <a:cubicBezTo>
                    <a:pt x="15" y="493"/>
                    <a:pt x="111" y="493"/>
                    <a:pt x="207" y="493"/>
                  </a:cubicBezTo>
                  <a:cubicBezTo>
                    <a:pt x="212" y="441"/>
                    <a:pt x="255" y="388"/>
                    <a:pt x="255" y="388"/>
                  </a:cubicBezTo>
                  <a:cubicBezTo>
                    <a:pt x="255" y="388"/>
                    <a:pt x="187" y="320"/>
                    <a:pt x="119" y="252"/>
                  </a:cubicBezTo>
                  <a:cubicBezTo>
                    <a:pt x="179" y="172"/>
                    <a:pt x="255" y="115"/>
                    <a:pt x="255" y="115"/>
                  </a:cubicBezTo>
                  <a:lnTo>
                    <a:pt x="393" y="253"/>
                  </a:lnTo>
                  <a:cubicBezTo>
                    <a:pt x="393" y="253"/>
                    <a:pt x="441" y="210"/>
                    <a:pt x="495" y="205"/>
                  </a:cubicBezTo>
                  <a:cubicBezTo>
                    <a:pt x="495" y="109"/>
                    <a:pt x="495" y="109"/>
                    <a:pt x="495" y="13"/>
                  </a:cubicBezTo>
                  <a:close/>
                </a:path>
              </a:pathLst>
            </a:custGeom>
            <a:solidFill>
              <a:srgbClr val="FF82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1" name="Oval 548"/>
            <p:cNvSpPr>
              <a:spLocks noChangeArrowheads="1"/>
            </p:cNvSpPr>
            <p:nvPr/>
          </p:nvSpPr>
          <p:spPr bwMode="auto">
            <a:xfrm>
              <a:off x="8255861" y="2159344"/>
              <a:ext cx="101256" cy="10125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144163" y="3560618"/>
            <a:ext cx="306092" cy="304800"/>
            <a:chOff x="8153400" y="2057400"/>
            <a:chExt cx="306092" cy="304800"/>
          </a:xfrm>
        </p:grpSpPr>
        <p:sp>
          <p:nvSpPr>
            <p:cNvPr id="67" name="Freeform 547"/>
            <p:cNvSpPr>
              <a:spLocks/>
            </p:cNvSpPr>
            <p:nvPr/>
          </p:nvSpPr>
          <p:spPr bwMode="auto">
            <a:xfrm>
              <a:off x="8153400" y="2057400"/>
              <a:ext cx="306092" cy="304800"/>
            </a:xfrm>
            <a:custGeom>
              <a:avLst/>
              <a:gdLst>
                <a:gd name="T0" fmla="*/ 495 w 1185"/>
                <a:gd name="T1" fmla="*/ 13 h 1180"/>
                <a:gd name="T2" fmla="*/ 687 w 1185"/>
                <a:gd name="T3" fmla="*/ 13 h 1180"/>
                <a:gd name="T4" fmla="*/ 687 w 1185"/>
                <a:gd name="T5" fmla="*/ 205 h 1180"/>
                <a:gd name="T6" fmla="*/ 789 w 1185"/>
                <a:gd name="T7" fmla="*/ 253 h 1180"/>
                <a:gd name="T8" fmla="*/ 926 w 1185"/>
                <a:gd name="T9" fmla="*/ 118 h 1180"/>
                <a:gd name="T10" fmla="*/ 1064 w 1185"/>
                <a:gd name="T11" fmla="*/ 255 h 1180"/>
                <a:gd name="T12" fmla="*/ 926 w 1185"/>
                <a:gd name="T13" fmla="*/ 390 h 1180"/>
                <a:gd name="T14" fmla="*/ 975 w 1185"/>
                <a:gd name="T15" fmla="*/ 493 h 1180"/>
                <a:gd name="T16" fmla="*/ 1167 w 1185"/>
                <a:gd name="T17" fmla="*/ 493 h 1180"/>
                <a:gd name="T18" fmla="*/ 1167 w 1185"/>
                <a:gd name="T19" fmla="*/ 685 h 1180"/>
                <a:gd name="T20" fmla="*/ 975 w 1185"/>
                <a:gd name="T21" fmla="*/ 685 h 1180"/>
                <a:gd name="T22" fmla="*/ 927 w 1185"/>
                <a:gd name="T23" fmla="*/ 790 h 1180"/>
                <a:gd name="T24" fmla="*/ 1064 w 1185"/>
                <a:gd name="T25" fmla="*/ 924 h 1180"/>
                <a:gd name="T26" fmla="*/ 927 w 1185"/>
                <a:gd name="T27" fmla="*/ 1060 h 1180"/>
                <a:gd name="T28" fmla="*/ 791 w 1185"/>
                <a:gd name="T29" fmla="*/ 927 h 1180"/>
                <a:gd name="T30" fmla="*/ 687 w 1185"/>
                <a:gd name="T31" fmla="*/ 973 h 1180"/>
                <a:gd name="T32" fmla="*/ 687 w 1185"/>
                <a:gd name="T33" fmla="*/ 1165 h 1180"/>
                <a:gd name="T34" fmla="*/ 495 w 1185"/>
                <a:gd name="T35" fmla="*/ 1165 h 1180"/>
                <a:gd name="T36" fmla="*/ 495 w 1185"/>
                <a:gd name="T37" fmla="*/ 973 h 1180"/>
                <a:gd name="T38" fmla="*/ 390 w 1185"/>
                <a:gd name="T39" fmla="*/ 925 h 1180"/>
                <a:gd name="T40" fmla="*/ 254 w 1185"/>
                <a:gd name="T41" fmla="*/ 1062 h 1180"/>
                <a:gd name="T42" fmla="*/ 119 w 1185"/>
                <a:gd name="T43" fmla="*/ 927 h 1180"/>
                <a:gd name="T44" fmla="*/ 257 w 1185"/>
                <a:gd name="T45" fmla="*/ 789 h 1180"/>
                <a:gd name="T46" fmla="*/ 207 w 1185"/>
                <a:gd name="T47" fmla="*/ 685 h 1180"/>
                <a:gd name="T48" fmla="*/ 15 w 1185"/>
                <a:gd name="T49" fmla="*/ 685 h 1180"/>
                <a:gd name="T50" fmla="*/ 15 w 1185"/>
                <a:gd name="T51" fmla="*/ 493 h 1180"/>
                <a:gd name="T52" fmla="*/ 207 w 1185"/>
                <a:gd name="T53" fmla="*/ 493 h 1180"/>
                <a:gd name="T54" fmla="*/ 255 w 1185"/>
                <a:gd name="T55" fmla="*/ 388 h 1180"/>
                <a:gd name="T56" fmla="*/ 119 w 1185"/>
                <a:gd name="T57" fmla="*/ 252 h 1180"/>
                <a:gd name="T58" fmla="*/ 255 w 1185"/>
                <a:gd name="T59" fmla="*/ 115 h 1180"/>
                <a:gd name="T60" fmla="*/ 393 w 1185"/>
                <a:gd name="T61" fmla="*/ 253 h 1180"/>
                <a:gd name="T62" fmla="*/ 495 w 1185"/>
                <a:gd name="T63" fmla="*/ 205 h 1180"/>
                <a:gd name="T64" fmla="*/ 495 w 1185"/>
                <a:gd name="T65" fmla="*/ 13 h 11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85" h="1180">
                  <a:moveTo>
                    <a:pt x="495" y="13"/>
                  </a:moveTo>
                  <a:cubicBezTo>
                    <a:pt x="591" y="0"/>
                    <a:pt x="687" y="13"/>
                    <a:pt x="687" y="13"/>
                  </a:cubicBezTo>
                  <a:cubicBezTo>
                    <a:pt x="687" y="13"/>
                    <a:pt x="687" y="109"/>
                    <a:pt x="687" y="205"/>
                  </a:cubicBezTo>
                  <a:cubicBezTo>
                    <a:pt x="738" y="211"/>
                    <a:pt x="789" y="253"/>
                    <a:pt x="789" y="253"/>
                  </a:cubicBezTo>
                  <a:cubicBezTo>
                    <a:pt x="789" y="253"/>
                    <a:pt x="857" y="185"/>
                    <a:pt x="926" y="118"/>
                  </a:cubicBezTo>
                  <a:cubicBezTo>
                    <a:pt x="1013" y="178"/>
                    <a:pt x="1064" y="255"/>
                    <a:pt x="1064" y="255"/>
                  </a:cubicBezTo>
                  <a:cubicBezTo>
                    <a:pt x="1064" y="255"/>
                    <a:pt x="995" y="322"/>
                    <a:pt x="926" y="390"/>
                  </a:cubicBezTo>
                  <a:cubicBezTo>
                    <a:pt x="963" y="430"/>
                    <a:pt x="975" y="493"/>
                    <a:pt x="975" y="493"/>
                  </a:cubicBezTo>
                  <a:cubicBezTo>
                    <a:pt x="975" y="493"/>
                    <a:pt x="1071" y="493"/>
                    <a:pt x="1167" y="493"/>
                  </a:cubicBezTo>
                  <a:cubicBezTo>
                    <a:pt x="1185" y="586"/>
                    <a:pt x="1167" y="685"/>
                    <a:pt x="1167" y="685"/>
                  </a:cubicBezTo>
                  <a:cubicBezTo>
                    <a:pt x="1167" y="685"/>
                    <a:pt x="1071" y="685"/>
                    <a:pt x="975" y="685"/>
                  </a:cubicBezTo>
                  <a:cubicBezTo>
                    <a:pt x="971" y="739"/>
                    <a:pt x="927" y="790"/>
                    <a:pt x="927" y="790"/>
                  </a:cubicBezTo>
                  <a:lnTo>
                    <a:pt x="1064" y="924"/>
                  </a:lnTo>
                  <a:cubicBezTo>
                    <a:pt x="1064" y="924"/>
                    <a:pt x="1005" y="1002"/>
                    <a:pt x="927" y="1060"/>
                  </a:cubicBezTo>
                  <a:cubicBezTo>
                    <a:pt x="859" y="993"/>
                    <a:pt x="791" y="927"/>
                    <a:pt x="791" y="927"/>
                  </a:cubicBezTo>
                  <a:cubicBezTo>
                    <a:pt x="791" y="927"/>
                    <a:pt x="744" y="966"/>
                    <a:pt x="687" y="973"/>
                  </a:cubicBezTo>
                  <a:cubicBezTo>
                    <a:pt x="687" y="1069"/>
                    <a:pt x="687" y="1165"/>
                    <a:pt x="687" y="1165"/>
                  </a:cubicBezTo>
                  <a:cubicBezTo>
                    <a:pt x="687" y="1165"/>
                    <a:pt x="591" y="1180"/>
                    <a:pt x="495" y="1165"/>
                  </a:cubicBezTo>
                  <a:cubicBezTo>
                    <a:pt x="495" y="1165"/>
                    <a:pt x="495" y="1069"/>
                    <a:pt x="495" y="973"/>
                  </a:cubicBezTo>
                  <a:cubicBezTo>
                    <a:pt x="441" y="967"/>
                    <a:pt x="390" y="925"/>
                    <a:pt x="390" y="925"/>
                  </a:cubicBezTo>
                  <a:cubicBezTo>
                    <a:pt x="390" y="925"/>
                    <a:pt x="322" y="993"/>
                    <a:pt x="254" y="1062"/>
                  </a:cubicBezTo>
                  <a:cubicBezTo>
                    <a:pt x="177" y="1003"/>
                    <a:pt x="119" y="927"/>
                    <a:pt x="119" y="927"/>
                  </a:cubicBezTo>
                  <a:lnTo>
                    <a:pt x="257" y="789"/>
                  </a:lnTo>
                  <a:cubicBezTo>
                    <a:pt x="257" y="789"/>
                    <a:pt x="215" y="741"/>
                    <a:pt x="207" y="685"/>
                  </a:cubicBezTo>
                  <a:cubicBezTo>
                    <a:pt x="111" y="685"/>
                    <a:pt x="15" y="685"/>
                    <a:pt x="15" y="685"/>
                  </a:cubicBezTo>
                  <a:cubicBezTo>
                    <a:pt x="0" y="589"/>
                    <a:pt x="15" y="493"/>
                    <a:pt x="15" y="493"/>
                  </a:cubicBezTo>
                  <a:cubicBezTo>
                    <a:pt x="15" y="493"/>
                    <a:pt x="111" y="493"/>
                    <a:pt x="207" y="493"/>
                  </a:cubicBezTo>
                  <a:cubicBezTo>
                    <a:pt x="212" y="441"/>
                    <a:pt x="255" y="388"/>
                    <a:pt x="255" y="388"/>
                  </a:cubicBezTo>
                  <a:cubicBezTo>
                    <a:pt x="255" y="388"/>
                    <a:pt x="187" y="320"/>
                    <a:pt x="119" y="252"/>
                  </a:cubicBezTo>
                  <a:cubicBezTo>
                    <a:pt x="179" y="172"/>
                    <a:pt x="255" y="115"/>
                    <a:pt x="255" y="115"/>
                  </a:cubicBezTo>
                  <a:lnTo>
                    <a:pt x="393" y="253"/>
                  </a:lnTo>
                  <a:cubicBezTo>
                    <a:pt x="393" y="253"/>
                    <a:pt x="441" y="210"/>
                    <a:pt x="495" y="205"/>
                  </a:cubicBezTo>
                  <a:cubicBezTo>
                    <a:pt x="495" y="109"/>
                    <a:pt x="495" y="109"/>
                    <a:pt x="495" y="13"/>
                  </a:cubicBezTo>
                  <a:close/>
                </a:path>
              </a:pathLst>
            </a:custGeom>
            <a:solidFill>
              <a:srgbClr val="FF82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8" name="Oval 548"/>
            <p:cNvSpPr>
              <a:spLocks noChangeArrowheads="1"/>
            </p:cNvSpPr>
            <p:nvPr/>
          </p:nvSpPr>
          <p:spPr bwMode="auto">
            <a:xfrm>
              <a:off x="8255861" y="2159344"/>
              <a:ext cx="101256" cy="10125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155709" y="4068618"/>
            <a:ext cx="306092" cy="304800"/>
            <a:chOff x="8153400" y="2057400"/>
            <a:chExt cx="306092" cy="304800"/>
          </a:xfrm>
        </p:grpSpPr>
        <p:sp>
          <p:nvSpPr>
            <p:cNvPr id="70" name="Freeform 547"/>
            <p:cNvSpPr>
              <a:spLocks/>
            </p:cNvSpPr>
            <p:nvPr/>
          </p:nvSpPr>
          <p:spPr bwMode="auto">
            <a:xfrm>
              <a:off x="8153400" y="2057400"/>
              <a:ext cx="306092" cy="304800"/>
            </a:xfrm>
            <a:custGeom>
              <a:avLst/>
              <a:gdLst>
                <a:gd name="T0" fmla="*/ 495 w 1185"/>
                <a:gd name="T1" fmla="*/ 13 h 1180"/>
                <a:gd name="T2" fmla="*/ 687 w 1185"/>
                <a:gd name="T3" fmla="*/ 13 h 1180"/>
                <a:gd name="T4" fmla="*/ 687 w 1185"/>
                <a:gd name="T5" fmla="*/ 205 h 1180"/>
                <a:gd name="T6" fmla="*/ 789 w 1185"/>
                <a:gd name="T7" fmla="*/ 253 h 1180"/>
                <a:gd name="T8" fmla="*/ 926 w 1185"/>
                <a:gd name="T9" fmla="*/ 118 h 1180"/>
                <a:gd name="T10" fmla="*/ 1064 w 1185"/>
                <a:gd name="T11" fmla="*/ 255 h 1180"/>
                <a:gd name="T12" fmla="*/ 926 w 1185"/>
                <a:gd name="T13" fmla="*/ 390 h 1180"/>
                <a:gd name="T14" fmla="*/ 975 w 1185"/>
                <a:gd name="T15" fmla="*/ 493 h 1180"/>
                <a:gd name="T16" fmla="*/ 1167 w 1185"/>
                <a:gd name="T17" fmla="*/ 493 h 1180"/>
                <a:gd name="T18" fmla="*/ 1167 w 1185"/>
                <a:gd name="T19" fmla="*/ 685 h 1180"/>
                <a:gd name="T20" fmla="*/ 975 w 1185"/>
                <a:gd name="T21" fmla="*/ 685 h 1180"/>
                <a:gd name="T22" fmla="*/ 927 w 1185"/>
                <a:gd name="T23" fmla="*/ 790 h 1180"/>
                <a:gd name="T24" fmla="*/ 1064 w 1185"/>
                <a:gd name="T25" fmla="*/ 924 h 1180"/>
                <a:gd name="T26" fmla="*/ 927 w 1185"/>
                <a:gd name="T27" fmla="*/ 1060 h 1180"/>
                <a:gd name="T28" fmla="*/ 791 w 1185"/>
                <a:gd name="T29" fmla="*/ 927 h 1180"/>
                <a:gd name="T30" fmla="*/ 687 w 1185"/>
                <a:gd name="T31" fmla="*/ 973 h 1180"/>
                <a:gd name="T32" fmla="*/ 687 w 1185"/>
                <a:gd name="T33" fmla="*/ 1165 h 1180"/>
                <a:gd name="T34" fmla="*/ 495 w 1185"/>
                <a:gd name="T35" fmla="*/ 1165 h 1180"/>
                <a:gd name="T36" fmla="*/ 495 w 1185"/>
                <a:gd name="T37" fmla="*/ 973 h 1180"/>
                <a:gd name="T38" fmla="*/ 390 w 1185"/>
                <a:gd name="T39" fmla="*/ 925 h 1180"/>
                <a:gd name="T40" fmla="*/ 254 w 1185"/>
                <a:gd name="T41" fmla="*/ 1062 h 1180"/>
                <a:gd name="T42" fmla="*/ 119 w 1185"/>
                <a:gd name="T43" fmla="*/ 927 h 1180"/>
                <a:gd name="T44" fmla="*/ 257 w 1185"/>
                <a:gd name="T45" fmla="*/ 789 h 1180"/>
                <a:gd name="T46" fmla="*/ 207 w 1185"/>
                <a:gd name="T47" fmla="*/ 685 h 1180"/>
                <a:gd name="T48" fmla="*/ 15 w 1185"/>
                <a:gd name="T49" fmla="*/ 685 h 1180"/>
                <a:gd name="T50" fmla="*/ 15 w 1185"/>
                <a:gd name="T51" fmla="*/ 493 h 1180"/>
                <a:gd name="T52" fmla="*/ 207 w 1185"/>
                <a:gd name="T53" fmla="*/ 493 h 1180"/>
                <a:gd name="T54" fmla="*/ 255 w 1185"/>
                <a:gd name="T55" fmla="*/ 388 h 1180"/>
                <a:gd name="T56" fmla="*/ 119 w 1185"/>
                <a:gd name="T57" fmla="*/ 252 h 1180"/>
                <a:gd name="T58" fmla="*/ 255 w 1185"/>
                <a:gd name="T59" fmla="*/ 115 h 1180"/>
                <a:gd name="T60" fmla="*/ 393 w 1185"/>
                <a:gd name="T61" fmla="*/ 253 h 1180"/>
                <a:gd name="T62" fmla="*/ 495 w 1185"/>
                <a:gd name="T63" fmla="*/ 205 h 1180"/>
                <a:gd name="T64" fmla="*/ 495 w 1185"/>
                <a:gd name="T65" fmla="*/ 13 h 11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85" h="1180">
                  <a:moveTo>
                    <a:pt x="495" y="13"/>
                  </a:moveTo>
                  <a:cubicBezTo>
                    <a:pt x="591" y="0"/>
                    <a:pt x="687" y="13"/>
                    <a:pt x="687" y="13"/>
                  </a:cubicBezTo>
                  <a:cubicBezTo>
                    <a:pt x="687" y="13"/>
                    <a:pt x="687" y="109"/>
                    <a:pt x="687" y="205"/>
                  </a:cubicBezTo>
                  <a:cubicBezTo>
                    <a:pt x="738" y="211"/>
                    <a:pt x="789" y="253"/>
                    <a:pt x="789" y="253"/>
                  </a:cubicBezTo>
                  <a:cubicBezTo>
                    <a:pt x="789" y="253"/>
                    <a:pt x="857" y="185"/>
                    <a:pt x="926" y="118"/>
                  </a:cubicBezTo>
                  <a:cubicBezTo>
                    <a:pt x="1013" y="178"/>
                    <a:pt x="1064" y="255"/>
                    <a:pt x="1064" y="255"/>
                  </a:cubicBezTo>
                  <a:cubicBezTo>
                    <a:pt x="1064" y="255"/>
                    <a:pt x="995" y="322"/>
                    <a:pt x="926" y="390"/>
                  </a:cubicBezTo>
                  <a:cubicBezTo>
                    <a:pt x="963" y="430"/>
                    <a:pt x="975" y="493"/>
                    <a:pt x="975" y="493"/>
                  </a:cubicBezTo>
                  <a:cubicBezTo>
                    <a:pt x="975" y="493"/>
                    <a:pt x="1071" y="493"/>
                    <a:pt x="1167" y="493"/>
                  </a:cubicBezTo>
                  <a:cubicBezTo>
                    <a:pt x="1185" y="586"/>
                    <a:pt x="1167" y="685"/>
                    <a:pt x="1167" y="685"/>
                  </a:cubicBezTo>
                  <a:cubicBezTo>
                    <a:pt x="1167" y="685"/>
                    <a:pt x="1071" y="685"/>
                    <a:pt x="975" y="685"/>
                  </a:cubicBezTo>
                  <a:cubicBezTo>
                    <a:pt x="971" y="739"/>
                    <a:pt x="927" y="790"/>
                    <a:pt x="927" y="790"/>
                  </a:cubicBezTo>
                  <a:lnTo>
                    <a:pt x="1064" y="924"/>
                  </a:lnTo>
                  <a:cubicBezTo>
                    <a:pt x="1064" y="924"/>
                    <a:pt x="1005" y="1002"/>
                    <a:pt x="927" y="1060"/>
                  </a:cubicBezTo>
                  <a:cubicBezTo>
                    <a:pt x="859" y="993"/>
                    <a:pt x="791" y="927"/>
                    <a:pt x="791" y="927"/>
                  </a:cubicBezTo>
                  <a:cubicBezTo>
                    <a:pt x="791" y="927"/>
                    <a:pt x="744" y="966"/>
                    <a:pt x="687" y="973"/>
                  </a:cubicBezTo>
                  <a:cubicBezTo>
                    <a:pt x="687" y="1069"/>
                    <a:pt x="687" y="1165"/>
                    <a:pt x="687" y="1165"/>
                  </a:cubicBezTo>
                  <a:cubicBezTo>
                    <a:pt x="687" y="1165"/>
                    <a:pt x="591" y="1180"/>
                    <a:pt x="495" y="1165"/>
                  </a:cubicBezTo>
                  <a:cubicBezTo>
                    <a:pt x="495" y="1165"/>
                    <a:pt x="495" y="1069"/>
                    <a:pt x="495" y="973"/>
                  </a:cubicBezTo>
                  <a:cubicBezTo>
                    <a:pt x="441" y="967"/>
                    <a:pt x="390" y="925"/>
                    <a:pt x="390" y="925"/>
                  </a:cubicBezTo>
                  <a:cubicBezTo>
                    <a:pt x="390" y="925"/>
                    <a:pt x="322" y="993"/>
                    <a:pt x="254" y="1062"/>
                  </a:cubicBezTo>
                  <a:cubicBezTo>
                    <a:pt x="177" y="1003"/>
                    <a:pt x="119" y="927"/>
                    <a:pt x="119" y="927"/>
                  </a:cubicBezTo>
                  <a:lnTo>
                    <a:pt x="257" y="789"/>
                  </a:lnTo>
                  <a:cubicBezTo>
                    <a:pt x="257" y="789"/>
                    <a:pt x="215" y="741"/>
                    <a:pt x="207" y="685"/>
                  </a:cubicBezTo>
                  <a:cubicBezTo>
                    <a:pt x="111" y="685"/>
                    <a:pt x="15" y="685"/>
                    <a:pt x="15" y="685"/>
                  </a:cubicBezTo>
                  <a:cubicBezTo>
                    <a:pt x="0" y="589"/>
                    <a:pt x="15" y="493"/>
                    <a:pt x="15" y="493"/>
                  </a:cubicBezTo>
                  <a:cubicBezTo>
                    <a:pt x="15" y="493"/>
                    <a:pt x="111" y="493"/>
                    <a:pt x="207" y="493"/>
                  </a:cubicBezTo>
                  <a:cubicBezTo>
                    <a:pt x="212" y="441"/>
                    <a:pt x="255" y="388"/>
                    <a:pt x="255" y="388"/>
                  </a:cubicBezTo>
                  <a:cubicBezTo>
                    <a:pt x="255" y="388"/>
                    <a:pt x="187" y="320"/>
                    <a:pt x="119" y="252"/>
                  </a:cubicBezTo>
                  <a:cubicBezTo>
                    <a:pt x="179" y="172"/>
                    <a:pt x="255" y="115"/>
                    <a:pt x="255" y="115"/>
                  </a:cubicBezTo>
                  <a:lnTo>
                    <a:pt x="393" y="253"/>
                  </a:lnTo>
                  <a:cubicBezTo>
                    <a:pt x="393" y="253"/>
                    <a:pt x="441" y="210"/>
                    <a:pt x="495" y="205"/>
                  </a:cubicBezTo>
                  <a:cubicBezTo>
                    <a:pt x="495" y="109"/>
                    <a:pt x="495" y="109"/>
                    <a:pt x="495" y="13"/>
                  </a:cubicBezTo>
                  <a:close/>
                </a:path>
              </a:pathLst>
            </a:custGeom>
            <a:solidFill>
              <a:srgbClr val="FF82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" name="Oval 548"/>
            <p:cNvSpPr>
              <a:spLocks noChangeArrowheads="1"/>
            </p:cNvSpPr>
            <p:nvPr/>
          </p:nvSpPr>
          <p:spPr bwMode="auto">
            <a:xfrm>
              <a:off x="8255861" y="2159344"/>
              <a:ext cx="101256" cy="10125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141855" y="5066146"/>
            <a:ext cx="306092" cy="304800"/>
            <a:chOff x="8153400" y="2057400"/>
            <a:chExt cx="306092" cy="304800"/>
          </a:xfrm>
        </p:grpSpPr>
        <p:sp>
          <p:nvSpPr>
            <p:cNvPr id="81" name="Freeform 547"/>
            <p:cNvSpPr>
              <a:spLocks/>
            </p:cNvSpPr>
            <p:nvPr/>
          </p:nvSpPr>
          <p:spPr bwMode="auto">
            <a:xfrm>
              <a:off x="8153400" y="2057400"/>
              <a:ext cx="306092" cy="304800"/>
            </a:xfrm>
            <a:custGeom>
              <a:avLst/>
              <a:gdLst>
                <a:gd name="T0" fmla="*/ 495 w 1185"/>
                <a:gd name="T1" fmla="*/ 13 h 1180"/>
                <a:gd name="T2" fmla="*/ 687 w 1185"/>
                <a:gd name="T3" fmla="*/ 13 h 1180"/>
                <a:gd name="T4" fmla="*/ 687 w 1185"/>
                <a:gd name="T5" fmla="*/ 205 h 1180"/>
                <a:gd name="T6" fmla="*/ 789 w 1185"/>
                <a:gd name="T7" fmla="*/ 253 h 1180"/>
                <a:gd name="T8" fmla="*/ 926 w 1185"/>
                <a:gd name="T9" fmla="*/ 118 h 1180"/>
                <a:gd name="T10" fmla="*/ 1064 w 1185"/>
                <a:gd name="T11" fmla="*/ 255 h 1180"/>
                <a:gd name="T12" fmla="*/ 926 w 1185"/>
                <a:gd name="T13" fmla="*/ 390 h 1180"/>
                <a:gd name="T14" fmla="*/ 975 w 1185"/>
                <a:gd name="T15" fmla="*/ 493 h 1180"/>
                <a:gd name="T16" fmla="*/ 1167 w 1185"/>
                <a:gd name="T17" fmla="*/ 493 h 1180"/>
                <a:gd name="T18" fmla="*/ 1167 w 1185"/>
                <a:gd name="T19" fmla="*/ 685 h 1180"/>
                <a:gd name="T20" fmla="*/ 975 w 1185"/>
                <a:gd name="T21" fmla="*/ 685 h 1180"/>
                <a:gd name="T22" fmla="*/ 927 w 1185"/>
                <a:gd name="T23" fmla="*/ 790 h 1180"/>
                <a:gd name="T24" fmla="*/ 1064 w 1185"/>
                <a:gd name="T25" fmla="*/ 924 h 1180"/>
                <a:gd name="T26" fmla="*/ 927 w 1185"/>
                <a:gd name="T27" fmla="*/ 1060 h 1180"/>
                <a:gd name="T28" fmla="*/ 791 w 1185"/>
                <a:gd name="T29" fmla="*/ 927 h 1180"/>
                <a:gd name="T30" fmla="*/ 687 w 1185"/>
                <a:gd name="T31" fmla="*/ 973 h 1180"/>
                <a:gd name="T32" fmla="*/ 687 w 1185"/>
                <a:gd name="T33" fmla="*/ 1165 h 1180"/>
                <a:gd name="T34" fmla="*/ 495 w 1185"/>
                <a:gd name="T35" fmla="*/ 1165 h 1180"/>
                <a:gd name="T36" fmla="*/ 495 w 1185"/>
                <a:gd name="T37" fmla="*/ 973 h 1180"/>
                <a:gd name="T38" fmla="*/ 390 w 1185"/>
                <a:gd name="T39" fmla="*/ 925 h 1180"/>
                <a:gd name="T40" fmla="*/ 254 w 1185"/>
                <a:gd name="T41" fmla="*/ 1062 h 1180"/>
                <a:gd name="T42" fmla="*/ 119 w 1185"/>
                <a:gd name="T43" fmla="*/ 927 h 1180"/>
                <a:gd name="T44" fmla="*/ 257 w 1185"/>
                <a:gd name="T45" fmla="*/ 789 h 1180"/>
                <a:gd name="T46" fmla="*/ 207 w 1185"/>
                <a:gd name="T47" fmla="*/ 685 h 1180"/>
                <a:gd name="T48" fmla="*/ 15 w 1185"/>
                <a:gd name="T49" fmla="*/ 685 h 1180"/>
                <a:gd name="T50" fmla="*/ 15 w 1185"/>
                <a:gd name="T51" fmla="*/ 493 h 1180"/>
                <a:gd name="T52" fmla="*/ 207 w 1185"/>
                <a:gd name="T53" fmla="*/ 493 h 1180"/>
                <a:gd name="T54" fmla="*/ 255 w 1185"/>
                <a:gd name="T55" fmla="*/ 388 h 1180"/>
                <a:gd name="T56" fmla="*/ 119 w 1185"/>
                <a:gd name="T57" fmla="*/ 252 h 1180"/>
                <a:gd name="T58" fmla="*/ 255 w 1185"/>
                <a:gd name="T59" fmla="*/ 115 h 1180"/>
                <a:gd name="T60" fmla="*/ 393 w 1185"/>
                <a:gd name="T61" fmla="*/ 253 h 1180"/>
                <a:gd name="T62" fmla="*/ 495 w 1185"/>
                <a:gd name="T63" fmla="*/ 205 h 1180"/>
                <a:gd name="T64" fmla="*/ 495 w 1185"/>
                <a:gd name="T65" fmla="*/ 13 h 11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85" h="1180">
                  <a:moveTo>
                    <a:pt x="495" y="13"/>
                  </a:moveTo>
                  <a:cubicBezTo>
                    <a:pt x="591" y="0"/>
                    <a:pt x="687" y="13"/>
                    <a:pt x="687" y="13"/>
                  </a:cubicBezTo>
                  <a:cubicBezTo>
                    <a:pt x="687" y="13"/>
                    <a:pt x="687" y="109"/>
                    <a:pt x="687" y="205"/>
                  </a:cubicBezTo>
                  <a:cubicBezTo>
                    <a:pt x="738" y="211"/>
                    <a:pt x="789" y="253"/>
                    <a:pt x="789" y="253"/>
                  </a:cubicBezTo>
                  <a:cubicBezTo>
                    <a:pt x="789" y="253"/>
                    <a:pt x="857" y="185"/>
                    <a:pt x="926" y="118"/>
                  </a:cubicBezTo>
                  <a:cubicBezTo>
                    <a:pt x="1013" y="178"/>
                    <a:pt x="1064" y="255"/>
                    <a:pt x="1064" y="255"/>
                  </a:cubicBezTo>
                  <a:cubicBezTo>
                    <a:pt x="1064" y="255"/>
                    <a:pt x="995" y="322"/>
                    <a:pt x="926" y="390"/>
                  </a:cubicBezTo>
                  <a:cubicBezTo>
                    <a:pt x="963" y="430"/>
                    <a:pt x="975" y="493"/>
                    <a:pt x="975" y="493"/>
                  </a:cubicBezTo>
                  <a:cubicBezTo>
                    <a:pt x="975" y="493"/>
                    <a:pt x="1071" y="493"/>
                    <a:pt x="1167" y="493"/>
                  </a:cubicBezTo>
                  <a:cubicBezTo>
                    <a:pt x="1185" y="586"/>
                    <a:pt x="1167" y="685"/>
                    <a:pt x="1167" y="685"/>
                  </a:cubicBezTo>
                  <a:cubicBezTo>
                    <a:pt x="1167" y="685"/>
                    <a:pt x="1071" y="685"/>
                    <a:pt x="975" y="685"/>
                  </a:cubicBezTo>
                  <a:cubicBezTo>
                    <a:pt x="971" y="739"/>
                    <a:pt x="927" y="790"/>
                    <a:pt x="927" y="790"/>
                  </a:cubicBezTo>
                  <a:lnTo>
                    <a:pt x="1064" y="924"/>
                  </a:lnTo>
                  <a:cubicBezTo>
                    <a:pt x="1064" y="924"/>
                    <a:pt x="1005" y="1002"/>
                    <a:pt x="927" y="1060"/>
                  </a:cubicBezTo>
                  <a:cubicBezTo>
                    <a:pt x="859" y="993"/>
                    <a:pt x="791" y="927"/>
                    <a:pt x="791" y="927"/>
                  </a:cubicBezTo>
                  <a:cubicBezTo>
                    <a:pt x="791" y="927"/>
                    <a:pt x="744" y="966"/>
                    <a:pt x="687" y="973"/>
                  </a:cubicBezTo>
                  <a:cubicBezTo>
                    <a:pt x="687" y="1069"/>
                    <a:pt x="687" y="1165"/>
                    <a:pt x="687" y="1165"/>
                  </a:cubicBezTo>
                  <a:cubicBezTo>
                    <a:pt x="687" y="1165"/>
                    <a:pt x="591" y="1180"/>
                    <a:pt x="495" y="1165"/>
                  </a:cubicBezTo>
                  <a:cubicBezTo>
                    <a:pt x="495" y="1165"/>
                    <a:pt x="495" y="1069"/>
                    <a:pt x="495" y="973"/>
                  </a:cubicBezTo>
                  <a:cubicBezTo>
                    <a:pt x="441" y="967"/>
                    <a:pt x="390" y="925"/>
                    <a:pt x="390" y="925"/>
                  </a:cubicBezTo>
                  <a:cubicBezTo>
                    <a:pt x="390" y="925"/>
                    <a:pt x="322" y="993"/>
                    <a:pt x="254" y="1062"/>
                  </a:cubicBezTo>
                  <a:cubicBezTo>
                    <a:pt x="177" y="1003"/>
                    <a:pt x="119" y="927"/>
                    <a:pt x="119" y="927"/>
                  </a:cubicBezTo>
                  <a:lnTo>
                    <a:pt x="257" y="789"/>
                  </a:lnTo>
                  <a:cubicBezTo>
                    <a:pt x="257" y="789"/>
                    <a:pt x="215" y="741"/>
                    <a:pt x="207" y="685"/>
                  </a:cubicBezTo>
                  <a:cubicBezTo>
                    <a:pt x="111" y="685"/>
                    <a:pt x="15" y="685"/>
                    <a:pt x="15" y="685"/>
                  </a:cubicBezTo>
                  <a:cubicBezTo>
                    <a:pt x="0" y="589"/>
                    <a:pt x="15" y="493"/>
                    <a:pt x="15" y="493"/>
                  </a:cubicBezTo>
                  <a:cubicBezTo>
                    <a:pt x="15" y="493"/>
                    <a:pt x="111" y="493"/>
                    <a:pt x="207" y="493"/>
                  </a:cubicBezTo>
                  <a:cubicBezTo>
                    <a:pt x="212" y="441"/>
                    <a:pt x="255" y="388"/>
                    <a:pt x="255" y="388"/>
                  </a:cubicBezTo>
                  <a:cubicBezTo>
                    <a:pt x="255" y="388"/>
                    <a:pt x="187" y="320"/>
                    <a:pt x="119" y="252"/>
                  </a:cubicBezTo>
                  <a:cubicBezTo>
                    <a:pt x="179" y="172"/>
                    <a:pt x="255" y="115"/>
                    <a:pt x="255" y="115"/>
                  </a:cubicBezTo>
                  <a:lnTo>
                    <a:pt x="393" y="253"/>
                  </a:lnTo>
                  <a:cubicBezTo>
                    <a:pt x="393" y="253"/>
                    <a:pt x="441" y="210"/>
                    <a:pt x="495" y="205"/>
                  </a:cubicBezTo>
                  <a:cubicBezTo>
                    <a:pt x="495" y="109"/>
                    <a:pt x="495" y="109"/>
                    <a:pt x="495" y="13"/>
                  </a:cubicBezTo>
                  <a:close/>
                </a:path>
              </a:pathLst>
            </a:custGeom>
            <a:solidFill>
              <a:srgbClr val="FF82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2" name="Oval 548"/>
            <p:cNvSpPr>
              <a:spLocks noChangeArrowheads="1"/>
            </p:cNvSpPr>
            <p:nvPr/>
          </p:nvSpPr>
          <p:spPr bwMode="auto">
            <a:xfrm>
              <a:off x="8255861" y="2159344"/>
              <a:ext cx="101256" cy="10125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1219200" y="3505200"/>
            <a:ext cx="879475" cy="4381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146779" y="4345819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423306" y="4347331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698625" y="4346575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82675" y="4267200"/>
            <a:ext cx="1139825" cy="4381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965325" y="4346575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489076" y="5010150"/>
            <a:ext cx="336550" cy="4381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ontent Placeholder 1"/>
          <p:cNvSpPr txBox="1">
            <a:spLocks/>
          </p:cNvSpPr>
          <p:nvPr/>
        </p:nvSpPr>
        <p:spPr bwMode="auto">
          <a:xfrm>
            <a:off x="2504767" y="4905476"/>
            <a:ext cx="1667388" cy="62676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defTabSz="457200" rtl="0" eaLnBrk="1" fontAlgn="base" hangingPunct="1">
              <a:spcBef>
                <a:spcPts val="2000"/>
              </a:spcBef>
              <a:spcAft>
                <a:spcPct val="0"/>
              </a:spcAft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Lucida Grande"/>
              <a:buChar char="-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cs typeface="Yanone Kaffeesatz Light"/>
              </a:rPr>
              <a:t>Job</a:t>
            </a:r>
            <a:endParaRPr lang="en-US" dirty="0">
              <a:cs typeface="Yanone Kaffeesatz Light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511022" y="5074917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4762500" y="5225143"/>
            <a:ext cx="2394857" cy="9071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4771571" y="4218214"/>
            <a:ext cx="2376715" cy="1006929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580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Sparrow compare to Spark’s native scheduler?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57200"/>
            <a:ext cx="9017000" cy="54102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6096000"/>
            <a:ext cx="8610600" cy="685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100 16-core EC2 nodes, 10 tasks/job, 10 schedulers, 80% load</a:t>
            </a:r>
          </a:p>
        </p:txBody>
      </p:sp>
    </p:spTree>
    <p:extLst>
      <p:ext uri="{BB962C8B-B14F-4D97-AF65-F5344CB8AC3E}">
        <p14:creationId xmlns:p14="http://schemas.microsoft.com/office/powerpoint/2010/main" val="3580914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TPC-H Queries: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TPC-H: Common benchmark for analytics workloads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90349" y="4679069"/>
            <a:ext cx="6218248" cy="9597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Sparrow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1390349" y="3581400"/>
            <a:ext cx="6218248" cy="95973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Spark</a:t>
            </a:r>
            <a:r>
              <a:rPr lang="en-US" sz="2800" dirty="0" smtClean="0"/>
              <a:t>: Distributed in-memory analytics framework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1390349" y="2438400"/>
            <a:ext cx="6218248" cy="9597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Shark</a:t>
            </a:r>
            <a:r>
              <a:rPr lang="en-US" sz="2800" dirty="0" smtClean="0"/>
              <a:t>: SQL execution engine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9601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TPC-H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67400"/>
            <a:ext cx="8229600" cy="685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100 16-core EC2 nodes, 10 schedulers, 80% load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2400" y="1219200"/>
            <a:ext cx="7620000" cy="4572000"/>
            <a:chOff x="152400" y="1219200"/>
            <a:chExt cx="7620000" cy="4572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" y="1219200"/>
              <a:ext cx="7620000" cy="4572000"/>
            </a:xfrm>
            <a:prstGeom prst="rect">
              <a:avLst/>
            </a:prstGeom>
          </p:spPr>
        </p:pic>
        <p:sp>
          <p:nvSpPr>
            <p:cNvPr id="42" name="Rounded Rectangle 41"/>
            <p:cNvSpPr/>
            <p:nvPr/>
          </p:nvSpPr>
          <p:spPr>
            <a:xfrm>
              <a:off x="5029200" y="1556456"/>
              <a:ext cx="2438400" cy="457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222986" y="2057400"/>
            <a:ext cx="554000" cy="3276600"/>
            <a:chOff x="8375386" y="1676400"/>
            <a:chExt cx="616214" cy="3644561"/>
          </a:xfrm>
        </p:grpSpPr>
        <p:sp>
          <p:nvSpPr>
            <p:cNvPr id="7" name="Rectangle 6"/>
            <p:cNvSpPr/>
            <p:nvPr/>
          </p:nvSpPr>
          <p:spPr>
            <a:xfrm>
              <a:off x="8384173" y="2790016"/>
              <a:ext cx="607427" cy="2024756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8384173" y="1676400"/>
              <a:ext cx="607427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384173" y="5320961"/>
              <a:ext cx="607427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375386" y="4191000"/>
              <a:ext cx="607427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7" idx="0"/>
            </p:cNvCxnSpPr>
            <p:nvPr/>
          </p:nvCxnSpPr>
          <p:spPr>
            <a:xfrm flipV="1">
              <a:off x="8687887" y="1676400"/>
              <a:ext cx="0" cy="111361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2"/>
            </p:cNvCxnSpPr>
            <p:nvPr/>
          </p:nvCxnSpPr>
          <p:spPr>
            <a:xfrm>
              <a:off x="8687887" y="4814772"/>
              <a:ext cx="0" cy="50618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ontent Placeholder 2"/>
          <p:cNvSpPr txBox="1">
            <a:spLocks/>
          </p:cNvSpPr>
          <p:nvPr/>
        </p:nvSpPr>
        <p:spPr>
          <a:xfrm>
            <a:off x="7543800" y="1752600"/>
            <a:ext cx="838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800" dirty="0" smtClean="0"/>
              <a:t>95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543800" y="2743200"/>
            <a:ext cx="838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800" dirty="0" smtClean="0"/>
              <a:t>75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543800" y="4572000"/>
            <a:ext cx="838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800" dirty="0" smtClean="0"/>
              <a:t>25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543800" y="3962400"/>
            <a:ext cx="838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800" dirty="0" smtClean="0"/>
              <a:t>50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543800" y="1219200"/>
            <a:ext cx="1600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Percentiles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7543800" y="5034643"/>
            <a:ext cx="838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800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00327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TPC-H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67400"/>
            <a:ext cx="8229600" cy="685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100 16-core EC2 nodes, 10 schedulers, 80% load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19200"/>
            <a:ext cx="7620000" cy="4572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0" y="2057400"/>
            <a:ext cx="403860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Yanone Kaffeesatz Regular"/>
                <a:cs typeface="Yanone Kaffeesatz Regular"/>
              </a:rPr>
              <a:t>Within </a:t>
            </a:r>
            <a:r>
              <a:rPr lang="en-US" sz="3200" dirty="0" smtClean="0">
                <a:latin typeface="Yanone Kaffeesatz Regular"/>
                <a:cs typeface="Yanone Kaffeesatz Regular"/>
              </a:rPr>
              <a:t>12% </a:t>
            </a:r>
            <a:r>
              <a:rPr lang="en-US" sz="3200" dirty="0">
                <a:latin typeface="Yanone Kaffeesatz Regular"/>
                <a:cs typeface="Yanone Kaffeesatz Regular"/>
              </a:rPr>
              <a:t>of </a:t>
            </a:r>
            <a:r>
              <a:rPr lang="en-US" sz="3200" dirty="0" smtClean="0">
                <a:latin typeface="Yanone Kaffeesatz Regular"/>
                <a:cs typeface="Yanone Kaffeesatz Regular"/>
              </a:rPr>
              <a:t>ideal</a:t>
            </a:r>
            <a:endParaRPr lang="en-US" sz="3200" dirty="0">
              <a:latin typeface="Yanone Kaffeesatz Regular"/>
              <a:cs typeface="Yanone Kaffeesatz Regular"/>
            </a:endParaRPr>
          </a:p>
          <a:p>
            <a:pPr algn="ctr"/>
            <a:r>
              <a:rPr lang="en-US" sz="3200" dirty="0" smtClean="0">
                <a:latin typeface="Yanone Kaffeesatz Regular"/>
                <a:cs typeface="Yanone Kaffeesatz Regular"/>
              </a:rPr>
              <a:t>Median queuing delay of 9ms</a:t>
            </a:r>
            <a:endParaRPr lang="en-US" sz="3200" dirty="0">
              <a:latin typeface="Yanone Kaffeesatz Regular"/>
              <a:cs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1327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440982" y="2252572"/>
            <a:ext cx="1330960" cy="508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Yanone Kaffeesatz Light"/>
                <a:cs typeface="Yanone Kaffeesatz Light"/>
              </a:rPr>
              <a:t>Scheduler 1</a:t>
            </a:r>
            <a:endParaRPr lang="en-US" sz="2200" dirty="0">
              <a:latin typeface="Yanone Kaffeesatz Light"/>
              <a:cs typeface="Yanone Kaffeesatz Ligh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438400" y="3149600"/>
            <a:ext cx="1330960" cy="508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Yanone Kaffeesatz Light"/>
                <a:cs typeface="Yanone Kaffeesatz Light"/>
              </a:rPr>
              <a:t>Scheduler 2</a:t>
            </a:r>
            <a:endParaRPr lang="en-US" sz="2200" dirty="0">
              <a:latin typeface="Yanone Kaffeesatz Light"/>
              <a:cs typeface="Yanone Kaffeesatz Ligh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28600" y="2260600"/>
            <a:ext cx="1483360" cy="5080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Yanone Kaffeesatz Light"/>
                <a:cs typeface="Yanone Kaffeesatz Light"/>
              </a:rPr>
              <a:t>Spark Client 1</a:t>
            </a:r>
            <a:endParaRPr lang="en-US" sz="2200" dirty="0">
              <a:latin typeface="Yanone Kaffeesatz Light"/>
              <a:cs typeface="Yanone Kaffeesatz Light"/>
            </a:endParaRPr>
          </a:p>
        </p:txBody>
      </p:sp>
      <p:cxnSp>
        <p:nvCxnSpPr>
          <p:cNvPr id="24" name="Straight Arrow Connector 23"/>
          <p:cNvCxnSpPr>
            <a:stCxn id="22" idx="3"/>
            <a:endCxn id="11" idx="1"/>
          </p:cNvCxnSpPr>
          <p:nvPr/>
        </p:nvCxnSpPr>
        <p:spPr>
          <a:xfrm flipV="1">
            <a:off x="1711960" y="2506572"/>
            <a:ext cx="729022" cy="8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17" idx="1"/>
          </p:cNvCxnSpPr>
          <p:nvPr/>
        </p:nvCxnSpPr>
        <p:spPr>
          <a:xfrm>
            <a:off x="1711960" y="2514600"/>
            <a:ext cx="726440" cy="889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43200" y="1828800"/>
            <a:ext cx="96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8000" dirty="0">
              <a:solidFill>
                <a:schemeClr val="accent5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28600" y="3149600"/>
            <a:ext cx="1483360" cy="5080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Yanone Kaffeesatz Light"/>
                <a:cs typeface="Yanone Kaffeesatz Light"/>
              </a:rPr>
              <a:t>Spark Client 2</a:t>
            </a:r>
            <a:endParaRPr lang="en-US" sz="2200" dirty="0">
              <a:latin typeface="Yanone Kaffeesatz Light"/>
              <a:cs typeface="Yanone Kaffeesatz Light"/>
            </a:endParaRPr>
          </a:p>
        </p:txBody>
      </p:sp>
      <p:cxnSp>
        <p:nvCxnSpPr>
          <p:cNvPr id="27" name="Straight Arrow Connector 26"/>
          <p:cNvCxnSpPr>
            <a:stCxn id="23" idx="3"/>
            <a:endCxn id="17" idx="1"/>
          </p:cNvCxnSpPr>
          <p:nvPr/>
        </p:nvCxnSpPr>
        <p:spPr>
          <a:xfrm>
            <a:off x="1711960" y="3403600"/>
            <a:ext cx="7264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0" y="4648200"/>
            <a:ext cx="9144000" cy="21136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Timeout: 100ms</a:t>
            </a:r>
          </a:p>
          <a:p>
            <a:pPr marL="0" indent="0" algn="ctr">
              <a:buNone/>
            </a:pPr>
            <a:r>
              <a:rPr lang="en-US" dirty="0" smtClean="0"/>
              <a:t>Failover: 5ms</a:t>
            </a:r>
          </a:p>
          <a:p>
            <a:pPr marL="0" indent="0" algn="ctr">
              <a:buNone/>
            </a:pPr>
            <a:r>
              <a:rPr lang="en-US" dirty="0" smtClean="0"/>
              <a:t>Re-launch queries: 15ms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0" y="1600200"/>
            <a:ext cx="5207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65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does Sparrow not work as well?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792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H</a:t>
            </a:r>
            <a:r>
              <a:rPr lang="en-US" sz="4400" dirty="0" smtClean="0">
                <a:latin typeface="+mj-lt"/>
              </a:rPr>
              <a:t>igh cluster load</a:t>
            </a:r>
            <a:endParaRPr lang="en-US" sz="44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34200" y="2286000"/>
            <a:ext cx="990600" cy="3886200"/>
          </a:xfrm>
          <a:prstGeom prst="rect">
            <a:avLst/>
          </a:prstGeom>
          <a:noFill/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286000"/>
            <a:ext cx="6858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57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Futura LT Medium"/>
              </a:rPr>
              <a:t>Scheduling Setting</a:t>
            </a:r>
            <a:endParaRPr lang="en-US" dirty="0">
              <a:cs typeface="Futura LT Mediu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4478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4478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5105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312420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124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124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447800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51054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5105400"/>
            <a:ext cx="1219200" cy="12192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553200" y="1143000"/>
            <a:ext cx="66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8" name="TextBox 17"/>
          <p:cNvSpPr txBox="1"/>
          <p:nvPr/>
        </p:nvSpPr>
        <p:spPr>
          <a:xfrm rot="13633419">
            <a:off x="6391176" y="4243092"/>
            <a:ext cx="66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9" name="TextBox 18"/>
          <p:cNvSpPr txBox="1"/>
          <p:nvPr/>
        </p:nvSpPr>
        <p:spPr>
          <a:xfrm rot="5400000">
            <a:off x="4457841" y="4095712"/>
            <a:ext cx="66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20" name="Rounded Rectangle 19"/>
          <p:cNvSpPr/>
          <p:nvPr/>
        </p:nvSpPr>
        <p:spPr>
          <a:xfrm>
            <a:off x="381000" y="1447800"/>
            <a:ext cx="3124200" cy="19812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rgbClr val="3D4A59"/>
                </a:solidFill>
              </a:rPr>
              <a:t>Map Reduce/Spark/Dryad </a:t>
            </a:r>
            <a:r>
              <a:rPr lang="en-US" sz="5400" dirty="0" smtClean="0">
                <a:solidFill>
                  <a:srgbClr val="3D4A59"/>
                </a:solidFill>
              </a:rPr>
              <a:t>Job</a:t>
            </a:r>
            <a:endParaRPr lang="en-US" sz="5400" dirty="0">
              <a:solidFill>
                <a:srgbClr val="3D4A59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5400000">
            <a:off x="1943241" y="5314912"/>
            <a:ext cx="66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29" name="Rounded Rectangle 28"/>
          <p:cNvSpPr/>
          <p:nvPr/>
        </p:nvSpPr>
        <p:spPr>
          <a:xfrm>
            <a:off x="533400" y="2819400"/>
            <a:ext cx="838200" cy="533400"/>
          </a:xfrm>
          <a:prstGeom prst="roundRect">
            <a:avLst/>
          </a:prstGeom>
          <a:solidFill>
            <a:srgbClr val="3D4A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</a:t>
            </a:r>
            <a:endParaRPr lang="en-US" sz="5400" dirty="0"/>
          </a:p>
        </p:txBody>
      </p:sp>
      <p:sp>
        <p:nvSpPr>
          <p:cNvPr id="30" name="Rounded Rectangle 29"/>
          <p:cNvSpPr/>
          <p:nvPr/>
        </p:nvSpPr>
        <p:spPr>
          <a:xfrm>
            <a:off x="1524000" y="2819400"/>
            <a:ext cx="838200" cy="533400"/>
          </a:xfrm>
          <a:prstGeom prst="roundRect">
            <a:avLst/>
          </a:prstGeom>
          <a:solidFill>
            <a:srgbClr val="3D4A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</a:t>
            </a:r>
            <a:endParaRPr lang="en-US" sz="5400" dirty="0"/>
          </a:p>
        </p:txBody>
      </p:sp>
      <p:sp>
        <p:nvSpPr>
          <p:cNvPr id="31" name="Rounded Rectangle 30"/>
          <p:cNvSpPr/>
          <p:nvPr/>
        </p:nvSpPr>
        <p:spPr>
          <a:xfrm>
            <a:off x="2514600" y="2819400"/>
            <a:ext cx="838200" cy="533400"/>
          </a:xfrm>
          <a:prstGeom prst="roundRect">
            <a:avLst/>
          </a:prstGeom>
          <a:solidFill>
            <a:srgbClr val="3D4A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</a:t>
            </a:r>
            <a:endParaRPr lang="en-US" sz="5400" dirty="0"/>
          </a:p>
        </p:txBody>
      </p:sp>
      <p:sp>
        <p:nvSpPr>
          <p:cNvPr id="32" name="Rounded Rectangle 31"/>
          <p:cNvSpPr/>
          <p:nvPr/>
        </p:nvSpPr>
        <p:spPr>
          <a:xfrm>
            <a:off x="381000" y="3581400"/>
            <a:ext cx="3124200" cy="19812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accent4"/>
                </a:solidFill>
              </a:rPr>
              <a:t>Map Reduce/Spark/Dryad </a:t>
            </a:r>
            <a:r>
              <a:rPr lang="en-US" sz="5400" dirty="0" smtClean="0">
                <a:solidFill>
                  <a:schemeClr val="accent4"/>
                </a:solidFill>
              </a:rPr>
              <a:t>Job</a:t>
            </a:r>
            <a:endParaRPr lang="en-US" sz="5400" dirty="0">
              <a:solidFill>
                <a:schemeClr val="accent4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66800" y="4953000"/>
            <a:ext cx="838200" cy="5334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</a:t>
            </a:r>
            <a:endParaRPr lang="en-US" sz="5400" dirty="0"/>
          </a:p>
        </p:txBody>
      </p:sp>
      <p:sp>
        <p:nvSpPr>
          <p:cNvPr id="34" name="Rounded Rectangle 33"/>
          <p:cNvSpPr/>
          <p:nvPr/>
        </p:nvSpPr>
        <p:spPr>
          <a:xfrm>
            <a:off x="2057400" y="4953000"/>
            <a:ext cx="838200" cy="5334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66832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42916 -0.1611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58" y="-805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 L 0.47917 0.3722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58" y="1861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44444E-6 L 0.575 -0.1555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-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525 -0.46667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50" y="-2333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63333 -0.22223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67" y="-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3" grpId="0" animBg="1"/>
      <p:bldP spid="33" grpId="1" animBg="1"/>
      <p:bldP spid="34" grpId="0" animBg="1"/>
      <p:bldP spid="34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Centralized task schedulers</a:t>
            </a:r>
            <a:r>
              <a:rPr lang="en-US" dirty="0" smtClean="0">
                <a:latin typeface="Yanone Kaffeesatz Thin"/>
                <a:cs typeface="Yanone Kaffeesatz Thin"/>
              </a:rPr>
              <a:t>: e.g., Quincy</a:t>
            </a:r>
          </a:p>
          <a:p>
            <a:pPr marL="0" indent="0">
              <a:buNone/>
            </a:pPr>
            <a:endParaRPr lang="en-US" dirty="0">
              <a:latin typeface="Yanone Kaffeesatz Thin"/>
              <a:cs typeface="Yanone Kaffeesatz Thin"/>
            </a:endParaRPr>
          </a:p>
          <a:p>
            <a:pPr marL="0" indent="0">
              <a:buNone/>
            </a:pPr>
            <a:r>
              <a:rPr lang="en-US" dirty="0" smtClean="0"/>
              <a:t>Two level schedulers</a:t>
            </a:r>
            <a:r>
              <a:rPr lang="en-US" dirty="0">
                <a:latin typeface="Yanone Kaffeesatz Thin"/>
                <a:cs typeface="Yanone Kaffeesatz Thin"/>
              </a:rPr>
              <a:t>: e.g., </a:t>
            </a:r>
            <a:r>
              <a:rPr lang="en-US" dirty="0" smtClean="0">
                <a:latin typeface="Yanone Kaffeesatz Thin"/>
                <a:cs typeface="Yanone Kaffeesatz Thin"/>
              </a:rPr>
              <a:t>YARN, </a:t>
            </a:r>
            <a:r>
              <a:rPr lang="en-US" dirty="0" err="1" smtClean="0">
                <a:latin typeface="Yanone Kaffeesatz Thin"/>
                <a:cs typeface="Yanone Kaffeesatz Thin"/>
              </a:rPr>
              <a:t>Mesos</a:t>
            </a:r>
            <a:endParaRPr lang="en-US" dirty="0" smtClean="0">
              <a:latin typeface="Yanone Kaffeesatz Thin"/>
              <a:cs typeface="Yanone Kaffeesatz Thin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Coarse-grained cluster schedulers: </a:t>
            </a:r>
            <a:r>
              <a:rPr lang="en-US" dirty="0" smtClean="0">
                <a:latin typeface="Yanone Kaffeesatz Thin"/>
                <a:cs typeface="Yanone Kaffeesatz Thin"/>
              </a:rPr>
              <a:t>e.g., Omega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Load balancing: single task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319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152400" y="838200"/>
            <a:ext cx="29717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Yanone Kaffeesatz Light"/>
                <a:cs typeface="Yanone Kaffeesatz Light"/>
              </a:rPr>
              <a:t>Batch sampling</a:t>
            </a:r>
          </a:p>
          <a:p>
            <a:pPr algn="ctr"/>
            <a:r>
              <a:rPr lang="en-US" sz="3200" dirty="0" smtClean="0">
                <a:latin typeface="Yanone Kaffeesatz Light"/>
                <a:cs typeface="Yanone Kaffeesatz Light"/>
              </a:rPr>
              <a:t>+</a:t>
            </a:r>
          </a:p>
          <a:p>
            <a:pPr algn="ctr"/>
            <a:r>
              <a:rPr lang="en-US" sz="3200" dirty="0" smtClean="0">
                <a:latin typeface="Yanone Kaffeesatz Light"/>
                <a:cs typeface="Yanone Kaffeesatz Light"/>
              </a:rPr>
              <a:t>Late binding</a:t>
            </a:r>
          </a:p>
          <a:p>
            <a:pPr algn="ctr"/>
            <a:r>
              <a:rPr lang="en-US" sz="3200" dirty="0">
                <a:latin typeface="Yanone Kaffeesatz Light"/>
                <a:cs typeface="Yanone Kaffeesatz Light"/>
              </a:rPr>
              <a:t>+</a:t>
            </a:r>
          </a:p>
          <a:p>
            <a:pPr algn="ctr"/>
            <a:r>
              <a:rPr lang="en-US" sz="3200" dirty="0" smtClean="0">
                <a:latin typeface="Yanone Kaffeesatz Light"/>
                <a:cs typeface="Yanone Kaffeesatz Light"/>
              </a:rPr>
              <a:t>Constraint handling</a:t>
            </a:r>
          </a:p>
        </p:txBody>
      </p: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457200" y="5562600"/>
            <a:ext cx="8229600" cy="833785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www.github.com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/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radlab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/sparrow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685800" y="4114800"/>
            <a:ext cx="77724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4400" b="1" dirty="0" smtClean="0"/>
              <a:t>Sparrows provides near-ideal job response times without global visibility</a:t>
            </a:r>
          </a:p>
          <a:p>
            <a:pPr marL="0" indent="0">
              <a:buFont typeface="Arial" pitchFamily="34" charset="0"/>
              <a:buNone/>
            </a:pPr>
            <a:endParaRPr lang="en-US" sz="4000" dirty="0" smtClean="0"/>
          </a:p>
          <a:p>
            <a:pPr marL="0" indent="0">
              <a:buFont typeface="Arial" pitchFamily="34" charset="0"/>
              <a:buNone/>
            </a:pPr>
            <a:endParaRPr lang="en-US" sz="4000" dirty="0"/>
          </a:p>
        </p:txBody>
      </p:sp>
      <p:sp>
        <p:nvSpPr>
          <p:cNvPr id="50" name="Rounded Rectangle 49"/>
          <p:cNvSpPr/>
          <p:nvPr/>
        </p:nvSpPr>
        <p:spPr>
          <a:xfrm>
            <a:off x="3276600" y="1979332"/>
            <a:ext cx="21639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276600" y="3156315"/>
            <a:ext cx="21639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276600" y="533400"/>
            <a:ext cx="21639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276600" y="1264098"/>
            <a:ext cx="21639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cxnSp>
        <p:nvCxnSpPr>
          <p:cNvPr id="54" name="Straight Arrow Connector 53"/>
          <p:cNvCxnSpPr>
            <a:stCxn id="53" idx="3"/>
            <a:endCxn id="76" idx="1"/>
          </p:cNvCxnSpPr>
          <p:nvPr/>
        </p:nvCxnSpPr>
        <p:spPr>
          <a:xfrm flipV="1">
            <a:off x="5440581" y="527050"/>
            <a:ext cx="1371600" cy="940556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3" idx="3"/>
            <a:endCxn id="89" idx="1"/>
          </p:cNvCxnSpPr>
          <p:nvPr/>
        </p:nvCxnSpPr>
        <p:spPr>
          <a:xfrm flipV="1">
            <a:off x="5440581" y="1041270"/>
            <a:ext cx="1182030" cy="426336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3" idx="3"/>
            <a:endCxn id="78" idx="1"/>
          </p:cNvCxnSpPr>
          <p:nvPr/>
        </p:nvCxnSpPr>
        <p:spPr>
          <a:xfrm>
            <a:off x="5440581" y="1467606"/>
            <a:ext cx="1562100" cy="570744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77" idx="1"/>
          </p:cNvCxnSpPr>
          <p:nvPr/>
        </p:nvCxnSpPr>
        <p:spPr>
          <a:xfrm>
            <a:off x="5440581" y="1467606"/>
            <a:ext cx="1765300" cy="2069344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181600" y="1319161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904119" y="1319161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343400" y="2630767"/>
            <a:ext cx="45719" cy="353694"/>
            <a:chOff x="7082687" y="3166892"/>
            <a:chExt cx="45719" cy="353694"/>
          </a:xfrm>
        </p:grpSpPr>
        <p:sp>
          <p:nvSpPr>
            <p:cNvPr id="61" name="Rectangle 60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</p:grpSp>
      <p:sp>
        <p:nvSpPr>
          <p:cNvPr id="64" name="Rectangle 63"/>
          <p:cNvSpPr/>
          <p:nvPr/>
        </p:nvSpPr>
        <p:spPr>
          <a:xfrm>
            <a:off x="7385690" y="3901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88840" y="3901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385690" y="8947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188840" y="8947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386771" y="1371600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389746" y="188948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192896" y="188948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385690" y="2416061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996046" y="8947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009031" y="3901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812181" y="895467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412171" y="3389511"/>
            <a:ext cx="17294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812181" y="38100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205881" y="339090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002681" y="189230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7584891" y="304800"/>
            <a:ext cx="10560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8107581" y="2901108"/>
            <a:ext cx="45719" cy="353694"/>
            <a:chOff x="7082687" y="3166892"/>
            <a:chExt cx="45719" cy="353694"/>
          </a:xfrm>
        </p:grpSpPr>
        <p:sp>
          <p:nvSpPr>
            <p:cNvPr id="81" name="Rectangle 80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</p:grpSp>
      <p:sp>
        <p:nvSpPr>
          <p:cNvPr id="84" name="Rounded Rectangle 83"/>
          <p:cNvSpPr/>
          <p:nvPr/>
        </p:nvSpPr>
        <p:spPr>
          <a:xfrm>
            <a:off x="7584891" y="816543"/>
            <a:ext cx="10560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7584891" y="1324399"/>
            <a:ext cx="10560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584891" y="1819957"/>
            <a:ext cx="10560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584891" y="2351171"/>
            <a:ext cx="10560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7584891" y="3340211"/>
            <a:ext cx="10560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622611" y="89522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</p:spTree>
    <p:extLst>
      <p:ext uri="{BB962C8B-B14F-4D97-AF65-F5344CB8AC3E}">
        <p14:creationId xmlns:p14="http://schemas.microsoft.com/office/powerpoint/2010/main" val="1043806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8296"/>
            <a:ext cx="8229600" cy="3779735"/>
          </a:xfrm>
        </p:spPr>
        <p:txBody>
          <a:bodyPr>
            <a:normAutofit/>
          </a:bodyPr>
          <a:lstStyle/>
          <a:p>
            <a:r>
              <a:rPr lang="en-US" sz="8000" dirty="0" smtClean="0"/>
              <a:t>Backup Slides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586839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792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Can we do better without losing simplicity?</a:t>
            </a:r>
            <a:endParaRPr lang="en-US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Policy Enforcement</a:t>
            </a:r>
            <a:endParaRPr lang="en-US" sz="5400" dirty="0"/>
          </a:p>
        </p:txBody>
      </p:sp>
      <p:sp>
        <p:nvSpPr>
          <p:cNvPr id="9" name="Rounded Rectangle 8"/>
          <p:cNvSpPr/>
          <p:nvPr/>
        </p:nvSpPr>
        <p:spPr>
          <a:xfrm>
            <a:off x="2590800" y="3429000"/>
            <a:ext cx="1664753" cy="116836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Slave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2393950" y="3577891"/>
            <a:ext cx="196850" cy="292100"/>
          </a:xfrm>
          <a:prstGeom prst="rect">
            <a:avLst/>
          </a:prstGeom>
          <a:solidFill>
            <a:srgbClr val="294171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97100" y="3577891"/>
            <a:ext cx="196850" cy="292100"/>
          </a:xfrm>
          <a:prstGeom prst="rect">
            <a:avLst/>
          </a:prstGeom>
          <a:solidFill>
            <a:srgbClr val="294171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17291" y="3577891"/>
            <a:ext cx="196850" cy="292100"/>
          </a:xfrm>
          <a:prstGeom prst="rect">
            <a:avLst/>
          </a:prstGeom>
          <a:solidFill>
            <a:srgbClr val="294171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93950" y="406313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97100" y="406313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7972" y="3489243"/>
            <a:ext cx="1380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Yanone Kaffeesatz Light"/>
                <a:cs typeface="Yanone Kaffeesatz Light"/>
              </a:rPr>
              <a:t>High Priority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2396" y="3965685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Yanone Kaffeesatz Light"/>
                <a:cs typeface="Yanone Kaffeesatz Light"/>
              </a:rPr>
              <a:t>Low Priority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010400" y="3429000"/>
            <a:ext cx="1664753" cy="116836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Slave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6813550" y="3577891"/>
            <a:ext cx="196850" cy="292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13550" y="4063139"/>
            <a:ext cx="196850" cy="292100"/>
          </a:xfrm>
          <a:prstGeom prst="rect">
            <a:avLst/>
          </a:prstGeom>
          <a:solidFill>
            <a:schemeClr val="accent5">
              <a:lumMod val="50000"/>
              <a:lumOff val="5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616700" y="4063139"/>
            <a:ext cx="196850" cy="292100"/>
          </a:xfrm>
          <a:prstGeom prst="rect">
            <a:avLst/>
          </a:prstGeom>
          <a:solidFill>
            <a:schemeClr val="accent5">
              <a:lumMod val="50000"/>
              <a:lumOff val="5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23520" y="3489243"/>
            <a:ext cx="1545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Yanone Kaffeesatz Light"/>
                <a:cs typeface="Yanone Kaffeesatz Light"/>
              </a:rPr>
              <a:t>User A (75%)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3000" y="3962400"/>
            <a:ext cx="1531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Yanone Kaffeesatz Light"/>
                <a:cs typeface="Yanone Kaffeesatz Light"/>
              </a:rPr>
              <a:t>User B (25%)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5181600" y="1752600"/>
            <a:ext cx="34290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8000" b="1" dirty="0" smtClean="0"/>
              <a:t>Fair Shares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b="1" dirty="0" smtClean="0"/>
              <a:t>Serve queues using weighted fair queuing</a:t>
            </a:r>
            <a:endParaRPr lang="en-US" b="1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838200" y="1752600"/>
            <a:ext cx="34290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8000" b="1" dirty="0" smtClean="0"/>
              <a:t>Priorities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b="1" dirty="0" smtClean="0"/>
              <a:t>Serve queues based on strict priorities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92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80038"/>
            <a:ext cx="8229600" cy="1020762"/>
          </a:xfrm>
        </p:spPr>
        <p:txBody>
          <a:bodyPr/>
          <a:lstStyle/>
          <a:p>
            <a:r>
              <a:rPr lang="en-US" dirty="0" smtClean="0"/>
              <a:t>Job Latencies Rapidly Decreasing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>
            <a:off x="2649497" y="4572000"/>
            <a:ext cx="3881393" cy="541453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149644" y="3607994"/>
            <a:ext cx="682337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185699" y="3462564"/>
            <a:ext cx="0" cy="2953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893687" y="3445366"/>
            <a:ext cx="0" cy="2953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93867" y="3445366"/>
            <a:ext cx="0" cy="2953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728300" y="3462564"/>
            <a:ext cx="0" cy="2953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67581" y="3757903"/>
            <a:ext cx="1179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10 min.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04031" y="3750550"/>
            <a:ext cx="1179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10 sec.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04211" y="3757903"/>
            <a:ext cx="1179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100 </a:t>
            </a:r>
            <a:r>
              <a:rPr lang="en-US" sz="2400" dirty="0" err="1" smtClean="0">
                <a:latin typeface="Yanone Kaffeesatz Light"/>
                <a:cs typeface="Yanone Kaffeesatz Light"/>
              </a:rPr>
              <a:t>ms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38644" y="3757903"/>
            <a:ext cx="1179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1 </a:t>
            </a:r>
            <a:r>
              <a:rPr lang="en-US" sz="2400" dirty="0" err="1" smtClean="0">
                <a:latin typeface="Yanone Kaffeesatz Light"/>
                <a:cs typeface="Yanone Kaffeesatz Light"/>
              </a:rPr>
              <a:t>ms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0297" y="2405141"/>
            <a:ext cx="2489200" cy="1304453"/>
            <a:chOff x="160297" y="2405141"/>
            <a:chExt cx="2489200" cy="1304453"/>
          </a:xfrm>
        </p:grpSpPr>
        <p:sp>
          <p:nvSpPr>
            <p:cNvPr id="45" name="TextBox 44"/>
            <p:cNvSpPr txBox="1"/>
            <p:nvPr/>
          </p:nvSpPr>
          <p:spPr>
            <a:xfrm>
              <a:off x="160297" y="2405141"/>
              <a:ext cx="2489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Yanone Kaffeesatz Light"/>
                  <a:cs typeface="Yanone Kaffeesatz Light"/>
                </a:rPr>
                <a:t>2004: </a:t>
              </a:r>
              <a:r>
                <a:rPr lang="en-US" sz="2400" dirty="0" err="1" smtClean="0">
                  <a:latin typeface="Yanone Kaffeesatz Light"/>
                  <a:cs typeface="Yanone Kaffeesatz Light"/>
                </a:rPr>
                <a:t>MapReduce</a:t>
              </a:r>
              <a:endParaRPr lang="en-US" sz="2400" dirty="0" smtClean="0">
                <a:latin typeface="Yanone Kaffeesatz Light"/>
                <a:cs typeface="Yanone Kaffeesatz Light"/>
              </a:endParaRPr>
            </a:p>
            <a:p>
              <a:pPr algn="ctr"/>
              <a:r>
                <a:rPr lang="en-US" sz="2400" dirty="0">
                  <a:latin typeface="Yanone Kaffeesatz Light"/>
                  <a:cs typeface="Yanone Kaffeesatz Light"/>
                </a:rPr>
                <a:t>b</a:t>
              </a:r>
              <a:r>
                <a:rPr lang="en-US" sz="2400" dirty="0" smtClean="0">
                  <a:latin typeface="Yanone Kaffeesatz Light"/>
                  <a:cs typeface="Yanone Kaffeesatz Light"/>
                </a:rPr>
                <a:t>atch job</a:t>
              </a:r>
              <a:endParaRPr lang="en-US" sz="2400" dirty="0">
                <a:latin typeface="Yanone Kaffeesatz Light"/>
                <a:cs typeface="Yanone Kaffeesatz Light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1642360" y="3506394"/>
              <a:ext cx="203200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D4A59"/>
                </a:solidFill>
                <a:latin typeface="Yanone Kaffeesatz Light"/>
                <a:cs typeface="Yanone Kaffeesatz Light"/>
              </a:endParaRPr>
            </a:p>
          </p:txBody>
        </p:sp>
        <p:cxnSp>
          <p:nvCxnSpPr>
            <p:cNvPr id="53" name="Straight Connector 52"/>
            <p:cNvCxnSpPr>
              <a:stCxn id="45" idx="2"/>
              <a:endCxn id="46" idx="1"/>
            </p:cNvCxnSpPr>
            <p:nvPr/>
          </p:nvCxnSpPr>
          <p:spPr>
            <a:xfrm>
              <a:off x="1404897" y="3236138"/>
              <a:ext cx="267221" cy="3000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777018" y="1603227"/>
            <a:ext cx="1709162" cy="2106367"/>
            <a:chOff x="1777018" y="2670027"/>
            <a:chExt cx="1709162" cy="2106367"/>
          </a:xfrm>
        </p:grpSpPr>
        <p:sp>
          <p:nvSpPr>
            <p:cNvPr id="47" name="Oval 46"/>
            <p:cNvSpPr/>
            <p:nvPr/>
          </p:nvSpPr>
          <p:spPr>
            <a:xfrm>
              <a:off x="3282980" y="4573194"/>
              <a:ext cx="203200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D4A59"/>
                </a:solidFill>
                <a:latin typeface="Yanone Kaffeesatz Light"/>
                <a:cs typeface="Yanone Kaffeesatz Ligh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777018" y="2670027"/>
              <a:ext cx="11978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Yanone Kaffeesatz Light"/>
                  <a:cs typeface="Yanone Kaffeesatz Light"/>
                </a:rPr>
                <a:t>2009: Hive query</a:t>
              </a:r>
              <a:endParaRPr lang="en-US" sz="2400" dirty="0">
                <a:latin typeface="Yanone Kaffeesatz Light"/>
                <a:cs typeface="Yanone Kaffeesatz Light"/>
              </a:endParaRPr>
            </a:p>
          </p:txBody>
        </p:sp>
        <p:cxnSp>
          <p:nvCxnSpPr>
            <p:cNvPr id="54" name="Straight Connector 53"/>
            <p:cNvCxnSpPr>
              <a:stCxn id="48" idx="2"/>
              <a:endCxn id="47" idx="0"/>
            </p:cNvCxnSpPr>
            <p:nvPr/>
          </p:nvCxnSpPr>
          <p:spPr>
            <a:xfrm>
              <a:off x="2375966" y="3501024"/>
              <a:ext cx="1008614" cy="10721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2635023" y="1025099"/>
            <a:ext cx="1762174" cy="2684495"/>
            <a:chOff x="2635023" y="2091899"/>
            <a:chExt cx="1762174" cy="2684495"/>
          </a:xfrm>
        </p:grpSpPr>
        <p:sp>
          <p:nvSpPr>
            <p:cNvPr id="49" name="TextBox 48"/>
            <p:cNvSpPr txBox="1"/>
            <p:nvPr/>
          </p:nvSpPr>
          <p:spPr>
            <a:xfrm>
              <a:off x="2635023" y="2091899"/>
              <a:ext cx="14991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Yanone Kaffeesatz Light"/>
                  <a:cs typeface="Yanone Kaffeesatz Light"/>
                </a:rPr>
                <a:t>2010: </a:t>
              </a:r>
              <a:r>
                <a:rPr lang="en-US" sz="2400" dirty="0" err="1" smtClean="0">
                  <a:latin typeface="Yanone Kaffeesatz Light"/>
                  <a:cs typeface="Yanone Kaffeesatz Light"/>
                </a:rPr>
                <a:t>Dremel</a:t>
              </a:r>
              <a:r>
                <a:rPr lang="en-US" sz="2400" dirty="0" smtClean="0">
                  <a:latin typeface="Yanone Kaffeesatz Light"/>
                  <a:cs typeface="Yanone Kaffeesatz Light"/>
                </a:rPr>
                <a:t> Query</a:t>
              </a:r>
              <a:endParaRPr lang="en-US" sz="2400" dirty="0">
                <a:latin typeface="Yanone Kaffeesatz Light"/>
                <a:cs typeface="Yanone Kaffeesatz Light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4193997" y="4573194"/>
              <a:ext cx="203200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D4A59"/>
                </a:solidFill>
                <a:latin typeface="Yanone Kaffeesatz Light"/>
                <a:cs typeface="Yanone Kaffeesatz Light"/>
              </a:endParaRPr>
            </a:p>
          </p:txBody>
        </p:sp>
        <p:cxnSp>
          <p:nvCxnSpPr>
            <p:cNvPr id="55" name="Straight Connector 54"/>
            <p:cNvCxnSpPr>
              <a:stCxn id="49" idx="2"/>
              <a:endCxn id="50" idx="0"/>
            </p:cNvCxnSpPr>
            <p:nvPr/>
          </p:nvCxnSpPr>
          <p:spPr>
            <a:xfrm>
              <a:off x="3384580" y="2922896"/>
              <a:ext cx="911017" cy="1650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4134137" y="609600"/>
            <a:ext cx="1508582" cy="3107334"/>
            <a:chOff x="4134137" y="1676400"/>
            <a:chExt cx="1508582" cy="3107334"/>
          </a:xfrm>
        </p:grpSpPr>
        <p:sp>
          <p:nvSpPr>
            <p:cNvPr id="51" name="TextBox 50"/>
            <p:cNvSpPr txBox="1"/>
            <p:nvPr/>
          </p:nvSpPr>
          <p:spPr>
            <a:xfrm>
              <a:off x="4134137" y="1676400"/>
              <a:ext cx="15085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Yanone Kaffeesatz Light"/>
                  <a:cs typeface="Yanone Kaffeesatz Light"/>
                </a:rPr>
                <a:t>2012: Impala query</a:t>
              </a:r>
              <a:endParaRPr lang="en-US" sz="2400" dirty="0">
                <a:latin typeface="Yanone Kaffeesatz Light"/>
                <a:cs typeface="Yanone Kaffeesatz Light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4760129" y="4580534"/>
              <a:ext cx="203200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D4A59"/>
                </a:solidFill>
                <a:latin typeface="Yanone Kaffeesatz Light"/>
                <a:cs typeface="Yanone Kaffeesatz Light"/>
              </a:endParaRPr>
            </a:p>
          </p:txBody>
        </p:sp>
        <p:cxnSp>
          <p:nvCxnSpPr>
            <p:cNvPr id="56" name="Straight Connector 55"/>
            <p:cNvCxnSpPr>
              <a:stCxn id="52" idx="0"/>
              <a:endCxn id="51" idx="2"/>
            </p:cNvCxnSpPr>
            <p:nvPr/>
          </p:nvCxnSpPr>
          <p:spPr>
            <a:xfrm flipV="1">
              <a:off x="4861729" y="2507397"/>
              <a:ext cx="26699" cy="20731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145019" y="1103527"/>
            <a:ext cx="1583619" cy="2606067"/>
            <a:chOff x="5145019" y="2170327"/>
            <a:chExt cx="1583619" cy="2606067"/>
          </a:xfrm>
        </p:grpSpPr>
        <p:sp>
          <p:nvSpPr>
            <p:cNvPr id="57" name="Oval 56"/>
            <p:cNvSpPr/>
            <p:nvPr/>
          </p:nvSpPr>
          <p:spPr>
            <a:xfrm>
              <a:off x="5145019" y="4573194"/>
              <a:ext cx="203200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D4A59"/>
                </a:solidFill>
                <a:latin typeface="Yanone Kaffeesatz Light"/>
                <a:cs typeface="Yanone Kaffeesatz Light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54618" y="2170327"/>
              <a:ext cx="1474020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Yanone Kaffeesatz Light"/>
                  <a:cs typeface="Yanone Kaffeesatz Light"/>
                </a:rPr>
                <a:t>2010:</a:t>
              </a:r>
            </a:p>
            <a:p>
              <a:pPr algn="ctr"/>
              <a:r>
                <a:rPr lang="en-US" sz="2400" dirty="0" smtClean="0">
                  <a:latin typeface="Yanone Kaffeesatz Light"/>
                  <a:cs typeface="Yanone Kaffeesatz Light"/>
                </a:rPr>
                <a:t>In-memory Spark query</a:t>
              </a:r>
              <a:endParaRPr lang="en-US" sz="2400" dirty="0">
                <a:latin typeface="Yanone Kaffeesatz Light"/>
                <a:cs typeface="Yanone Kaffeesatz Light"/>
              </a:endParaRPr>
            </a:p>
          </p:txBody>
        </p:sp>
        <p:cxnSp>
          <p:nvCxnSpPr>
            <p:cNvPr id="59" name="Straight Connector 58"/>
            <p:cNvCxnSpPr>
              <a:stCxn id="58" idx="2"/>
              <a:endCxn id="57" idx="7"/>
            </p:cNvCxnSpPr>
            <p:nvPr/>
          </p:nvCxnSpPr>
          <p:spPr>
            <a:xfrm flipH="1">
              <a:off x="5318461" y="3370655"/>
              <a:ext cx="673167" cy="12322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5940828" y="1603227"/>
            <a:ext cx="2086392" cy="2109930"/>
            <a:chOff x="5940828" y="2670027"/>
            <a:chExt cx="2086392" cy="2109930"/>
          </a:xfrm>
        </p:grpSpPr>
        <p:sp>
          <p:nvSpPr>
            <p:cNvPr id="60" name="TextBox 59"/>
            <p:cNvSpPr txBox="1"/>
            <p:nvPr/>
          </p:nvSpPr>
          <p:spPr>
            <a:xfrm>
              <a:off x="6553200" y="2670027"/>
              <a:ext cx="1474020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Yanone Kaffeesatz Light"/>
                  <a:cs typeface="Yanone Kaffeesatz Light"/>
                </a:rPr>
                <a:t>2013:</a:t>
              </a:r>
            </a:p>
            <a:p>
              <a:pPr algn="ctr"/>
              <a:r>
                <a:rPr lang="en-US" sz="2400" dirty="0" smtClean="0">
                  <a:latin typeface="Yanone Kaffeesatz Light"/>
                  <a:cs typeface="Yanone Kaffeesatz Light"/>
                </a:rPr>
                <a:t>Spark streaming</a:t>
              </a:r>
              <a:endParaRPr lang="en-US" sz="2400" dirty="0">
                <a:latin typeface="Yanone Kaffeesatz Light"/>
                <a:cs typeface="Yanone Kaffeesatz Light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940828" y="4576757"/>
              <a:ext cx="203200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D4A59"/>
                </a:solidFill>
                <a:latin typeface="Yanone Kaffeesatz Light"/>
                <a:cs typeface="Yanone Kaffeesatz Light"/>
              </a:endParaRPr>
            </a:p>
          </p:txBody>
        </p:sp>
        <p:cxnSp>
          <p:nvCxnSpPr>
            <p:cNvPr id="62" name="Straight Connector 61"/>
            <p:cNvCxnSpPr>
              <a:stCxn id="60" idx="2"/>
              <a:endCxn id="61" idx="7"/>
            </p:cNvCxnSpPr>
            <p:nvPr/>
          </p:nvCxnSpPr>
          <p:spPr>
            <a:xfrm flipH="1">
              <a:off x="6114270" y="3870355"/>
              <a:ext cx="1175940" cy="736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1466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0" y="4572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Yanone Kaffeesatz Light"/>
                <a:cs typeface="Yanone Kaffeesatz Light"/>
              </a:rPr>
              <a:t>Scheduling challenges: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01718"/>
            <a:ext cx="9144000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0"/>
              </a:spcAft>
            </a:pPr>
            <a:r>
              <a:rPr lang="en-US" sz="5400" dirty="0" smtClean="0">
                <a:latin typeface="Yanone Kaffeesatz Regular"/>
                <a:cs typeface="Yanone Kaffeesatz Regular"/>
              </a:rPr>
              <a:t>Millisecond Latency</a:t>
            </a:r>
            <a:endParaRPr lang="en-US" sz="2400" dirty="0">
              <a:latin typeface="Yanone Kaffeesatz Light"/>
              <a:cs typeface="Yanone Kaffeesatz Light"/>
            </a:endParaRPr>
          </a:p>
          <a:p>
            <a:pPr algn="ctr">
              <a:spcAft>
                <a:spcPts val="3000"/>
              </a:spcAft>
            </a:pPr>
            <a:r>
              <a:rPr lang="en-US" sz="5400" dirty="0" smtClean="0">
                <a:latin typeface="Yanone Kaffeesatz Regular"/>
                <a:cs typeface="Yanone Kaffeesatz Regular"/>
              </a:rPr>
              <a:t>Quality Placement</a:t>
            </a:r>
          </a:p>
          <a:p>
            <a:pPr algn="ctr">
              <a:spcAft>
                <a:spcPts val="3000"/>
              </a:spcAft>
            </a:pPr>
            <a:r>
              <a:rPr lang="en-US" sz="5400" dirty="0" smtClean="0">
                <a:latin typeface="Yanone Kaffeesatz Regular"/>
                <a:cs typeface="Yanone Kaffeesatz Regular"/>
              </a:rPr>
              <a:t>Fault Tolerant</a:t>
            </a:r>
          </a:p>
          <a:p>
            <a:pPr algn="ctr">
              <a:spcAft>
                <a:spcPts val="3000"/>
              </a:spcAft>
            </a:pPr>
            <a:r>
              <a:rPr lang="en-US" sz="5400" dirty="0" smtClean="0">
                <a:latin typeface="Yanone Kaffeesatz Regular"/>
                <a:cs typeface="Yanone Kaffeesatz Regular"/>
              </a:rPr>
              <a:t>High Throughput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</p:spTree>
    <p:extLst>
      <p:ext uri="{BB962C8B-B14F-4D97-AF65-F5344CB8AC3E}">
        <p14:creationId xmlns:p14="http://schemas.microsoft.com/office/powerpoint/2010/main" val="3384376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/>
          <p:cNvCxnSpPr/>
          <p:nvPr/>
        </p:nvCxnSpPr>
        <p:spPr>
          <a:xfrm flipH="1">
            <a:off x="1149644" y="3607994"/>
            <a:ext cx="682337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185699" y="3462564"/>
            <a:ext cx="0" cy="2953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893687" y="3445366"/>
            <a:ext cx="0" cy="2953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93867" y="3445366"/>
            <a:ext cx="0" cy="2953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728300" y="3462564"/>
            <a:ext cx="0" cy="2953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67581" y="3757903"/>
            <a:ext cx="1179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10 min.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04031" y="3750550"/>
            <a:ext cx="1179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10 sec.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04211" y="3757903"/>
            <a:ext cx="1179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100 </a:t>
            </a:r>
            <a:r>
              <a:rPr lang="en-US" sz="2400" dirty="0" err="1" smtClean="0">
                <a:latin typeface="Yanone Kaffeesatz Light"/>
                <a:cs typeface="Yanone Kaffeesatz Light"/>
              </a:rPr>
              <a:t>ms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38644" y="3757903"/>
            <a:ext cx="1179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1 </a:t>
            </a:r>
            <a:r>
              <a:rPr lang="en-US" sz="2400" dirty="0" err="1" smtClean="0">
                <a:latin typeface="Yanone Kaffeesatz Light"/>
                <a:cs typeface="Yanone Kaffeesatz Light"/>
              </a:rPr>
              <a:t>ms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0297" y="2405141"/>
            <a:ext cx="2489200" cy="1304453"/>
            <a:chOff x="160297" y="2405141"/>
            <a:chExt cx="2489200" cy="1304453"/>
          </a:xfrm>
        </p:grpSpPr>
        <p:sp>
          <p:nvSpPr>
            <p:cNvPr id="45" name="TextBox 44"/>
            <p:cNvSpPr txBox="1"/>
            <p:nvPr/>
          </p:nvSpPr>
          <p:spPr>
            <a:xfrm>
              <a:off x="160297" y="2405141"/>
              <a:ext cx="2489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Yanone Kaffeesatz Light"/>
                  <a:cs typeface="Yanone Kaffeesatz Light"/>
                </a:rPr>
                <a:t>2004: </a:t>
              </a:r>
              <a:r>
                <a:rPr lang="en-US" sz="2400" dirty="0" err="1" smtClean="0">
                  <a:latin typeface="Yanone Kaffeesatz Light"/>
                  <a:cs typeface="Yanone Kaffeesatz Light"/>
                </a:rPr>
                <a:t>MapReduce</a:t>
              </a:r>
              <a:endParaRPr lang="en-US" sz="2400" dirty="0" smtClean="0">
                <a:latin typeface="Yanone Kaffeesatz Light"/>
                <a:cs typeface="Yanone Kaffeesatz Light"/>
              </a:endParaRPr>
            </a:p>
            <a:p>
              <a:pPr algn="ctr"/>
              <a:r>
                <a:rPr lang="en-US" sz="2400" dirty="0">
                  <a:latin typeface="Yanone Kaffeesatz Light"/>
                  <a:cs typeface="Yanone Kaffeesatz Light"/>
                </a:rPr>
                <a:t>b</a:t>
              </a:r>
              <a:r>
                <a:rPr lang="en-US" sz="2400" dirty="0" smtClean="0">
                  <a:latin typeface="Yanone Kaffeesatz Light"/>
                  <a:cs typeface="Yanone Kaffeesatz Light"/>
                </a:rPr>
                <a:t>atch job</a:t>
              </a:r>
              <a:endParaRPr lang="en-US" sz="2400" dirty="0">
                <a:latin typeface="Yanone Kaffeesatz Light"/>
                <a:cs typeface="Yanone Kaffeesatz Light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1642360" y="3506394"/>
              <a:ext cx="203200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D4A59"/>
                </a:solidFill>
                <a:latin typeface="Yanone Kaffeesatz Light"/>
                <a:cs typeface="Yanone Kaffeesatz Light"/>
              </a:endParaRPr>
            </a:p>
          </p:txBody>
        </p:sp>
        <p:cxnSp>
          <p:nvCxnSpPr>
            <p:cNvPr id="53" name="Straight Connector 52"/>
            <p:cNvCxnSpPr>
              <a:stCxn id="45" idx="2"/>
              <a:endCxn id="46" idx="1"/>
            </p:cNvCxnSpPr>
            <p:nvPr/>
          </p:nvCxnSpPr>
          <p:spPr>
            <a:xfrm>
              <a:off x="1404897" y="3236138"/>
              <a:ext cx="267221" cy="3000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777018" y="1603227"/>
            <a:ext cx="1709162" cy="2106367"/>
            <a:chOff x="1777018" y="2670027"/>
            <a:chExt cx="1709162" cy="2106367"/>
          </a:xfrm>
        </p:grpSpPr>
        <p:sp>
          <p:nvSpPr>
            <p:cNvPr id="47" name="Oval 46"/>
            <p:cNvSpPr/>
            <p:nvPr/>
          </p:nvSpPr>
          <p:spPr>
            <a:xfrm>
              <a:off x="3282980" y="4573194"/>
              <a:ext cx="203200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D4A59"/>
                </a:solidFill>
                <a:latin typeface="Yanone Kaffeesatz Light"/>
                <a:cs typeface="Yanone Kaffeesatz Ligh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777018" y="2670027"/>
              <a:ext cx="11978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Yanone Kaffeesatz Light"/>
                  <a:cs typeface="Yanone Kaffeesatz Light"/>
                </a:rPr>
                <a:t>2009: Hive query</a:t>
              </a:r>
              <a:endParaRPr lang="en-US" sz="2400" dirty="0">
                <a:latin typeface="Yanone Kaffeesatz Light"/>
                <a:cs typeface="Yanone Kaffeesatz Light"/>
              </a:endParaRPr>
            </a:p>
          </p:txBody>
        </p:sp>
        <p:cxnSp>
          <p:nvCxnSpPr>
            <p:cNvPr id="54" name="Straight Connector 53"/>
            <p:cNvCxnSpPr>
              <a:stCxn id="48" idx="2"/>
              <a:endCxn id="47" idx="0"/>
            </p:cNvCxnSpPr>
            <p:nvPr/>
          </p:nvCxnSpPr>
          <p:spPr>
            <a:xfrm>
              <a:off x="2375966" y="3501024"/>
              <a:ext cx="1008614" cy="10721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2635023" y="1025099"/>
            <a:ext cx="1762174" cy="2684495"/>
            <a:chOff x="2635023" y="2091899"/>
            <a:chExt cx="1762174" cy="2684495"/>
          </a:xfrm>
        </p:grpSpPr>
        <p:sp>
          <p:nvSpPr>
            <p:cNvPr id="49" name="TextBox 48"/>
            <p:cNvSpPr txBox="1"/>
            <p:nvPr/>
          </p:nvSpPr>
          <p:spPr>
            <a:xfrm>
              <a:off x="2635023" y="2091899"/>
              <a:ext cx="14991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Yanone Kaffeesatz Light"/>
                  <a:cs typeface="Yanone Kaffeesatz Light"/>
                </a:rPr>
                <a:t>2010: </a:t>
              </a:r>
              <a:r>
                <a:rPr lang="en-US" sz="2400" dirty="0" err="1" smtClean="0">
                  <a:latin typeface="Yanone Kaffeesatz Light"/>
                  <a:cs typeface="Yanone Kaffeesatz Light"/>
                </a:rPr>
                <a:t>Dremel</a:t>
              </a:r>
              <a:r>
                <a:rPr lang="en-US" sz="2400" dirty="0" smtClean="0">
                  <a:latin typeface="Yanone Kaffeesatz Light"/>
                  <a:cs typeface="Yanone Kaffeesatz Light"/>
                </a:rPr>
                <a:t> Query</a:t>
              </a:r>
              <a:endParaRPr lang="en-US" sz="2400" dirty="0">
                <a:latin typeface="Yanone Kaffeesatz Light"/>
                <a:cs typeface="Yanone Kaffeesatz Light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4193997" y="4573194"/>
              <a:ext cx="203200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D4A59"/>
                </a:solidFill>
                <a:latin typeface="Yanone Kaffeesatz Light"/>
                <a:cs typeface="Yanone Kaffeesatz Light"/>
              </a:endParaRPr>
            </a:p>
          </p:txBody>
        </p:sp>
        <p:cxnSp>
          <p:nvCxnSpPr>
            <p:cNvPr id="55" name="Straight Connector 54"/>
            <p:cNvCxnSpPr>
              <a:stCxn id="49" idx="2"/>
              <a:endCxn id="50" idx="0"/>
            </p:cNvCxnSpPr>
            <p:nvPr/>
          </p:nvCxnSpPr>
          <p:spPr>
            <a:xfrm>
              <a:off x="3384580" y="2922896"/>
              <a:ext cx="911017" cy="1650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4134137" y="609600"/>
            <a:ext cx="1508582" cy="3107334"/>
            <a:chOff x="4134137" y="1676400"/>
            <a:chExt cx="1508582" cy="3107334"/>
          </a:xfrm>
        </p:grpSpPr>
        <p:sp>
          <p:nvSpPr>
            <p:cNvPr id="51" name="TextBox 50"/>
            <p:cNvSpPr txBox="1"/>
            <p:nvPr/>
          </p:nvSpPr>
          <p:spPr>
            <a:xfrm>
              <a:off x="4134137" y="1676400"/>
              <a:ext cx="15085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Yanone Kaffeesatz Light"/>
                  <a:cs typeface="Yanone Kaffeesatz Light"/>
                </a:rPr>
                <a:t>2012: Impala query</a:t>
              </a:r>
              <a:endParaRPr lang="en-US" sz="2400" dirty="0">
                <a:latin typeface="Yanone Kaffeesatz Light"/>
                <a:cs typeface="Yanone Kaffeesatz Light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4760129" y="4580534"/>
              <a:ext cx="203200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D4A59"/>
                </a:solidFill>
                <a:latin typeface="Yanone Kaffeesatz Light"/>
                <a:cs typeface="Yanone Kaffeesatz Light"/>
              </a:endParaRPr>
            </a:p>
          </p:txBody>
        </p:sp>
        <p:cxnSp>
          <p:nvCxnSpPr>
            <p:cNvPr id="56" name="Straight Connector 55"/>
            <p:cNvCxnSpPr>
              <a:stCxn id="52" idx="0"/>
              <a:endCxn id="51" idx="2"/>
            </p:cNvCxnSpPr>
            <p:nvPr/>
          </p:nvCxnSpPr>
          <p:spPr>
            <a:xfrm flipV="1">
              <a:off x="4861729" y="2507397"/>
              <a:ext cx="26699" cy="20731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145019" y="1103527"/>
            <a:ext cx="1583619" cy="2606067"/>
            <a:chOff x="5145019" y="2170327"/>
            <a:chExt cx="1583619" cy="2606067"/>
          </a:xfrm>
        </p:grpSpPr>
        <p:sp>
          <p:nvSpPr>
            <p:cNvPr id="57" name="Oval 56"/>
            <p:cNvSpPr/>
            <p:nvPr/>
          </p:nvSpPr>
          <p:spPr>
            <a:xfrm>
              <a:off x="5145019" y="4573194"/>
              <a:ext cx="203200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D4A59"/>
                </a:solidFill>
                <a:latin typeface="Yanone Kaffeesatz Light"/>
                <a:cs typeface="Yanone Kaffeesatz Light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54618" y="2170327"/>
              <a:ext cx="1474020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Yanone Kaffeesatz Light"/>
                  <a:cs typeface="Yanone Kaffeesatz Light"/>
                </a:rPr>
                <a:t>2010:</a:t>
              </a:r>
            </a:p>
            <a:p>
              <a:pPr algn="ctr"/>
              <a:r>
                <a:rPr lang="en-US" sz="2400" dirty="0" smtClean="0">
                  <a:latin typeface="Yanone Kaffeesatz Light"/>
                  <a:cs typeface="Yanone Kaffeesatz Light"/>
                </a:rPr>
                <a:t>In-memory Spark query</a:t>
              </a:r>
              <a:endParaRPr lang="en-US" sz="2400" dirty="0">
                <a:latin typeface="Yanone Kaffeesatz Light"/>
                <a:cs typeface="Yanone Kaffeesatz Light"/>
              </a:endParaRPr>
            </a:p>
          </p:txBody>
        </p:sp>
        <p:cxnSp>
          <p:nvCxnSpPr>
            <p:cNvPr id="59" name="Straight Connector 58"/>
            <p:cNvCxnSpPr>
              <a:stCxn id="58" idx="2"/>
              <a:endCxn id="57" idx="7"/>
            </p:cNvCxnSpPr>
            <p:nvPr/>
          </p:nvCxnSpPr>
          <p:spPr>
            <a:xfrm flipH="1">
              <a:off x="5318461" y="3370655"/>
              <a:ext cx="673167" cy="12322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5940828" y="1603227"/>
            <a:ext cx="2086392" cy="2109930"/>
            <a:chOff x="5940828" y="2670027"/>
            <a:chExt cx="2086392" cy="2109930"/>
          </a:xfrm>
        </p:grpSpPr>
        <p:sp>
          <p:nvSpPr>
            <p:cNvPr id="60" name="TextBox 59"/>
            <p:cNvSpPr txBox="1"/>
            <p:nvPr/>
          </p:nvSpPr>
          <p:spPr>
            <a:xfrm>
              <a:off x="6553200" y="2670027"/>
              <a:ext cx="1474020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Yanone Kaffeesatz Light"/>
                  <a:cs typeface="Yanone Kaffeesatz Light"/>
                </a:rPr>
                <a:t>2013:</a:t>
              </a:r>
            </a:p>
            <a:p>
              <a:pPr algn="ctr"/>
              <a:r>
                <a:rPr lang="en-US" sz="2400" dirty="0" smtClean="0">
                  <a:latin typeface="Yanone Kaffeesatz Light"/>
                  <a:cs typeface="Yanone Kaffeesatz Light"/>
                </a:rPr>
                <a:t>Spark streaming</a:t>
              </a:r>
              <a:endParaRPr lang="en-US" sz="2400" dirty="0">
                <a:latin typeface="Yanone Kaffeesatz Light"/>
                <a:cs typeface="Yanone Kaffeesatz Light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940828" y="4576757"/>
              <a:ext cx="203200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D4A59"/>
                </a:solidFill>
                <a:latin typeface="Yanone Kaffeesatz Light"/>
                <a:cs typeface="Yanone Kaffeesatz Light"/>
              </a:endParaRPr>
            </a:p>
          </p:txBody>
        </p:sp>
        <p:cxnSp>
          <p:nvCxnSpPr>
            <p:cNvPr id="62" name="Straight Connector 61"/>
            <p:cNvCxnSpPr>
              <a:stCxn id="60" idx="2"/>
              <a:endCxn id="61" idx="7"/>
            </p:cNvCxnSpPr>
            <p:nvPr/>
          </p:nvCxnSpPr>
          <p:spPr>
            <a:xfrm flipH="1">
              <a:off x="6114270" y="3870355"/>
              <a:ext cx="1175940" cy="736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Title 1"/>
          <p:cNvSpPr>
            <a:spLocks noGrp="1"/>
          </p:cNvSpPr>
          <p:nvPr>
            <p:ph type="title"/>
          </p:nvPr>
        </p:nvSpPr>
        <p:spPr>
          <a:xfrm>
            <a:off x="0" y="5837238"/>
            <a:ext cx="9144000" cy="1020762"/>
          </a:xfrm>
        </p:spPr>
        <p:txBody>
          <a:bodyPr/>
          <a:lstStyle/>
          <a:p>
            <a:r>
              <a:rPr lang="en-US" dirty="0" smtClean="0"/>
              <a:t>1000 16-core machines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524000" y="4114800"/>
            <a:ext cx="129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Yanone Kaffeesatz Regular"/>
                <a:cs typeface="Yanone Kaffeesatz Regular"/>
              </a:rPr>
              <a:t>26</a:t>
            </a:r>
          </a:p>
          <a:p>
            <a:pPr algn="ctr"/>
            <a:r>
              <a:rPr lang="en-US" sz="2400" dirty="0" smtClean="0">
                <a:latin typeface="Yanone Kaffeesatz Regular"/>
                <a:cs typeface="Yanone Kaffeesatz Regular"/>
              </a:rPr>
              <a:t>decisions/second</a:t>
            </a:r>
            <a:endParaRPr lang="en-US" sz="2400" dirty="0">
              <a:latin typeface="Yanone Kaffeesatz Regular"/>
              <a:cs typeface="Yanone Kaffeesatz Regular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676" y="4343400"/>
            <a:ext cx="15905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Yanone Kaffeesatz Regular"/>
                <a:cs typeface="Yanone Kaffeesatz Regular"/>
              </a:rPr>
              <a:t>Scheduler throughput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64505" y="4113590"/>
            <a:ext cx="129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Yanone Kaffeesatz Regular"/>
                <a:cs typeface="Yanone Kaffeesatz Regular"/>
              </a:rPr>
              <a:t>1.6K</a:t>
            </a:r>
          </a:p>
          <a:p>
            <a:pPr algn="ctr"/>
            <a:r>
              <a:rPr lang="en-US" sz="2400" dirty="0" smtClean="0">
                <a:latin typeface="Yanone Kaffeesatz Regular"/>
                <a:cs typeface="Yanone Kaffeesatz Regular"/>
              </a:rPr>
              <a:t>decisions/second</a:t>
            </a:r>
            <a:endParaRPr lang="en-US" sz="2400" dirty="0">
              <a:latin typeface="Yanone Kaffeesatz Regular"/>
              <a:cs typeface="Yanone Kaffeesatz Regular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105400" y="4114800"/>
            <a:ext cx="129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Yanone Kaffeesatz Regular"/>
                <a:cs typeface="Yanone Kaffeesatz Regular"/>
              </a:rPr>
              <a:t>160K</a:t>
            </a:r>
          </a:p>
          <a:p>
            <a:pPr algn="ctr"/>
            <a:r>
              <a:rPr lang="en-US" sz="2400" dirty="0" smtClean="0">
                <a:latin typeface="Yanone Kaffeesatz Regular"/>
                <a:cs typeface="Yanone Kaffeesatz Regular"/>
              </a:rPr>
              <a:t>decisions/second</a:t>
            </a:r>
            <a:endParaRPr lang="en-US" sz="2400" dirty="0">
              <a:latin typeface="Yanone Kaffeesatz Regular"/>
              <a:cs typeface="Yanone Kaffeesatz Regular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010400" y="4114800"/>
            <a:ext cx="129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Yanone Kaffeesatz Regular"/>
                <a:cs typeface="Yanone Kaffeesatz Regular"/>
              </a:rPr>
              <a:t>16M</a:t>
            </a:r>
          </a:p>
          <a:p>
            <a:pPr algn="ctr"/>
            <a:r>
              <a:rPr lang="en-US" sz="2400" dirty="0" smtClean="0">
                <a:latin typeface="Yanone Kaffeesatz Regular"/>
                <a:cs typeface="Yanone Kaffeesatz Regular"/>
              </a:rPr>
              <a:t>decisions/second</a:t>
            </a:r>
            <a:endParaRPr lang="en-US" sz="2400" dirty="0">
              <a:latin typeface="Yanone Kaffeesatz Regular"/>
              <a:cs typeface="Yanone Kaffeesatz Regula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76600" y="4191000"/>
            <a:ext cx="1295400" cy="1929190"/>
          </a:xfrm>
          <a:prstGeom prst="rect">
            <a:avLst/>
          </a:prstGeom>
          <a:noFill/>
          <a:ln w="57150" cmpd="sng">
            <a:solidFill>
              <a:srgbClr val="FF82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722" y="5082956"/>
            <a:ext cx="1371600" cy="1371600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>
          <a:xfrm>
            <a:off x="5334000" y="1143000"/>
            <a:ext cx="1318381" cy="1143000"/>
          </a:xfrm>
          <a:prstGeom prst="rect">
            <a:avLst/>
          </a:prstGeom>
          <a:noFill/>
          <a:ln w="57150" cmpd="sng">
            <a:solidFill>
              <a:srgbClr val="FF82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58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8" grpId="0"/>
      <p:bldP spid="74" grpId="0"/>
      <p:bldP spid="75" grpId="0"/>
      <p:bldP spid="76" grpId="0"/>
      <p:bldP spid="11" grpId="0" animBg="1"/>
      <p:bldP spid="8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01718"/>
            <a:ext cx="9144000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0"/>
              </a:spcAft>
            </a:pPr>
            <a:r>
              <a:rPr lang="en-US" sz="5400" dirty="0" smtClean="0">
                <a:latin typeface="Yanone Kaffeesatz Regular"/>
                <a:cs typeface="Yanone Kaffeesatz Regular"/>
              </a:rPr>
              <a:t>Millisecond Latency</a:t>
            </a:r>
            <a:endParaRPr lang="en-US" sz="2400" dirty="0">
              <a:latin typeface="Yanone Kaffeesatz Light"/>
              <a:cs typeface="Yanone Kaffeesatz Light"/>
            </a:endParaRPr>
          </a:p>
          <a:p>
            <a:pPr algn="ctr">
              <a:spcAft>
                <a:spcPts val="3000"/>
              </a:spcAft>
            </a:pPr>
            <a:r>
              <a:rPr lang="en-US" sz="5400" dirty="0" smtClean="0">
                <a:latin typeface="Yanone Kaffeesatz Regular"/>
                <a:cs typeface="Yanone Kaffeesatz Regular"/>
              </a:rPr>
              <a:t>Quality Placement</a:t>
            </a:r>
            <a:endParaRPr lang="en-US" sz="5400" dirty="0">
              <a:latin typeface="Yanone Kaffeesatz Regular"/>
              <a:cs typeface="Yanone Kaffeesatz Regular"/>
            </a:endParaRPr>
          </a:p>
          <a:p>
            <a:pPr algn="ctr">
              <a:spcAft>
                <a:spcPts val="3000"/>
              </a:spcAft>
            </a:pPr>
            <a:r>
              <a:rPr lang="en-US" sz="5400" dirty="0" smtClean="0">
                <a:latin typeface="Yanone Kaffeesatz Regular"/>
                <a:cs typeface="Yanone Kaffeesatz Regular"/>
              </a:rPr>
              <a:t>Fault Tolerant</a:t>
            </a:r>
          </a:p>
          <a:p>
            <a:pPr algn="ctr">
              <a:spcAft>
                <a:spcPts val="3000"/>
              </a:spcAft>
            </a:pPr>
            <a:r>
              <a:rPr lang="en-US" sz="5400" dirty="0" smtClean="0">
                <a:latin typeface="Yanone Kaffeesatz Regular"/>
                <a:cs typeface="Yanone Kaffeesatz Regular"/>
              </a:rPr>
              <a:t>High Throughput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33400" y="1223474"/>
            <a:ext cx="8077200" cy="0"/>
          </a:xfrm>
          <a:prstGeom prst="straightConnector1">
            <a:avLst/>
          </a:prstGeom>
          <a:ln>
            <a:headEnd type="arrow"/>
            <a:tailEnd type="non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3124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Yanone Kaffeesatz Light"/>
                <a:cs typeface="Yanone Kaffeesatz Light"/>
              </a:rPr>
              <a:t>Today: Completely Centralized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60600" y="1219200"/>
            <a:ext cx="458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Less centralization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0"/>
            <a:ext cx="3657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Yanone Kaffeesatz Light"/>
                <a:cs typeface="Yanone Kaffeesatz Light"/>
              </a:rPr>
              <a:t>Sparrow:</a:t>
            </a:r>
          </a:p>
          <a:p>
            <a:pPr algn="ctr"/>
            <a:r>
              <a:rPr lang="en-US" sz="3200" dirty="0" smtClean="0">
                <a:latin typeface="Yanone Kaffeesatz Light"/>
                <a:cs typeface="Yanone Kaffeesatz Light"/>
              </a:rPr>
              <a:t>Completely Decentralized</a:t>
            </a:r>
            <a:endParaRPr lang="en-US" sz="3200" dirty="0">
              <a:latin typeface="Yanone Kaffeesatz Light"/>
              <a:cs typeface="Yanone Kaffeesatz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5400" y="5257800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4800" dirty="0">
              <a:solidFill>
                <a:schemeClr val="accent5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5400" y="4038600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4800" dirty="0">
              <a:solidFill>
                <a:schemeClr val="accent5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9200" y="2895600"/>
            <a:ext cx="649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804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4800" dirty="0">
              <a:solidFill>
                <a:srgbClr val="00804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5400" y="1676400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4800" dirty="0">
              <a:solidFill>
                <a:schemeClr val="accent5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62800" y="1676400"/>
            <a:ext cx="649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804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4800" dirty="0">
              <a:solidFill>
                <a:srgbClr val="00804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2800" y="4038600"/>
            <a:ext cx="649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804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4800" dirty="0">
              <a:solidFill>
                <a:srgbClr val="00804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2800" y="5257800"/>
            <a:ext cx="649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804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4800" dirty="0">
              <a:solidFill>
                <a:srgbClr val="00804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2800" y="2590800"/>
            <a:ext cx="4873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Yanone Kaffeesatz Bold"/>
                <a:ea typeface="Zapf Dingbats"/>
                <a:cs typeface="Yanone Kaffeesatz Bold"/>
                <a:sym typeface="Zapf Dingbats"/>
              </a:rPr>
              <a:t>?</a:t>
            </a:r>
            <a:endParaRPr lang="en-US" sz="8000" dirty="0">
              <a:latin typeface="Yanone Kaffeesatz Bold"/>
              <a:cs typeface="Yanone Kaffeesatz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2800" y="2895600"/>
            <a:ext cx="649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804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4800" dirty="0">
              <a:solidFill>
                <a:srgbClr val="008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226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6" grpId="1"/>
      <p:bldP spid="17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Sparrow</a:t>
            </a:r>
            <a:endParaRPr lang="en-US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600" dirty="0" smtClean="0">
                <a:latin typeface="Yanone Kaffeesatz Regular"/>
                <a:cs typeface="Yanone Kaffeesatz Regular"/>
              </a:rPr>
              <a:t>Decentralized approach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600" dirty="0">
                <a:latin typeface="Yanone Kaffeesatz Regular"/>
                <a:cs typeface="Yanone Kaffeesatz Regular"/>
              </a:rPr>
              <a:t>	</a:t>
            </a:r>
            <a:r>
              <a:rPr lang="en-US" sz="3600" dirty="0" smtClean="0"/>
              <a:t>Existing randomized approaches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600" dirty="0" smtClean="0"/>
              <a:t>	Batch Sampling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600" dirty="0"/>
              <a:t>	</a:t>
            </a:r>
            <a:r>
              <a:rPr lang="en-US" sz="3600" dirty="0" smtClean="0"/>
              <a:t>Late Binding</a:t>
            </a:r>
            <a:endParaRPr lang="en-US" sz="3600" dirty="0"/>
          </a:p>
          <a:p>
            <a:pPr marL="0" indent="0">
              <a:spcBef>
                <a:spcPts val="0"/>
              </a:spcBef>
              <a:spcAft>
                <a:spcPts val="3000"/>
              </a:spcAft>
              <a:buNone/>
            </a:pPr>
            <a:r>
              <a:rPr lang="en-US" sz="3600" dirty="0" smtClean="0">
                <a:latin typeface="Yanone Kaffeesatz Regular"/>
                <a:cs typeface="Yanone Kaffeesatz Regular"/>
              </a:rPr>
              <a:t>	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Analytical performance evaluation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spcBef>
                <a:spcPts val="500"/>
              </a:spcBef>
              <a:spcAft>
                <a:spcPts val="3000"/>
              </a:spcAft>
              <a:buNone/>
            </a:pPr>
            <a:r>
              <a:rPr lang="en-US" sz="3600" dirty="0" smtClean="0">
                <a:latin typeface="Yanone Kaffeesatz Regular"/>
                <a:cs typeface="Yanone Kaffeesatz Regular"/>
              </a:rPr>
              <a:t>Handling constraints</a:t>
            </a:r>
            <a:endParaRPr lang="en-US" sz="3600" dirty="0">
              <a:latin typeface="Yanone Kaffeesatz Regular"/>
              <a:cs typeface="Yanone Kaffeesatz Regular"/>
            </a:endParaRPr>
          </a:p>
          <a:p>
            <a:pPr marL="0" indent="0">
              <a:spcBef>
                <a:spcPts val="500"/>
              </a:spcBef>
              <a:spcAft>
                <a:spcPts val="3000"/>
              </a:spcAft>
              <a:buNone/>
            </a:pPr>
            <a:r>
              <a:rPr lang="en-US" sz="3600" dirty="0" smtClean="0">
                <a:solidFill>
                  <a:srgbClr val="A6A6A6"/>
                </a:solidFill>
                <a:latin typeface="Yanone Kaffeesatz Regular"/>
                <a:cs typeface="Yanone Kaffeesatz Regular"/>
              </a:rPr>
              <a:t>Fairness </a:t>
            </a:r>
            <a:r>
              <a:rPr lang="en-US" sz="3600" dirty="0">
                <a:solidFill>
                  <a:srgbClr val="A6A6A6"/>
                </a:solidFill>
                <a:latin typeface="Yanone Kaffeesatz Regular"/>
                <a:cs typeface="Yanone Kaffeesatz Regular"/>
              </a:rPr>
              <a:t>and policy enforcement</a:t>
            </a:r>
          </a:p>
          <a:p>
            <a:pPr marL="0" indent="0">
              <a:spcBef>
                <a:spcPts val="500"/>
              </a:spcBef>
              <a:spcAft>
                <a:spcPts val="3000"/>
              </a:spcAft>
              <a:buNone/>
            </a:pPr>
            <a:r>
              <a:rPr lang="en-US" sz="3600" dirty="0" smtClean="0">
                <a:latin typeface="Yanone Kaffeesatz Regular"/>
                <a:cs typeface="Yanone Kaffeesatz Regular"/>
              </a:rPr>
              <a:t>Within 12% of ideal on 100 machines</a:t>
            </a:r>
            <a:endParaRPr lang="en-US" sz="3600" dirty="0">
              <a:latin typeface="Yanone Kaffeesatz Regular"/>
              <a:cs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8271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C8C8C8"/>
      </a:accent6>
      <a:hlink>
        <a:srgbClr val="74B6BC"/>
      </a:hlink>
      <a:folHlink>
        <a:srgbClr val="7F95A4"/>
      </a:folHlink>
    </a:clrScheme>
    <a:fontScheme name="Custom 3">
      <a:majorFont>
        <a:latin typeface="Yanone Kaffeesatz"/>
        <a:ea typeface=""/>
        <a:cs typeface=""/>
      </a:majorFont>
      <a:minorFont>
        <a:latin typeface="Yanone Kaffeesatz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21085</TotalTime>
  <Words>982</Words>
  <Application>Microsoft Macintosh PowerPoint</Application>
  <PresentationFormat>On-screen Show (4:3)</PresentationFormat>
  <Paragraphs>428</Paragraphs>
  <Slides>43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Sparrow</vt:lpstr>
      <vt:lpstr>PowerPoint Presentation</vt:lpstr>
      <vt:lpstr>PowerPoint Presentation</vt:lpstr>
      <vt:lpstr>Scheduling Setting</vt:lpstr>
      <vt:lpstr>Job Latencies Rapidly Decreasing</vt:lpstr>
      <vt:lpstr>PowerPoint Presentation</vt:lpstr>
      <vt:lpstr>1000 16-core machines</vt:lpstr>
      <vt:lpstr>PowerPoint Presentation</vt:lpstr>
      <vt:lpstr>Sparrow</vt:lpstr>
      <vt:lpstr>Scheduling with Sparrow</vt:lpstr>
      <vt:lpstr>Random</vt:lpstr>
      <vt:lpstr>Simulated Results</vt:lpstr>
      <vt:lpstr>Per-task sampling</vt:lpstr>
      <vt:lpstr>Per-task sampling</vt:lpstr>
      <vt:lpstr>Simulated Results</vt:lpstr>
      <vt:lpstr>Response Time Grows with Tasks/Job!</vt:lpstr>
      <vt:lpstr>Per-Task Sampling</vt:lpstr>
      <vt:lpstr>Per-task Sampling</vt:lpstr>
      <vt:lpstr>Per-task versus Batch Sampling</vt:lpstr>
      <vt:lpstr>Simulated Results</vt:lpstr>
      <vt:lpstr>PowerPoint Presentation</vt:lpstr>
      <vt:lpstr>Late Binding</vt:lpstr>
      <vt:lpstr>Late Binding</vt:lpstr>
      <vt:lpstr>Late Binding</vt:lpstr>
      <vt:lpstr>Simulated Results</vt:lpstr>
      <vt:lpstr>PowerPoint Presentation</vt:lpstr>
      <vt:lpstr>Job Constraints</vt:lpstr>
      <vt:lpstr>Per-Task Constraints</vt:lpstr>
      <vt:lpstr>Technique Recap</vt:lpstr>
      <vt:lpstr>PowerPoint Presentation</vt:lpstr>
      <vt:lpstr>Spark on Sparrow</vt:lpstr>
      <vt:lpstr>Spark on Sparrow</vt:lpstr>
      <vt:lpstr>Spark on Sparrow</vt:lpstr>
      <vt:lpstr>How does Sparrow compare to Spark’s native scheduler?</vt:lpstr>
      <vt:lpstr>TPC-H Queries: Background</vt:lpstr>
      <vt:lpstr>TPC-H Queries</vt:lpstr>
      <vt:lpstr>TPC-H Queries</vt:lpstr>
      <vt:lpstr>Fault Tolerance</vt:lpstr>
      <vt:lpstr>When does Sparrow not work as well?</vt:lpstr>
      <vt:lpstr>Related Work</vt:lpstr>
      <vt:lpstr>www.github.com/radlab/sparrow</vt:lpstr>
      <vt:lpstr>Backup Slides</vt:lpstr>
      <vt:lpstr>Policy Enforcement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shivaram</dc:creator>
  <cp:lastModifiedBy>Kay Ousterhout</cp:lastModifiedBy>
  <cp:revision>702</cp:revision>
  <cp:lastPrinted>2013-10-30T04:09:18Z</cp:lastPrinted>
  <dcterms:created xsi:type="dcterms:W3CDTF">2012-10-04T23:09:40Z</dcterms:created>
  <dcterms:modified xsi:type="dcterms:W3CDTF">2013-11-05T17:20:05Z</dcterms:modified>
</cp:coreProperties>
</file>