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01" r:id="rId2"/>
    <p:sldId id="542" r:id="rId3"/>
    <p:sldId id="551" r:id="rId4"/>
    <p:sldId id="562" r:id="rId5"/>
    <p:sldId id="402" r:id="rId6"/>
    <p:sldId id="552" r:id="rId7"/>
    <p:sldId id="563" r:id="rId8"/>
    <p:sldId id="546" r:id="rId9"/>
    <p:sldId id="548" r:id="rId10"/>
    <p:sldId id="558" r:id="rId11"/>
    <p:sldId id="554" r:id="rId12"/>
    <p:sldId id="556" r:id="rId13"/>
    <p:sldId id="557" r:id="rId14"/>
    <p:sldId id="565" r:id="rId15"/>
    <p:sldId id="566" r:id="rId16"/>
    <p:sldId id="560" r:id="rId17"/>
    <p:sldId id="549" r:id="rId18"/>
    <p:sldId id="564" r:id="rId19"/>
    <p:sldId id="480" r:id="rId20"/>
    <p:sldId id="486" r:id="rId21"/>
    <p:sldId id="538" r:id="rId22"/>
    <p:sldId id="529" r:id="rId23"/>
    <p:sldId id="530" r:id="rId24"/>
    <p:sldId id="531" r:id="rId25"/>
    <p:sldId id="508" r:id="rId26"/>
    <p:sldId id="533" r:id="rId27"/>
    <p:sldId id="461" r:id="rId28"/>
    <p:sldId id="460" r:id="rId29"/>
    <p:sldId id="466" r:id="rId30"/>
    <p:sldId id="429" r:id="rId31"/>
    <p:sldId id="432" r:id="rId32"/>
    <p:sldId id="435" r:id="rId33"/>
    <p:sldId id="459" r:id="rId34"/>
    <p:sldId id="442" r:id="rId35"/>
    <p:sldId id="520" r:id="rId36"/>
    <p:sldId id="50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00"/>
    <a:srgbClr val="C0504D"/>
    <a:srgbClr val="981317"/>
    <a:srgbClr val="008040"/>
    <a:srgbClr val="B9CDE5"/>
    <a:srgbClr val="3D4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0" autoAdjust="0"/>
    <p:restoredTop sz="83333" autoAdjust="0"/>
  </p:normalViewPr>
  <p:slideViewPr>
    <p:cSldViewPr>
      <p:cViewPr>
        <p:scale>
          <a:sx n="125" d="100"/>
          <a:sy n="125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65" d="100"/>
          <a:sy n="165" d="100"/>
        </p:scale>
        <p:origin x="-261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9FF37-ABA2-BE42-9998-EC9673F3D84A}" type="datetimeFigureOut">
              <a:rPr lang="en-US" smtClean="0"/>
              <a:t>12/1/13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339A4-1BC9-4D42-BA10-537D9112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2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57AC-B911-41D5-B784-0AF0C2992991}" type="datetimeFigureOut">
              <a:rPr lang="en-US" smtClean="0"/>
              <a:t>12/1/13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67D1D-873B-41B3-9738-AC192A692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7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50916E-BDB9-E443-9E54-60C2B4A1430F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idea: use randomization with refinement!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68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44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0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00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minute sampled period in the middle of the experiment (4000 queries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000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0: submits at rate to use entire </a:t>
            </a:r>
            <a:r>
              <a:rPr lang="en-US" dirty="0" smtClean="0"/>
              <a:t>cluster</a:t>
            </a:r>
            <a:r>
              <a:rPr lang="en-US" dirty="0" smtClean="0"/>
              <a:t>, user 1: adjusts</a:t>
            </a:r>
            <a:r>
              <a:rPr lang="en-US" baseline="0" dirty="0" smtClean="0"/>
              <a:t> submission rate every 10 seconds.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8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31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4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55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Originally: jobs were many hours.  Since beginning, push to drive down latencies. Innovations include better query languages (hive), better data layout/more parallelism (</a:t>
            </a:r>
            <a:r>
              <a:rPr lang="en-US" baseline="0" dirty="0" err="1" smtClean="0"/>
              <a:t>dremel</a:t>
            </a:r>
            <a:r>
              <a:rPr lang="en-US" baseline="0" dirty="0" smtClean="0"/>
              <a:t>), storing data in memory (Spark).  These short data analytics jobs are still doing a large </a:t>
            </a:r>
            <a:r>
              <a:rPr lang="en-US" baseline="0" dirty="0" err="1" smtClean="0"/>
              <a:t>amt</a:t>
            </a:r>
            <a:r>
              <a:rPr lang="en-US" baseline="0" dirty="0" smtClean="0"/>
              <a:t> of computation, still processing lots of data, just doing so very quickly. We expect this trend to continue.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1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B9C96-35DC-4441-A046-3D71FC8CAE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7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67D1D-873B-41B3-9738-AC192A692B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8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1C5-71BA-4A1F-B891-0D7E2BFF44D3}" type="datetimeFigureOut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1C5-71BA-4A1F-B891-0D7E2BFF44D3}" type="datetimeFigureOut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3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1C5-71BA-4A1F-B891-0D7E2BFF44D3}" type="datetimeFigureOut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9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1C5-71BA-4A1F-B891-0D7E2BFF44D3}" type="datetimeFigureOut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9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1C5-71BA-4A1F-B891-0D7E2BFF44D3}" type="datetimeFigureOut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8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1C5-71BA-4A1F-B891-0D7E2BFF44D3}" type="datetimeFigureOut">
              <a:rPr lang="en-US" smtClean="0"/>
              <a:t>12/1/13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3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1C5-71BA-4A1F-B891-0D7E2BFF44D3}" type="datetimeFigureOut">
              <a:rPr lang="en-US" smtClean="0"/>
              <a:t>12/1/13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9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1C5-71BA-4A1F-B891-0D7E2BFF44D3}" type="datetimeFigureOut">
              <a:rPr lang="en-US" smtClean="0"/>
              <a:t>12/1/13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1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1C5-71BA-4A1F-B891-0D7E2BFF44D3}" type="datetimeFigureOut">
              <a:rPr lang="en-US" smtClean="0"/>
              <a:t>12/1/13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2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1C5-71BA-4A1F-B891-0D7E2BFF44D3}" type="datetimeFigureOut">
              <a:rPr lang="en-US" smtClean="0"/>
              <a:t>12/1/13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5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31C5-71BA-4A1F-B891-0D7E2BFF44D3}" type="datetimeFigureOut">
              <a:rPr lang="en-US" smtClean="0"/>
              <a:t>12/1/13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5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931C5-71BA-4A1F-B891-0D7E2BFF44D3}" type="datetimeFigureOut">
              <a:rPr lang="en-US" smtClean="0"/>
              <a:t>12/1/13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AAAA-3E06-44C7-9CF6-7642BC7F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6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Yanone Kaffeesatz Light"/>
          <a:ea typeface="+mn-ea"/>
          <a:cs typeface="Yanone Kaffeesatz Ligh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Yanone Kaffeesatz Light"/>
          <a:ea typeface="+mn-ea"/>
          <a:cs typeface="Yanone Kaffeesatz Ligh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Yanone Kaffeesatz Light"/>
          <a:ea typeface="+mn-ea"/>
          <a:cs typeface="Yanone Kaffeesatz Ligh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Yanone Kaffeesatz Light"/>
          <a:ea typeface="+mn-ea"/>
          <a:cs typeface="Yanone Kaffeesatz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Yanone Kaffeesatz Light"/>
          <a:ea typeface="+mn-ea"/>
          <a:cs typeface="Yanone Kaffeesatz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3"/>
          <p:cNvSpPr>
            <a:spLocks noGrp="1"/>
          </p:cNvSpPr>
          <p:nvPr>
            <p:ph type="ctrTitle"/>
          </p:nvPr>
        </p:nvSpPr>
        <p:spPr>
          <a:xfrm>
            <a:off x="533400" y="1201042"/>
            <a:ext cx="7772400" cy="793913"/>
          </a:xfrm>
        </p:spPr>
        <p:txBody>
          <a:bodyPr>
            <a:noAutofit/>
          </a:bodyPr>
          <a:lstStyle/>
          <a:p>
            <a:pPr algn="l"/>
            <a:r>
              <a:rPr lang="en-US" sz="9600" dirty="0" smtClean="0">
                <a:latin typeface="Yanone Kaffeesatz Bold"/>
                <a:ea typeface="ＭＳ Ｐゴシック" charset="0"/>
                <a:cs typeface="Yanone Kaffeesatz Bold"/>
              </a:rPr>
              <a:t>Sparrow</a:t>
            </a:r>
            <a:endParaRPr lang="en-US" sz="9600" dirty="0">
              <a:latin typeface="Yanone Kaffeesatz Bold"/>
              <a:ea typeface="ＭＳ Ｐゴシック" charset="0"/>
              <a:cs typeface="Yanone Kaffeesatz Bold"/>
            </a:endParaRPr>
          </a:p>
        </p:txBody>
      </p:sp>
      <p:sp>
        <p:nvSpPr>
          <p:cNvPr id="15362" name="Subtitle 8"/>
          <p:cNvSpPr>
            <a:spLocks noGrp="1"/>
          </p:cNvSpPr>
          <p:nvPr>
            <p:ph type="subTitle" idx="1"/>
          </p:nvPr>
        </p:nvSpPr>
        <p:spPr>
          <a:xfrm>
            <a:off x="609599" y="2209800"/>
            <a:ext cx="7696201" cy="932558"/>
          </a:xfrm>
        </p:spPr>
        <p:txBody>
          <a:bodyPr/>
          <a:lstStyle/>
          <a:p>
            <a:pPr algn="l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Yanone Kaffeesatz Regular"/>
                <a:cs typeface="Yanone Kaffeesatz Regular"/>
              </a:rPr>
              <a:t>Distributed Low-Latency Spark Scheduling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Yanone Kaffeesatz Regular"/>
              <a:ea typeface="ＭＳ Ｐゴシック" charset="0"/>
              <a:cs typeface="Yanone Kaffeesatz Regular"/>
            </a:endParaRPr>
          </a:p>
        </p:txBody>
      </p:sp>
      <p:sp>
        <p:nvSpPr>
          <p:cNvPr id="15363" name="Rectangle 30"/>
          <p:cNvSpPr>
            <a:spLocks noChangeArrowheads="1"/>
          </p:cNvSpPr>
          <p:nvPr/>
        </p:nvSpPr>
        <p:spPr bwMode="auto">
          <a:xfrm>
            <a:off x="609600" y="3762336"/>
            <a:ext cx="7133416" cy="55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rgbClr val="404040"/>
                </a:solidFill>
                <a:latin typeface="Yanone Kaffeesatz Light"/>
                <a:cs typeface="Yanone Kaffeesatz Light"/>
              </a:rPr>
              <a:t>Kay Ousterhout, Patrick Wendell, </a:t>
            </a:r>
            <a:r>
              <a:rPr lang="en-US" sz="2800" dirty="0" err="1" smtClean="0">
                <a:solidFill>
                  <a:srgbClr val="404040"/>
                </a:solidFill>
                <a:latin typeface="Yanone Kaffeesatz Light"/>
                <a:cs typeface="Yanone Kaffeesatz Light"/>
              </a:rPr>
              <a:t>Matei</a:t>
            </a:r>
            <a:r>
              <a:rPr lang="en-US" sz="2800" dirty="0" smtClean="0">
                <a:solidFill>
                  <a:srgbClr val="404040"/>
                </a:solidFill>
                <a:latin typeface="Yanone Kaffeesatz Light"/>
                <a:cs typeface="Yanone Kaffeesatz Light"/>
              </a:rPr>
              <a:t> </a:t>
            </a:r>
            <a:r>
              <a:rPr lang="en-US" sz="2800" dirty="0" err="1" smtClean="0">
                <a:solidFill>
                  <a:srgbClr val="404040"/>
                </a:solidFill>
                <a:latin typeface="Yanone Kaffeesatz Light"/>
                <a:cs typeface="Yanone Kaffeesatz Light"/>
              </a:rPr>
              <a:t>Zaharia</a:t>
            </a:r>
            <a:r>
              <a:rPr lang="en-US" sz="2800" dirty="0" smtClean="0">
                <a:solidFill>
                  <a:srgbClr val="404040"/>
                </a:solidFill>
                <a:latin typeface="Yanone Kaffeesatz Light"/>
                <a:cs typeface="Yanone Kaffeesatz Light"/>
              </a:rPr>
              <a:t>, </a:t>
            </a:r>
            <a:r>
              <a:rPr lang="en-US" sz="2800" dirty="0">
                <a:solidFill>
                  <a:srgbClr val="404040"/>
                </a:solidFill>
                <a:latin typeface="Yanone Kaffeesatz Light"/>
                <a:cs typeface="Yanone Kaffeesatz Light"/>
              </a:rPr>
              <a:t>Ion </a:t>
            </a:r>
            <a:r>
              <a:rPr lang="en-US" sz="2800" dirty="0" err="1">
                <a:solidFill>
                  <a:srgbClr val="404040"/>
                </a:solidFill>
                <a:latin typeface="Yanone Kaffeesatz Light"/>
                <a:cs typeface="Yanone Kaffeesatz Light"/>
              </a:rPr>
              <a:t>Stoica</a:t>
            </a:r>
            <a:endParaRPr lang="en-US" sz="2800" dirty="0">
              <a:solidFill>
                <a:srgbClr val="404040"/>
              </a:solidFill>
              <a:latin typeface="Yanone Kaffeesatz Light"/>
              <a:cs typeface="Yanone Kaffeesatz Light"/>
            </a:endParaRPr>
          </a:p>
        </p:txBody>
      </p:sp>
      <p:pic>
        <p:nvPicPr>
          <p:cNvPr id="15364" name="Picture 4" descr="amplab_hi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105400"/>
            <a:ext cx="3810000" cy="127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51816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7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020762"/>
          </a:xfrm>
        </p:spPr>
        <p:txBody>
          <a:bodyPr>
            <a:noAutofit/>
          </a:bodyPr>
          <a:lstStyle/>
          <a:p>
            <a:r>
              <a:rPr lang="en-US" sz="8000" dirty="0" smtClean="0"/>
              <a:t>Is the scheduler the bottleneck in my cluster?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207525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/>
          <p:cNvSpPr/>
          <p:nvPr/>
        </p:nvSpPr>
        <p:spPr>
          <a:xfrm>
            <a:off x="2514600" y="533400"/>
            <a:ext cx="5181600" cy="5257800"/>
          </a:xfrm>
          <a:prstGeom prst="arc">
            <a:avLst>
              <a:gd name="adj1" fmla="val 12493113"/>
              <a:gd name="adj2" fmla="val 18549472"/>
            </a:avLst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743200" y="26670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89767" y="1358173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257794" y="3954481"/>
            <a:ext cx="45719" cy="353694"/>
            <a:chOff x="7082687" y="3166892"/>
            <a:chExt cx="45719" cy="353694"/>
          </a:xfrm>
        </p:grpSpPr>
        <p:sp>
          <p:nvSpPr>
            <p:cNvPr id="25" name="Rectangle 24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6689767" y="1869916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689767" y="2377772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689767" y="2873330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689767" y="3404544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689767" y="4393584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76400" y="2667000"/>
            <a:ext cx="27432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Cluster Scheduler</a:t>
            </a:r>
            <a:endParaRPr lang="en-US" sz="3600" dirty="0"/>
          </a:p>
        </p:txBody>
      </p:sp>
      <p:sp>
        <p:nvSpPr>
          <p:cNvPr id="9" name="Arc 8"/>
          <p:cNvSpPr/>
          <p:nvPr/>
        </p:nvSpPr>
        <p:spPr>
          <a:xfrm>
            <a:off x="2590800" y="533400"/>
            <a:ext cx="5105400" cy="5257800"/>
          </a:xfrm>
          <a:prstGeom prst="arc">
            <a:avLst>
              <a:gd name="adj1" fmla="val 2523679"/>
              <a:gd name="adj2" fmla="val 9389943"/>
            </a:avLst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7200" y="619780"/>
            <a:ext cx="1497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Yanone Kaffeesatz Light"/>
                <a:cs typeface="Yanone Kaffeesatz Light"/>
              </a:rPr>
              <a:t>Task launch</a:t>
            </a:r>
            <a:endParaRPr lang="en-US" sz="2800" dirty="0">
              <a:latin typeface="Yanone Kaffeesatz Light"/>
              <a:cs typeface="Yanone Kaffeesatz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91000" y="5105400"/>
            <a:ext cx="200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Yanone Kaffeesatz Light"/>
                <a:cs typeface="Yanone Kaffeesatz Light"/>
              </a:rPr>
              <a:t>Task completion</a:t>
            </a:r>
            <a:endParaRPr lang="en-US" sz="2800" dirty="0">
              <a:latin typeface="Yanone Kaffeesatz Light"/>
              <a:cs typeface="Yanone Kaffeesatz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0400" y="48006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</p:spTree>
    <p:extLst>
      <p:ext uri="{BB962C8B-B14F-4D97-AF65-F5344CB8AC3E}">
        <p14:creationId xmlns:p14="http://schemas.microsoft.com/office/powerpoint/2010/main" val="477645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26 -0.06597 0.00452 -0.13195 0.01997 -0.17639 C 0.03542 -0.22084 0.06441 -0.24236 0.09219 -0.26667 C 0.11997 -0.29097 0.15399 -0.3125 0.18663 -0.32292 C 0.21927 -0.33334 0.25781 -0.33403 0.28785 -0.32894 C 0.31788 -0.32385 0.34392 -0.30602 0.36667 -0.2919 C 0.38941 -0.27778 0.40695 -0.26111 0.42448 -0.24445 " pathEditMode="relative" ptsTypes="aaaaaaA">
                                      <p:cBhvr>
                                        <p:cTn id="8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736 0.02037 -0.03454 0.04097 -0.05104 0.05625 C -0.06753 0.07153 -0.07638 0.08102 -0.09878 0.0919 C -0.12118 0.10278 -0.15138 0.12014 -0.18541 0.12153 C -0.21944 0.12291 -0.271 0.11296 -0.30329 0.10069 C -0.33559 0.08842 -0.35677 0.06898 -0.37882 0.04745 C -0.40086 0.02592 -0.42083 -0.00278 -0.43541 -0.02824 C -0.45 -0.05371 -0.46059 -0.07523 -0.46666 -0.10533 C -0.47274 -0.13542 -0.47257 -0.17222 -0.47222 -0.20903 " pathEditMode="relative" ptsTypes="aaaaaaaaA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 animBg="1"/>
      <p:bldP spid="30" grpId="2" animBg="1"/>
      <p:bldP spid="30" grpId="3" animBg="1"/>
      <p:bldP spid="31" grpId="1" animBg="1"/>
      <p:bldP spid="31" grpId="4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c 7"/>
          <p:cNvSpPr/>
          <p:nvPr/>
        </p:nvSpPr>
        <p:spPr>
          <a:xfrm>
            <a:off x="2514600" y="533400"/>
            <a:ext cx="5181600" cy="5257800"/>
          </a:xfrm>
          <a:prstGeom prst="arc">
            <a:avLst>
              <a:gd name="adj1" fmla="val 12493113"/>
              <a:gd name="adj2" fmla="val 18549472"/>
            </a:avLst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743200" y="26670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89767" y="1358173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257794" y="3954481"/>
            <a:ext cx="45719" cy="353694"/>
            <a:chOff x="7082687" y="3166892"/>
            <a:chExt cx="45719" cy="353694"/>
          </a:xfrm>
        </p:grpSpPr>
        <p:sp>
          <p:nvSpPr>
            <p:cNvPr id="25" name="Rectangle 24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6689767" y="1869916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689767" y="2377772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689767" y="2873330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689767" y="3404544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689767" y="4393584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76400" y="2667000"/>
            <a:ext cx="27432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Cluster Scheduler</a:t>
            </a:r>
            <a:endParaRPr lang="en-US" sz="3600" dirty="0"/>
          </a:p>
        </p:txBody>
      </p:sp>
      <p:sp>
        <p:nvSpPr>
          <p:cNvPr id="9" name="Arc 8"/>
          <p:cNvSpPr/>
          <p:nvPr/>
        </p:nvSpPr>
        <p:spPr>
          <a:xfrm>
            <a:off x="2590800" y="533400"/>
            <a:ext cx="5105400" cy="5257800"/>
          </a:xfrm>
          <a:prstGeom prst="arc">
            <a:avLst>
              <a:gd name="adj1" fmla="val 2523679"/>
              <a:gd name="adj2" fmla="val 9389943"/>
            </a:avLst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7200" y="619780"/>
            <a:ext cx="1497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Yanone Kaffeesatz Light"/>
                <a:cs typeface="Yanone Kaffeesatz Light"/>
              </a:rPr>
              <a:t>Task launch</a:t>
            </a:r>
            <a:endParaRPr lang="en-US" sz="2800" dirty="0">
              <a:latin typeface="Yanone Kaffeesatz Light"/>
              <a:cs typeface="Yanone Kaffeesatz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91000" y="5105400"/>
            <a:ext cx="200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Yanone Kaffeesatz Light"/>
                <a:cs typeface="Yanone Kaffeesatz Light"/>
              </a:rPr>
              <a:t>Task completion</a:t>
            </a:r>
            <a:endParaRPr lang="en-US" sz="2800" dirty="0">
              <a:latin typeface="Yanone Kaffeesatz Light"/>
              <a:cs typeface="Yanone Kaffeesatz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0400" y="48006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122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26 -0.06597 0.00452 -0.13195 0.01997 -0.17639 C 0.03542 -0.22084 0.06441 -0.24236 0.09219 -0.26667 C 0.11997 -0.29097 0.15399 -0.3125 0.18663 -0.32292 C 0.21927 -0.33334 0.25781 -0.33403 0.28785 -0.32894 C 0.31788 -0.32385 0.34392 -0.30602 0.36667 -0.2919 C 0.38941 -0.27778 0.40695 -0.26111 0.42448 -0.24445 " pathEditMode="relative" ptsTypes="aaaaaaA">
                                      <p:cBhvr>
                                        <p:cTn id="8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736 0.02037 -0.03454 0.04097 -0.05104 0.05625 C -0.06753 0.07153 -0.07638 0.08102 -0.09878 0.0919 C -0.12118 0.10278 -0.15138 0.12014 -0.18541 0.12153 C -0.21944 0.12291 -0.271 0.11296 -0.30329 0.10069 C -0.33559 0.08842 -0.35677 0.06898 -0.37882 0.04745 C -0.40086 0.02592 -0.42083 -0.00278 -0.43541 -0.02824 C -0.45 -0.05371 -0.46059 -0.07523 -0.46666 -0.10533 C -0.47274 -0.13542 -0.47257 -0.17222 -0.47222 -0.20903 " pathEditMode="relative" ptsTypes="aaaaaaaaA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1" grpId="0" animBg="1"/>
      <p:bldP spid="31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667000" y="364913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8" name="Arc 7"/>
          <p:cNvSpPr/>
          <p:nvPr/>
        </p:nvSpPr>
        <p:spPr>
          <a:xfrm>
            <a:off x="2514600" y="533400"/>
            <a:ext cx="5181600" cy="5257800"/>
          </a:xfrm>
          <a:prstGeom prst="arc">
            <a:avLst>
              <a:gd name="adj1" fmla="val 12493113"/>
              <a:gd name="adj2" fmla="val 18549472"/>
            </a:avLst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667000" y="3945467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89767" y="1358173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257794" y="3954481"/>
            <a:ext cx="45719" cy="353694"/>
            <a:chOff x="7082687" y="3166892"/>
            <a:chExt cx="45719" cy="353694"/>
          </a:xfrm>
        </p:grpSpPr>
        <p:sp>
          <p:nvSpPr>
            <p:cNvPr id="25" name="Rectangle 24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6689767" y="1869916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689767" y="2377772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689767" y="2873330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689767" y="3404544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689767" y="4393584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76400" y="2667000"/>
            <a:ext cx="27432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Cluster Scheduler</a:t>
            </a:r>
            <a:endParaRPr lang="en-US" sz="3600" dirty="0"/>
          </a:p>
        </p:txBody>
      </p:sp>
      <p:sp>
        <p:nvSpPr>
          <p:cNvPr id="9" name="Arc 8"/>
          <p:cNvSpPr/>
          <p:nvPr/>
        </p:nvSpPr>
        <p:spPr>
          <a:xfrm>
            <a:off x="2590800" y="533400"/>
            <a:ext cx="5105400" cy="5257800"/>
          </a:xfrm>
          <a:prstGeom prst="arc">
            <a:avLst>
              <a:gd name="adj1" fmla="val 2523679"/>
              <a:gd name="adj2" fmla="val 9389943"/>
            </a:avLst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7200" y="619780"/>
            <a:ext cx="1497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Yanone Kaffeesatz Light"/>
                <a:cs typeface="Yanone Kaffeesatz Light"/>
              </a:rPr>
              <a:t>Task launch</a:t>
            </a:r>
            <a:endParaRPr lang="en-US" sz="2800" dirty="0">
              <a:latin typeface="Yanone Kaffeesatz Light"/>
              <a:cs typeface="Yanone Kaffeesatz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91000" y="5105400"/>
            <a:ext cx="200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Yanone Kaffeesatz Light"/>
                <a:cs typeface="Yanone Kaffeesatz Light"/>
              </a:rPr>
              <a:t>Task completion</a:t>
            </a:r>
            <a:endParaRPr lang="en-US" sz="2800" dirty="0">
              <a:latin typeface="Yanone Kaffeesatz Light"/>
              <a:cs typeface="Yanone Kaffeesatz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67000" y="33528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0601" y="3352800"/>
            <a:ext cx="1447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Yanone Kaffeesatz Light"/>
                <a:cs typeface="Yanone Kaffeesatz Light"/>
              </a:rPr>
              <a:t>Scheduler delay</a:t>
            </a:r>
            <a:endParaRPr lang="en-US" sz="2800" dirty="0">
              <a:latin typeface="Yanone Kaffeesatz Light"/>
              <a:cs typeface="Yanone Kaffeesatz Light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62200" y="3352800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59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-304800"/>
            <a:ext cx="8021692" cy="865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4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-304800"/>
            <a:ext cx="7979324" cy="86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9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/>
          <a:lstStyle/>
          <a:p>
            <a:r>
              <a:rPr lang="en-US" dirty="0" smtClean="0"/>
              <a:t>Spark Today</a:t>
            </a:r>
            <a:endParaRPr lang="en-US" sz="2800" b="0" dirty="0"/>
          </a:p>
        </p:txBody>
      </p:sp>
      <p:sp>
        <p:nvSpPr>
          <p:cNvPr id="5" name="Rounded Rectangle 4"/>
          <p:cNvSpPr/>
          <p:nvPr/>
        </p:nvSpPr>
        <p:spPr>
          <a:xfrm>
            <a:off x="6918367" y="1981200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486394" y="4577508"/>
            <a:ext cx="45719" cy="353694"/>
            <a:chOff x="7082687" y="3166892"/>
            <a:chExt cx="45719" cy="353694"/>
          </a:xfrm>
        </p:grpSpPr>
        <p:sp>
          <p:nvSpPr>
            <p:cNvPr id="25" name="Rectangle 24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6918367" y="2492943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918367" y="3000799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918367" y="3496357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918367" y="402757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918367" y="501661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429000" y="2057400"/>
            <a:ext cx="2286000" cy="335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Yanone Kaffeesatz Light"/>
                <a:cs typeface="Yanone Kaffeesatz Light"/>
              </a:rPr>
              <a:t>Spark Context</a:t>
            </a:r>
          </a:p>
          <a:p>
            <a:pPr algn="ctr"/>
            <a:endParaRPr lang="en-US" sz="3200" dirty="0">
              <a:latin typeface="Yanone Kaffeesatz Light"/>
              <a:cs typeface="Yanone Kaffeesatz Light"/>
            </a:endParaRPr>
          </a:p>
          <a:p>
            <a:pPr algn="ctr"/>
            <a:endParaRPr lang="en-US" sz="3200" dirty="0" smtClean="0">
              <a:latin typeface="Yanone Kaffeesatz Light"/>
              <a:cs typeface="Yanone Kaffeesatz Light"/>
            </a:endParaRPr>
          </a:p>
          <a:p>
            <a:pPr algn="ctr"/>
            <a:endParaRPr lang="en-US" sz="3200" dirty="0">
              <a:latin typeface="Yanone Kaffeesatz Light"/>
              <a:cs typeface="Yanone Kaffeesatz Light"/>
            </a:endParaRPr>
          </a:p>
          <a:p>
            <a:pPr algn="ctr"/>
            <a:endParaRPr lang="en-US" sz="3200" dirty="0" smtClean="0">
              <a:latin typeface="Yanone Kaffeesatz Light"/>
              <a:cs typeface="Yanone Kaffeesatz Light"/>
            </a:endParaRPr>
          </a:p>
          <a:p>
            <a:pPr algn="ctr"/>
            <a:endParaRPr lang="en-US" sz="3200" dirty="0" smtClean="0">
              <a:latin typeface="Yanone Kaffeesatz Light"/>
              <a:cs typeface="Yanone Kaffeesatz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28600" y="1828800"/>
            <a:ext cx="2133600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 smtClean="0">
                <a:solidFill>
                  <a:srgbClr val="3D4A59"/>
                </a:solidFill>
              </a:rPr>
              <a:t>User 1</a:t>
            </a:r>
            <a:endParaRPr lang="en-US" sz="11500" dirty="0">
              <a:solidFill>
                <a:srgbClr val="3D4A59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28600" y="3200400"/>
            <a:ext cx="2133600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 smtClean="0">
                <a:solidFill>
                  <a:srgbClr val="008000"/>
                </a:solidFill>
              </a:rPr>
              <a:t>User 2</a:t>
            </a:r>
            <a:endParaRPr lang="en-US" sz="11500" dirty="0">
              <a:solidFill>
                <a:srgbClr val="00800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8600" y="4572000"/>
            <a:ext cx="2133600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</a:rPr>
              <a:t>User 3</a:t>
            </a:r>
            <a:endParaRPr lang="en-US" sz="11500" dirty="0">
              <a:solidFill>
                <a:schemeClr val="accent2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05200" y="3098184"/>
            <a:ext cx="2133600" cy="407016"/>
          </a:xfrm>
          <a:prstGeom prst="round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Query Compilation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05200" y="3707784"/>
            <a:ext cx="2133600" cy="407016"/>
          </a:xfrm>
          <a:prstGeom prst="round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Storage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05200" y="4317384"/>
            <a:ext cx="2133600" cy="407016"/>
          </a:xfrm>
          <a:prstGeom prst="roundRect">
            <a:avLst/>
          </a:prstGeom>
          <a:ln w="57150" cmpd="sng">
            <a:solidFill>
              <a:srgbClr val="98131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Scheduling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cxnSp>
        <p:nvCxnSpPr>
          <p:cNvPr id="4" name="Straight Arrow Connector 3"/>
          <p:cNvCxnSpPr>
            <a:stCxn id="41" idx="3"/>
            <a:endCxn id="2" idx="1"/>
          </p:cNvCxnSpPr>
          <p:nvPr/>
        </p:nvCxnSpPr>
        <p:spPr>
          <a:xfrm>
            <a:off x="2362200" y="2362200"/>
            <a:ext cx="1066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2" idx="3"/>
            <a:endCxn id="2" idx="1"/>
          </p:cNvCxnSpPr>
          <p:nvPr/>
        </p:nvCxnSpPr>
        <p:spPr>
          <a:xfrm>
            <a:off x="2362200" y="3733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5" idx="3"/>
            <a:endCxn id="2" idx="1"/>
          </p:cNvCxnSpPr>
          <p:nvPr/>
        </p:nvCxnSpPr>
        <p:spPr>
          <a:xfrm flipV="1">
            <a:off x="2362200" y="3733800"/>
            <a:ext cx="1066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5" idx="1"/>
          </p:cNvCxnSpPr>
          <p:nvPr/>
        </p:nvCxnSpPr>
        <p:spPr>
          <a:xfrm flipV="1">
            <a:off x="5715000" y="2184708"/>
            <a:ext cx="1203367" cy="1549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3"/>
            <a:endCxn id="58" idx="1"/>
          </p:cNvCxnSpPr>
          <p:nvPr/>
        </p:nvCxnSpPr>
        <p:spPr>
          <a:xfrm flipV="1">
            <a:off x="5715000" y="2696451"/>
            <a:ext cx="1203367" cy="1037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3"/>
            <a:endCxn id="59" idx="1"/>
          </p:cNvCxnSpPr>
          <p:nvPr/>
        </p:nvCxnSpPr>
        <p:spPr>
          <a:xfrm flipV="1">
            <a:off x="5715000" y="3204307"/>
            <a:ext cx="1203367" cy="529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3"/>
            <a:endCxn id="60" idx="1"/>
          </p:cNvCxnSpPr>
          <p:nvPr/>
        </p:nvCxnSpPr>
        <p:spPr>
          <a:xfrm flipV="1">
            <a:off x="5715000" y="3699865"/>
            <a:ext cx="1203367" cy="33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" idx="3"/>
            <a:endCxn id="61" idx="1"/>
          </p:cNvCxnSpPr>
          <p:nvPr/>
        </p:nvCxnSpPr>
        <p:spPr>
          <a:xfrm>
            <a:off x="5715000" y="3733800"/>
            <a:ext cx="1203367" cy="497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" idx="3"/>
            <a:endCxn id="67" idx="1"/>
          </p:cNvCxnSpPr>
          <p:nvPr/>
        </p:nvCxnSpPr>
        <p:spPr>
          <a:xfrm>
            <a:off x="5715000" y="3733800"/>
            <a:ext cx="1203367" cy="1486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2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/>
          <a:lstStyle/>
          <a:p>
            <a:r>
              <a:rPr lang="en-US" dirty="0" smtClean="0"/>
              <a:t>Future Spark</a:t>
            </a:r>
            <a:endParaRPr lang="en-US" sz="2800" b="0" dirty="0"/>
          </a:p>
        </p:txBody>
      </p:sp>
      <p:sp>
        <p:nvSpPr>
          <p:cNvPr id="5" name="Rounded Rectangle 4"/>
          <p:cNvSpPr/>
          <p:nvPr/>
        </p:nvSpPr>
        <p:spPr>
          <a:xfrm>
            <a:off x="4953000" y="1981200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521027" y="4577508"/>
            <a:ext cx="45719" cy="353694"/>
            <a:chOff x="7082687" y="3166892"/>
            <a:chExt cx="45719" cy="353694"/>
          </a:xfrm>
        </p:grpSpPr>
        <p:sp>
          <p:nvSpPr>
            <p:cNvPr id="25" name="Rectangle 24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4953000" y="2492943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953000" y="3000799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953000" y="3496357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953000" y="402757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953000" y="501661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28600" y="1828800"/>
            <a:ext cx="2133600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 smtClean="0">
                <a:solidFill>
                  <a:srgbClr val="3D4A59"/>
                </a:solidFill>
              </a:rPr>
              <a:t>User 1</a:t>
            </a:r>
            <a:endParaRPr lang="en-US" sz="11500" dirty="0">
              <a:solidFill>
                <a:srgbClr val="3D4A59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28600" y="3200400"/>
            <a:ext cx="2133600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 smtClean="0">
                <a:solidFill>
                  <a:srgbClr val="008000"/>
                </a:solidFill>
              </a:rPr>
              <a:t>User 2</a:t>
            </a:r>
            <a:endParaRPr lang="en-US" sz="11500" dirty="0">
              <a:solidFill>
                <a:srgbClr val="00800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8600" y="4572000"/>
            <a:ext cx="2133600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</a:rPr>
              <a:t>User 3</a:t>
            </a:r>
            <a:endParaRPr lang="en-US" sz="11500" dirty="0">
              <a:solidFill>
                <a:schemeClr val="accent2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209800" y="2057400"/>
            <a:ext cx="1714500" cy="685800"/>
          </a:xfrm>
          <a:prstGeom prst="round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Yanone Kaffeesatz Regular"/>
                <a:cs typeface="Yanone Kaffeesatz Regular"/>
              </a:rPr>
              <a:t>Scheduler</a:t>
            </a:r>
          </a:p>
          <a:p>
            <a:pPr algn="ctr"/>
            <a:r>
              <a:rPr lang="en-US" sz="2000" dirty="0" smtClean="0">
                <a:latin typeface="Yanone Kaffeesatz Light"/>
                <a:cs typeface="Yanone Kaffeesatz Light"/>
              </a:rPr>
              <a:t>Query compilation</a:t>
            </a:r>
            <a:endParaRPr lang="en-US" sz="2000" dirty="0">
              <a:latin typeface="Yanone Kaffeesatz Light"/>
              <a:cs typeface="Yanone Kaffeesatz Ligh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133600" y="3429000"/>
            <a:ext cx="1714500" cy="685800"/>
          </a:xfrm>
          <a:prstGeom prst="round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Yanone Kaffeesatz Regular"/>
                <a:cs typeface="Yanone Kaffeesatz Regular"/>
              </a:rPr>
              <a:t>Scheduler</a:t>
            </a:r>
          </a:p>
          <a:p>
            <a:pPr algn="ctr"/>
            <a:r>
              <a:rPr lang="en-US" sz="2000" dirty="0" smtClean="0">
                <a:latin typeface="Yanone Kaffeesatz Light"/>
                <a:cs typeface="Yanone Kaffeesatz Light"/>
              </a:rPr>
              <a:t>Query compilation</a:t>
            </a:r>
            <a:endParaRPr lang="en-US" sz="2000" dirty="0">
              <a:latin typeface="Yanone Kaffeesatz Light"/>
              <a:cs typeface="Yanone Kaffeesatz Ligh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133600" y="4800600"/>
            <a:ext cx="1714500" cy="685800"/>
          </a:xfrm>
          <a:prstGeom prst="round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Yanone Kaffeesatz Regular"/>
                <a:cs typeface="Yanone Kaffeesatz Regular"/>
              </a:rPr>
              <a:t>Scheduler</a:t>
            </a:r>
          </a:p>
          <a:p>
            <a:pPr algn="ctr"/>
            <a:r>
              <a:rPr lang="en-US" sz="2000" dirty="0" smtClean="0">
                <a:latin typeface="Yanone Kaffeesatz Light"/>
                <a:cs typeface="Yanone Kaffeesatz Light"/>
              </a:rPr>
              <a:t>Query compilation</a:t>
            </a:r>
            <a:endParaRPr lang="en-US" sz="2000" dirty="0">
              <a:latin typeface="Yanone Kaffeesatz Light"/>
              <a:cs typeface="Yanone Kaffeesatz Light"/>
            </a:endParaRPr>
          </a:p>
        </p:txBody>
      </p:sp>
      <p:cxnSp>
        <p:nvCxnSpPr>
          <p:cNvPr id="50" name="Straight Arrow Connector 49"/>
          <p:cNvCxnSpPr>
            <a:stCxn id="2" idx="3"/>
            <a:endCxn id="5" idx="1"/>
          </p:cNvCxnSpPr>
          <p:nvPr/>
        </p:nvCxnSpPr>
        <p:spPr>
          <a:xfrm flipV="1">
            <a:off x="3924300" y="2184708"/>
            <a:ext cx="1028700" cy="215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" idx="3"/>
            <a:endCxn id="67" idx="1"/>
          </p:cNvCxnSpPr>
          <p:nvPr/>
        </p:nvCxnSpPr>
        <p:spPr>
          <a:xfrm>
            <a:off x="3924300" y="2400300"/>
            <a:ext cx="1028700" cy="2819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8" idx="3"/>
            <a:endCxn id="58" idx="1"/>
          </p:cNvCxnSpPr>
          <p:nvPr/>
        </p:nvCxnSpPr>
        <p:spPr>
          <a:xfrm flipV="1">
            <a:off x="3848100" y="2696451"/>
            <a:ext cx="1104900" cy="1075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3"/>
            <a:endCxn id="58" idx="1"/>
          </p:cNvCxnSpPr>
          <p:nvPr/>
        </p:nvCxnSpPr>
        <p:spPr>
          <a:xfrm flipV="1">
            <a:off x="3848100" y="2696451"/>
            <a:ext cx="1104900" cy="2447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3"/>
            <a:endCxn id="5" idx="1"/>
          </p:cNvCxnSpPr>
          <p:nvPr/>
        </p:nvCxnSpPr>
        <p:spPr>
          <a:xfrm flipV="1">
            <a:off x="3848100" y="2184708"/>
            <a:ext cx="1104900" cy="1587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3"/>
            <a:endCxn id="5" idx="1"/>
          </p:cNvCxnSpPr>
          <p:nvPr/>
        </p:nvCxnSpPr>
        <p:spPr>
          <a:xfrm flipV="1">
            <a:off x="3848100" y="2184708"/>
            <a:ext cx="1104900" cy="2958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" idx="3"/>
            <a:endCxn id="58" idx="1"/>
          </p:cNvCxnSpPr>
          <p:nvPr/>
        </p:nvCxnSpPr>
        <p:spPr>
          <a:xfrm>
            <a:off x="3924300" y="2400300"/>
            <a:ext cx="1028700" cy="296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8" idx="3"/>
            <a:endCxn id="59" idx="1"/>
          </p:cNvCxnSpPr>
          <p:nvPr/>
        </p:nvCxnSpPr>
        <p:spPr>
          <a:xfrm flipV="1">
            <a:off x="3848100" y="3204307"/>
            <a:ext cx="1104900" cy="567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9" idx="3"/>
            <a:endCxn id="59" idx="1"/>
          </p:cNvCxnSpPr>
          <p:nvPr/>
        </p:nvCxnSpPr>
        <p:spPr>
          <a:xfrm flipV="1">
            <a:off x="3848100" y="3204307"/>
            <a:ext cx="1104900" cy="1939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" idx="3"/>
            <a:endCxn id="59" idx="1"/>
          </p:cNvCxnSpPr>
          <p:nvPr/>
        </p:nvCxnSpPr>
        <p:spPr>
          <a:xfrm>
            <a:off x="3924300" y="2400300"/>
            <a:ext cx="1028700" cy="804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" idx="3"/>
            <a:endCxn id="60" idx="1"/>
          </p:cNvCxnSpPr>
          <p:nvPr/>
        </p:nvCxnSpPr>
        <p:spPr>
          <a:xfrm>
            <a:off x="3924300" y="2400300"/>
            <a:ext cx="1028700" cy="129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3"/>
            <a:endCxn id="60" idx="1"/>
          </p:cNvCxnSpPr>
          <p:nvPr/>
        </p:nvCxnSpPr>
        <p:spPr>
          <a:xfrm flipV="1">
            <a:off x="3848100" y="3699865"/>
            <a:ext cx="1104900" cy="72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9" idx="3"/>
            <a:endCxn id="60" idx="1"/>
          </p:cNvCxnSpPr>
          <p:nvPr/>
        </p:nvCxnSpPr>
        <p:spPr>
          <a:xfrm flipV="1">
            <a:off x="3848100" y="3699865"/>
            <a:ext cx="1104900" cy="1443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" idx="3"/>
            <a:endCxn id="61" idx="1"/>
          </p:cNvCxnSpPr>
          <p:nvPr/>
        </p:nvCxnSpPr>
        <p:spPr>
          <a:xfrm>
            <a:off x="3924300" y="2400300"/>
            <a:ext cx="1028700" cy="1830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9" idx="3"/>
            <a:endCxn id="61" idx="1"/>
          </p:cNvCxnSpPr>
          <p:nvPr/>
        </p:nvCxnSpPr>
        <p:spPr>
          <a:xfrm flipV="1">
            <a:off x="3848100" y="4231079"/>
            <a:ext cx="1104900" cy="912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3"/>
            <a:endCxn id="61" idx="1"/>
          </p:cNvCxnSpPr>
          <p:nvPr/>
        </p:nvCxnSpPr>
        <p:spPr>
          <a:xfrm>
            <a:off x="3848100" y="3771900"/>
            <a:ext cx="1104900" cy="459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8" idx="3"/>
            <a:endCxn id="67" idx="1"/>
          </p:cNvCxnSpPr>
          <p:nvPr/>
        </p:nvCxnSpPr>
        <p:spPr>
          <a:xfrm>
            <a:off x="3848100" y="3771900"/>
            <a:ext cx="1104900" cy="1448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9" idx="3"/>
            <a:endCxn id="67" idx="1"/>
          </p:cNvCxnSpPr>
          <p:nvPr/>
        </p:nvCxnSpPr>
        <p:spPr>
          <a:xfrm>
            <a:off x="3848100" y="5143500"/>
            <a:ext cx="1104900" cy="76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943600" y="2438400"/>
            <a:ext cx="3352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dirty="0" smtClean="0">
                <a:latin typeface="Yanone Kaffeesatz Light"/>
                <a:cs typeface="Yanone Kaffeesatz Light"/>
              </a:rPr>
              <a:t>Benefits:</a:t>
            </a:r>
          </a:p>
          <a:p>
            <a:pPr algn="ctr">
              <a:spcAft>
                <a:spcPts val="600"/>
              </a:spcAft>
            </a:pPr>
            <a:r>
              <a:rPr lang="en-US" sz="4000" dirty="0" smtClean="0">
                <a:latin typeface="Yanone Kaffeesatz Regular"/>
                <a:cs typeface="Yanone Kaffeesatz Regular"/>
              </a:rPr>
              <a:t>High throughput</a:t>
            </a:r>
          </a:p>
          <a:p>
            <a:pPr algn="ctr">
              <a:spcAft>
                <a:spcPts val="600"/>
              </a:spcAft>
            </a:pPr>
            <a:r>
              <a:rPr lang="en-US" sz="4000" dirty="0" smtClean="0">
                <a:latin typeface="Yanone Kaffeesatz Regular"/>
                <a:cs typeface="Yanone Kaffeesatz Regular"/>
              </a:rPr>
              <a:t>Fault tolerance</a:t>
            </a:r>
            <a:endParaRPr lang="en-US" sz="1600" dirty="0">
              <a:latin typeface="Yanone Kaffeesatz Light"/>
              <a:cs typeface="Yanone Kaffeesatz Light"/>
            </a:endParaRPr>
          </a:p>
        </p:txBody>
      </p:sp>
    </p:spTree>
    <p:extLst>
      <p:ext uri="{BB962C8B-B14F-4D97-AF65-F5344CB8AC3E}">
        <p14:creationId xmlns:p14="http://schemas.microsoft.com/office/powerpoint/2010/main" val="753524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/>
          <a:lstStyle/>
          <a:p>
            <a:r>
              <a:rPr lang="en-US" dirty="0" smtClean="0"/>
              <a:t>Future Spark</a:t>
            </a:r>
            <a:endParaRPr lang="en-US" sz="2800" b="0" dirty="0"/>
          </a:p>
        </p:txBody>
      </p:sp>
      <p:sp>
        <p:nvSpPr>
          <p:cNvPr id="5" name="Rounded Rectangle 4"/>
          <p:cNvSpPr/>
          <p:nvPr/>
        </p:nvSpPr>
        <p:spPr>
          <a:xfrm>
            <a:off x="4953000" y="1981200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521027" y="4577508"/>
            <a:ext cx="45719" cy="353694"/>
            <a:chOff x="7082687" y="3166892"/>
            <a:chExt cx="45719" cy="353694"/>
          </a:xfrm>
        </p:grpSpPr>
        <p:sp>
          <p:nvSpPr>
            <p:cNvPr id="25" name="Rectangle 24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4953000" y="2492943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953000" y="3000799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953000" y="3496357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953000" y="402757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953000" y="501661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28600" y="1828800"/>
            <a:ext cx="2133600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 smtClean="0">
                <a:solidFill>
                  <a:srgbClr val="3D4A59"/>
                </a:solidFill>
              </a:rPr>
              <a:t>User 1</a:t>
            </a:r>
            <a:endParaRPr lang="en-US" sz="11500" dirty="0">
              <a:solidFill>
                <a:srgbClr val="3D4A59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28600" y="3200400"/>
            <a:ext cx="2133600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 smtClean="0">
                <a:solidFill>
                  <a:srgbClr val="008000"/>
                </a:solidFill>
              </a:rPr>
              <a:t>User 2</a:t>
            </a:r>
            <a:endParaRPr lang="en-US" sz="11500" dirty="0">
              <a:solidFill>
                <a:srgbClr val="00800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8600" y="4572000"/>
            <a:ext cx="2133600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</a:rPr>
              <a:t>User 3</a:t>
            </a:r>
            <a:endParaRPr lang="en-US" sz="11500" dirty="0">
              <a:solidFill>
                <a:schemeClr val="accent2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209800" y="2057400"/>
            <a:ext cx="1714500" cy="685800"/>
          </a:xfrm>
          <a:prstGeom prst="round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Yanone Kaffeesatz Regular"/>
                <a:cs typeface="Yanone Kaffeesatz Regular"/>
              </a:rPr>
              <a:t>Scheduler</a:t>
            </a:r>
          </a:p>
          <a:p>
            <a:pPr algn="ctr"/>
            <a:r>
              <a:rPr lang="en-US" sz="2000" dirty="0" smtClean="0">
                <a:latin typeface="Yanone Kaffeesatz Light"/>
                <a:cs typeface="Yanone Kaffeesatz Light"/>
              </a:rPr>
              <a:t>Query compilation</a:t>
            </a:r>
            <a:endParaRPr lang="en-US" sz="2000" dirty="0">
              <a:latin typeface="Yanone Kaffeesatz Light"/>
              <a:cs typeface="Yanone Kaffeesatz Ligh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133600" y="3429000"/>
            <a:ext cx="1714500" cy="685800"/>
          </a:xfrm>
          <a:prstGeom prst="round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Yanone Kaffeesatz Regular"/>
                <a:cs typeface="Yanone Kaffeesatz Regular"/>
              </a:rPr>
              <a:t>Scheduler</a:t>
            </a:r>
          </a:p>
          <a:p>
            <a:pPr algn="ctr"/>
            <a:r>
              <a:rPr lang="en-US" sz="2000" dirty="0" smtClean="0">
                <a:latin typeface="Yanone Kaffeesatz Light"/>
                <a:cs typeface="Yanone Kaffeesatz Light"/>
              </a:rPr>
              <a:t>Query compilation</a:t>
            </a:r>
            <a:endParaRPr lang="en-US" sz="2000" dirty="0">
              <a:latin typeface="Yanone Kaffeesatz Light"/>
              <a:cs typeface="Yanone Kaffeesatz Ligh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133600" y="4800600"/>
            <a:ext cx="1714500" cy="685800"/>
          </a:xfrm>
          <a:prstGeom prst="round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Yanone Kaffeesatz Regular"/>
                <a:cs typeface="Yanone Kaffeesatz Regular"/>
              </a:rPr>
              <a:t>Scheduler</a:t>
            </a:r>
          </a:p>
          <a:p>
            <a:pPr algn="ctr"/>
            <a:r>
              <a:rPr lang="en-US" sz="2000" dirty="0" smtClean="0">
                <a:latin typeface="Yanone Kaffeesatz Light"/>
                <a:cs typeface="Yanone Kaffeesatz Light"/>
              </a:rPr>
              <a:t>Query compilation</a:t>
            </a:r>
            <a:endParaRPr lang="en-US" sz="2000" dirty="0">
              <a:latin typeface="Yanone Kaffeesatz Light"/>
              <a:cs typeface="Yanone Kaffeesatz Light"/>
            </a:endParaRPr>
          </a:p>
        </p:txBody>
      </p:sp>
      <p:cxnSp>
        <p:nvCxnSpPr>
          <p:cNvPr id="50" name="Straight Arrow Connector 49"/>
          <p:cNvCxnSpPr>
            <a:stCxn id="2" idx="3"/>
            <a:endCxn id="5" idx="1"/>
          </p:cNvCxnSpPr>
          <p:nvPr/>
        </p:nvCxnSpPr>
        <p:spPr>
          <a:xfrm flipV="1">
            <a:off x="3924300" y="2184708"/>
            <a:ext cx="1028700" cy="215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" idx="3"/>
            <a:endCxn id="67" idx="1"/>
          </p:cNvCxnSpPr>
          <p:nvPr/>
        </p:nvCxnSpPr>
        <p:spPr>
          <a:xfrm>
            <a:off x="3924300" y="2400300"/>
            <a:ext cx="1028700" cy="2819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8" idx="3"/>
            <a:endCxn id="58" idx="1"/>
          </p:cNvCxnSpPr>
          <p:nvPr/>
        </p:nvCxnSpPr>
        <p:spPr>
          <a:xfrm flipV="1">
            <a:off x="3848100" y="2696451"/>
            <a:ext cx="1104900" cy="1075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3"/>
            <a:endCxn id="58" idx="1"/>
          </p:cNvCxnSpPr>
          <p:nvPr/>
        </p:nvCxnSpPr>
        <p:spPr>
          <a:xfrm flipV="1">
            <a:off x="3848100" y="2696451"/>
            <a:ext cx="1104900" cy="2447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3"/>
            <a:endCxn id="5" idx="1"/>
          </p:cNvCxnSpPr>
          <p:nvPr/>
        </p:nvCxnSpPr>
        <p:spPr>
          <a:xfrm flipV="1">
            <a:off x="3848100" y="2184708"/>
            <a:ext cx="1104900" cy="1587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3"/>
            <a:endCxn id="5" idx="1"/>
          </p:cNvCxnSpPr>
          <p:nvPr/>
        </p:nvCxnSpPr>
        <p:spPr>
          <a:xfrm flipV="1">
            <a:off x="3848100" y="2184708"/>
            <a:ext cx="1104900" cy="2958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" idx="3"/>
            <a:endCxn id="58" idx="1"/>
          </p:cNvCxnSpPr>
          <p:nvPr/>
        </p:nvCxnSpPr>
        <p:spPr>
          <a:xfrm>
            <a:off x="3924300" y="2400300"/>
            <a:ext cx="1028700" cy="296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8" idx="3"/>
            <a:endCxn id="59" idx="1"/>
          </p:cNvCxnSpPr>
          <p:nvPr/>
        </p:nvCxnSpPr>
        <p:spPr>
          <a:xfrm flipV="1">
            <a:off x="3848100" y="3204307"/>
            <a:ext cx="1104900" cy="567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9" idx="3"/>
            <a:endCxn id="59" idx="1"/>
          </p:cNvCxnSpPr>
          <p:nvPr/>
        </p:nvCxnSpPr>
        <p:spPr>
          <a:xfrm flipV="1">
            <a:off x="3848100" y="3204307"/>
            <a:ext cx="1104900" cy="1939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" idx="3"/>
            <a:endCxn id="59" idx="1"/>
          </p:cNvCxnSpPr>
          <p:nvPr/>
        </p:nvCxnSpPr>
        <p:spPr>
          <a:xfrm>
            <a:off x="3924300" y="2400300"/>
            <a:ext cx="1028700" cy="804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" idx="3"/>
            <a:endCxn id="60" idx="1"/>
          </p:cNvCxnSpPr>
          <p:nvPr/>
        </p:nvCxnSpPr>
        <p:spPr>
          <a:xfrm>
            <a:off x="3924300" y="2400300"/>
            <a:ext cx="1028700" cy="129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3"/>
            <a:endCxn id="60" idx="1"/>
          </p:cNvCxnSpPr>
          <p:nvPr/>
        </p:nvCxnSpPr>
        <p:spPr>
          <a:xfrm flipV="1">
            <a:off x="3848100" y="3699865"/>
            <a:ext cx="1104900" cy="72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9" idx="3"/>
            <a:endCxn id="60" idx="1"/>
          </p:cNvCxnSpPr>
          <p:nvPr/>
        </p:nvCxnSpPr>
        <p:spPr>
          <a:xfrm flipV="1">
            <a:off x="3848100" y="3699865"/>
            <a:ext cx="1104900" cy="1443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" idx="3"/>
            <a:endCxn id="61" idx="1"/>
          </p:cNvCxnSpPr>
          <p:nvPr/>
        </p:nvCxnSpPr>
        <p:spPr>
          <a:xfrm>
            <a:off x="3924300" y="2400300"/>
            <a:ext cx="1028700" cy="1830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9" idx="3"/>
            <a:endCxn id="61" idx="1"/>
          </p:cNvCxnSpPr>
          <p:nvPr/>
        </p:nvCxnSpPr>
        <p:spPr>
          <a:xfrm flipV="1">
            <a:off x="3848100" y="4231079"/>
            <a:ext cx="1104900" cy="912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3"/>
            <a:endCxn id="61" idx="1"/>
          </p:cNvCxnSpPr>
          <p:nvPr/>
        </p:nvCxnSpPr>
        <p:spPr>
          <a:xfrm>
            <a:off x="3848100" y="3771900"/>
            <a:ext cx="1104900" cy="459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8" idx="3"/>
            <a:endCxn id="67" idx="1"/>
          </p:cNvCxnSpPr>
          <p:nvPr/>
        </p:nvCxnSpPr>
        <p:spPr>
          <a:xfrm>
            <a:off x="3848100" y="3771900"/>
            <a:ext cx="1104900" cy="1448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9" idx="3"/>
            <a:endCxn id="67" idx="1"/>
          </p:cNvCxnSpPr>
          <p:nvPr/>
        </p:nvCxnSpPr>
        <p:spPr>
          <a:xfrm>
            <a:off x="3848100" y="5143500"/>
            <a:ext cx="1104900" cy="76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7086600" y="2819400"/>
            <a:ext cx="1945105" cy="13716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Storage: </a:t>
            </a:r>
            <a:r>
              <a:rPr lang="en-US" sz="4800" dirty="0" smtClean="0">
                <a:solidFill>
                  <a:schemeClr val="tx1"/>
                </a:solidFill>
              </a:rPr>
              <a:t>Tachyon</a:t>
            </a:r>
            <a:endParaRPr lang="en-US" sz="88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7" idx="1"/>
          </p:cNvCxnSpPr>
          <p:nvPr/>
        </p:nvCxnSpPr>
        <p:spPr>
          <a:xfrm flipH="1" flipV="1">
            <a:off x="6111833" y="2184708"/>
            <a:ext cx="974767" cy="1320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1"/>
          </p:cNvCxnSpPr>
          <p:nvPr/>
        </p:nvCxnSpPr>
        <p:spPr>
          <a:xfrm flipH="1">
            <a:off x="6111833" y="3505200"/>
            <a:ext cx="974767" cy="725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1"/>
          </p:cNvCxnSpPr>
          <p:nvPr/>
        </p:nvCxnSpPr>
        <p:spPr>
          <a:xfrm flipH="1" flipV="1">
            <a:off x="6111833" y="2696451"/>
            <a:ext cx="974767" cy="808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1"/>
          </p:cNvCxnSpPr>
          <p:nvPr/>
        </p:nvCxnSpPr>
        <p:spPr>
          <a:xfrm flipH="1" flipV="1">
            <a:off x="6111833" y="3204307"/>
            <a:ext cx="974767" cy="300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1"/>
          </p:cNvCxnSpPr>
          <p:nvPr/>
        </p:nvCxnSpPr>
        <p:spPr>
          <a:xfrm flipH="1">
            <a:off x="6111833" y="3505200"/>
            <a:ext cx="974767" cy="1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1"/>
          </p:cNvCxnSpPr>
          <p:nvPr/>
        </p:nvCxnSpPr>
        <p:spPr>
          <a:xfrm flipH="1">
            <a:off x="6111833" y="3505200"/>
            <a:ext cx="974767" cy="1714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4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/>
          <a:lstStyle/>
          <a:p>
            <a:r>
              <a:rPr lang="en-US" dirty="0" smtClean="0"/>
              <a:t>Scheduling with Sparrow</a:t>
            </a:r>
            <a:endParaRPr lang="en-US" sz="2800" b="0" dirty="0"/>
          </a:p>
        </p:txBody>
      </p:sp>
      <p:sp>
        <p:nvSpPr>
          <p:cNvPr id="5" name="Rounded Rectangle 4"/>
          <p:cNvSpPr/>
          <p:nvPr/>
        </p:nvSpPr>
        <p:spPr>
          <a:xfrm>
            <a:off x="6411510" y="1981200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268608" y="4235480"/>
            <a:ext cx="45719" cy="353694"/>
            <a:chOff x="7082687" y="3166892"/>
            <a:chExt cx="45719" cy="353694"/>
          </a:xfrm>
        </p:grpSpPr>
        <p:sp>
          <p:nvSpPr>
            <p:cNvPr id="20" name="Rectangle 19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79537" y="4577508"/>
            <a:ext cx="45719" cy="353694"/>
            <a:chOff x="7082687" y="3166892"/>
            <a:chExt cx="45719" cy="353694"/>
          </a:xfrm>
        </p:grpSpPr>
        <p:sp>
          <p:nvSpPr>
            <p:cNvPr id="25" name="Rectangle 24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21230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1545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1230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545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13390" y="30480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1636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1951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12309" y="4092461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22665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35650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38800" y="2571867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411510" y="2492943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11510" y="3000799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411510" y="3496357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411510" y="402757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620634" y="3615765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620634" y="4792748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620634" y="2169833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620634" y="2900531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2" name="Content Placeholder 1"/>
          <p:cNvSpPr txBox="1">
            <a:spLocks/>
          </p:cNvSpPr>
          <p:nvPr/>
        </p:nvSpPr>
        <p:spPr bwMode="auto">
          <a:xfrm>
            <a:off x="152400" y="2781046"/>
            <a:ext cx="1618110" cy="626769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cs typeface="Yanone Kaffeesatz Light"/>
              </a:rPr>
              <a:t>Stage</a:t>
            </a:r>
            <a:endParaRPr lang="en-US" dirty="0">
              <a:cs typeface="Yanone Kaffeesatz Ligh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417178" y="29272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6780" y="29272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75" name="Straight Arrow Connector 74"/>
          <p:cNvCxnSpPr>
            <a:stCxn id="72" idx="3"/>
            <a:endCxn id="71" idx="1"/>
          </p:cNvCxnSpPr>
          <p:nvPr/>
        </p:nvCxnSpPr>
        <p:spPr>
          <a:xfrm>
            <a:off x="1770510" y="3094431"/>
            <a:ext cx="850124" cy="960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238790" y="5065911"/>
            <a:ext cx="17294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411510" y="501661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</p:spTree>
    <p:extLst>
      <p:ext uri="{BB962C8B-B14F-4D97-AF65-F5344CB8AC3E}">
        <p14:creationId xmlns:p14="http://schemas.microsoft.com/office/powerpoint/2010/main" val="93794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6" grpId="0" animBg="1"/>
      <p:bldP spid="39" grpId="0" animBg="1"/>
      <p:bldP spid="43" grpId="0" animBg="1"/>
      <p:bldP spid="44" grpId="0" animBg="1"/>
      <p:bldP spid="47" grpId="0" animBg="1"/>
      <p:bldP spid="55" grpId="0" animBg="1"/>
      <p:bldP spid="56" grpId="0" animBg="1"/>
      <p:bldP spid="57" grpId="0" animBg="1"/>
      <p:bldP spid="68" grpId="0" animBg="1"/>
      <p:bldP spid="69" grpId="0" animBg="1"/>
      <p:bldP spid="70" grpId="0" animBg="1"/>
      <p:bldP spid="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Spark scheduling bottleneck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Sparrow’s fully distributed, fault-tolerant technique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Sparrow’s near-optimal performance</a:t>
            </a:r>
          </a:p>
        </p:txBody>
      </p:sp>
    </p:spTree>
    <p:extLst>
      <p:ext uri="{BB962C8B-B14F-4D97-AF65-F5344CB8AC3E}">
        <p14:creationId xmlns:p14="http://schemas.microsoft.com/office/powerpoint/2010/main" val="292624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1"/>
          <p:cNvSpPr txBox="1">
            <a:spLocks/>
          </p:cNvSpPr>
          <p:nvPr/>
        </p:nvSpPr>
        <p:spPr bwMode="auto">
          <a:xfrm>
            <a:off x="152400" y="2781046"/>
            <a:ext cx="1618110" cy="626769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cs typeface="Yanone Kaffeesatz Light"/>
              </a:rPr>
              <a:t>Stage</a:t>
            </a:r>
            <a:endParaRPr lang="en-US" dirty="0">
              <a:cs typeface="Yanone Kaffeesatz Ligh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/>
          <a:lstStyle/>
          <a:p>
            <a:r>
              <a:rPr lang="en-US" dirty="0" smtClean="0"/>
              <a:t>Batch Sampling</a:t>
            </a:r>
            <a:endParaRPr lang="en-US" sz="2800" b="0" dirty="0"/>
          </a:p>
        </p:txBody>
      </p:sp>
      <p:sp>
        <p:nvSpPr>
          <p:cNvPr id="5" name="Rounded Rectangle 4"/>
          <p:cNvSpPr/>
          <p:nvPr/>
        </p:nvSpPr>
        <p:spPr>
          <a:xfrm>
            <a:off x="6411510" y="1981200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268608" y="4235480"/>
            <a:ext cx="45719" cy="353694"/>
            <a:chOff x="7082687" y="3166892"/>
            <a:chExt cx="45719" cy="353694"/>
          </a:xfrm>
        </p:grpSpPr>
        <p:sp>
          <p:nvSpPr>
            <p:cNvPr id="20" name="Rectangle 19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79537" y="4577508"/>
            <a:ext cx="45719" cy="353694"/>
            <a:chOff x="7082687" y="3166892"/>
            <a:chExt cx="45719" cy="353694"/>
          </a:xfrm>
        </p:grpSpPr>
        <p:sp>
          <p:nvSpPr>
            <p:cNvPr id="25" name="Rectangle 24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21230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1545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1230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545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13390" y="30480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1636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1951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12309" y="4092461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22665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35650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38800" y="2571867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411510" y="2492943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11510" y="3000799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411510" y="3496357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411510" y="402757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620634" y="3615765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620634" y="4792748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620634" y="2169833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620634" y="2900531"/>
            <a:ext cx="1295947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cxnSp>
        <p:nvCxnSpPr>
          <p:cNvPr id="75" name="Straight Arrow Connector 74"/>
          <p:cNvCxnSpPr>
            <a:endCxn id="71" idx="1"/>
          </p:cNvCxnSpPr>
          <p:nvPr/>
        </p:nvCxnSpPr>
        <p:spPr>
          <a:xfrm>
            <a:off x="1770510" y="3094431"/>
            <a:ext cx="850124" cy="960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238790" y="5065911"/>
            <a:ext cx="17294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411510" y="501661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916581" y="3104040"/>
            <a:ext cx="2103219" cy="215376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1" idx="3"/>
          </p:cNvCxnSpPr>
          <p:nvPr/>
        </p:nvCxnSpPr>
        <p:spPr>
          <a:xfrm>
            <a:off x="3916581" y="3104039"/>
            <a:ext cx="1950819" cy="629761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itle 11"/>
          <p:cNvSpPr txBox="1">
            <a:spLocks/>
          </p:cNvSpPr>
          <p:nvPr/>
        </p:nvSpPr>
        <p:spPr>
          <a:xfrm>
            <a:off x="381000" y="5638800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Yanone Kaffeesatz Light"/>
                <a:cs typeface="Yanone Kaffeesatz Light"/>
              </a:rPr>
              <a:t>Place </a:t>
            </a:r>
            <a:r>
              <a:rPr lang="en-US" sz="3600" i="1" dirty="0" smtClean="0">
                <a:latin typeface="Yanone Kaffeesatz Light"/>
                <a:cs typeface="Yanone Kaffeesatz Light"/>
              </a:rPr>
              <a:t>m </a:t>
            </a:r>
            <a:r>
              <a:rPr lang="en-US" sz="3600" dirty="0" smtClean="0">
                <a:latin typeface="Yanone Kaffeesatz Light"/>
                <a:cs typeface="Yanone Kaffeesatz Light"/>
              </a:rPr>
              <a:t>tasks on the least loaded of </a:t>
            </a:r>
            <a:r>
              <a:rPr lang="en-US" sz="3600" i="1" dirty="0">
                <a:latin typeface="Yanone Kaffeesatz Light"/>
                <a:cs typeface="Yanone Kaffeesatz Light"/>
              </a:rPr>
              <a:t>2</a:t>
            </a:r>
            <a:r>
              <a:rPr lang="en-US" sz="3600" i="1" dirty="0" smtClean="0">
                <a:latin typeface="Yanone Kaffeesatz Light"/>
                <a:cs typeface="Yanone Kaffeesatz Light"/>
              </a:rPr>
              <a:t>m </a:t>
            </a:r>
            <a:r>
              <a:rPr lang="en-US" sz="3600" dirty="0" smtClean="0">
                <a:latin typeface="Yanone Kaffeesatz Light"/>
                <a:cs typeface="Yanone Kaffeesatz Light"/>
              </a:rPr>
              <a:t>workers</a:t>
            </a:r>
            <a:endParaRPr lang="en-US" sz="2000" dirty="0">
              <a:latin typeface="Yanone Kaffeesatz Light"/>
              <a:cs typeface="Yanone Kaffeesatz Light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3916581" y="2209800"/>
            <a:ext cx="1722219" cy="89423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1"/>
          <p:cNvSpPr txBox="1">
            <a:spLocks/>
          </p:cNvSpPr>
          <p:nvPr/>
        </p:nvSpPr>
        <p:spPr bwMode="auto">
          <a:xfrm>
            <a:off x="3971842" y="1782664"/>
            <a:ext cx="1143000" cy="52402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>
                <a:latin typeface="Yanone Kaffeesatz Light"/>
                <a:cs typeface="Yanone Kaffeesatz Light"/>
              </a:rPr>
              <a:t>4 probes (d = 2)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5" name="Arc 64"/>
          <p:cNvSpPr/>
          <p:nvPr/>
        </p:nvSpPr>
        <p:spPr>
          <a:xfrm rot="1439802">
            <a:off x="3087833" y="2246187"/>
            <a:ext cx="1676380" cy="1676380"/>
          </a:xfrm>
          <a:prstGeom prst="arc">
            <a:avLst>
              <a:gd name="adj1" fmla="val 18185058"/>
              <a:gd name="adj2" fmla="val 1803095"/>
            </a:avLst>
          </a:prstGeom>
          <a:ln w="2857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Yanone Kaffeesatz Light"/>
              <a:cs typeface="Yanone Kaffeesatz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86780" y="29272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417178" y="29272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3916581" y="2717670"/>
            <a:ext cx="1532649" cy="38637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165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51701 0.093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51" y="46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85185E-6 L 0.50417 0.311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08" y="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610600" cy="79216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Yanone Kaffeesatz Regular"/>
                <a:cs typeface="Yanone Kaffeesatz Regular"/>
              </a:rPr>
              <a:t>Queue length poor predictor of wait time</a:t>
            </a:r>
            <a:endParaRPr lang="en-US" sz="4800" dirty="0">
              <a:latin typeface="Yanone Kaffeesatz Regular"/>
              <a:cs typeface="Yanone Kaffeesatz Regula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27321" y="1985195"/>
            <a:ext cx="410554" cy="609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6767" y="1985195"/>
            <a:ext cx="410554" cy="609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27321" y="3120967"/>
            <a:ext cx="410554" cy="6092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48200" y="1828800"/>
            <a:ext cx="1828800" cy="9144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Yanone Kaffeesatz Light"/>
                <a:cs typeface="Yanone Kaffeesatz Light"/>
              </a:rPr>
              <a:t>Worker</a:t>
            </a:r>
            <a:endParaRPr lang="en-US" sz="4800" dirty="0">
              <a:latin typeface="Yanone Kaffeesatz Light"/>
              <a:cs typeface="Yanone Kaffeesatz Ligh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48200" y="2971800"/>
            <a:ext cx="1828800" cy="9144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Yanone Kaffeesatz Light"/>
                <a:cs typeface="Yanone Kaffeesatz Light"/>
              </a:rPr>
              <a:t>Worker</a:t>
            </a:r>
            <a:endParaRPr lang="en-US" sz="4800" dirty="0">
              <a:latin typeface="Yanone Kaffeesatz Light"/>
              <a:cs typeface="Yanone Kaffeesatz Light"/>
            </a:endParaRPr>
          </a:p>
        </p:txBody>
      </p:sp>
      <p:sp>
        <p:nvSpPr>
          <p:cNvPr id="22" name="Content Placeholder 1"/>
          <p:cNvSpPr txBox="1">
            <a:spLocks/>
          </p:cNvSpPr>
          <p:nvPr/>
        </p:nvSpPr>
        <p:spPr bwMode="auto">
          <a:xfrm>
            <a:off x="3886200" y="1219200"/>
            <a:ext cx="1220314" cy="6429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4000" dirty="0" smtClean="0">
                <a:latin typeface="Yanone Kaffeesatz Light"/>
                <a:cs typeface="Yanone Kaffeesatz Light"/>
              </a:rPr>
              <a:t>80 </a:t>
            </a:r>
            <a:r>
              <a:rPr lang="en-US" sz="4000" dirty="0" err="1" smtClean="0">
                <a:latin typeface="Yanone Kaffeesatz Light"/>
                <a:cs typeface="Yanone Kaffeesatz Light"/>
              </a:rPr>
              <a:t>ms</a:t>
            </a:r>
            <a:endParaRPr lang="en-US" sz="4000" dirty="0">
              <a:latin typeface="Yanone Kaffeesatz Light"/>
              <a:cs typeface="Yanone Kaffeesatz Light"/>
            </a:endParaRPr>
          </a:p>
        </p:txBody>
      </p:sp>
      <p:sp>
        <p:nvSpPr>
          <p:cNvPr id="23" name="Content Placeholder 1"/>
          <p:cNvSpPr txBox="1">
            <a:spLocks/>
          </p:cNvSpPr>
          <p:nvPr/>
        </p:nvSpPr>
        <p:spPr bwMode="auto">
          <a:xfrm>
            <a:off x="1981200" y="1676400"/>
            <a:ext cx="1507385" cy="6429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4000" dirty="0" smtClean="0">
                <a:latin typeface="Yanone Kaffeesatz Light"/>
                <a:cs typeface="Yanone Kaffeesatz Light"/>
              </a:rPr>
              <a:t>155 </a:t>
            </a:r>
            <a:r>
              <a:rPr lang="en-US" sz="4000" dirty="0" err="1" smtClean="0">
                <a:latin typeface="Yanone Kaffeesatz Light"/>
                <a:cs typeface="Yanone Kaffeesatz Light"/>
              </a:rPr>
              <a:t>ms</a:t>
            </a:r>
            <a:endParaRPr lang="en-US" sz="4000" dirty="0">
              <a:latin typeface="Yanone Kaffeesatz Light"/>
              <a:cs typeface="Yanone Kaffeesatz Light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4343400" y="3886200"/>
            <a:ext cx="1600199" cy="58330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4000" dirty="0" smtClean="0">
                <a:latin typeface="Yanone Kaffeesatz Light"/>
                <a:cs typeface="Yanone Kaffeesatz Light"/>
              </a:rPr>
              <a:t>530 </a:t>
            </a:r>
            <a:r>
              <a:rPr lang="en-US" sz="4000" dirty="0" err="1" smtClean="0">
                <a:latin typeface="Yanone Kaffeesatz Light"/>
                <a:cs typeface="Yanone Kaffeesatz Light"/>
              </a:rPr>
              <a:t>ms</a:t>
            </a:r>
            <a:endParaRPr lang="en-US" sz="4000" dirty="0">
              <a:latin typeface="Yanone Kaffeesatz Light"/>
              <a:cs typeface="Yanone Kaffeesatz Light"/>
            </a:endParaRPr>
          </a:p>
        </p:txBody>
      </p:sp>
      <p:cxnSp>
        <p:nvCxnSpPr>
          <p:cNvPr id="26" name="Straight Connector 25"/>
          <p:cNvCxnSpPr>
            <a:stCxn id="22" idx="2"/>
          </p:cNvCxnSpPr>
          <p:nvPr/>
        </p:nvCxnSpPr>
        <p:spPr>
          <a:xfrm flipH="1">
            <a:off x="4495800" y="1862129"/>
            <a:ext cx="557" cy="42387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3"/>
          </p:cNvCxnSpPr>
          <p:nvPr/>
        </p:nvCxnSpPr>
        <p:spPr>
          <a:xfrm>
            <a:off x="3488585" y="1997865"/>
            <a:ext cx="550015" cy="2881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37417" y="3118660"/>
            <a:ext cx="410554" cy="60920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Content Placeholder 1"/>
          <p:cNvSpPr txBox="1">
            <a:spLocks/>
          </p:cNvSpPr>
          <p:nvPr/>
        </p:nvSpPr>
        <p:spPr>
          <a:xfrm>
            <a:off x="0" y="5715000"/>
            <a:ext cx="9144000" cy="715963"/>
          </a:xfrm>
          <a:prstGeom prst="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400" dirty="0" smtClean="0">
                <a:latin typeface="Yanone Kaffeesatz Light"/>
                <a:cs typeface="Yanone Kaffeesatz Light"/>
              </a:rPr>
              <a:t>Poor performance on heterogeneous workloads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4114800" y="4800600"/>
            <a:ext cx="914400" cy="9144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4419600" y="3429000"/>
            <a:ext cx="228600" cy="6096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16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39" grpId="0" animBg="1"/>
      <p:bldP spid="29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1"/>
          <p:cNvSpPr txBox="1">
            <a:spLocks/>
          </p:cNvSpPr>
          <p:nvPr/>
        </p:nvSpPr>
        <p:spPr bwMode="auto">
          <a:xfrm>
            <a:off x="152400" y="2781046"/>
            <a:ext cx="1618110" cy="626769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cs typeface="Yanone Kaffeesatz Light"/>
              </a:rPr>
              <a:t>Stage</a:t>
            </a:r>
            <a:endParaRPr lang="en-US" dirty="0">
              <a:cs typeface="Yanone Kaffeesatz Ligh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/>
          <a:lstStyle/>
          <a:p>
            <a:r>
              <a:rPr lang="en-US" dirty="0" smtClean="0"/>
              <a:t>Late Binding</a:t>
            </a:r>
            <a:endParaRPr lang="en-US" sz="2800" b="0" dirty="0"/>
          </a:p>
        </p:txBody>
      </p:sp>
      <p:sp>
        <p:nvSpPr>
          <p:cNvPr id="5" name="Rounded Rectangle 4"/>
          <p:cNvSpPr/>
          <p:nvPr/>
        </p:nvSpPr>
        <p:spPr>
          <a:xfrm>
            <a:off x="6411510" y="1981200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268608" y="4235480"/>
            <a:ext cx="45719" cy="353694"/>
            <a:chOff x="7082687" y="3166892"/>
            <a:chExt cx="45719" cy="353694"/>
          </a:xfrm>
        </p:grpSpPr>
        <p:sp>
          <p:nvSpPr>
            <p:cNvPr id="20" name="Rectangle 19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17081" y="4577508"/>
            <a:ext cx="45719" cy="353694"/>
            <a:chOff x="7082687" y="3166892"/>
            <a:chExt cx="45719" cy="353694"/>
          </a:xfrm>
        </p:grpSpPr>
        <p:sp>
          <p:nvSpPr>
            <p:cNvPr id="25" name="Rectangle 24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21230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1545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1230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545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13390" y="30480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1636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1951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12309" y="4092461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22665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35650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38800" y="2571867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411510" y="2492943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411510" y="3000799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411510" y="3496357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411510" y="4027571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286000" y="3615765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286000" y="4792748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286000" y="2169833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286000" y="2900531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cxnSp>
        <p:nvCxnSpPr>
          <p:cNvPr id="75" name="Straight Arrow Connector 74"/>
          <p:cNvCxnSpPr>
            <a:endCxn id="71" idx="1"/>
          </p:cNvCxnSpPr>
          <p:nvPr/>
        </p:nvCxnSpPr>
        <p:spPr>
          <a:xfrm>
            <a:off x="1770510" y="3094431"/>
            <a:ext cx="515490" cy="960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238790" y="5065911"/>
            <a:ext cx="17294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411510" y="5016611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916581" y="3104040"/>
            <a:ext cx="2103219" cy="215376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1" idx="3"/>
          </p:cNvCxnSpPr>
          <p:nvPr/>
        </p:nvCxnSpPr>
        <p:spPr>
          <a:xfrm>
            <a:off x="3916581" y="3104039"/>
            <a:ext cx="1950819" cy="629761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itle 11"/>
          <p:cNvSpPr txBox="1">
            <a:spLocks/>
          </p:cNvSpPr>
          <p:nvPr/>
        </p:nvSpPr>
        <p:spPr>
          <a:xfrm>
            <a:off x="381000" y="5638800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Yanone Kaffeesatz Light"/>
                <a:cs typeface="Yanone Kaffeesatz Light"/>
              </a:rPr>
              <a:t>Place </a:t>
            </a:r>
            <a:r>
              <a:rPr lang="en-US" sz="3600" i="1" dirty="0" smtClean="0">
                <a:latin typeface="Yanone Kaffeesatz Light"/>
                <a:cs typeface="Yanone Kaffeesatz Light"/>
              </a:rPr>
              <a:t>m </a:t>
            </a:r>
            <a:r>
              <a:rPr lang="en-US" sz="3600" dirty="0" smtClean="0">
                <a:latin typeface="Yanone Kaffeesatz Light"/>
                <a:cs typeface="Yanone Kaffeesatz Light"/>
              </a:rPr>
              <a:t>tasks on the least loaded of </a:t>
            </a:r>
            <a:r>
              <a:rPr lang="en-US" sz="3600" i="1" dirty="0" err="1" smtClean="0">
                <a:latin typeface="Yanone Kaffeesatz Light"/>
                <a:cs typeface="Yanone Kaffeesatz Light"/>
              </a:rPr>
              <a:t>d</a:t>
            </a:r>
            <a:r>
              <a:rPr lang="en-US" sz="3600" dirty="0" err="1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600" i="1" dirty="0" err="1" smtClean="0">
                <a:latin typeface="Yanone Kaffeesatz Light"/>
                <a:cs typeface="Yanone Kaffeesatz Light"/>
              </a:rPr>
              <a:t>m</a:t>
            </a:r>
            <a:r>
              <a:rPr lang="en-US" sz="3600" i="1" dirty="0" smtClean="0">
                <a:latin typeface="Yanone Kaffeesatz Light"/>
                <a:cs typeface="Yanone Kaffeesatz Light"/>
              </a:rPr>
              <a:t> </a:t>
            </a:r>
            <a:r>
              <a:rPr lang="en-US" sz="3600" dirty="0" smtClean="0">
                <a:latin typeface="Yanone Kaffeesatz Light"/>
                <a:cs typeface="Yanone Kaffeesatz Light"/>
              </a:rPr>
              <a:t>workers</a:t>
            </a:r>
            <a:endParaRPr lang="en-US" sz="2000" dirty="0">
              <a:latin typeface="Yanone Kaffeesatz Light"/>
              <a:cs typeface="Yanone Kaffeesatz Light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3916581" y="2209800"/>
            <a:ext cx="1722219" cy="89423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1"/>
          <p:cNvSpPr txBox="1">
            <a:spLocks/>
          </p:cNvSpPr>
          <p:nvPr/>
        </p:nvSpPr>
        <p:spPr bwMode="auto">
          <a:xfrm>
            <a:off x="3971842" y="1782664"/>
            <a:ext cx="1143000" cy="52402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>
                <a:latin typeface="Yanone Kaffeesatz Light"/>
                <a:cs typeface="Yanone Kaffeesatz Light"/>
              </a:rPr>
              <a:t>4 probes (d = 2)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5" name="Arc 64"/>
          <p:cNvSpPr/>
          <p:nvPr/>
        </p:nvSpPr>
        <p:spPr>
          <a:xfrm rot="1439802">
            <a:off x="3087833" y="2246187"/>
            <a:ext cx="1676380" cy="1676380"/>
          </a:xfrm>
          <a:prstGeom prst="arc">
            <a:avLst>
              <a:gd name="adj1" fmla="val 18185058"/>
              <a:gd name="adj2" fmla="val 1803095"/>
            </a:avLst>
          </a:prstGeom>
          <a:ln w="2857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Yanone Kaffeesatz Light"/>
              <a:cs typeface="Yanone Kaffeesatz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86780" y="29272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417178" y="29272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916581" y="2717670"/>
            <a:ext cx="1532649" cy="38637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27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/>
          <a:lstStyle/>
          <a:p>
            <a:r>
              <a:rPr lang="en-US" dirty="0" smtClean="0"/>
              <a:t>Late Binding</a:t>
            </a:r>
            <a:endParaRPr lang="en-US" sz="2800" b="0" dirty="0"/>
          </a:p>
        </p:txBody>
      </p:sp>
      <p:sp>
        <p:nvSpPr>
          <p:cNvPr id="31" name="Rectangle 30"/>
          <p:cNvSpPr/>
          <p:nvPr/>
        </p:nvSpPr>
        <p:spPr>
          <a:xfrm>
            <a:off x="621230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1545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1230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545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13390" y="30480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1636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1951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12309" y="4092461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22665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35650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38800" y="2571867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286000" y="3615765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286000" y="4792748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286000" y="2169833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286000" y="2900531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cxnSp>
        <p:nvCxnSpPr>
          <p:cNvPr id="75" name="Straight Arrow Connector 74"/>
          <p:cNvCxnSpPr>
            <a:endCxn id="71" idx="1"/>
          </p:cNvCxnSpPr>
          <p:nvPr/>
        </p:nvCxnSpPr>
        <p:spPr>
          <a:xfrm>
            <a:off x="1770510" y="3094431"/>
            <a:ext cx="515490" cy="960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238790" y="5065911"/>
            <a:ext cx="17294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916581" y="3104040"/>
            <a:ext cx="2103219" cy="215376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1" idx="3"/>
          </p:cNvCxnSpPr>
          <p:nvPr/>
        </p:nvCxnSpPr>
        <p:spPr>
          <a:xfrm>
            <a:off x="3916581" y="3104039"/>
            <a:ext cx="1950819" cy="629761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itle 11"/>
          <p:cNvSpPr txBox="1">
            <a:spLocks/>
          </p:cNvSpPr>
          <p:nvPr/>
        </p:nvSpPr>
        <p:spPr>
          <a:xfrm>
            <a:off x="381000" y="5638800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Yanone Kaffeesatz Light"/>
                <a:cs typeface="Yanone Kaffeesatz Light"/>
              </a:rPr>
              <a:t>Place </a:t>
            </a:r>
            <a:r>
              <a:rPr lang="en-US" sz="3600" i="1" dirty="0" smtClean="0">
                <a:latin typeface="Yanone Kaffeesatz Light"/>
                <a:cs typeface="Yanone Kaffeesatz Light"/>
              </a:rPr>
              <a:t>m </a:t>
            </a:r>
            <a:r>
              <a:rPr lang="en-US" sz="3600" dirty="0" smtClean="0">
                <a:latin typeface="Yanone Kaffeesatz Light"/>
                <a:cs typeface="Yanone Kaffeesatz Light"/>
              </a:rPr>
              <a:t>tasks on the least loaded of </a:t>
            </a:r>
            <a:r>
              <a:rPr lang="en-US" sz="3600" i="1" dirty="0" err="1" smtClean="0">
                <a:latin typeface="Yanone Kaffeesatz Light"/>
                <a:cs typeface="Yanone Kaffeesatz Light"/>
              </a:rPr>
              <a:t>d</a:t>
            </a:r>
            <a:r>
              <a:rPr lang="en-US" sz="3600" dirty="0" err="1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600" i="1" dirty="0" err="1" smtClean="0">
                <a:latin typeface="Yanone Kaffeesatz Light"/>
                <a:cs typeface="Yanone Kaffeesatz Light"/>
              </a:rPr>
              <a:t>m</a:t>
            </a:r>
            <a:r>
              <a:rPr lang="en-US" sz="3600" i="1" dirty="0" smtClean="0">
                <a:latin typeface="Yanone Kaffeesatz Light"/>
                <a:cs typeface="Yanone Kaffeesatz Light"/>
              </a:rPr>
              <a:t> </a:t>
            </a:r>
            <a:r>
              <a:rPr lang="en-US" sz="3600" dirty="0" smtClean="0">
                <a:latin typeface="Yanone Kaffeesatz Light"/>
                <a:cs typeface="Yanone Kaffeesatz Light"/>
              </a:rPr>
              <a:t>workers</a:t>
            </a:r>
            <a:endParaRPr lang="en-US" sz="2000" dirty="0">
              <a:latin typeface="Yanone Kaffeesatz Light"/>
              <a:cs typeface="Yanone Kaffeesatz Light"/>
            </a:endParaRPr>
          </a:p>
        </p:txBody>
      </p:sp>
      <p:cxnSp>
        <p:nvCxnSpPr>
          <p:cNvPr id="46" name="Straight Arrow Connector 45"/>
          <p:cNvCxnSpPr>
            <a:endCxn id="85" idx="1"/>
          </p:cNvCxnSpPr>
          <p:nvPr/>
        </p:nvCxnSpPr>
        <p:spPr>
          <a:xfrm flipV="1">
            <a:off x="3916581" y="2717670"/>
            <a:ext cx="1532649" cy="38637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916581" y="2209800"/>
            <a:ext cx="1722219" cy="89423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1"/>
          <p:cNvSpPr txBox="1">
            <a:spLocks/>
          </p:cNvSpPr>
          <p:nvPr/>
        </p:nvSpPr>
        <p:spPr bwMode="auto">
          <a:xfrm>
            <a:off x="3971842" y="1782664"/>
            <a:ext cx="1143000" cy="52402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>
                <a:latin typeface="Yanone Kaffeesatz Light"/>
                <a:cs typeface="Yanone Kaffeesatz Light"/>
              </a:rPr>
              <a:t>4 probes (d = 2)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5" name="Arc 64"/>
          <p:cNvSpPr/>
          <p:nvPr/>
        </p:nvSpPr>
        <p:spPr>
          <a:xfrm rot="1439802">
            <a:off x="3087833" y="2246187"/>
            <a:ext cx="1676380" cy="1676380"/>
          </a:xfrm>
          <a:prstGeom prst="arc">
            <a:avLst>
              <a:gd name="adj1" fmla="val 18185058"/>
              <a:gd name="adj2" fmla="val 1803095"/>
            </a:avLst>
          </a:prstGeom>
          <a:ln w="2857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Yanone Kaffeesatz Light"/>
              <a:cs typeface="Yanone Kaffeesatz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38800" y="20574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84550" y="29718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657600" y="29718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32500" y="50673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829300" y="35687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549900" y="1917700"/>
            <a:ext cx="2298700" cy="533400"/>
          </a:xfrm>
          <a:prstGeom prst="roundRect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6411510" y="1981200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7117081" y="4577508"/>
            <a:ext cx="45719" cy="353694"/>
            <a:chOff x="7082687" y="3166892"/>
            <a:chExt cx="45719" cy="353694"/>
          </a:xfrm>
        </p:grpSpPr>
        <p:sp>
          <p:nvSpPr>
            <p:cNvPr id="74" name="Rectangle 73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6411510" y="2492943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411510" y="3000799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411510" y="3496357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411510" y="4027571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411510" y="5016611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449230" y="25716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078481" y="4235480"/>
            <a:ext cx="45719" cy="353694"/>
            <a:chOff x="7082687" y="3166892"/>
            <a:chExt cx="45719" cy="353694"/>
          </a:xfrm>
        </p:grpSpPr>
        <p:sp>
          <p:nvSpPr>
            <p:cNvPr id="58" name="Rectangle 57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61" name="Content Placeholder 1"/>
          <p:cNvSpPr txBox="1">
            <a:spLocks/>
          </p:cNvSpPr>
          <p:nvPr/>
        </p:nvSpPr>
        <p:spPr bwMode="auto">
          <a:xfrm>
            <a:off x="152400" y="2781046"/>
            <a:ext cx="1618110" cy="626769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cs typeface="Yanone Kaffeesatz Light"/>
              </a:rPr>
              <a:t>Stage</a:t>
            </a:r>
            <a:endParaRPr lang="en-US" dirty="0">
              <a:cs typeface="Yanone Kaffeesatz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903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/>
          <a:lstStyle/>
          <a:p>
            <a:r>
              <a:rPr lang="en-US" dirty="0" smtClean="0"/>
              <a:t>Late Binding</a:t>
            </a:r>
            <a:endParaRPr lang="en-US" sz="2800" b="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78481" y="4235480"/>
            <a:ext cx="45719" cy="353694"/>
            <a:chOff x="7082687" y="3166892"/>
            <a:chExt cx="45719" cy="353694"/>
          </a:xfrm>
        </p:grpSpPr>
        <p:sp>
          <p:nvSpPr>
            <p:cNvPr id="20" name="Rectangle 19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621230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545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13390" y="30480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1636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1951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12309" y="4092461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22665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38800" y="2571867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286000" y="3615765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286000" y="4792748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286000" y="2169833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286000" y="2900531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cxnSp>
        <p:nvCxnSpPr>
          <p:cNvPr id="75" name="Straight Arrow Connector 74"/>
          <p:cNvCxnSpPr>
            <a:endCxn id="71" idx="1"/>
          </p:cNvCxnSpPr>
          <p:nvPr/>
        </p:nvCxnSpPr>
        <p:spPr>
          <a:xfrm>
            <a:off x="1770510" y="3094431"/>
            <a:ext cx="515490" cy="960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238790" y="5065911"/>
            <a:ext cx="17294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2" name="Title 11"/>
          <p:cNvSpPr txBox="1">
            <a:spLocks/>
          </p:cNvSpPr>
          <p:nvPr/>
        </p:nvSpPr>
        <p:spPr>
          <a:xfrm>
            <a:off x="381000" y="5638800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Yanone Kaffeesatz Light"/>
                <a:cs typeface="Yanone Kaffeesatz Light"/>
              </a:rPr>
              <a:t>Place </a:t>
            </a:r>
            <a:r>
              <a:rPr lang="en-US" sz="3600" i="1" dirty="0" smtClean="0">
                <a:latin typeface="Yanone Kaffeesatz Light"/>
                <a:cs typeface="Yanone Kaffeesatz Light"/>
              </a:rPr>
              <a:t>m </a:t>
            </a:r>
            <a:r>
              <a:rPr lang="en-US" sz="3600" dirty="0" smtClean="0">
                <a:latin typeface="Yanone Kaffeesatz Light"/>
                <a:cs typeface="Yanone Kaffeesatz Light"/>
              </a:rPr>
              <a:t>tasks on the least loaded of </a:t>
            </a:r>
            <a:r>
              <a:rPr lang="en-US" sz="3600" i="1" dirty="0" err="1" smtClean="0">
                <a:latin typeface="Yanone Kaffeesatz Light"/>
                <a:cs typeface="Yanone Kaffeesatz Light"/>
              </a:rPr>
              <a:t>d</a:t>
            </a:r>
            <a:r>
              <a:rPr lang="en-US" sz="3600" dirty="0" err="1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600" i="1" dirty="0" err="1" smtClean="0">
                <a:latin typeface="Yanone Kaffeesatz Light"/>
                <a:cs typeface="Yanone Kaffeesatz Light"/>
              </a:rPr>
              <a:t>m</a:t>
            </a:r>
            <a:r>
              <a:rPr lang="en-US" sz="3600" i="1" dirty="0" smtClean="0">
                <a:latin typeface="Yanone Kaffeesatz Light"/>
                <a:cs typeface="Yanone Kaffeesatz Light"/>
              </a:rPr>
              <a:t> </a:t>
            </a:r>
            <a:r>
              <a:rPr lang="en-US" sz="3600" dirty="0" smtClean="0">
                <a:latin typeface="Yanone Kaffeesatz Light"/>
                <a:cs typeface="Yanone Kaffeesatz Light"/>
              </a:rPr>
              <a:t>worker</a:t>
            </a:r>
            <a:r>
              <a:rPr lang="en-US" sz="3600" dirty="0" smtClean="0">
                <a:latin typeface="Yanone Kaffeesatz Light"/>
                <a:cs typeface="Yanone Kaffeesatz Light"/>
              </a:rPr>
              <a:t>s</a:t>
            </a:r>
            <a:endParaRPr lang="en-US" sz="2000" dirty="0">
              <a:latin typeface="Yanone Kaffeesatz Light"/>
              <a:cs typeface="Yanone Kaffeesatz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49230" y="25716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210300" y="20447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84550" y="29718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32500" y="50673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829300" y="35687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549900" y="1917700"/>
            <a:ext cx="2298700" cy="533400"/>
          </a:xfrm>
          <a:prstGeom prst="roundRect">
            <a:avLst/>
          </a:prstGeom>
          <a:noFill/>
          <a:ln w="571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038600" y="2209801"/>
            <a:ext cx="1371600" cy="91439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1"/>
          <p:cNvSpPr txBox="1">
            <a:spLocks/>
          </p:cNvSpPr>
          <p:nvPr/>
        </p:nvSpPr>
        <p:spPr bwMode="auto">
          <a:xfrm>
            <a:off x="4038600" y="1447800"/>
            <a:ext cx="1143000" cy="52402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>
                <a:latin typeface="Yanone Kaffeesatz Light"/>
                <a:cs typeface="Yanone Kaffeesatz Light"/>
              </a:rPr>
              <a:t>Worker requests task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411510" y="1981200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7117081" y="4577508"/>
            <a:ext cx="45719" cy="353694"/>
            <a:chOff x="7082687" y="3166892"/>
            <a:chExt cx="45719" cy="353694"/>
          </a:xfrm>
        </p:grpSpPr>
        <p:sp>
          <p:nvSpPr>
            <p:cNvPr id="77" name="Rectangle 76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6411510" y="2492943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411510" y="3000799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411510" y="3496357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411510" y="4027571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411510" y="5016611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657600" y="29718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5" name="Content Placeholder 1"/>
          <p:cNvSpPr txBox="1">
            <a:spLocks/>
          </p:cNvSpPr>
          <p:nvPr/>
        </p:nvSpPr>
        <p:spPr bwMode="auto">
          <a:xfrm>
            <a:off x="152400" y="2781046"/>
            <a:ext cx="1618110" cy="626769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cs typeface="Yanone Kaffeesatz Light"/>
              </a:rPr>
              <a:t>Stage</a:t>
            </a:r>
            <a:endParaRPr lang="en-US" dirty="0">
              <a:cs typeface="Yanone Kaffeesatz Light"/>
            </a:endParaRPr>
          </a:p>
        </p:txBody>
      </p:sp>
    </p:spTree>
    <p:extLst>
      <p:ext uri="{BB962C8B-B14F-4D97-AF65-F5344CB8AC3E}">
        <p14:creationId xmlns:p14="http://schemas.microsoft.com/office/powerpoint/2010/main" val="52815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0.30816 -0.1344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9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3" grpId="0"/>
      <p:bldP spid="63" grpId="1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81000" y="2286000"/>
            <a:ext cx="8458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5500" b="1" kern="1200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pPr algn="ctr"/>
            <a:r>
              <a:rPr lang="en-US" sz="8000" b="0" dirty="0" smtClean="0"/>
              <a:t>What about constraints?</a:t>
            </a:r>
            <a:endParaRPr lang="en-US" sz="8000" b="0" dirty="0"/>
          </a:p>
        </p:txBody>
      </p:sp>
    </p:spTree>
    <p:extLst>
      <p:ext uri="{BB962C8B-B14F-4D97-AF65-F5344CB8AC3E}">
        <p14:creationId xmlns:p14="http://schemas.microsoft.com/office/powerpoint/2010/main" val="171216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152400" y="2781046"/>
            <a:ext cx="1618110" cy="626769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defTabSz="457200" rtl="0" eaLnBrk="1" fontAlgn="base" hangingPunct="1">
              <a:spcBef>
                <a:spcPts val="2000"/>
              </a:spcBef>
              <a:spcAft>
                <a:spcPct val="0"/>
              </a:spcAft>
              <a:buFont typeface="Arial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Lucida Grande"/>
              <a:buChar char="-"/>
              <a:defRPr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cs typeface="Yanone Kaffeesatz Light"/>
              </a:rPr>
              <a:t>Stage</a:t>
            </a:r>
            <a:endParaRPr lang="en-US" dirty="0">
              <a:cs typeface="Yanone Kaffeesatz Ligh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/>
          <a:lstStyle/>
          <a:p>
            <a:r>
              <a:rPr lang="en-US" dirty="0" smtClean="0"/>
              <a:t>Per-Task Constraints</a:t>
            </a:r>
            <a:endParaRPr lang="en-US" sz="2800" b="0" dirty="0"/>
          </a:p>
        </p:txBody>
      </p:sp>
      <p:sp>
        <p:nvSpPr>
          <p:cNvPr id="31" name="Rectangle 30"/>
          <p:cNvSpPr/>
          <p:nvPr/>
        </p:nvSpPr>
        <p:spPr>
          <a:xfrm>
            <a:off x="621230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1545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1230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1545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13390" y="30480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1636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1951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12309" y="4092461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22665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35650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38800" y="2571867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286000" y="3615765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286000" y="4792748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286000" y="2169833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286000" y="2900531"/>
            <a:ext cx="16305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cxnSp>
        <p:nvCxnSpPr>
          <p:cNvPr id="75" name="Straight Arrow Connector 74"/>
          <p:cNvCxnSpPr>
            <a:endCxn id="71" idx="1"/>
          </p:cNvCxnSpPr>
          <p:nvPr/>
        </p:nvCxnSpPr>
        <p:spPr>
          <a:xfrm>
            <a:off x="1770510" y="3094431"/>
            <a:ext cx="515490" cy="960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238790" y="5065911"/>
            <a:ext cx="17294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411510" y="1981200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7117081" y="4577508"/>
            <a:ext cx="45719" cy="353694"/>
            <a:chOff x="7082687" y="3166892"/>
            <a:chExt cx="45719" cy="353694"/>
          </a:xfrm>
        </p:grpSpPr>
        <p:sp>
          <p:nvSpPr>
            <p:cNvPr id="74" name="Rectangle 73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6411510" y="2492943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411510" y="3000799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411510" y="3496357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411510" y="4027571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411510" y="5016611"/>
            <a:ext cx="13608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3" name="Content Placeholder 1"/>
          <p:cNvSpPr>
            <a:spLocks noGrp="1"/>
          </p:cNvSpPr>
          <p:nvPr>
            <p:ph idx="1"/>
          </p:nvPr>
        </p:nvSpPr>
        <p:spPr>
          <a:xfrm>
            <a:off x="419380" y="5626811"/>
            <a:ext cx="8229600" cy="1059987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Yanone Kaffeesatz Light"/>
                <a:cs typeface="Yanone Kaffeesatz Light"/>
              </a:rPr>
              <a:t>Probe separately for each task</a:t>
            </a:r>
            <a:endParaRPr lang="en-US" dirty="0">
              <a:latin typeface="Yanone Kaffeesatz Light"/>
              <a:cs typeface="Yanone Kaffeesatz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76331" y="2936291"/>
            <a:ext cx="196850" cy="292100"/>
          </a:xfrm>
          <a:prstGeom prst="rect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45933" y="2936291"/>
            <a:ext cx="196850" cy="292100"/>
          </a:xfrm>
          <a:prstGeom prst="rect">
            <a:avLst/>
          </a:prstGeom>
          <a:noFill/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4" name="Isosceles Triangle 53"/>
          <p:cNvSpPr/>
          <p:nvPr/>
        </p:nvSpPr>
        <p:spPr>
          <a:xfrm>
            <a:off x="1488731" y="2989338"/>
            <a:ext cx="176784" cy="15240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165376" y="3008085"/>
            <a:ext cx="152400" cy="15240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3921305" y="2169833"/>
            <a:ext cx="1708270" cy="934206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104" idx="1"/>
          </p:cNvCxnSpPr>
          <p:nvPr/>
        </p:nvCxnSpPr>
        <p:spPr>
          <a:xfrm flipV="1">
            <a:off x="3921305" y="2717670"/>
            <a:ext cx="1527925" cy="386370"/>
          </a:xfrm>
          <a:prstGeom prst="straightConnector1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921305" y="3104039"/>
            <a:ext cx="1929766" cy="633390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921305" y="3104039"/>
            <a:ext cx="2120266" cy="1159532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Isosceles Triangle 94"/>
          <p:cNvSpPr/>
          <p:nvPr/>
        </p:nvSpPr>
        <p:spPr>
          <a:xfrm>
            <a:off x="7501273" y="2033209"/>
            <a:ext cx="176784" cy="15240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6" name="Isosceles Triangle 95"/>
          <p:cNvSpPr/>
          <p:nvPr/>
        </p:nvSpPr>
        <p:spPr>
          <a:xfrm>
            <a:off x="7501273" y="2524275"/>
            <a:ext cx="176784" cy="15240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7" name="Isosceles Triangle 96"/>
          <p:cNvSpPr/>
          <p:nvPr/>
        </p:nvSpPr>
        <p:spPr>
          <a:xfrm>
            <a:off x="7501273" y="5047343"/>
            <a:ext cx="176784" cy="15240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7500257" y="4243008"/>
            <a:ext cx="152400" cy="15240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7500256" y="3718076"/>
            <a:ext cx="152400" cy="15240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508723" y="2710542"/>
            <a:ext cx="152400" cy="152400"/>
          </a:xfrm>
          <a:prstGeom prst="ellips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638800" y="2057400"/>
            <a:ext cx="196850" cy="292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014357" y="4087585"/>
            <a:ext cx="196850" cy="2921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829300" y="3568700"/>
            <a:ext cx="196850" cy="2921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449230" y="2571620"/>
            <a:ext cx="196850" cy="292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3078481" y="4235480"/>
            <a:ext cx="45719" cy="353694"/>
            <a:chOff x="7082687" y="3166892"/>
            <a:chExt cx="45719" cy="353694"/>
          </a:xfrm>
        </p:grpSpPr>
        <p:sp>
          <p:nvSpPr>
            <p:cNvPr id="106" name="Rectangle 105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743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Recap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322419" y="3655732"/>
            <a:ext cx="21639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322419" y="4832715"/>
            <a:ext cx="21639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322419" y="2209800"/>
            <a:ext cx="21639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322419" y="2940498"/>
            <a:ext cx="21639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cxnSp>
        <p:nvCxnSpPr>
          <p:cNvPr id="24" name="Straight Arrow Connector 23"/>
          <p:cNvCxnSpPr>
            <a:stCxn id="23" idx="3"/>
            <a:endCxn id="60" idx="1"/>
          </p:cNvCxnSpPr>
          <p:nvPr/>
        </p:nvCxnSpPr>
        <p:spPr>
          <a:xfrm flipV="1">
            <a:off x="5486400" y="2203450"/>
            <a:ext cx="1371600" cy="940556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3"/>
            <a:endCxn id="74" idx="1"/>
          </p:cNvCxnSpPr>
          <p:nvPr/>
        </p:nvCxnSpPr>
        <p:spPr>
          <a:xfrm flipV="1">
            <a:off x="5486400" y="2717670"/>
            <a:ext cx="1182030" cy="426336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62" idx="1"/>
          </p:cNvCxnSpPr>
          <p:nvPr/>
        </p:nvCxnSpPr>
        <p:spPr>
          <a:xfrm>
            <a:off x="5486400" y="3144006"/>
            <a:ext cx="1562100" cy="570744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61" idx="1"/>
          </p:cNvCxnSpPr>
          <p:nvPr/>
        </p:nvCxnSpPr>
        <p:spPr>
          <a:xfrm>
            <a:off x="5486400" y="3144006"/>
            <a:ext cx="1765300" cy="2069344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27419" y="2995561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49938" y="2995561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389219" y="4307167"/>
            <a:ext cx="45719" cy="353694"/>
            <a:chOff x="7082687" y="3166892"/>
            <a:chExt cx="45719" cy="353694"/>
          </a:xfrm>
        </p:grpSpPr>
        <p:sp>
          <p:nvSpPr>
            <p:cNvPr id="44" name="Rectangle 43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52400" y="2362200"/>
            <a:ext cx="29717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anone Kaffeesatz Light"/>
                <a:cs typeface="Yanone Kaffeesatz Light"/>
              </a:rPr>
              <a:t>Batch sampling</a:t>
            </a:r>
          </a:p>
          <a:p>
            <a:pPr algn="ctr"/>
            <a:r>
              <a:rPr lang="en-US" sz="3200" dirty="0" smtClean="0">
                <a:latin typeface="Yanone Kaffeesatz Light"/>
                <a:cs typeface="Yanone Kaffeesatz Light"/>
              </a:rPr>
              <a:t>+</a:t>
            </a:r>
          </a:p>
          <a:p>
            <a:pPr algn="ctr"/>
            <a:r>
              <a:rPr lang="en-US" sz="3200" dirty="0" smtClean="0">
                <a:latin typeface="Yanone Kaffeesatz Light"/>
                <a:cs typeface="Yanone Kaffeesatz Light"/>
              </a:rPr>
              <a:t>Late </a:t>
            </a:r>
            <a:r>
              <a:rPr lang="en-US" sz="3200" dirty="0" smtClean="0">
                <a:latin typeface="Yanone Kaffeesatz Light"/>
                <a:cs typeface="Yanone Kaffeesatz Light"/>
              </a:rPr>
              <a:t>binding</a:t>
            </a:r>
          </a:p>
          <a:p>
            <a:pPr algn="ctr"/>
            <a:r>
              <a:rPr lang="en-US" sz="3200" dirty="0" smtClean="0">
                <a:latin typeface="Yanone Kaffeesatz Light"/>
                <a:cs typeface="Yanone Kaffeesatz Light"/>
              </a:rPr>
              <a:t>+</a:t>
            </a:r>
          </a:p>
          <a:p>
            <a:pPr algn="ctr"/>
            <a:r>
              <a:rPr lang="en-US" sz="3200" dirty="0" smtClean="0">
                <a:latin typeface="Yanone Kaffeesatz Light"/>
                <a:cs typeface="Yanone Kaffeesatz Light"/>
              </a:rPr>
              <a:t>Constraints</a:t>
            </a:r>
            <a:endParaRPr lang="en-US" sz="3200" dirty="0" smtClean="0">
              <a:latin typeface="Yanone Kaffeesatz Light"/>
              <a:cs typeface="Yanone Kaffeesatz Ligh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43150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34659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43150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34659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32590" y="30480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3556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38715" y="35658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31509" y="4092461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041865" y="25711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054850" y="20665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858000" y="2571867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57990" y="5065911"/>
            <a:ext cx="17294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58000" y="20574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251700" y="50673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48500" y="35687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630710" y="1981200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8153400" y="4577508"/>
            <a:ext cx="45719" cy="353694"/>
            <a:chOff x="7082687" y="3166892"/>
            <a:chExt cx="45719" cy="353694"/>
          </a:xfrm>
        </p:grpSpPr>
        <p:sp>
          <p:nvSpPr>
            <p:cNvPr id="66" name="Rectangle 65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7630710" y="2492943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630710" y="3000799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7630710" y="3496357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630710" y="4027571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630710" y="5016611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68430" y="25716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960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81000" y="2286000"/>
            <a:ext cx="8458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5500" b="1" kern="1200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5500" b="1">
                <a:solidFill>
                  <a:schemeClr val="tx1"/>
                </a:solidFill>
                <a:latin typeface="Corbel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9pPr>
          </a:lstStyle>
          <a:p>
            <a:pPr algn="ctr"/>
            <a:r>
              <a:rPr lang="en-US" sz="8000" b="0" dirty="0" smtClean="0"/>
              <a:t>How well </a:t>
            </a:r>
            <a:r>
              <a:rPr lang="en-US" sz="8000" b="0" dirty="0" smtClean="0"/>
              <a:t>does Sparrow </a:t>
            </a:r>
            <a:r>
              <a:rPr lang="en-US" sz="8000" b="0" dirty="0" smtClean="0"/>
              <a:t>perform?</a:t>
            </a:r>
            <a:endParaRPr lang="en-US" sz="8000" b="0" dirty="0"/>
          </a:p>
        </p:txBody>
      </p:sp>
    </p:spTree>
    <p:extLst>
      <p:ext uri="{BB962C8B-B14F-4D97-AF65-F5344CB8AC3E}">
        <p14:creationId xmlns:p14="http://schemas.microsoft.com/office/powerpoint/2010/main" val="291712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Sparrow compare to Spark’s native scheduler?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57200"/>
            <a:ext cx="9017000" cy="54102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6096000"/>
            <a:ext cx="8610600" cy="68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100 16-core EC2 nodes, 10 tasks/job, 10 schedulers, 80% load</a:t>
            </a:r>
          </a:p>
        </p:txBody>
      </p:sp>
    </p:spTree>
    <p:extLst>
      <p:ext uri="{BB962C8B-B14F-4D97-AF65-F5344CB8AC3E}">
        <p14:creationId xmlns:p14="http://schemas.microsoft.com/office/powerpoint/2010/main" val="3580914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/>
          <a:lstStyle/>
          <a:p>
            <a:r>
              <a:rPr lang="en-US" dirty="0" smtClean="0"/>
              <a:t>Spark Today</a:t>
            </a:r>
            <a:endParaRPr lang="en-US" sz="2800" b="0" dirty="0"/>
          </a:p>
        </p:txBody>
      </p:sp>
      <p:sp>
        <p:nvSpPr>
          <p:cNvPr id="5" name="Rounded Rectangle 4"/>
          <p:cNvSpPr/>
          <p:nvPr/>
        </p:nvSpPr>
        <p:spPr>
          <a:xfrm>
            <a:off x="6918367" y="1981200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486394" y="4577508"/>
            <a:ext cx="45719" cy="353694"/>
            <a:chOff x="7082687" y="3166892"/>
            <a:chExt cx="45719" cy="353694"/>
          </a:xfrm>
        </p:grpSpPr>
        <p:sp>
          <p:nvSpPr>
            <p:cNvPr id="25" name="Rectangle 24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6918367" y="2492943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918367" y="3000799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918367" y="3496357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918367" y="402757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918367" y="501661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429000" y="2057400"/>
            <a:ext cx="2286000" cy="335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Yanone Kaffeesatz Light"/>
                <a:cs typeface="Yanone Kaffeesatz Light"/>
              </a:rPr>
              <a:t>Spark Context</a:t>
            </a:r>
          </a:p>
          <a:p>
            <a:pPr algn="ctr"/>
            <a:endParaRPr lang="en-US" sz="3200" dirty="0">
              <a:latin typeface="Yanone Kaffeesatz Light"/>
              <a:cs typeface="Yanone Kaffeesatz Light"/>
            </a:endParaRPr>
          </a:p>
          <a:p>
            <a:pPr algn="ctr"/>
            <a:endParaRPr lang="en-US" sz="3200" dirty="0" smtClean="0">
              <a:latin typeface="Yanone Kaffeesatz Light"/>
              <a:cs typeface="Yanone Kaffeesatz Light"/>
            </a:endParaRPr>
          </a:p>
          <a:p>
            <a:pPr algn="ctr"/>
            <a:endParaRPr lang="en-US" sz="3200" dirty="0">
              <a:latin typeface="Yanone Kaffeesatz Light"/>
              <a:cs typeface="Yanone Kaffeesatz Light"/>
            </a:endParaRPr>
          </a:p>
          <a:p>
            <a:pPr algn="ctr"/>
            <a:endParaRPr lang="en-US" sz="3200" dirty="0" smtClean="0">
              <a:latin typeface="Yanone Kaffeesatz Light"/>
              <a:cs typeface="Yanone Kaffeesatz Light"/>
            </a:endParaRPr>
          </a:p>
          <a:p>
            <a:pPr algn="ctr"/>
            <a:endParaRPr lang="en-US" sz="3200" dirty="0" smtClean="0">
              <a:latin typeface="Yanone Kaffeesatz Light"/>
              <a:cs typeface="Yanone Kaffeesatz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28600" y="1828800"/>
            <a:ext cx="2133600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 smtClean="0">
                <a:solidFill>
                  <a:srgbClr val="3D4A59"/>
                </a:solidFill>
              </a:rPr>
              <a:t>User 1</a:t>
            </a:r>
            <a:endParaRPr lang="en-US" sz="11500" dirty="0">
              <a:solidFill>
                <a:srgbClr val="3D4A59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28600" y="3200400"/>
            <a:ext cx="2133600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 smtClean="0">
                <a:solidFill>
                  <a:srgbClr val="008000"/>
                </a:solidFill>
              </a:rPr>
              <a:t>User 2</a:t>
            </a:r>
            <a:endParaRPr lang="en-US" sz="11500" dirty="0">
              <a:solidFill>
                <a:srgbClr val="00800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8600" y="4572000"/>
            <a:ext cx="2133600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</a:rPr>
              <a:t>User 3</a:t>
            </a:r>
            <a:endParaRPr lang="en-US" sz="11500" dirty="0">
              <a:solidFill>
                <a:schemeClr val="accent2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05200" y="3098184"/>
            <a:ext cx="2133600" cy="407016"/>
          </a:xfrm>
          <a:prstGeom prst="round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Query Compilation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05200" y="3707784"/>
            <a:ext cx="2133600" cy="407016"/>
          </a:xfrm>
          <a:prstGeom prst="round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Storage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05200" y="4317384"/>
            <a:ext cx="2133600" cy="407016"/>
          </a:xfrm>
          <a:prstGeom prst="round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Scheduling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cxnSp>
        <p:nvCxnSpPr>
          <p:cNvPr id="4" name="Straight Arrow Connector 3"/>
          <p:cNvCxnSpPr>
            <a:stCxn id="41" idx="3"/>
            <a:endCxn id="2" idx="1"/>
          </p:cNvCxnSpPr>
          <p:nvPr/>
        </p:nvCxnSpPr>
        <p:spPr>
          <a:xfrm>
            <a:off x="2362200" y="2362200"/>
            <a:ext cx="1066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2" idx="3"/>
            <a:endCxn id="2" idx="1"/>
          </p:cNvCxnSpPr>
          <p:nvPr/>
        </p:nvCxnSpPr>
        <p:spPr>
          <a:xfrm>
            <a:off x="2362200" y="3733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5" idx="3"/>
            <a:endCxn id="2" idx="1"/>
          </p:cNvCxnSpPr>
          <p:nvPr/>
        </p:nvCxnSpPr>
        <p:spPr>
          <a:xfrm flipV="1">
            <a:off x="2362200" y="3733800"/>
            <a:ext cx="1066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5" idx="1"/>
          </p:cNvCxnSpPr>
          <p:nvPr/>
        </p:nvCxnSpPr>
        <p:spPr>
          <a:xfrm flipV="1">
            <a:off x="5715000" y="2184708"/>
            <a:ext cx="1203367" cy="1549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3"/>
            <a:endCxn id="58" idx="1"/>
          </p:cNvCxnSpPr>
          <p:nvPr/>
        </p:nvCxnSpPr>
        <p:spPr>
          <a:xfrm flipV="1">
            <a:off x="5715000" y="2696451"/>
            <a:ext cx="1203367" cy="1037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3"/>
            <a:endCxn id="59" idx="1"/>
          </p:cNvCxnSpPr>
          <p:nvPr/>
        </p:nvCxnSpPr>
        <p:spPr>
          <a:xfrm flipV="1">
            <a:off x="5715000" y="3204307"/>
            <a:ext cx="1203367" cy="529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3"/>
            <a:endCxn id="60" idx="1"/>
          </p:cNvCxnSpPr>
          <p:nvPr/>
        </p:nvCxnSpPr>
        <p:spPr>
          <a:xfrm flipV="1">
            <a:off x="5715000" y="3699865"/>
            <a:ext cx="1203367" cy="33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" idx="3"/>
            <a:endCxn id="61" idx="1"/>
          </p:cNvCxnSpPr>
          <p:nvPr/>
        </p:nvCxnSpPr>
        <p:spPr>
          <a:xfrm>
            <a:off x="5715000" y="3733800"/>
            <a:ext cx="1203367" cy="497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" idx="3"/>
            <a:endCxn id="67" idx="1"/>
          </p:cNvCxnSpPr>
          <p:nvPr/>
        </p:nvCxnSpPr>
        <p:spPr>
          <a:xfrm>
            <a:off x="5715000" y="3733800"/>
            <a:ext cx="1203367" cy="1486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9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TPC-H Queries: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TPC-H: Common benchmark for analytics workloads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90349" y="4679069"/>
            <a:ext cx="6218248" cy="9597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Sparrow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390349" y="3581400"/>
            <a:ext cx="6218248" cy="9597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Spark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390349" y="2438400"/>
            <a:ext cx="6218248" cy="9597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Shark</a:t>
            </a:r>
            <a:r>
              <a:rPr lang="en-US" sz="2800" dirty="0" smtClean="0"/>
              <a:t>: SQL execution engine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960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7620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TPC-H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68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100 16-core EC2 nodes, 10 schedulers, 80% load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22986" y="2057400"/>
            <a:ext cx="554000" cy="3276600"/>
            <a:chOff x="8375386" y="1676400"/>
            <a:chExt cx="616214" cy="3644561"/>
          </a:xfrm>
        </p:grpSpPr>
        <p:sp>
          <p:nvSpPr>
            <p:cNvPr id="9" name="Rectangle 8"/>
            <p:cNvSpPr/>
            <p:nvPr/>
          </p:nvSpPr>
          <p:spPr>
            <a:xfrm>
              <a:off x="8384173" y="2790016"/>
              <a:ext cx="607427" cy="2024756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8384173" y="1676400"/>
              <a:ext cx="607427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384173" y="5320961"/>
              <a:ext cx="607427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375386" y="4191000"/>
              <a:ext cx="607427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0"/>
            </p:cNvCxnSpPr>
            <p:nvPr/>
          </p:nvCxnSpPr>
          <p:spPr>
            <a:xfrm flipV="1">
              <a:off x="8687887" y="1676400"/>
              <a:ext cx="0" cy="111361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2"/>
            </p:cNvCxnSpPr>
            <p:nvPr/>
          </p:nvCxnSpPr>
          <p:spPr>
            <a:xfrm>
              <a:off x="8687887" y="4814772"/>
              <a:ext cx="0" cy="5061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7543800" y="1752600"/>
            <a:ext cx="838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dirty="0" smtClean="0"/>
              <a:t>95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543800" y="2743200"/>
            <a:ext cx="838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dirty="0" smtClean="0"/>
              <a:t>75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543800" y="4572000"/>
            <a:ext cx="838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dirty="0" smtClean="0"/>
              <a:t>25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543800" y="3962400"/>
            <a:ext cx="838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dirty="0" smtClean="0"/>
              <a:t>50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543800" y="1219200"/>
            <a:ext cx="1600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Percentiles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543800" y="5034643"/>
            <a:ext cx="838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800" dirty="0" smtClean="0"/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057400"/>
            <a:ext cx="40386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Yanone Kaffeesatz Regular"/>
                <a:cs typeface="Yanone Kaffeesatz Regular"/>
              </a:rPr>
              <a:t>Within </a:t>
            </a:r>
            <a:r>
              <a:rPr lang="en-US" sz="3200" dirty="0" smtClean="0">
                <a:latin typeface="Yanone Kaffeesatz Regular"/>
                <a:cs typeface="Yanone Kaffeesatz Regular"/>
              </a:rPr>
              <a:t>12% </a:t>
            </a:r>
            <a:r>
              <a:rPr lang="en-US" sz="3200" dirty="0">
                <a:latin typeface="Yanone Kaffeesatz Regular"/>
                <a:cs typeface="Yanone Kaffeesatz Regular"/>
              </a:rPr>
              <a:t>of </a:t>
            </a:r>
            <a:r>
              <a:rPr lang="en-US" sz="3200" dirty="0" smtClean="0">
                <a:latin typeface="Yanone Kaffeesatz Regular"/>
                <a:cs typeface="Yanone Kaffeesatz Regular"/>
              </a:rPr>
              <a:t>ideal</a:t>
            </a:r>
            <a:endParaRPr lang="en-US" sz="3200" dirty="0">
              <a:latin typeface="Yanone Kaffeesatz Regular"/>
              <a:cs typeface="Yanone Kaffeesatz Regular"/>
            </a:endParaRPr>
          </a:p>
          <a:p>
            <a:pPr algn="ctr"/>
            <a:r>
              <a:rPr lang="en-US" sz="3200" dirty="0" smtClean="0">
                <a:latin typeface="Yanone Kaffeesatz Regular"/>
                <a:cs typeface="Yanone Kaffeesatz Regular"/>
              </a:rPr>
              <a:t>Median queuing delay of 9ms</a:t>
            </a:r>
            <a:endParaRPr lang="en-US" sz="3200" dirty="0">
              <a:latin typeface="Yanone Kaffeesatz Regular"/>
              <a:cs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132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Policy Enforcement</a:t>
            </a:r>
            <a:endParaRPr lang="en-US" sz="5400" dirty="0"/>
          </a:p>
        </p:txBody>
      </p:sp>
      <p:sp>
        <p:nvSpPr>
          <p:cNvPr id="9" name="Rounded Rectangle 8"/>
          <p:cNvSpPr/>
          <p:nvPr/>
        </p:nvSpPr>
        <p:spPr>
          <a:xfrm>
            <a:off x="2590800" y="3429000"/>
            <a:ext cx="1664753" cy="116836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Worker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2393950" y="3577891"/>
            <a:ext cx="196850" cy="292100"/>
          </a:xfrm>
          <a:prstGeom prst="rect">
            <a:avLst/>
          </a:prstGeom>
          <a:solidFill>
            <a:srgbClr val="29417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97100" y="3577891"/>
            <a:ext cx="196850" cy="292100"/>
          </a:xfrm>
          <a:prstGeom prst="rect">
            <a:avLst/>
          </a:prstGeom>
          <a:solidFill>
            <a:srgbClr val="29417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17291" y="3577891"/>
            <a:ext cx="196850" cy="292100"/>
          </a:xfrm>
          <a:prstGeom prst="rect">
            <a:avLst/>
          </a:prstGeom>
          <a:solidFill>
            <a:srgbClr val="294171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93950" y="406313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97100" y="406313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7972" y="3489243"/>
            <a:ext cx="1380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Yanone Kaffeesatz Light"/>
                <a:cs typeface="Yanone Kaffeesatz Light"/>
              </a:rPr>
              <a:t>High Priority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2396" y="3965685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Yanone Kaffeesatz Light"/>
                <a:cs typeface="Yanone Kaffeesatz Light"/>
              </a:rPr>
              <a:t>Low Priority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010400" y="3429000"/>
            <a:ext cx="1664753" cy="116836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Worker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6813550" y="3577891"/>
            <a:ext cx="196850" cy="292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13550" y="4063139"/>
            <a:ext cx="196850" cy="292100"/>
          </a:xfrm>
          <a:prstGeom prst="rect">
            <a:avLst/>
          </a:prstGeom>
          <a:solidFill>
            <a:schemeClr val="accent5">
              <a:lumMod val="50000"/>
              <a:lumOff val="5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16700" y="4063139"/>
            <a:ext cx="196850" cy="292100"/>
          </a:xfrm>
          <a:prstGeom prst="rect">
            <a:avLst/>
          </a:prstGeom>
          <a:solidFill>
            <a:schemeClr val="accent5">
              <a:lumMod val="50000"/>
              <a:lumOff val="5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23520" y="3489243"/>
            <a:ext cx="1545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Yanone Kaffeesatz Light"/>
                <a:cs typeface="Yanone Kaffeesatz Light"/>
              </a:rPr>
              <a:t>User A (75%)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3962400"/>
            <a:ext cx="1531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Yanone Kaffeesatz Light"/>
                <a:cs typeface="Yanone Kaffeesatz Light"/>
              </a:rPr>
              <a:t>User B (25%)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181600" y="1752600"/>
            <a:ext cx="34290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8000" b="1" dirty="0" smtClean="0"/>
              <a:t>Fair </a:t>
            </a:r>
            <a:r>
              <a:rPr lang="en-US" sz="8000" b="1" dirty="0" smtClean="0"/>
              <a:t>Shares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b="1" dirty="0" smtClean="0"/>
              <a:t>Serve queues using weighted fair queuing</a:t>
            </a:r>
            <a:endParaRPr lang="en-US" b="1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838200" y="1752600"/>
            <a:ext cx="34290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8000" b="1" dirty="0" smtClean="0"/>
              <a:t>Priorities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b="1" dirty="0" smtClean="0"/>
              <a:t>Serve queues based on strict priorities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92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Fair Sharing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62000"/>
            <a:ext cx="8636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71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40982" y="2252572"/>
            <a:ext cx="1330960" cy="508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Yanone Kaffeesatz Light"/>
                <a:cs typeface="Yanone Kaffeesatz Light"/>
              </a:rPr>
              <a:t>Scheduler 1</a:t>
            </a:r>
            <a:endParaRPr lang="en-US" sz="2200" dirty="0">
              <a:latin typeface="Yanone Kaffeesatz Light"/>
              <a:cs typeface="Yanone Kaffeesatz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38400" y="3149600"/>
            <a:ext cx="1330960" cy="508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Yanone Kaffeesatz Light"/>
                <a:cs typeface="Yanone Kaffeesatz Light"/>
              </a:rPr>
              <a:t>Scheduler 2</a:t>
            </a:r>
            <a:endParaRPr lang="en-US" sz="2200" dirty="0">
              <a:latin typeface="Yanone Kaffeesatz Light"/>
              <a:cs typeface="Yanone Kaffeesatz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8600" y="2260600"/>
            <a:ext cx="1483360" cy="508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Yanone Kaffeesatz Light"/>
                <a:cs typeface="Yanone Kaffeesatz Light"/>
              </a:rPr>
              <a:t>Spark Client 1</a:t>
            </a:r>
            <a:endParaRPr lang="en-US" sz="2200" dirty="0">
              <a:latin typeface="Yanone Kaffeesatz Light"/>
              <a:cs typeface="Yanone Kaffeesatz Light"/>
            </a:endParaRPr>
          </a:p>
        </p:txBody>
      </p:sp>
      <p:cxnSp>
        <p:nvCxnSpPr>
          <p:cNvPr id="24" name="Straight Arrow Connector 23"/>
          <p:cNvCxnSpPr>
            <a:stCxn id="22" idx="3"/>
            <a:endCxn id="11" idx="1"/>
          </p:cNvCxnSpPr>
          <p:nvPr/>
        </p:nvCxnSpPr>
        <p:spPr>
          <a:xfrm flipV="1">
            <a:off x="1711960" y="2506572"/>
            <a:ext cx="729022" cy="8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17" idx="1"/>
          </p:cNvCxnSpPr>
          <p:nvPr/>
        </p:nvCxnSpPr>
        <p:spPr>
          <a:xfrm>
            <a:off x="1711960" y="2514600"/>
            <a:ext cx="726440" cy="889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43200" y="1828800"/>
            <a:ext cx="96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5">
                    <a:lumMod val="75000"/>
                    <a:lumOff val="2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8000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8600" y="3149600"/>
            <a:ext cx="1483360" cy="508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Yanone Kaffeesatz Light"/>
                <a:cs typeface="Yanone Kaffeesatz Light"/>
              </a:rPr>
              <a:t>Spark Client 2</a:t>
            </a:r>
            <a:endParaRPr lang="en-US" sz="2200" dirty="0">
              <a:latin typeface="Yanone Kaffeesatz Light"/>
              <a:cs typeface="Yanone Kaffeesatz Light"/>
            </a:endParaRPr>
          </a:p>
        </p:txBody>
      </p:sp>
      <p:cxnSp>
        <p:nvCxnSpPr>
          <p:cNvPr id="27" name="Straight Arrow Connector 26"/>
          <p:cNvCxnSpPr>
            <a:stCxn id="23" idx="3"/>
            <a:endCxn id="17" idx="1"/>
          </p:cNvCxnSpPr>
          <p:nvPr/>
        </p:nvCxnSpPr>
        <p:spPr>
          <a:xfrm>
            <a:off x="1711960" y="3403600"/>
            <a:ext cx="726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4648200"/>
            <a:ext cx="9144000" cy="21136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Timeout: 100ms</a:t>
            </a:r>
          </a:p>
          <a:p>
            <a:pPr marL="0" indent="0" algn="ctr">
              <a:buNone/>
            </a:pPr>
            <a:r>
              <a:rPr lang="en-US" dirty="0" smtClean="0"/>
              <a:t>Failover: 5ms</a:t>
            </a:r>
          </a:p>
          <a:p>
            <a:pPr marL="0" indent="0" algn="ctr">
              <a:buNone/>
            </a:pPr>
            <a:r>
              <a:rPr lang="en-US" dirty="0" smtClean="0"/>
              <a:t>Re-launch queries: 15ms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0" y="1600200"/>
            <a:ext cx="5207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65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Sparrow feature-complete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Interfacing with UI</a:t>
            </a:r>
            <a:endParaRPr lang="en-US" sz="3600" dirty="0" smtClean="0">
              <a:latin typeface="Yanone Kaffeesatz Thin"/>
              <a:cs typeface="Yanone Kaffeesatz Thin"/>
            </a:endParaRPr>
          </a:p>
          <a:p>
            <a:pPr marL="0" indent="0" algn="ctr">
              <a:buNone/>
            </a:pPr>
            <a:endParaRPr lang="en-US" sz="3600" dirty="0">
              <a:latin typeface="Yanone Kaffeesatz Thin"/>
              <a:cs typeface="Yanone Kaffeesatz Thin"/>
            </a:endParaRPr>
          </a:p>
          <a:p>
            <a:pPr marL="0" indent="0" algn="ctr">
              <a:buNone/>
            </a:pPr>
            <a:r>
              <a:rPr lang="en-US" sz="3600" dirty="0" smtClean="0"/>
              <a:t>Delay scheduling</a:t>
            </a:r>
            <a:endParaRPr lang="en-US" sz="3600" dirty="0" smtClean="0">
              <a:latin typeface="Yanone Kaffeesatz Thin"/>
              <a:cs typeface="Yanone Kaffeesatz Thin"/>
            </a:endParaRP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Speculation</a:t>
            </a:r>
            <a:endParaRPr lang="en-US" sz="3600" dirty="0" smtClean="0">
              <a:latin typeface="Yanone Kaffeesatz Thin"/>
              <a:cs typeface="Yanone Kaffeesatz Thin"/>
            </a:endParaRPr>
          </a:p>
        </p:txBody>
      </p:sp>
    </p:spTree>
    <p:extLst>
      <p:ext uri="{BB962C8B-B14F-4D97-AF65-F5344CB8AC3E}">
        <p14:creationId xmlns:p14="http://schemas.microsoft.com/office/powerpoint/2010/main" val="264731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81000" y="3581400"/>
            <a:ext cx="2971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anone Kaffeesatz Light"/>
                <a:cs typeface="Yanone Kaffeesatz Light"/>
              </a:rPr>
              <a:t>(2) Distributed, fault-tolerant scheduling with Sparrow </a:t>
            </a:r>
            <a:endParaRPr lang="en-US" sz="3200" dirty="0" smtClean="0">
              <a:latin typeface="Yanone Kaffeesatz Light"/>
              <a:cs typeface="Yanone Kaffeesatz Light"/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457200" y="6096000"/>
            <a:ext cx="8229600" cy="605185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www.github.com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/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radlab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Yanone Kaffeesatz Light"/>
                <a:cs typeface="Yanone Kaffeesatz Light"/>
              </a:rPr>
              <a:t>/sparrow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551019" y="4189132"/>
            <a:ext cx="21639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551019" y="5366115"/>
            <a:ext cx="21639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551019" y="2743200"/>
            <a:ext cx="21639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551019" y="3473898"/>
            <a:ext cx="2163981" cy="4070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cxnSp>
        <p:nvCxnSpPr>
          <p:cNvPr id="54" name="Straight Arrow Connector 53"/>
          <p:cNvCxnSpPr>
            <a:stCxn id="53" idx="3"/>
            <a:endCxn id="76" idx="1"/>
          </p:cNvCxnSpPr>
          <p:nvPr/>
        </p:nvCxnSpPr>
        <p:spPr>
          <a:xfrm flipV="1">
            <a:off x="5715000" y="2736850"/>
            <a:ext cx="1371600" cy="940556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3" idx="3"/>
            <a:endCxn id="89" idx="1"/>
          </p:cNvCxnSpPr>
          <p:nvPr/>
        </p:nvCxnSpPr>
        <p:spPr>
          <a:xfrm flipV="1">
            <a:off x="5715000" y="3251070"/>
            <a:ext cx="1182030" cy="426336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3" idx="3"/>
            <a:endCxn id="78" idx="1"/>
          </p:cNvCxnSpPr>
          <p:nvPr/>
        </p:nvCxnSpPr>
        <p:spPr>
          <a:xfrm>
            <a:off x="5715000" y="3677406"/>
            <a:ext cx="1562100" cy="570744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  <a:endCxn id="77" idx="1"/>
          </p:cNvCxnSpPr>
          <p:nvPr/>
        </p:nvCxnSpPr>
        <p:spPr>
          <a:xfrm>
            <a:off x="5715000" y="3677406"/>
            <a:ext cx="1765300" cy="2069344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456019" y="3528961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78538" y="3528961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617819" y="4840567"/>
            <a:ext cx="45719" cy="353694"/>
            <a:chOff x="7082687" y="3166892"/>
            <a:chExt cx="45719" cy="353694"/>
          </a:xfrm>
        </p:grpSpPr>
        <p:sp>
          <p:nvSpPr>
            <p:cNvPr id="61" name="Rectangle 60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7660109" y="25999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63259" y="25999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660109" y="31045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463259" y="31045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661190" y="3581400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664165" y="40992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467315" y="4099289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660109" y="4625861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70465" y="3104596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283450" y="2599993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086600" y="3105267"/>
            <a:ext cx="19685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686590" y="5599311"/>
            <a:ext cx="172940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086600" y="25908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480300" y="56007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277100" y="410210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859310" y="2514600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8382000" y="5110908"/>
            <a:ext cx="45719" cy="353694"/>
            <a:chOff x="7082687" y="3166892"/>
            <a:chExt cx="45719" cy="353694"/>
          </a:xfrm>
        </p:grpSpPr>
        <p:sp>
          <p:nvSpPr>
            <p:cNvPr id="81" name="Rectangle 80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84" name="Rounded Rectangle 83"/>
          <p:cNvSpPr/>
          <p:nvPr/>
        </p:nvSpPr>
        <p:spPr>
          <a:xfrm>
            <a:off x="7859310" y="3026343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7859310" y="3534199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859310" y="4029757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859310" y="4560971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7859310" y="5550011"/>
            <a:ext cx="1056090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897030" y="3105020"/>
            <a:ext cx="196850" cy="292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Yanone Kaffeesatz Light"/>
              <a:cs typeface="Yanone Kaffeesatz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200" y="609600"/>
            <a:ext cx="2971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Yanone Kaffeesatz Light"/>
                <a:cs typeface="Yanone Kaffeesatz Light"/>
              </a:rPr>
              <a:t>(1) Diagnosing a Spark scheduling bottleneck </a:t>
            </a:r>
            <a:endParaRPr lang="en-US" sz="3200" dirty="0" smtClean="0">
              <a:latin typeface="Yanone Kaffeesatz Light"/>
              <a:cs typeface="Yanone Kaffeesatz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685800"/>
            <a:ext cx="7620000" cy="128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0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</p:spPr>
        <p:txBody>
          <a:bodyPr/>
          <a:lstStyle/>
          <a:p>
            <a:r>
              <a:rPr lang="en-US" dirty="0" smtClean="0"/>
              <a:t>Spark Today</a:t>
            </a:r>
            <a:endParaRPr lang="en-US" sz="2800" b="0" dirty="0"/>
          </a:p>
        </p:txBody>
      </p:sp>
      <p:sp>
        <p:nvSpPr>
          <p:cNvPr id="5" name="Rounded Rectangle 4"/>
          <p:cNvSpPr/>
          <p:nvPr/>
        </p:nvSpPr>
        <p:spPr>
          <a:xfrm>
            <a:off x="6918367" y="1981200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486394" y="4577508"/>
            <a:ext cx="45719" cy="353694"/>
            <a:chOff x="7082687" y="3166892"/>
            <a:chExt cx="45719" cy="353694"/>
          </a:xfrm>
        </p:grpSpPr>
        <p:sp>
          <p:nvSpPr>
            <p:cNvPr id="25" name="Rectangle 24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6918367" y="2492943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918367" y="3000799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918367" y="3496357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918367" y="402757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918367" y="5016611"/>
            <a:ext cx="1158833" cy="40701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Worker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429000" y="2057400"/>
            <a:ext cx="2286000" cy="3352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Yanone Kaffeesatz Light"/>
                <a:cs typeface="Yanone Kaffeesatz Light"/>
              </a:rPr>
              <a:t>Spark Context</a:t>
            </a:r>
          </a:p>
          <a:p>
            <a:pPr algn="ctr"/>
            <a:endParaRPr lang="en-US" sz="3200" dirty="0">
              <a:latin typeface="Yanone Kaffeesatz Light"/>
              <a:cs typeface="Yanone Kaffeesatz Light"/>
            </a:endParaRPr>
          </a:p>
          <a:p>
            <a:pPr algn="ctr"/>
            <a:endParaRPr lang="en-US" sz="3200" dirty="0" smtClean="0">
              <a:latin typeface="Yanone Kaffeesatz Light"/>
              <a:cs typeface="Yanone Kaffeesatz Light"/>
            </a:endParaRPr>
          </a:p>
          <a:p>
            <a:pPr algn="ctr"/>
            <a:endParaRPr lang="en-US" sz="3200" dirty="0">
              <a:latin typeface="Yanone Kaffeesatz Light"/>
              <a:cs typeface="Yanone Kaffeesatz Light"/>
            </a:endParaRPr>
          </a:p>
          <a:p>
            <a:pPr algn="ctr"/>
            <a:endParaRPr lang="en-US" sz="3200" dirty="0" smtClean="0">
              <a:latin typeface="Yanone Kaffeesatz Light"/>
              <a:cs typeface="Yanone Kaffeesatz Light"/>
            </a:endParaRPr>
          </a:p>
          <a:p>
            <a:pPr algn="ctr"/>
            <a:endParaRPr lang="en-US" sz="3200" dirty="0" smtClean="0">
              <a:latin typeface="Yanone Kaffeesatz Light"/>
              <a:cs typeface="Yanone Kaffeesatz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28600" y="1828800"/>
            <a:ext cx="2133600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 smtClean="0">
                <a:solidFill>
                  <a:srgbClr val="3D4A59"/>
                </a:solidFill>
              </a:rPr>
              <a:t>User 1</a:t>
            </a:r>
            <a:endParaRPr lang="en-US" sz="11500" dirty="0">
              <a:solidFill>
                <a:srgbClr val="3D4A59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28600" y="3200400"/>
            <a:ext cx="2133600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 smtClean="0">
                <a:solidFill>
                  <a:srgbClr val="008000"/>
                </a:solidFill>
              </a:rPr>
              <a:t>User 2</a:t>
            </a:r>
            <a:endParaRPr lang="en-US" sz="11500" dirty="0">
              <a:solidFill>
                <a:srgbClr val="00800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28600" y="4572000"/>
            <a:ext cx="2133600" cy="10668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</a:rPr>
              <a:t>User 3</a:t>
            </a:r>
            <a:endParaRPr lang="en-US" sz="11500" dirty="0">
              <a:solidFill>
                <a:schemeClr val="accent2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05200" y="3098184"/>
            <a:ext cx="2133600" cy="407016"/>
          </a:xfrm>
          <a:prstGeom prst="round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Query Compilation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05200" y="3707784"/>
            <a:ext cx="2133600" cy="407016"/>
          </a:xfrm>
          <a:prstGeom prst="round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Storage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05200" y="4317384"/>
            <a:ext cx="2133600" cy="407016"/>
          </a:xfrm>
          <a:prstGeom prst="roundRect">
            <a:avLst/>
          </a:prstGeom>
          <a:ln w="57150" cmpd="sng">
            <a:solidFill>
              <a:srgbClr val="98131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Scheduling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cxnSp>
        <p:nvCxnSpPr>
          <p:cNvPr id="4" name="Straight Arrow Connector 3"/>
          <p:cNvCxnSpPr>
            <a:stCxn id="41" idx="3"/>
            <a:endCxn id="2" idx="1"/>
          </p:cNvCxnSpPr>
          <p:nvPr/>
        </p:nvCxnSpPr>
        <p:spPr>
          <a:xfrm>
            <a:off x="2362200" y="2362200"/>
            <a:ext cx="1066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2" idx="3"/>
            <a:endCxn id="2" idx="1"/>
          </p:cNvCxnSpPr>
          <p:nvPr/>
        </p:nvCxnSpPr>
        <p:spPr>
          <a:xfrm>
            <a:off x="2362200" y="3733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5" idx="3"/>
            <a:endCxn id="2" idx="1"/>
          </p:cNvCxnSpPr>
          <p:nvPr/>
        </p:nvCxnSpPr>
        <p:spPr>
          <a:xfrm flipV="1">
            <a:off x="2362200" y="3733800"/>
            <a:ext cx="1066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5" idx="1"/>
          </p:cNvCxnSpPr>
          <p:nvPr/>
        </p:nvCxnSpPr>
        <p:spPr>
          <a:xfrm flipV="1">
            <a:off x="5715000" y="2184708"/>
            <a:ext cx="1203367" cy="1549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3"/>
            <a:endCxn id="58" idx="1"/>
          </p:cNvCxnSpPr>
          <p:nvPr/>
        </p:nvCxnSpPr>
        <p:spPr>
          <a:xfrm flipV="1">
            <a:off x="5715000" y="2696451"/>
            <a:ext cx="1203367" cy="1037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3"/>
            <a:endCxn id="59" idx="1"/>
          </p:cNvCxnSpPr>
          <p:nvPr/>
        </p:nvCxnSpPr>
        <p:spPr>
          <a:xfrm flipV="1">
            <a:off x="5715000" y="3204307"/>
            <a:ext cx="1203367" cy="529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3"/>
            <a:endCxn id="60" idx="1"/>
          </p:cNvCxnSpPr>
          <p:nvPr/>
        </p:nvCxnSpPr>
        <p:spPr>
          <a:xfrm flipV="1">
            <a:off x="5715000" y="3699865"/>
            <a:ext cx="1203367" cy="33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" idx="3"/>
            <a:endCxn id="61" idx="1"/>
          </p:cNvCxnSpPr>
          <p:nvPr/>
        </p:nvCxnSpPr>
        <p:spPr>
          <a:xfrm>
            <a:off x="5715000" y="3733800"/>
            <a:ext cx="1203367" cy="497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" idx="3"/>
            <a:endCxn id="67" idx="1"/>
          </p:cNvCxnSpPr>
          <p:nvPr/>
        </p:nvCxnSpPr>
        <p:spPr>
          <a:xfrm>
            <a:off x="5715000" y="3733800"/>
            <a:ext cx="1203367" cy="1486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81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80038"/>
            <a:ext cx="8229600" cy="1020762"/>
          </a:xfrm>
        </p:spPr>
        <p:txBody>
          <a:bodyPr/>
          <a:lstStyle/>
          <a:p>
            <a:r>
              <a:rPr lang="en-US" dirty="0" smtClean="0"/>
              <a:t>Job Latencies Rapidly Decreasing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2649497" y="4572000"/>
            <a:ext cx="3881393" cy="541453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149644" y="3607994"/>
            <a:ext cx="68233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185699" y="3462564"/>
            <a:ext cx="0" cy="295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93687" y="3445366"/>
            <a:ext cx="0" cy="295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93867" y="3445366"/>
            <a:ext cx="0" cy="295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728300" y="3462564"/>
            <a:ext cx="0" cy="295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67581" y="3757903"/>
            <a:ext cx="117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10 min.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04031" y="3750550"/>
            <a:ext cx="117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10 sec.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04211" y="3757903"/>
            <a:ext cx="117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100 </a:t>
            </a:r>
            <a:r>
              <a:rPr lang="en-US" sz="2400" dirty="0" err="1" smtClean="0">
                <a:latin typeface="Yanone Kaffeesatz Light"/>
                <a:cs typeface="Yanone Kaffeesatz Light"/>
              </a:rPr>
              <a:t>ms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38644" y="3757903"/>
            <a:ext cx="117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Yanone Kaffeesatz Light"/>
                <a:cs typeface="Yanone Kaffeesatz Light"/>
              </a:rPr>
              <a:t>1 </a:t>
            </a:r>
            <a:r>
              <a:rPr lang="en-US" sz="2400" dirty="0" err="1" smtClean="0">
                <a:latin typeface="Yanone Kaffeesatz Light"/>
                <a:cs typeface="Yanone Kaffeesatz Light"/>
              </a:rPr>
              <a:t>ms</a:t>
            </a:r>
            <a:endParaRPr lang="en-US" sz="2400" dirty="0">
              <a:latin typeface="Yanone Kaffeesatz Light"/>
              <a:cs typeface="Yanone Kaffeesatz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0297" y="2405141"/>
            <a:ext cx="2489200" cy="1304453"/>
            <a:chOff x="160297" y="2405141"/>
            <a:chExt cx="2489200" cy="1304453"/>
          </a:xfrm>
        </p:grpSpPr>
        <p:sp>
          <p:nvSpPr>
            <p:cNvPr id="45" name="TextBox 44"/>
            <p:cNvSpPr txBox="1"/>
            <p:nvPr/>
          </p:nvSpPr>
          <p:spPr>
            <a:xfrm>
              <a:off x="160297" y="2405141"/>
              <a:ext cx="248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2004: </a:t>
              </a:r>
              <a:r>
                <a:rPr lang="en-US" sz="2400" dirty="0" err="1" smtClean="0">
                  <a:latin typeface="Yanone Kaffeesatz Light"/>
                  <a:cs typeface="Yanone Kaffeesatz Light"/>
                </a:rPr>
                <a:t>MapReduce</a:t>
              </a:r>
              <a:endParaRPr lang="en-US" sz="2400" dirty="0" smtClean="0">
                <a:latin typeface="Yanone Kaffeesatz Light"/>
                <a:cs typeface="Yanone Kaffeesatz Light"/>
              </a:endParaRPr>
            </a:p>
            <a:p>
              <a:pPr algn="ctr"/>
              <a:r>
                <a:rPr lang="en-US" sz="2400" dirty="0">
                  <a:latin typeface="Yanone Kaffeesatz Light"/>
                  <a:cs typeface="Yanone Kaffeesatz Light"/>
                </a:rPr>
                <a:t>b</a:t>
              </a:r>
              <a:r>
                <a:rPr lang="en-US" sz="2400" dirty="0" smtClean="0">
                  <a:latin typeface="Yanone Kaffeesatz Light"/>
                  <a:cs typeface="Yanone Kaffeesatz Light"/>
                </a:rPr>
                <a:t>atch job</a:t>
              </a:r>
              <a:endParaRPr lang="en-US" sz="2400" dirty="0">
                <a:latin typeface="Yanone Kaffeesatz Light"/>
                <a:cs typeface="Yanone Kaffeesatz Light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642360" y="3506394"/>
              <a:ext cx="203200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D4A59"/>
                </a:solidFill>
                <a:latin typeface="Yanone Kaffeesatz Light"/>
                <a:cs typeface="Yanone Kaffeesatz Light"/>
              </a:endParaRPr>
            </a:p>
          </p:txBody>
        </p:sp>
        <p:cxnSp>
          <p:nvCxnSpPr>
            <p:cNvPr id="53" name="Straight Connector 52"/>
            <p:cNvCxnSpPr>
              <a:stCxn id="45" idx="2"/>
              <a:endCxn id="46" idx="1"/>
            </p:cNvCxnSpPr>
            <p:nvPr/>
          </p:nvCxnSpPr>
          <p:spPr>
            <a:xfrm>
              <a:off x="1404897" y="3236138"/>
              <a:ext cx="267221" cy="3000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777018" y="1603227"/>
            <a:ext cx="1709162" cy="2106367"/>
            <a:chOff x="1777018" y="2670027"/>
            <a:chExt cx="1709162" cy="2106367"/>
          </a:xfrm>
        </p:grpSpPr>
        <p:sp>
          <p:nvSpPr>
            <p:cNvPr id="47" name="Oval 46"/>
            <p:cNvSpPr/>
            <p:nvPr/>
          </p:nvSpPr>
          <p:spPr>
            <a:xfrm>
              <a:off x="3282980" y="4573194"/>
              <a:ext cx="203200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D4A59"/>
                </a:solidFill>
                <a:latin typeface="Yanone Kaffeesatz Light"/>
                <a:cs typeface="Yanone Kaffeesatz Ligh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77018" y="2670027"/>
              <a:ext cx="11978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2009: Hive query</a:t>
              </a:r>
              <a:endParaRPr lang="en-US" sz="2400" dirty="0">
                <a:latin typeface="Yanone Kaffeesatz Light"/>
                <a:cs typeface="Yanone Kaffeesatz Light"/>
              </a:endParaRPr>
            </a:p>
          </p:txBody>
        </p:sp>
        <p:cxnSp>
          <p:nvCxnSpPr>
            <p:cNvPr id="54" name="Straight Connector 53"/>
            <p:cNvCxnSpPr>
              <a:stCxn id="48" idx="2"/>
              <a:endCxn id="47" idx="0"/>
            </p:cNvCxnSpPr>
            <p:nvPr/>
          </p:nvCxnSpPr>
          <p:spPr>
            <a:xfrm>
              <a:off x="2375966" y="3501024"/>
              <a:ext cx="1008614" cy="10721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635023" y="1025099"/>
            <a:ext cx="1762174" cy="2684495"/>
            <a:chOff x="2635023" y="2091899"/>
            <a:chExt cx="1762174" cy="2684495"/>
          </a:xfrm>
        </p:grpSpPr>
        <p:sp>
          <p:nvSpPr>
            <p:cNvPr id="49" name="TextBox 48"/>
            <p:cNvSpPr txBox="1"/>
            <p:nvPr/>
          </p:nvSpPr>
          <p:spPr>
            <a:xfrm>
              <a:off x="2635023" y="2091899"/>
              <a:ext cx="1499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2010: </a:t>
              </a:r>
              <a:r>
                <a:rPr lang="en-US" sz="2400" dirty="0" err="1" smtClean="0">
                  <a:latin typeface="Yanone Kaffeesatz Light"/>
                  <a:cs typeface="Yanone Kaffeesatz Light"/>
                </a:rPr>
                <a:t>Dremel</a:t>
              </a:r>
              <a:r>
                <a:rPr lang="en-US" sz="2400" dirty="0" smtClean="0">
                  <a:latin typeface="Yanone Kaffeesatz Light"/>
                  <a:cs typeface="Yanone Kaffeesatz Light"/>
                </a:rPr>
                <a:t> Query</a:t>
              </a:r>
              <a:endParaRPr lang="en-US" sz="2400" dirty="0">
                <a:latin typeface="Yanone Kaffeesatz Light"/>
                <a:cs typeface="Yanone Kaffeesatz Light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4193997" y="4573194"/>
              <a:ext cx="203200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D4A59"/>
                </a:solidFill>
                <a:latin typeface="Yanone Kaffeesatz Light"/>
                <a:cs typeface="Yanone Kaffeesatz Light"/>
              </a:endParaRPr>
            </a:p>
          </p:txBody>
        </p:sp>
        <p:cxnSp>
          <p:nvCxnSpPr>
            <p:cNvPr id="55" name="Straight Connector 54"/>
            <p:cNvCxnSpPr>
              <a:stCxn id="49" idx="2"/>
              <a:endCxn id="50" idx="0"/>
            </p:cNvCxnSpPr>
            <p:nvPr/>
          </p:nvCxnSpPr>
          <p:spPr>
            <a:xfrm>
              <a:off x="3384580" y="2922896"/>
              <a:ext cx="911017" cy="1650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134137" y="609600"/>
            <a:ext cx="1508582" cy="3107334"/>
            <a:chOff x="4134137" y="1676400"/>
            <a:chExt cx="1508582" cy="3107334"/>
          </a:xfrm>
        </p:grpSpPr>
        <p:sp>
          <p:nvSpPr>
            <p:cNvPr id="51" name="TextBox 50"/>
            <p:cNvSpPr txBox="1"/>
            <p:nvPr/>
          </p:nvSpPr>
          <p:spPr>
            <a:xfrm>
              <a:off x="4134137" y="1676400"/>
              <a:ext cx="15085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2012: Impala query</a:t>
              </a:r>
              <a:endParaRPr lang="en-US" sz="2400" dirty="0">
                <a:latin typeface="Yanone Kaffeesatz Light"/>
                <a:cs typeface="Yanone Kaffeesatz Light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760129" y="4580534"/>
              <a:ext cx="203200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D4A59"/>
                </a:solidFill>
                <a:latin typeface="Yanone Kaffeesatz Light"/>
                <a:cs typeface="Yanone Kaffeesatz Light"/>
              </a:endParaRPr>
            </a:p>
          </p:txBody>
        </p:sp>
        <p:cxnSp>
          <p:nvCxnSpPr>
            <p:cNvPr id="56" name="Straight Connector 55"/>
            <p:cNvCxnSpPr>
              <a:stCxn id="52" idx="0"/>
              <a:endCxn id="51" idx="2"/>
            </p:cNvCxnSpPr>
            <p:nvPr/>
          </p:nvCxnSpPr>
          <p:spPr>
            <a:xfrm flipV="1">
              <a:off x="4861729" y="2507397"/>
              <a:ext cx="26699" cy="20731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145019" y="1103527"/>
            <a:ext cx="1583619" cy="2606067"/>
            <a:chOff x="5145019" y="2170327"/>
            <a:chExt cx="1583619" cy="2606067"/>
          </a:xfrm>
        </p:grpSpPr>
        <p:sp>
          <p:nvSpPr>
            <p:cNvPr id="57" name="Oval 56"/>
            <p:cNvSpPr/>
            <p:nvPr/>
          </p:nvSpPr>
          <p:spPr>
            <a:xfrm>
              <a:off x="5145019" y="4573194"/>
              <a:ext cx="203200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D4A59"/>
                </a:solidFill>
                <a:latin typeface="Yanone Kaffeesatz Light"/>
                <a:cs typeface="Yanone Kaffeesatz Light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54618" y="2170327"/>
              <a:ext cx="147402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2010:</a:t>
              </a:r>
            </a:p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In-memory Spark query</a:t>
              </a:r>
              <a:endParaRPr lang="en-US" sz="2400" dirty="0">
                <a:latin typeface="Yanone Kaffeesatz Light"/>
                <a:cs typeface="Yanone Kaffeesatz Light"/>
              </a:endParaRPr>
            </a:p>
          </p:txBody>
        </p:sp>
        <p:cxnSp>
          <p:nvCxnSpPr>
            <p:cNvPr id="59" name="Straight Connector 58"/>
            <p:cNvCxnSpPr>
              <a:stCxn id="58" idx="2"/>
              <a:endCxn id="57" idx="7"/>
            </p:cNvCxnSpPr>
            <p:nvPr/>
          </p:nvCxnSpPr>
          <p:spPr>
            <a:xfrm flipH="1">
              <a:off x="5318461" y="3370655"/>
              <a:ext cx="673167" cy="12322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940828" y="1603227"/>
            <a:ext cx="2086392" cy="2109930"/>
            <a:chOff x="5940828" y="2670027"/>
            <a:chExt cx="2086392" cy="2109930"/>
          </a:xfrm>
        </p:grpSpPr>
        <p:sp>
          <p:nvSpPr>
            <p:cNvPr id="60" name="TextBox 59"/>
            <p:cNvSpPr txBox="1"/>
            <p:nvPr/>
          </p:nvSpPr>
          <p:spPr>
            <a:xfrm>
              <a:off x="6553200" y="2670027"/>
              <a:ext cx="147402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2013:</a:t>
              </a:r>
            </a:p>
            <a:p>
              <a:pPr algn="ctr"/>
              <a:r>
                <a:rPr lang="en-US" sz="2400" dirty="0" smtClean="0">
                  <a:latin typeface="Yanone Kaffeesatz Light"/>
                  <a:cs typeface="Yanone Kaffeesatz Light"/>
                </a:rPr>
                <a:t>Spark streaming</a:t>
              </a:r>
              <a:endParaRPr lang="en-US" sz="2400" dirty="0">
                <a:latin typeface="Yanone Kaffeesatz Light"/>
                <a:cs typeface="Yanone Kaffeesatz Light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940828" y="4576757"/>
              <a:ext cx="203200" cy="203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D4A59"/>
                </a:solidFill>
                <a:latin typeface="Yanone Kaffeesatz Light"/>
                <a:cs typeface="Yanone Kaffeesatz Light"/>
              </a:endParaRPr>
            </a:p>
          </p:txBody>
        </p:sp>
        <p:cxnSp>
          <p:nvCxnSpPr>
            <p:cNvPr id="62" name="Straight Connector 61"/>
            <p:cNvCxnSpPr>
              <a:stCxn id="60" idx="2"/>
              <a:endCxn id="61" idx="7"/>
            </p:cNvCxnSpPr>
            <p:nvPr/>
          </p:nvCxnSpPr>
          <p:spPr>
            <a:xfrm flipH="1">
              <a:off x="6114270" y="3870355"/>
              <a:ext cx="1175940" cy="736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46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219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Yanone Kaffeesatz Light"/>
                <a:cs typeface="Yanone Kaffeesatz Light"/>
              </a:rPr>
              <a:t>Job latencies </a:t>
            </a:r>
            <a:r>
              <a:rPr lang="en-US" dirty="0">
                <a:latin typeface="Yanone Kaffeesatz Light"/>
                <a:cs typeface="Yanone Kaffeesatz Light"/>
              </a:rPr>
              <a:t>r</a:t>
            </a:r>
            <a:r>
              <a:rPr lang="en-US" dirty="0" smtClean="0">
                <a:latin typeface="Yanone Kaffeesatz Light"/>
                <a:cs typeface="Yanone Kaffeesatz Light"/>
              </a:rPr>
              <a:t>apidly </a:t>
            </a:r>
            <a:r>
              <a:rPr lang="en-US" dirty="0">
                <a:latin typeface="Yanone Kaffeesatz Light"/>
                <a:cs typeface="Yanone Kaffeesatz Light"/>
              </a:rPr>
              <a:t>d</a:t>
            </a:r>
            <a:r>
              <a:rPr lang="en-US" dirty="0" smtClean="0">
                <a:latin typeface="Yanone Kaffeesatz Light"/>
                <a:cs typeface="Yanone Kaffeesatz Light"/>
              </a:rPr>
              <a:t>ecreasing</a:t>
            </a:r>
          </a:p>
          <a:p>
            <a:endParaRPr lang="en-US" dirty="0" smtClean="0">
              <a:latin typeface="Yanone Kaffeesatz Light"/>
              <a:cs typeface="Yanone Kaffeesatz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4431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1219200"/>
            <a:ext cx="82296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Yanone Kaffeesatz Light"/>
                <a:cs typeface="Yanone Kaffeesatz Light"/>
              </a:rPr>
              <a:t>Job latencies </a:t>
            </a:r>
            <a:r>
              <a:rPr lang="en-US" dirty="0">
                <a:latin typeface="Yanone Kaffeesatz Light"/>
                <a:cs typeface="Yanone Kaffeesatz Light"/>
              </a:rPr>
              <a:t>r</a:t>
            </a:r>
            <a:r>
              <a:rPr lang="en-US" dirty="0" smtClean="0">
                <a:latin typeface="Yanone Kaffeesatz Light"/>
                <a:cs typeface="Yanone Kaffeesatz Light"/>
              </a:rPr>
              <a:t>apidly </a:t>
            </a:r>
            <a:r>
              <a:rPr lang="en-US" dirty="0">
                <a:latin typeface="Yanone Kaffeesatz Light"/>
                <a:cs typeface="Yanone Kaffeesatz Light"/>
              </a:rPr>
              <a:t>d</a:t>
            </a:r>
            <a:r>
              <a:rPr lang="en-US" dirty="0" smtClean="0">
                <a:latin typeface="Yanone Kaffeesatz Light"/>
                <a:cs typeface="Yanone Kaffeesatz Light"/>
              </a:rPr>
              <a:t>ecreasing</a:t>
            </a:r>
          </a:p>
          <a:p>
            <a:r>
              <a:rPr lang="en-US" dirty="0" smtClean="0">
                <a:latin typeface="Yanone Kaffeesatz Light"/>
                <a:cs typeface="Yanone Kaffeesatz Light"/>
              </a:rPr>
              <a:t>+</a:t>
            </a:r>
          </a:p>
          <a:p>
            <a:r>
              <a:rPr lang="en-US" dirty="0" smtClean="0">
                <a:latin typeface="Yanone Kaffeesatz Light"/>
                <a:cs typeface="Yanone Kaffeesatz Light"/>
              </a:rPr>
              <a:t>Spark deployments growing in size</a:t>
            </a:r>
          </a:p>
          <a:p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4114800" y="3429000"/>
            <a:ext cx="914400" cy="9144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41148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Scheduling bottleneck!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3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160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Spark scheduler throughput:</a:t>
            </a:r>
          </a:p>
          <a:p>
            <a:pPr marL="0" indent="0" algn="ctr">
              <a:buNone/>
            </a:pPr>
            <a:r>
              <a:rPr lang="en-US" sz="5400" dirty="0" smtClean="0"/>
              <a:t>1500 tasks / second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4800600"/>
            <a:ext cx="2362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 second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477000" y="480060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480060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86600" y="480060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91400" y="480060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7850187" y="4875213"/>
            <a:ext cx="45719" cy="353694"/>
            <a:chOff x="7082687" y="3166892"/>
            <a:chExt cx="45719" cy="353694"/>
          </a:xfrm>
        </p:grpSpPr>
        <p:sp>
          <p:nvSpPr>
            <p:cNvPr id="12" name="Rectangle 11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172200" y="480060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2600" y="480060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153400" y="480060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67400" y="480060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53000" y="480060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257800" y="480060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48400" y="4702314"/>
            <a:ext cx="826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100</a:t>
            </a:r>
            <a:endParaRPr lang="en-US" sz="4000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28800" y="5791200"/>
            <a:ext cx="11430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100 </a:t>
            </a:r>
            <a:r>
              <a:rPr lang="en-US" sz="3200" dirty="0" err="1" smtClean="0"/>
              <a:t>ms</a:t>
            </a:r>
            <a:endParaRPr lang="en-US" sz="3200" dirty="0"/>
          </a:p>
        </p:txBody>
      </p:sp>
      <p:sp>
        <p:nvSpPr>
          <p:cNvPr id="25" name="Rectangle 24"/>
          <p:cNvSpPr/>
          <p:nvPr/>
        </p:nvSpPr>
        <p:spPr>
          <a:xfrm>
            <a:off x="5763803" y="578102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68603" y="578102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373403" y="578102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 rot="5400000">
            <a:off x="6832190" y="5855633"/>
            <a:ext cx="45719" cy="353694"/>
            <a:chOff x="7082687" y="3166892"/>
            <a:chExt cx="45719" cy="353694"/>
          </a:xfrm>
        </p:grpSpPr>
        <p:sp>
          <p:nvSpPr>
            <p:cNvPr id="29" name="Rectangle 28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7135403" y="578102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24600" y="5638800"/>
            <a:ext cx="612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10</a:t>
            </a:r>
            <a:endParaRPr lang="en-US" sz="4000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7200" y="3810000"/>
            <a:ext cx="3886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10 second</a:t>
            </a:r>
            <a:endParaRPr lang="en-US" sz="3200" dirty="0"/>
          </a:p>
        </p:txBody>
      </p:sp>
      <p:sp>
        <p:nvSpPr>
          <p:cNvPr id="41" name="Rectangle 40"/>
          <p:cNvSpPr/>
          <p:nvPr/>
        </p:nvSpPr>
        <p:spPr>
          <a:xfrm>
            <a:off x="7010400" y="381000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7315200" y="381000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620000" y="381000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924800" y="381000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 rot="5400000">
            <a:off x="8383587" y="3884613"/>
            <a:ext cx="45719" cy="353694"/>
            <a:chOff x="7082687" y="3166892"/>
            <a:chExt cx="45719" cy="353694"/>
          </a:xfrm>
        </p:grpSpPr>
        <p:sp>
          <p:nvSpPr>
            <p:cNvPr id="46" name="Rectangle 45"/>
            <p:cNvSpPr/>
            <p:nvPr/>
          </p:nvSpPr>
          <p:spPr>
            <a:xfrm>
              <a:off x="7082687" y="3166892"/>
              <a:ext cx="45719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082687" y="3319292"/>
              <a:ext cx="45719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2687" y="3474867"/>
              <a:ext cx="45719" cy="457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Yanone Kaffeesatz Light"/>
                <a:cs typeface="Yanone Kaffeesatz Light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6705600" y="381000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096000" y="381000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686800" y="381000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400800" y="381000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486400" y="381000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5181600" y="381000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5791200" y="381000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72200" y="3711714"/>
            <a:ext cx="1040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1000</a:t>
            </a:r>
            <a:endParaRPr lang="en-US" sz="4000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866640" y="381000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572000" y="3810000"/>
            <a:ext cx="228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9" name="Content Placeholder 4"/>
          <p:cNvSpPr txBox="1">
            <a:spLocks/>
          </p:cNvSpPr>
          <p:nvPr/>
        </p:nvSpPr>
        <p:spPr>
          <a:xfrm>
            <a:off x="1295400" y="3048000"/>
            <a:ext cx="2286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800" dirty="0" smtClean="0"/>
              <a:t>Task Duration</a:t>
            </a:r>
            <a:endParaRPr lang="en-US" dirty="0"/>
          </a:p>
        </p:txBody>
      </p:sp>
      <p:sp>
        <p:nvSpPr>
          <p:cNvPr id="60" name="Content Placeholder 4"/>
          <p:cNvSpPr txBox="1">
            <a:spLocks/>
          </p:cNvSpPr>
          <p:nvPr/>
        </p:nvSpPr>
        <p:spPr>
          <a:xfrm>
            <a:off x="5334000" y="2667000"/>
            <a:ext cx="28194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Yanone Kaffeesatz Light"/>
                <a:ea typeface="+mn-ea"/>
                <a:cs typeface="Yanone Kaffeesatz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3000" dirty="0" smtClean="0"/>
              <a:t>Cluster size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3000" dirty="0" smtClean="0"/>
              <a:t>(# 16-core machines)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4058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/>
      <p:bldP spid="23" grpId="0" animBg="1"/>
      <p:bldP spid="25" grpId="0" animBg="1"/>
      <p:bldP spid="26" grpId="0" animBg="1"/>
      <p:bldP spid="27" grpId="0" animBg="1"/>
      <p:bldP spid="34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Optimizing the Spark Scheduler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0.8: </a:t>
            </a:r>
            <a:r>
              <a:rPr lang="en-US" dirty="0" smtClean="0"/>
              <a:t>Monitoring code moved off critical path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0.8.1: </a:t>
            </a:r>
            <a:r>
              <a:rPr lang="en-US" dirty="0" smtClean="0"/>
              <a:t>Result deserialization moved off critical path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Future improvements may yield 2-3x higher throughput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485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C8C8C8"/>
      </a:accent6>
      <a:hlink>
        <a:srgbClr val="74B6BC"/>
      </a:hlink>
      <a:folHlink>
        <a:srgbClr val="7F95A4"/>
      </a:folHlink>
    </a:clrScheme>
    <a:fontScheme name="Custom 3">
      <a:majorFont>
        <a:latin typeface="Yanone Kaffeesatz"/>
        <a:ea typeface=""/>
        <a:cs typeface=""/>
      </a:majorFont>
      <a:minorFont>
        <a:latin typeface="Yanone Kaffeesatz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22946</TotalTime>
  <Words>880</Words>
  <Application>Microsoft Macintosh PowerPoint</Application>
  <PresentationFormat>On-screen Show (4:3)</PresentationFormat>
  <Paragraphs>382</Paragraphs>
  <Slides>36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Sparrow</vt:lpstr>
      <vt:lpstr>Outline</vt:lpstr>
      <vt:lpstr>Spark Today</vt:lpstr>
      <vt:lpstr>Spark Today</vt:lpstr>
      <vt:lpstr>Job Latencies Rapidly Decreasing</vt:lpstr>
      <vt:lpstr>PowerPoint Presentation</vt:lpstr>
      <vt:lpstr>PowerPoint Presentation</vt:lpstr>
      <vt:lpstr>PowerPoint Presentation</vt:lpstr>
      <vt:lpstr>Optimizing the Spark Scheduler</vt:lpstr>
      <vt:lpstr>Is the scheduler the bottleneck in my cluster?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Spark Today</vt:lpstr>
      <vt:lpstr>Future Spark</vt:lpstr>
      <vt:lpstr>Future Spark</vt:lpstr>
      <vt:lpstr>Scheduling with Sparrow</vt:lpstr>
      <vt:lpstr>Batch Sampling</vt:lpstr>
      <vt:lpstr>PowerPoint Presentation</vt:lpstr>
      <vt:lpstr>Late Binding</vt:lpstr>
      <vt:lpstr>Late Binding</vt:lpstr>
      <vt:lpstr>Late Binding</vt:lpstr>
      <vt:lpstr>PowerPoint Presentation</vt:lpstr>
      <vt:lpstr>Per-Task Constraints</vt:lpstr>
      <vt:lpstr>Technique Recap</vt:lpstr>
      <vt:lpstr>PowerPoint Presentation</vt:lpstr>
      <vt:lpstr>How does Sparrow compare to Spark’s native scheduler?</vt:lpstr>
      <vt:lpstr>TPC-H Queries: Background</vt:lpstr>
      <vt:lpstr>TPC-H Queries</vt:lpstr>
      <vt:lpstr>Policy Enforcement</vt:lpstr>
      <vt:lpstr>Weighted Fair Sharing</vt:lpstr>
      <vt:lpstr>Fault Tolerance</vt:lpstr>
      <vt:lpstr>Making Sparrow feature-complete</vt:lpstr>
      <vt:lpstr>www.github.com/radlab/sparrow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shivaram</dc:creator>
  <cp:lastModifiedBy>Kay Ousterhout</cp:lastModifiedBy>
  <cp:revision>767</cp:revision>
  <cp:lastPrinted>2013-12-03T03:26:49Z</cp:lastPrinted>
  <dcterms:created xsi:type="dcterms:W3CDTF">2012-10-04T23:09:40Z</dcterms:created>
  <dcterms:modified xsi:type="dcterms:W3CDTF">2013-12-03T03:29:27Z</dcterms:modified>
</cp:coreProperties>
</file>