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6"/>
  </p:notesMasterIdLst>
  <p:sldIdLst>
    <p:sldId id="256" r:id="rId3"/>
    <p:sldId id="448" r:id="rId4"/>
    <p:sldId id="458" r:id="rId5"/>
    <p:sldId id="457" r:id="rId6"/>
    <p:sldId id="459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9900"/>
    <a:srgbClr val="E49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0B50203-8614-4A48-8C71-D933A700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82EEF84-E818-4480-8D70-11443A1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12F6AA-24C1-4A82-ADD0-2A90D77B4F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43CC9EA-5F90-44F9-8994-3262321169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C6BB5-9200-44D8-AF8E-EC216DED5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9B72E86-6C46-45D3-82EA-D01B5FA7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2F849C-AB32-4D74-8066-796A45B24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8E62863B-9C13-47D6-BA1C-81D2B1B8B7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E9C5F21-22EC-4D70-8444-CF115F5A3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B6C516-3046-405B-9D51-1BD168F2216D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pt-BR" altLang="pt-BR" sz="13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41BCC0B-CF18-4252-8210-9A56592C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C0B56C9-A0BE-46E5-9E9F-83344817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155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087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1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705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544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63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836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60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201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36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24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B68F4-9704-4128-8FAA-200A340BC0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8E14F-2B7A-459D-874A-D62DC855E3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5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1709-B475-41CB-9632-4ECA3E7B93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8142-9519-487C-BFC7-6DF8179DF5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3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C0DA57-04AE-4260-B57D-2A664BB3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DAFA-890A-4B26-86E5-D8DBBA9BC8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44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3A9ECB-0FFD-46B7-8920-80D201E374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B14C-BA04-410E-8E76-C317CB885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93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047E4B-3894-423C-9DBC-52551D411A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5917-6F99-483E-9346-3F733CAB70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1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EF4B46-6FAB-410E-9534-29DCC36C68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F763-519A-4CEE-AAE8-DFCC1B02A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0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8C66D7-E82E-4036-A81E-A6FE81B942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C46A-3C50-493A-8181-3A8B39AE4F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0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CF3A94-B9D5-474B-B185-CA1C95FF65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8DF9-00AF-425F-9D74-96AE37B1E2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335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787118-41BE-4A39-AAD4-E7FC67D76E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8077-8301-43C4-9B2D-4BD74E99E4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78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644139E-A8A5-42AD-9889-E61172AC49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9436-BAE2-4183-9FD0-41DD2234FC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41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1087E1-9025-4E32-92DB-7DC96633DCF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DF13-9C26-46A5-88FD-439DC0D54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CC726-FD36-4B07-B261-C7344795B3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C5E-C86A-4678-A425-2EC7E3D140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928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C5488-CD52-4372-8075-605A86CE6D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5BBB-F425-435A-9C7C-D11934096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91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177D89-5852-4493-B297-6105CC129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925FE-F558-4391-9295-96ACD6C39D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60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D83AB6-F118-4B94-B098-6DDD058D02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1F22-59DB-4B80-AD84-E136BE210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F7FB2-433F-4330-A95A-102DF1BF78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CD9-2C43-4258-9714-E12752F29C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2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553F6-D320-4F24-8D6A-0881F1066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C8DA-13B2-44DA-BC02-AA28A403A5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7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C268B-880F-4109-B67D-477218CFC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8A6A0-CF50-4856-84C1-A6C0C86889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ABCC8-7D93-4D8F-92D2-EE8DA59FD1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8309-58E6-4C39-9FBF-548F315860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05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188FC9-9C8C-4330-A217-EF0E9DF285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543EA-16C5-48C7-AE9A-58AE12A17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47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797C2-1549-453C-8D77-2C74974752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E556-39BC-4401-9888-1331D21C19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F86B7-624A-4593-8089-CE3E6C1E9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86CF-714F-47BE-92C8-7ED78E2A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07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D95E2A9-0745-4C2B-9488-410497A9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3AA92CB-A9D9-4264-9DD4-4C0316808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6474349-C47A-4CA3-8E13-8C9773B4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476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993BD54-54E0-4B7F-BF82-0E60017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EFA2BD-A81E-4445-B227-51EBB13621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itchFamily="34" charset="0"/>
              </a:defRPr>
            </a:lvl1pPr>
          </a:lstStyle>
          <a:p>
            <a:pPr>
              <a:defRPr/>
            </a:pPr>
            <a:fld id="{2600AFBD-E538-4C49-A472-4668E3855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5EA29FB-CE07-460A-B3A2-1A45CE43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11AF8BA-BCFD-4408-BA5F-A537C67F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B81517C9-04C6-4FD9-9DE4-62FC637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4EBBD70-80E4-4445-A6DB-840AC509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4F20E02-7901-42E8-8914-5AF5CE4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C3CDB7B1-193D-424E-9390-F366BADC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9DB21F6A-0B51-4D8E-8B39-C84EBCCA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D55DC13-5558-42D0-BD68-C29CC4C2D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7ED2BBFE-7562-4614-9FFF-9236CF623B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3556A73-D4F1-4E35-9A4E-3A858A8B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5100"/>
            <a:ext cx="813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800" b="1" dirty="0"/>
              <a:t>Bacharel em Sistemas de Informação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altLang="pt-BR" sz="4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/>
              <a:t>Programação Estruturada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8827DA-E8D1-4B93-9C09-DD030460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5184"/>
            <a:ext cx="7285037" cy="17728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Prof. Dr. Ivan Oliveira Lopes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io.lopes@ifsp.edu.br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strchr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400" kern="50" dirty="0">
                <a:effectLst/>
                <a:latin typeface="Andalus"/>
                <a:ea typeface="Andalus"/>
              </a:rPr>
              <a:t> encontrar a primeira ocorrência de um caractere em uma </a:t>
            </a:r>
            <a:r>
              <a:rPr lang="pt-BR" sz="2400" kern="50" dirty="0" err="1">
                <a:effectLst/>
                <a:latin typeface="Andalus"/>
                <a:ea typeface="Andalus"/>
              </a:rPr>
              <a:t>string</a:t>
            </a:r>
            <a:r>
              <a:rPr lang="pt-BR" sz="2400" kern="50" dirty="0">
                <a:effectLst/>
                <a:latin typeface="Andalus"/>
                <a:ea typeface="Andalus"/>
              </a:rPr>
              <a:t>.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strchr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,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caractere)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03E4BA41-0E6D-D4FE-2D84-376F93C4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4904"/>
            <a:ext cx="9155960" cy="408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058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strrchr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000" kern="50" dirty="0">
                <a:effectLst/>
                <a:latin typeface="Andalus"/>
                <a:ea typeface="Andalus"/>
              </a:rPr>
              <a:t> encontrar a última ocorrência de um caractere em uma </a:t>
            </a:r>
            <a:r>
              <a:rPr lang="pt-BR" sz="2000" kern="50" dirty="0" err="1">
                <a:effectLst/>
                <a:latin typeface="Andalus"/>
                <a:ea typeface="Andalus"/>
              </a:rPr>
              <a:t>string</a:t>
            </a:r>
            <a:r>
              <a:rPr lang="pt-BR" sz="2000" kern="50" dirty="0">
                <a:effectLst/>
                <a:latin typeface="Andalus"/>
                <a:ea typeface="Andalus"/>
              </a:rPr>
              <a:t>.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strrchr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,</a:t>
            </a:r>
            <a:r>
              <a:rPr lang="pt-BR" sz="2000" b="1" kern="50" dirty="0">
                <a:effectLst/>
                <a:latin typeface="Andalus"/>
                <a:ea typeface="Andalus"/>
              </a:rPr>
              <a:t> 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caractere)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endParaRPr lang="pt-B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A22905ED-81A7-DC46-F3C0-F772F8CC9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4" y="2276872"/>
            <a:ext cx="9142287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792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strrev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inverter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conte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ú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uma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S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ua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strrev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).</a:t>
            </a:r>
            <a:endParaRPr lang="pt-BR" sz="24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Texto&#10;&#10;Descrição gerada automaticamente com confiança baixa">
            <a:extLst>
              <a:ext uri="{FF2B5EF4-FFF2-40B4-BE49-F238E27FC236}">
                <a16:creationId xmlns:a16="http://schemas.microsoft.com/office/drawing/2014/main" id="{0C3A49C8-AD02-E3F0-F533-5219DF5AC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6" y="2852936"/>
            <a:ext cx="9165566" cy="32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8853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strset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substituir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todos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os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caracteres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da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pelo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mesmo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caractere.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effectLst/>
                <a:latin typeface="Andalus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strset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string,caractere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  <a:cs typeface="Mangal" panose="02040503050203030202" pitchFamily="18" charset="0"/>
              </a:rPr>
              <a:t>).</a:t>
            </a:r>
            <a:endParaRPr lang="pt-BR" sz="2400" kern="50" dirty="0">
              <a:effectLst/>
              <a:latin typeface="Times New Roman" panose="02020603050405020304" pitchFamily="18" charset="0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Uma imagem contendo Linha do tempo&#10;&#10;Descrição gerada automaticamente">
            <a:extLst>
              <a:ext uri="{FF2B5EF4-FFF2-40B4-BE49-F238E27FC236}">
                <a16:creationId xmlns:a16="http://schemas.microsoft.com/office/drawing/2014/main" id="{1280B334-B854-624F-FD3C-38485839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780928"/>
            <a:ext cx="917807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6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34611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Fazer um programa para solicitar o nome completo de uma pessoa, 3 notas e gerar sua média.</a:t>
            </a: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8076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0176162-BEA6-F413-E015-5ACE8CB6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8" y="1245"/>
            <a:ext cx="9051580" cy="45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8653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Função da biblioteca &lt;</a:t>
            </a:r>
            <a:r>
              <a:rPr lang="pt-BR" sz="2000" kern="50" dirty="0" err="1">
                <a:effectLst/>
                <a:latin typeface="Andalus"/>
                <a:ea typeface="SimSun" panose="02010600030101010101" pitchFamily="2" charset="-122"/>
              </a:rPr>
              <a:t>cstring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&gt;. Usada para </a:t>
            </a:r>
            <a:r>
              <a:rPr lang="pt-BR" sz="2000" kern="50" dirty="0">
                <a:effectLst/>
                <a:latin typeface="Andalus"/>
                <a:ea typeface="Andalus"/>
              </a:rPr>
              <a:t> </a:t>
            </a:r>
            <a:r>
              <a:rPr lang="pt-BR" sz="2000" kern="50" dirty="0">
                <a:effectLst/>
                <a:latin typeface="Andalus"/>
                <a:ea typeface="SimSun" panose="02010600030101010101" pitchFamily="2" charset="-122"/>
              </a:rPr>
              <a:t>armazenar em uma variável, uma linha inteira digitada pelo usuário:</a:t>
            </a:r>
            <a:r>
              <a:rPr lang="pt-BR" sz="2000" kern="50" dirty="0">
                <a:effectLst/>
                <a:latin typeface="Andalus"/>
                <a:ea typeface="Andalus"/>
              </a:rPr>
              <a:t>  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getline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000" b="1" kern="50" dirty="0" err="1">
                <a:effectLst/>
                <a:latin typeface="Andalus"/>
                <a:ea typeface="SimSun" panose="02010600030101010101" pitchFamily="2" charset="-122"/>
              </a:rPr>
              <a:t>cin</a:t>
            </a:r>
            <a:r>
              <a:rPr lang="pt-BR" sz="2000" b="1" kern="50" dirty="0">
                <a:effectLst/>
                <a:latin typeface="Andalus"/>
                <a:ea typeface="SimSun" panose="02010600030101010101" pitchFamily="2" charset="-122"/>
              </a:rPr>
              <a:t>, nome). </a:t>
            </a:r>
            <a:r>
              <a:rPr lang="pt-BR" sz="2000" b="1" kern="50" dirty="0">
                <a:effectLst/>
                <a:latin typeface="Andalus"/>
                <a:ea typeface="Andalus"/>
              </a:rPr>
              <a:t> </a:t>
            </a:r>
            <a:endParaRPr lang="pt-BR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C32CBF1-614D-04DD-E5D2-3C17D3B01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420888"/>
            <a:ext cx="6840761" cy="43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217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1134611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Fazer um programa para solicitar o nome completo de uma pessoa, 3 notas e gerar sua média.</a:t>
            </a: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758641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strlen</a:t>
            </a:r>
            <a:r>
              <a:rPr lang="pt-BR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 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determinar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tamanho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uma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strlen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).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endParaRPr lang="pt-BR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Texto&#10;&#10;Descrição gerada automaticamente com confiança média">
            <a:extLst>
              <a:ext uri="{FF2B5EF4-FFF2-40B4-BE49-F238E27FC236}">
                <a16:creationId xmlns:a16="http://schemas.microsoft.com/office/drawing/2014/main" id="{2B681C08-4EE5-F8CF-2456-3A053C9A3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89468"/>
            <a:ext cx="9107387" cy="331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941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36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strcpy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copiar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uma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 err="1">
                <a:effectLst/>
                <a:latin typeface="Andalus"/>
                <a:ea typeface="SimSun" panose="02010600030101010101" pitchFamily="2" charset="-122"/>
              </a:rPr>
              <a:t>string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em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outra.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 err="1">
                <a:effectLst/>
                <a:latin typeface="Andalus"/>
                <a:ea typeface="SimSun" panose="02010600030101010101" pitchFamily="2" charset="-122"/>
              </a:rPr>
              <a:t>strcpy</a:t>
            </a:r>
            <a:r>
              <a:rPr lang="pt-BR" b="1" kern="50" dirty="0">
                <a:effectLst/>
                <a:latin typeface="Andalus"/>
                <a:ea typeface="SimSun" panose="02010600030101010101" pitchFamily="2" charset="-122"/>
              </a:rPr>
              <a:t>(destino,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r>
              <a:rPr lang="pt-BR" b="1" kern="50" dirty="0">
                <a:effectLst/>
                <a:latin typeface="Andalus"/>
                <a:ea typeface="SimSun" panose="02010600030101010101" pitchFamily="2" charset="-122"/>
              </a:rPr>
              <a:t>origem).</a:t>
            </a:r>
            <a:r>
              <a:rPr lang="pt-BR" b="1" kern="50" dirty="0">
                <a:effectLst/>
                <a:latin typeface="Andalus"/>
                <a:ea typeface="Andalus"/>
              </a:rPr>
              <a:t> </a:t>
            </a:r>
            <a:endParaRPr lang="pt-BR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9FDFFFF1-AA78-EBE5-1EAC-D0AFB59F4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" y="2636912"/>
            <a:ext cx="9105219" cy="420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65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971550" lvl="1" indent="-571500">
              <a:buFont typeface="Arial" panose="020B0604020202020204" pitchFamily="34" charset="0"/>
              <a:buChar char="•"/>
            </a:pP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strcat</a:t>
            </a:r>
            <a:r>
              <a:rPr lang="pt-BR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unir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duas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 err="1">
                <a:effectLst/>
                <a:latin typeface="Andalus"/>
                <a:ea typeface="SimSun" panose="02010600030101010101" pitchFamily="2" charset="-122"/>
              </a:rPr>
              <a:t>strings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3200" kern="50" dirty="0">
                <a:effectLst/>
                <a:latin typeface="Andalus"/>
                <a:ea typeface="Andalus"/>
              </a:rPr>
              <a:t> </a:t>
            </a:r>
            <a:r>
              <a:rPr lang="pt-BR" sz="32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32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3200" b="1" kern="50" dirty="0">
                <a:effectLst/>
                <a:latin typeface="Andalus"/>
                <a:ea typeface="Andalus"/>
              </a:rPr>
              <a:t>  </a:t>
            </a:r>
            <a:r>
              <a:rPr lang="pt-BR" sz="3200" b="1" kern="50" dirty="0" err="1">
                <a:effectLst/>
                <a:latin typeface="Andalus"/>
                <a:ea typeface="SimSun" panose="02010600030101010101" pitchFamily="2" charset="-122"/>
              </a:rPr>
              <a:t>strcat</a:t>
            </a:r>
            <a:r>
              <a:rPr lang="pt-BR" sz="3200" b="1" kern="50" dirty="0">
                <a:effectLst/>
                <a:latin typeface="Andalus"/>
                <a:ea typeface="SimSun" panose="02010600030101010101" pitchFamily="2" charset="-122"/>
              </a:rPr>
              <a:t>(destino,</a:t>
            </a:r>
            <a:r>
              <a:rPr lang="pt-BR" sz="3200" b="1" kern="50" dirty="0">
                <a:effectLst/>
                <a:latin typeface="Andalus"/>
                <a:ea typeface="Andalus"/>
              </a:rPr>
              <a:t> </a:t>
            </a:r>
            <a:r>
              <a:rPr lang="pt-BR" sz="3200" b="1" kern="50" dirty="0">
                <a:effectLst/>
                <a:latin typeface="Andalus"/>
                <a:ea typeface="SimSun" panose="02010600030101010101" pitchFamily="2" charset="-122"/>
              </a:rPr>
              <a:t>origem).</a:t>
            </a:r>
            <a:r>
              <a:rPr lang="pt-BR" sz="3200" b="1" kern="50" dirty="0">
                <a:effectLst/>
                <a:latin typeface="Andalus"/>
                <a:ea typeface="Andalus"/>
              </a:rPr>
              <a:t> </a:t>
            </a:r>
            <a:endParaRPr lang="pt-BR" sz="4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4" name="Imagem 3" descr="Uma imagem contendo Gráfico&#10;&#10;Descrição gerada automaticamente">
            <a:extLst>
              <a:ext uri="{FF2B5EF4-FFF2-40B4-BE49-F238E27FC236}">
                <a16:creationId xmlns:a16="http://schemas.microsoft.com/office/drawing/2014/main" id="{802E27B6-CF01-2D84-55F2-1121C6A61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14" y="2638797"/>
            <a:ext cx="8931694" cy="295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059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7902C00-65AB-4A0F-9CF5-E8A00C96D3A3}"/>
              </a:ext>
            </a:extLst>
          </p:cNvPr>
          <p:cNvSpPr txBox="1">
            <a:spLocks/>
          </p:cNvSpPr>
          <p:nvPr/>
        </p:nvSpPr>
        <p:spPr>
          <a:xfrm>
            <a:off x="107503" y="476672"/>
            <a:ext cx="8928993" cy="553474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Funções para manipulação de </a:t>
            </a:r>
            <a:r>
              <a:rPr lang="pt-BR" sz="4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Strings</a:t>
            </a:r>
            <a:r>
              <a:rPr lang="pt-B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1085850" lvl="1" indent="-685800">
              <a:buFont typeface="Arial" panose="020B0604020202020204" pitchFamily="34" charset="0"/>
              <a:buChar char="•"/>
            </a:pPr>
            <a:r>
              <a:rPr lang="pt-BR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strcmp</a:t>
            </a:r>
            <a:r>
              <a:rPr lang="pt-B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Usada para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verificar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duas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 err="1">
                <a:effectLst/>
                <a:latin typeface="Andalus"/>
                <a:ea typeface="SimSun" panose="02010600030101010101" pitchFamily="2" charset="-122"/>
              </a:rPr>
              <a:t>strings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ã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iguais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Esta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fun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çã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o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retorna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0</a:t>
            </a:r>
            <a:r>
              <a:rPr lang="pt-BR" sz="2400" kern="50" dirty="0">
                <a:effectLst/>
                <a:latin typeface="Andalus"/>
                <a:ea typeface="Andalus"/>
              </a:rPr>
              <a:t> se as </a:t>
            </a:r>
            <a:r>
              <a:rPr lang="pt-BR" sz="2400" kern="50" dirty="0" err="1">
                <a:effectLst/>
                <a:latin typeface="Andalus"/>
                <a:ea typeface="Andalus"/>
              </a:rPr>
              <a:t>strings</a:t>
            </a:r>
            <a:r>
              <a:rPr lang="pt-BR" sz="2400" kern="50" dirty="0">
                <a:effectLst/>
                <a:latin typeface="Andalus"/>
                <a:ea typeface="Andalus"/>
              </a:rPr>
              <a:t> são iguais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.</a:t>
            </a:r>
            <a:r>
              <a:rPr lang="pt-BR" sz="2400" kern="50" dirty="0">
                <a:effectLst/>
                <a:latin typeface="Andalus"/>
                <a:ea typeface="Andalus"/>
              </a:rPr>
              <a:t> 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Sua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sintaxe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kern="5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kern="50" dirty="0">
                <a:effectLst/>
                <a:latin typeface="Andalus"/>
                <a:ea typeface="SimSun" panose="02010600030101010101" pitchFamily="2" charset="-122"/>
              </a:rPr>
              <a:t>:</a:t>
            </a:r>
            <a:r>
              <a:rPr lang="pt-BR" sz="2400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>
                <a:effectLst/>
                <a:latin typeface="Andalus"/>
                <a:ea typeface="Andalus"/>
              </a:rPr>
              <a:t> </a:t>
            </a:r>
            <a:r>
              <a:rPr lang="pt-BR" sz="2400" b="1" kern="50" dirty="0" err="1">
                <a:effectLst/>
                <a:latin typeface="Andalus"/>
                <a:ea typeface="SimSun" panose="02010600030101010101" pitchFamily="2" charset="-122"/>
              </a:rPr>
              <a:t>strcmp</a:t>
            </a:r>
            <a:r>
              <a:rPr lang="pt-BR" sz="2400" b="1" kern="50" dirty="0">
                <a:effectLst/>
                <a:latin typeface="Andalus"/>
                <a:ea typeface="SimSun" panose="02010600030101010101" pitchFamily="2" charset="-122"/>
              </a:rPr>
              <a:t>(string1,string2)</a:t>
            </a:r>
            <a:r>
              <a:rPr lang="pt-BR" sz="2400" b="1" kern="50" dirty="0">
                <a:effectLst/>
                <a:latin typeface="Andalus"/>
                <a:ea typeface="Andalus"/>
              </a:rPr>
              <a:t> . </a:t>
            </a:r>
            <a:endParaRPr lang="pt-BR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880110" lvl="1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600" dirty="0">
              <a:solidFill>
                <a:srgbClr val="FF0000"/>
              </a:solidFill>
            </a:endParaRPr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1012A7C6-5016-C1E1-7D1F-C08655CE0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200" y="2588909"/>
            <a:ext cx="5219598" cy="425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27981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10457</TotalTime>
  <Words>350</Words>
  <Application>Microsoft Office PowerPoint</Application>
  <PresentationFormat>Apresentação na tela (4:3)</PresentationFormat>
  <Paragraphs>50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Andalus</vt:lpstr>
      <vt:lpstr>Arial</vt:lpstr>
      <vt:lpstr>Calibri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com ênfase em Programação</dc:title>
  <dc:creator>Della Croce</dc:creator>
  <cp:lastModifiedBy>Ivan Oliveira Lopes</cp:lastModifiedBy>
  <cp:revision>467</cp:revision>
  <cp:lastPrinted>2018-09-03T19:52:24Z</cp:lastPrinted>
  <dcterms:created xsi:type="dcterms:W3CDTF">2008-05-07T20:50:20Z</dcterms:created>
  <dcterms:modified xsi:type="dcterms:W3CDTF">2023-05-02T14:09:50Z</dcterms:modified>
</cp:coreProperties>
</file>