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8A"/>
    <a:srgbClr val="00BADE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2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113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5C08-E5B8-4F58-919F-8CBCC856885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BE341-B929-47E4-B730-53CA0B0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BE341-B929-47E4-B730-53CA0B0446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4DF6-F87C-B7BB-4B92-E7CB3B99E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9FF25-C479-BF99-24C5-14BB2F932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55CC7-5F20-3A8B-2245-10DB4739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D662-9DFF-F2B1-3617-28D57B4B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0B37D-8A25-B5B9-1EE0-A41D41C9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9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EBE-A620-8745-E697-681A5E26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409BB-697E-8B40-7FD4-F478B5321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35C38-073C-BF7C-EA57-748B7438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FF0E-BB08-CD79-D495-69E3383E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974CE-8D9E-E27B-98A3-C176D38E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D4784-2FC9-4BB2-FD8D-5D03E06B2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D2F22-5B00-7460-C293-3D76C2196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7A2A-88C8-DBC1-9C13-933EF700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078C2-28DE-0032-E8EF-EF226806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CD2D-181E-FFAA-961E-F2A5DFE0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8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CBB9-228B-6971-BF25-9CFCAD95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F834-B5A9-1D1D-60AF-8E0600D5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BBCC1-0D0E-DD04-3AEC-20C57F89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ECBB-1957-8F86-BC65-6CEDEAE4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8CCF-94DB-3148-0950-8A5ED4F2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D855-095C-1ABE-ECC1-B3453F6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66BF5-E1CF-7E22-0154-2A59350CB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7C12-2859-52DF-35E0-8C588D6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099C-2255-4195-C5A2-D139226B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96F8-AFBF-1FE4-0F69-9CEC4786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DC80-27B8-5C34-B0BA-61604346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A186-823D-D2DA-6F8A-0899071A4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8F1F9-B5DD-AF76-DC82-E7B14E29E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73FF6-9DE2-FCEA-6CC5-37B31BBD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9CF0C-13C9-6807-50B5-4429C581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60C63-5071-72A8-93B2-C92A2D1B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51E1-2F1E-8B79-82DD-BAF75977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7E5D-B221-011B-61A7-4204FAF41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6A868-19B6-FBB4-55F2-D446CC381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3ECBC-ECDD-C5FE-11C4-7FE1B9005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3E147-1C59-35EC-BC1E-5387FD73F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8C26C-3DBC-1FAB-EB7F-1C39FA33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44283-69BA-B26F-29C6-37B6DA11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5430B-849B-574F-5DB1-F40167A7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5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9F96-8174-756B-CEF0-13DF7DFC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19EC9-5775-3B36-33BD-2154E43D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A7AA7-9E6E-1EDF-0838-7BF23657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63BB0-87A8-851D-8A66-F5937113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2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A92C6-51FB-B196-89D0-009B7FCD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27E47-E85D-08FE-D457-2C526A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BFD75-E31D-F5A2-84D8-A98B4BC6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6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D92B-1B77-972B-9A27-B0EED388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ABA4-1C8F-05F7-6C01-A1677E3E5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CF42E-F91D-B144-2446-55E4C029A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E94E5-8520-43E7-C5D9-A140B085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70BB-E5ED-72DD-7256-05FC5DE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ECB77-CD45-2D98-1003-F3502328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0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8896-7241-D70E-BEA4-C97400C2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5FE65-A91C-FA77-5EDD-6C49C1043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3D0C8-902E-47BC-0DF7-8389D6008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273A7-8472-C409-FC86-F330A831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42D1-E9B7-4477-8842-DADA889EB73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B4884-2BB5-2F87-43AF-F9CF3570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E7EA-D53A-2514-BED8-8A53E16E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3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8830D-CFC6-CCD7-D7EC-9CABFAAC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CCA28-8793-FA32-B501-A84D4BBB2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D8F7E-F84D-E758-4793-894BD43E2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42D1-E9B7-4477-8842-DADA889EB73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ED5F-52DD-28CD-9E4E-FB3199AAC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FAF17-ADA7-BCC9-C24A-BF111ACB8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B0A8-68D6-47CB-8321-8D72956C5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7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yramid&#10;&#10;Description automatically generated">
            <a:extLst>
              <a:ext uri="{FF2B5EF4-FFF2-40B4-BE49-F238E27FC236}">
                <a16:creationId xmlns:a16="http://schemas.microsoft.com/office/drawing/2014/main" id="{DEDCE0F4-C9B9-F185-A239-BE4E9FE9F7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0" t="7632" r="4252" b="3309"/>
          <a:stretch/>
        </p:blipFill>
        <p:spPr>
          <a:xfrm>
            <a:off x="4377375" y="4011761"/>
            <a:ext cx="4282753" cy="2611367"/>
          </a:xfrm>
          <a:prstGeom prst="rect">
            <a:avLst/>
          </a:prstGeom>
        </p:spPr>
      </p:pic>
      <p:pic>
        <p:nvPicPr>
          <p:cNvPr id="13" name="Picture 12" descr="A diagram of a pyramid&#10;&#10;Description automatically generated">
            <a:extLst>
              <a:ext uri="{FF2B5EF4-FFF2-40B4-BE49-F238E27FC236}">
                <a16:creationId xmlns:a16="http://schemas.microsoft.com/office/drawing/2014/main" id="{F99D38EC-4BCF-3E3E-B223-ABCFD0FEA7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4" t="7116" r="1669" b="4355"/>
          <a:stretch/>
        </p:blipFill>
        <p:spPr>
          <a:xfrm>
            <a:off x="146103" y="1396304"/>
            <a:ext cx="3843022" cy="2595845"/>
          </a:xfrm>
          <a:prstGeom prst="rect">
            <a:avLst/>
          </a:prstGeom>
        </p:spPr>
      </p:pic>
      <p:pic>
        <p:nvPicPr>
          <p:cNvPr id="10" name="Picture 9" descr="A diagram of a pyramid&#10;&#10;Description automatically generated">
            <a:extLst>
              <a:ext uri="{FF2B5EF4-FFF2-40B4-BE49-F238E27FC236}">
                <a16:creationId xmlns:a16="http://schemas.microsoft.com/office/drawing/2014/main" id="{0B91A9A4-C45F-4B7A-E388-09967CD570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8" t="7632" r="2238" b="4577"/>
          <a:stretch/>
        </p:blipFill>
        <p:spPr>
          <a:xfrm>
            <a:off x="176153" y="4011761"/>
            <a:ext cx="3812972" cy="2574204"/>
          </a:xfrm>
          <a:prstGeom prst="rect">
            <a:avLst/>
          </a:prstGeom>
        </p:spPr>
      </p:pic>
      <p:pic>
        <p:nvPicPr>
          <p:cNvPr id="6" name="Picture 5" descr="A diagram of a pyramid&#10;&#10;Description automatically generated">
            <a:extLst>
              <a:ext uri="{FF2B5EF4-FFF2-40B4-BE49-F238E27FC236}">
                <a16:creationId xmlns:a16="http://schemas.microsoft.com/office/drawing/2014/main" id="{7958F9F2-FB99-E89B-0ABD-7211FD0B48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5" t="7366" r="3493" b="4106"/>
          <a:stretch/>
        </p:blipFill>
        <p:spPr>
          <a:xfrm>
            <a:off x="4439146" y="1396304"/>
            <a:ext cx="3696573" cy="2595845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5C23078-E3C5-FDD9-BEDE-EC1D245933B1}"/>
              </a:ext>
            </a:extLst>
          </p:cNvPr>
          <p:cNvSpPr/>
          <p:nvPr/>
        </p:nvSpPr>
        <p:spPr>
          <a:xfrm>
            <a:off x="9076209" y="1498175"/>
            <a:ext cx="3115792" cy="1644348"/>
          </a:xfrm>
          <a:prstGeom prst="rect">
            <a:avLst/>
          </a:prstGeom>
          <a:solidFill>
            <a:srgbClr val="00738A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ECC953-AFEC-FC85-9FD9-1B726D6B6505}"/>
              </a:ext>
            </a:extLst>
          </p:cNvPr>
          <p:cNvSpPr/>
          <p:nvPr/>
        </p:nvSpPr>
        <p:spPr>
          <a:xfrm>
            <a:off x="9083724" y="3274166"/>
            <a:ext cx="3115791" cy="1228960"/>
          </a:xfrm>
          <a:prstGeom prst="rect">
            <a:avLst/>
          </a:prstGeom>
          <a:solidFill>
            <a:srgbClr val="00738A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A3693B8-274E-42FE-7B3E-D3BDD419EDB8}"/>
              </a:ext>
            </a:extLst>
          </p:cNvPr>
          <p:cNvSpPr/>
          <p:nvPr/>
        </p:nvSpPr>
        <p:spPr>
          <a:xfrm>
            <a:off x="9069645" y="4613033"/>
            <a:ext cx="3120468" cy="1663249"/>
          </a:xfrm>
          <a:prstGeom prst="rect">
            <a:avLst/>
          </a:prstGeom>
          <a:solidFill>
            <a:srgbClr val="00738A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F7A425-3256-68FA-E399-BC3C55E877E7}"/>
              </a:ext>
            </a:extLst>
          </p:cNvPr>
          <p:cNvSpPr/>
          <p:nvPr/>
        </p:nvSpPr>
        <p:spPr>
          <a:xfrm>
            <a:off x="0" y="197962"/>
            <a:ext cx="8229600" cy="1007259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Manual Input 49">
            <a:extLst>
              <a:ext uri="{FF2B5EF4-FFF2-40B4-BE49-F238E27FC236}">
                <a16:creationId xmlns:a16="http://schemas.microsoft.com/office/drawing/2014/main" id="{83E69CED-97F4-30DF-43CE-38495E5C7A38}"/>
              </a:ext>
            </a:extLst>
          </p:cNvPr>
          <p:cNvSpPr/>
          <p:nvPr/>
        </p:nvSpPr>
        <p:spPr>
          <a:xfrm rot="5400000">
            <a:off x="7580538" y="-1350955"/>
            <a:ext cx="1007259" cy="4105376"/>
          </a:xfrm>
          <a:prstGeom prst="flowChartManualInpu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A1472-8D68-E54C-D1A2-683CCA7918B2}"/>
              </a:ext>
            </a:extLst>
          </p:cNvPr>
          <p:cNvSpPr txBox="1"/>
          <p:nvPr/>
        </p:nvSpPr>
        <p:spPr>
          <a:xfrm>
            <a:off x="-789192" y="405432"/>
            <a:ext cx="11347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738A"/>
                </a:solidFill>
                <a:latin typeface="Poppins ExtraBold" panose="020B0502040204020203" pitchFamily="2" charset="0"/>
                <a:cs typeface="Poppins ExtraBold" panose="020B0502040204020203" pitchFamily="2" charset="0"/>
              </a:rPr>
              <a:t>Digital Learning Demographic Profiles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A337E3-F2FF-D144-73CE-ABF993BA2734}"/>
              </a:ext>
            </a:extLst>
          </p:cNvPr>
          <p:cNvSpPr txBox="1"/>
          <p:nvPr/>
        </p:nvSpPr>
        <p:spPr>
          <a:xfrm>
            <a:off x="7345382" y="4886224"/>
            <a:ext cx="140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latin typeface="Poppins" panose="00000500000000000000" pitchFamily="2" charset="0"/>
                <a:cs typeface="Poppins" panose="00000500000000000000" pitchFamily="2" charset="0"/>
              </a:rPr>
              <a:t>Basic Function</a:t>
            </a:r>
          </a:p>
          <a:p>
            <a:r>
              <a:rPr lang="en-US" sz="600" dirty="0">
                <a:latin typeface="Poppins" panose="00000500000000000000" pitchFamily="2" charset="0"/>
                <a:cs typeface="Poppins" panose="00000500000000000000" pitchFamily="2" charset="0"/>
              </a:rPr>
              <a:t>of the Product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1C48E5-6C62-4136-5177-1A2D1B0C6F83}"/>
              </a:ext>
            </a:extLst>
          </p:cNvPr>
          <p:cNvSpPr txBox="1"/>
          <p:nvPr/>
        </p:nvSpPr>
        <p:spPr>
          <a:xfrm>
            <a:off x="3286365" y="4896098"/>
            <a:ext cx="17036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latin typeface="Poppins" panose="00000500000000000000" pitchFamily="2" charset="0"/>
                <a:cs typeface="Poppins" panose="00000500000000000000" pitchFamily="2" charset="0"/>
              </a:rPr>
              <a:t>Sector of Education</a:t>
            </a:r>
          </a:p>
          <a:p>
            <a:r>
              <a:rPr lang="en-US" sz="600" dirty="0">
                <a:latin typeface="Poppins" panose="00000500000000000000" pitchFamily="2" charset="0"/>
                <a:cs typeface="Poppins" panose="00000500000000000000" pitchFamily="2" charset="0"/>
              </a:rPr>
              <a:t>where Product is Used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6F165F-6B93-9934-FE48-7F66B4A3867F}"/>
              </a:ext>
            </a:extLst>
          </p:cNvPr>
          <p:cNvSpPr txBox="1"/>
          <p:nvPr/>
        </p:nvSpPr>
        <p:spPr>
          <a:xfrm>
            <a:off x="3070598" y="2246314"/>
            <a:ext cx="15226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latin typeface="Poppins" panose="00000500000000000000" pitchFamily="2" charset="0"/>
                <a:cs typeface="Poppins" panose="00000500000000000000" pitchFamily="2" charset="0"/>
              </a:rPr>
              <a:t>State where </a:t>
            </a:r>
          </a:p>
          <a:p>
            <a:r>
              <a:rPr lang="en-US" sz="600" dirty="0">
                <a:latin typeface="Poppins" panose="00000500000000000000" pitchFamily="2" charset="0"/>
                <a:cs typeface="Poppins" panose="00000500000000000000" pitchFamily="2" charset="0"/>
              </a:rPr>
              <a:t>District Resides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85C5C8-0B06-B71D-BE7C-473A5FC0F1B6}"/>
              </a:ext>
            </a:extLst>
          </p:cNvPr>
          <p:cNvSpPr txBox="1"/>
          <p:nvPr/>
        </p:nvSpPr>
        <p:spPr>
          <a:xfrm>
            <a:off x="7593484" y="2254746"/>
            <a:ext cx="11811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latin typeface="Poppins" panose="00000500000000000000" pitchFamily="2" charset="0"/>
                <a:cs typeface="Poppins" panose="00000500000000000000" pitchFamily="2" charset="0"/>
              </a:rPr>
              <a:t>Area </a:t>
            </a:r>
          </a:p>
          <a:p>
            <a:r>
              <a:rPr lang="en-US" sz="600" dirty="0">
                <a:latin typeface="Poppins" panose="00000500000000000000" pitchFamily="2" charset="0"/>
                <a:cs typeface="Poppins" panose="00000500000000000000" pitchFamily="2" charset="0"/>
              </a:rPr>
              <a:t>Classification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750558-CD15-2787-4DDB-BEB6E11D2C75}"/>
              </a:ext>
            </a:extLst>
          </p:cNvPr>
          <p:cNvSpPr txBox="1"/>
          <p:nvPr/>
        </p:nvSpPr>
        <p:spPr>
          <a:xfrm>
            <a:off x="9393177" y="1624538"/>
            <a:ext cx="2697026" cy="1408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50" dirty="0">
                <a:latin typeface="Poppins" panose="00000500000000000000" pitchFamily="2" charset="0"/>
                <a:cs typeface="Poppins" panose="00000500000000000000" pitchFamily="2" charset="0"/>
              </a:rPr>
              <a:t>In the year 2020, the COVID-19 Pandemic swept the globe causing global shutdowns of businesses and schools. </a:t>
            </a:r>
          </a:p>
          <a:p>
            <a:r>
              <a:rPr lang="en-US" sz="950" dirty="0">
                <a:latin typeface="Poppins" panose="00000500000000000000" pitchFamily="2" charset="0"/>
                <a:cs typeface="Poppins" panose="00000500000000000000" pitchFamily="2" charset="0"/>
              </a:rPr>
              <a:t>In an attempt to adapt, schools implemented digital learning. The following is data courtesy of </a:t>
            </a:r>
            <a:r>
              <a:rPr lang="en-US" sz="950" dirty="0" err="1">
                <a:latin typeface="Poppins" panose="00000500000000000000" pitchFamily="2" charset="0"/>
                <a:cs typeface="Poppins" panose="00000500000000000000" pitchFamily="2" charset="0"/>
              </a:rPr>
              <a:t>LearnPlatform</a:t>
            </a:r>
            <a:r>
              <a:rPr lang="en-US" sz="950" dirty="0">
                <a:latin typeface="Poppins" panose="00000500000000000000" pitchFamily="2" charset="0"/>
                <a:cs typeface="Poppins" panose="00000500000000000000" pitchFamily="2" charset="0"/>
              </a:rPr>
              <a:t> to investigate the demographics of students during this time period.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DE689-A7D1-0077-E3E8-D357865BE14D}"/>
              </a:ext>
            </a:extLst>
          </p:cNvPr>
          <p:cNvSpPr txBox="1"/>
          <p:nvPr/>
        </p:nvSpPr>
        <p:spPr>
          <a:xfrm>
            <a:off x="9364784" y="3335805"/>
            <a:ext cx="2725418" cy="111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50" dirty="0">
                <a:latin typeface="Poppins" panose="00000500000000000000" pitchFamily="2" charset="0"/>
                <a:cs typeface="Poppins" panose="00000500000000000000" pitchFamily="2" charset="0"/>
              </a:rPr>
              <a:t>There are 4 radar charts that compare relative difference across student profiles by State, Locale, Sector, and Function. Each profile examines % Black/Hispanic, % free/reduced lunch, per-pupil expenditures, and access to internet connection.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A5F90D-5534-D16D-8A27-0E2B73F541FF}"/>
              </a:ext>
            </a:extLst>
          </p:cNvPr>
          <p:cNvSpPr txBox="1"/>
          <p:nvPr/>
        </p:nvSpPr>
        <p:spPr>
          <a:xfrm>
            <a:off x="9328620" y="4726831"/>
            <a:ext cx="28465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The following profiles seem to be fairly similar in comparison with their relative counterparts: Illinois (State), City (Locale), PreK-12 (Sector), Digital Learning (Function). </a:t>
            </a:r>
          </a:p>
          <a:p>
            <a:endParaRPr lang="en-US" sz="9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Each of these Demographic Profiles has relatively low rates of racial diversity and reduced-lunch eligible students. These Profiles also have relatively high or average access to reliable internet sources.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AD868B-8441-D08C-E2FB-C684B1D98735}"/>
              </a:ext>
            </a:extLst>
          </p:cNvPr>
          <p:cNvSpPr txBox="1"/>
          <p:nvPr/>
        </p:nvSpPr>
        <p:spPr>
          <a:xfrm rot="16200000">
            <a:off x="7964089" y="2146805"/>
            <a:ext cx="259101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00738A"/>
                </a:solidFill>
                <a:latin typeface="Poppins ExtraBold" panose="020B0502040204020203" pitchFamily="2" charset="0"/>
                <a:cs typeface="Poppins ExtraBold" panose="020B0502040204020203" pitchFamily="2" charset="0"/>
              </a:rPr>
              <a:t>BACKGROUND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87B9AA-9577-493D-8270-0F510E6B19FE}"/>
              </a:ext>
            </a:extLst>
          </p:cNvPr>
          <p:cNvSpPr txBox="1"/>
          <p:nvPr/>
        </p:nvSpPr>
        <p:spPr>
          <a:xfrm rot="16200000">
            <a:off x="8462516" y="3724451"/>
            <a:ext cx="161582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00738A"/>
                </a:solidFill>
                <a:latin typeface="Poppins ExtraBold" panose="020B0502040204020203" pitchFamily="2" charset="0"/>
                <a:cs typeface="Poppins ExtraBold" panose="020B0502040204020203" pitchFamily="2" charset="0"/>
              </a:rPr>
              <a:t>GRAPHS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D5DE2C-1AFA-08F1-1B7D-354F3EDC35FE}"/>
              </a:ext>
            </a:extLst>
          </p:cNvPr>
          <p:cNvSpPr txBox="1"/>
          <p:nvPr/>
        </p:nvSpPr>
        <p:spPr>
          <a:xfrm rot="16200000">
            <a:off x="8429879" y="5306786"/>
            <a:ext cx="161582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00738A"/>
                </a:solidFill>
                <a:latin typeface="Poppins ExtraBold" panose="020B0502040204020203" pitchFamily="2" charset="0"/>
                <a:cs typeface="Poppins ExtraBold" panose="020B0502040204020203" pitchFamily="2" charset="0"/>
              </a:rPr>
              <a:t>TAKEAWAYS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860A84-C693-CC27-8223-E21FF74BB56B}"/>
              </a:ext>
            </a:extLst>
          </p:cNvPr>
          <p:cNvSpPr txBox="1"/>
          <p:nvPr/>
        </p:nvSpPr>
        <p:spPr>
          <a:xfrm>
            <a:off x="7824082" y="6551458"/>
            <a:ext cx="582858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Source: https://www.kaggle.com/competitions/learnplatform-covid19-impact-on-digital-learning/data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1F1A68-0DF4-FABC-C61F-7E3291F569BB}"/>
              </a:ext>
            </a:extLst>
          </p:cNvPr>
          <p:cNvSpPr txBox="1"/>
          <p:nvPr/>
        </p:nvSpPr>
        <p:spPr>
          <a:xfrm>
            <a:off x="-85358" y="6567432"/>
            <a:ext cx="582858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MSDS 455 | Fall 2023 | Kay Quiballo</a:t>
            </a:r>
          </a:p>
        </p:txBody>
      </p:sp>
      <p:sp>
        <p:nvSpPr>
          <p:cNvPr id="15" name="Flowchart: Manual Input 14">
            <a:extLst>
              <a:ext uri="{FF2B5EF4-FFF2-40B4-BE49-F238E27FC236}">
                <a16:creationId xmlns:a16="http://schemas.microsoft.com/office/drawing/2014/main" id="{7F6E956E-0CBE-5A7F-C3E8-B0493A8D4314}"/>
              </a:ext>
            </a:extLst>
          </p:cNvPr>
          <p:cNvSpPr/>
          <p:nvPr/>
        </p:nvSpPr>
        <p:spPr>
          <a:xfrm rot="16200000">
            <a:off x="2528749" y="1176215"/>
            <a:ext cx="326492" cy="1675218"/>
          </a:xfrm>
          <a:prstGeom prst="flowChartManualInpu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BB76A4-55B4-1C65-E213-D8DE1FE9CE93}"/>
              </a:ext>
            </a:extLst>
          </p:cNvPr>
          <p:cNvSpPr txBox="1"/>
          <p:nvPr/>
        </p:nvSpPr>
        <p:spPr>
          <a:xfrm>
            <a:off x="1579415" y="1874823"/>
            <a:ext cx="24046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by State</a:t>
            </a:r>
          </a:p>
        </p:txBody>
      </p:sp>
      <p:sp>
        <p:nvSpPr>
          <p:cNvPr id="16" name="Flowchart: Manual Input 15">
            <a:extLst>
              <a:ext uri="{FF2B5EF4-FFF2-40B4-BE49-F238E27FC236}">
                <a16:creationId xmlns:a16="http://schemas.microsoft.com/office/drawing/2014/main" id="{CF5EF0B4-DDC7-C2AF-62CD-DCF5632E685C}"/>
              </a:ext>
            </a:extLst>
          </p:cNvPr>
          <p:cNvSpPr/>
          <p:nvPr/>
        </p:nvSpPr>
        <p:spPr>
          <a:xfrm rot="16200000">
            <a:off x="6794050" y="1176215"/>
            <a:ext cx="326492" cy="1675218"/>
          </a:xfrm>
          <a:prstGeom prst="flowChartManualInpu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nual Input 16">
            <a:extLst>
              <a:ext uri="{FF2B5EF4-FFF2-40B4-BE49-F238E27FC236}">
                <a16:creationId xmlns:a16="http://schemas.microsoft.com/office/drawing/2014/main" id="{7368B1DD-0609-7CCF-EDFD-18520929E722}"/>
              </a:ext>
            </a:extLst>
          </p:cNvPr>
          <p:cNvSpPr/>
          <p:nvPr/>
        </p:nvSpPr>
        <p:spPr>
          <a:xfrm rot="16200000">
            <a:off x="2563903" y="3771489"/>
            <a:ext cx="326492" cy="1675218"/>
          </a:xfrm>
          <a:prstGeom prst="flowChartManualInpu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id="{94206B04-8A2D-B538-246F-E2C88603F227}"/>
              </a:ext>
            </a:extLst>
          </p:cNvPr>
          <p:cNvSpPr/>
          <p:nvPr/>
        </p:nvSpPr>
        <p:spPr>
          <a:xfrm rot="16200000">
            <a:off x="6786631" y="3776743"/>
            <a:ext cx="326492" cy="1675218"/>
          </a:xfrm>
          <a:prstGeom prst="flowChartManualInpu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B5D76C-B776-BADA-2447-0B57564135B8}"/>
              </a:ext>
            </a:extLst>
          </p:cNvPr>
          <p:cNvSpPr txBox="1"/>
          <p:nvPr/>
        </p:nvSpPr>
        <p:spPr>
          <a:xfrm>
            <a:off x="5877480" y="1883977"/>
            <a:ext cx="24046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by Locale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68BCB0-443D-9AE9-CDE9-6C2894CCB654}"/>
              </a:ext>
            </a:extLst>
          </p:cNvPr>
          <p:cNvSpPr txBox="1"/>
          <p:nvPr/>
        </p:nvSpPr>
        <p:spPr>
          <a:xfrm>
            <a:off x="1641134" y="4481089"/>
            <a:ext cx="24046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by Sector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4F3295-4FDB-1923-30D7-78935BC0D241}"/>
              </a:ext>
            </a:extLst>
          </p:cNvPr>
          <p:cNvSpPr txBox="1"/>
          <p:nvPr/>
        </p:nvSpPr>
        <p:spPr>
          <a:xfrm>
            <a:off x="5877479" y="4481089"/>
            <a:ext cx="24046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by Function</a:t>
            </a:r>
          </a:p>
        </p:txBody>
      </p:sp>
    </p:spTree>
    <p:extLst>
      <p:ext uri="{BB962C8B-B14F-4D97-AF65-F5344CB8AC3E}">
        <p14:creationId xmlns:p14="http://schemas.microsoft.com/office/powerpoint/2010/main" val="69109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213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Poppins ExtraBold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 Quiballo</dc:creator>
  <cp:lastModifiedBy>Kay Quiballo</cp:lastModifiedBy>
  <cp:revision>25</cp:revision>
  <dcterms:created xsi:type="dcterms:W3CDTF">2023-10-04T02:41:01Z</dcterms:created>
  <dcterms:modified xsi:type="dcterms:W3CDTF">2023-10-10T17:40:57Z</dcterms:modified>
</cp:coreProperties>
</file>