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00738A"/>
    <a:srgbClr val="00B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25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1550" y="2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5C08-E5B8-4F58-919F-8CBCC856885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BE341-B929-47E4-B730-53CA0B0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E341-B929-47E4-B730-53CA0B044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4DF6-F87C-B7BB-4B92-E7CB3B99E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9FF25-C479-BF99-24C5-14BB2F932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55CC7-5F20-3A8B-2245-10DB4739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D662-9DFF-F2B1-3617-28D57B4B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0B37D-8A25-B5B9-1EE0-A41D41C9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9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EBE-A620-8745-E697-681A5E26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409BB-697E-8B40-7FD4-F478B5321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5C38-073C-BF7C-EA57-748B7438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FF0E-BB08-CD79-D495-69E3383E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974CE-8D9E-E27B-98A3-C176D38E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D4784-2FC9-4BB2-FD8D-5D03E06B2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D2F22-5B00-7460-C293-3D76C2196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7A2A-88C8-DBC1-9C13-933EF700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78C2-28DE-0032-E8EF-EF226806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CD2D-181E-FFAA-961E-F2A5DFE0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CBB9-228B-6971-BF25-9CFCAD95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F834-B5A9-1D1D-60AF-8E0600D5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BBCC1-0D0E-DD04-3AEC-20C57F89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ECBB-1957-8F86-BC65-6CEDEAE4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8CCF-94DB-3148-0950-8A5ED4F2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D855-095C-1ABE-ECC1-B3453F6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66BF5-E1CF-7E22-0154-2A59350C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7C12-2859-52DF-35E0-8C588D6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099C-2255-4195-C5A2-D139226B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96F8-AFBF-1FE4-0F69-9CEC4786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DC80-27B8-5C34-B0BA-61604346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A186-823D-D2DA-6F8A-0899071A4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8F1F9-B5DD-AF76-DC82-E7B14E29E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73FF6-9DE2-FCEA-6CC5-37B31BBD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9CF0C-13C9-6807-50B5-4429C581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0C63-5071-72A8-93B2-C92A2D1B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51E1-2F1E-8B79-82DD-BAF75977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7E5D-B221-011B-61A7-4204FAF41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6A868-19B6-FBB4-55F2-D446CC381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3ECBC-ECDD-C5FE-11C4-7FE1B9005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3E147-1C59-35EC-BC1E-5387FD73F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8C26C-3DBC-1FAB-EB7F-1C39FA33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44283-69BA-B26F-29C6-37B6DA11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5430B-849B-574F-5DB1-F40167A7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9F96-8174-756B-CEF0-13DF7DFC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19EC9-5775-3B36-33BD-2154E43D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A7AA7-9E6E-1EDF-0838-7BF23657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63BB0-87A8-851D-8A66-F5937113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2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A92C6-51FB-B196-89D0-009B7FCD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27E47-E85D-08FE-D457-2C526A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BFD75-E31D-F5A2-84D8-A98B4BC6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D92B-1B77-972B-9A27-B0EED388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ABA4-1C8F-05F7-6C01-A1677E3E5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CF42E-F91D-B144-2446-55E4C029A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E94E5-8520-43E7-C5D9-A140B085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70BB-E5ED-72DD-7256-05FC5DE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ECB77-CD45-2D98-1003-F3502328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8896-7241-D70E-BEA4-C97400C2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5FE65-A91C-FA77-5EDD-6C49C1043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3D0C8-902E-47BC-0DF7-8389D6008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273A7-8472-C409-FC86-F330A831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B4884-2BB5-2F87-43AF-F9CF3570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E7EA-D53A-2514-BED8-8A53E16E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8830D-CFC6-CCD7-D7EC-9CABFAAC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CCA28-8793-FA32-B501-A84D4BBB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D8F7E-F84D-E758-4793-894BD43E2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42D1-E9B7-4477-8842-DADA889EB73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ED5F-52DD-28CD-9E4E-FB3199AAC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AF17-ADA7-BCC9-C24A-BF111ACB8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7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rectangular char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23B62AD1-1946-9D1C-7268-926FE62B0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5" y="1575566"/>
            <a:ext cx="4207588" cy="4842962"/>
          </a:xfrm>
          <a:prstGeom prst="rect">
            <a:avLst/>
          </a:prstGeom>
        </p:spPr>
      </p:pic>
      <p:sp>
        <p:nvSpPr>
          <p:cNvPr id="25" name="Flowchart: Manual Input 24">
            <a:extLst>
              <a:ext uri="{FF2B5EF4-FFF2-40B4-BE49-F238E27FC236}">
                <a16:creationId xmlns:a16="http://schemas.microsoft.com/office/drawing/2014/main" id="{9CE0C9F9-6BBA-CFD8-18F1-6F5A426C58C9}"/>
              </a:ext>
            </a:extLst>
          </p:cNvPr>
          <p:cNvSpPr/>
          <p:nvPr/>
        </p:nvSpPr>
        <p:spPr>
          <a:xfrm rot="5400000">
            <a:off x="2379116" y="937828"/>
            <a:ext cx="276997" cy="1552473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nual Input 23">
            <a:extLst>
              <a:ext uri="{FF2B5EF4-FFF2-40B4-BE49-F238E27FC236}">
                <a16:creationId xmlns:a16="http://schemas.microsoft.com/office/drawing/2014/main" id="{09386D03-E5B9-3580-CE91-10C36A35C4A6}"/>
              </a:ext>
            </a:extLst>
          </p:cNvPr>
          <p:cNvSpPr/>
          <p:nvPr/>
        </p:nvSpPr>
        <p:spPr>
          <a:xfrm rot="5400000">
            <a:off x="1334661" y="868917"/>
            <a:ext cx="276997" cy="1788240"/>
          </a:xfrm>
          <a:prstGeom prst="flowChartManualInpu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olorful squares with black text&#10;&#10;Description automatically generated">
            <a:extLst>
              <a:ext uri="{FF2B5EF4-FFF2-40B4-BE49-F238E27FC236}">
                <a16:creationId xmlns:a16="http://schemas.microsoft.com/office/drawing/2014/main" id="{8FFC1195-250E-658A-A4EF-5EB7A161E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59" y="1575566"/>
            <a:ext cx="4207588" cy="4842962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5C23078-E3C5-FDD9-BEDE-EC1D245933B1}"/>
              </a:ext>
            </a:extLst>
          </p:cNvPr>
          <p:cNvSpPr/>
          <p:nvPr/>
        </p:nvSpPr>
        <p:spPr>
          <a:xfrm>
            <a:off x="9076209" y="1498175"/>
            <a:ext cx="3115792" cy="1644348"/>
          </a:xfrm>
          <a:prstGeom prst="rect">
            <a:avLst/>
          </a:prstGeom>
          <a:solidFill>
            <a:srgbClr val="00738A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ECC953-AFEC-FC85-9FD9-1B726D6B6505}"/>
              </a:ext>
            </a:extLst>
          </p:cNvPr>
          <p:cNvSpPr/>
          <p:nvPr/>
        </p:nvSpPr>
        <p:spPr>
          <a:xfrm>
            <a:off x="9083724" y="3274165"/>
            <a:ext cx="3115791" cy="957523"/>
          </a:xfrm>
          <a:prstGeom prst="rect">
            <a:avLst/>
          </a:prstGeom>
          <a:solidFill>
            <a:srgbClr val="00738A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A3693B8-274E-42FE-7B3E-D3BDD419EDB8}"/>
              </a:ext>
            </a:extLst>
          </p:cNvPr>
          <p:cNvSpPr/>
          <p:nvPr/>
        </p:nvSpPr>
        <p:spPr>
          <a:xfrm>
            <a:off x="9069645" y="4380865"/>
            <a:ext cx="3120468" cy="2012894"/>
          </a:xfrm>
          <a:prstGeom prst="rect">
            <a:avLst/>
          </a:prstGeom>
          <a:solidFill>
            <a:srgbClr val="00738A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F7A425-3256-68FA-E399-BC3C55E877E7}"/>
              </a:ext>
            </a:extLst>
          </p:cNvPr>
          <p:cNvSpPr/>
          <p:nvPr/>
        </p:nvSpPr>
        <p:spPr>
          <a:xfrm>
            <a:off x="0" y="197962"/>
            <a:ext cx="8229600" cy="1007259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Manual Input 49">
            <a:extLst>
              <a:ext uri="{FF2B5EF4-FFF2-40B4-BE49-F238E27FC236}">
                <a16:creationId xmlns:a16="http://schemas.microsoft.com/office/drawing/2014/main" id="{83E69CED-97F4-30DF-43CE-38495E5C7A38}"/>
              </a:ext>
            </a:extLst>
          </p:cNvPr>
          <p:cNvSpPr/>
          <p:nvPr/>
        </p:nvSpPr>
        <p:spPr>
          <a:xfrm rot="5400000">
            <a:off x="7580538" y="-1350955"/>
            <a:ext cx="1007259" cy="4105376"/>
          </a:xfrm>
          <a:prstGeom prst="flowChartManualInpu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A1472-8D68-E54C-D1A2-683CCA7918B2}"/>
              </a:ext>
            </a:extLst>
          </p:cNvPr>
          <p:cNvSpPr txBox="1"/>
          <p:nvPr/>
        </p:nvSpPr>
        <p:spPr>
          <a:xfrm>
            <a:off x="-922357" y="385086"/>
            <a:ext cx="11347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738A"/>
                </a:solidFill>
                <a:latin typeface="Poppins ExtraBold" panose="020B0502040204020203" pitchFamily="2" charset="0"/>
                <a:cs typeface="Poppins ExtraBold" panose="020B0502040204020203" pitchFamily="2" charset="0"/>
              </a:rPr>
              <a:t>Geographical Breakdown of the 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750558-CD15-2787-4DDB-BEB6E11D2C75}"/>
              </a:ext>
            </a:extLst>
          </p:cNvPr>
          <p:cNvSpPr txBox="1"/>
          <p:nvPr/>
        </p:nvSpPr>
        <p:spPr>
          <a:xfrm>
            <a:off x="9328619" y="1613143"/>
            <a:ext cx="2846513" cy="1408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latin typeface="Poppins" panose="00000500000000000000" pitchFamily="2" charset="0"/>
                <a:cs typeface="Poppins" panose="00000500000000000000" pitchFamily="2" charset="0"/>
              </a:rPr>
              <a:t>In the year 2020, the COVID-19 Pandemic swept the globe causing global shutdowns of businesses and schools. In an attempt to adapt, schools implemented digital learning. The following is data courtesy of </a:t>
            </a:r>
            <a:r>
              <a:rPr lang="en-US" sz="950" dirty="0" err="1">
                <a:latin typeface="Poppins" panose="00000500000000000000" pitchFamily="2" charset="0"/>
                <a:cs typeface="Poppins" panose="00000500000000000000" pitchFamily="2" charset="0"/>
              </a:rPr>
              <a:t>LearnPlatform</a:t>
            </a:r>
            <a:r>
              <a:rPr lang="en-US" sz="950" dirty="0">
                <a:latin typeface="Poppins" panose="00000500000000000000" pitchFamily="2" charset="0"/>
                <a:cs typeface="Poppins" panose="00000500000000000000" pitchFamily="2" charset="0"/>
              </a:rPr>
              <a:t> to investigate the region and locale of schools during this time. Our hopes are to build profile data for advising schools to increase digital engagement.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DE689-A7D1-0077-E3E8-D357865BE14D}"/>
              </a:ext>
            </a:extLst>
          </p:cNvPr>
          <p:cNvSpPr txBox="1"/>
          <p:nvPr/>
        </p:nvSpPr>
        <p:spPr>
          <a:xfrm>
            <a:off x="9391732" y="3341420"/>
            <a:ext cx="2725418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latin typeface="Poppins" panose="00000500000000000000" pitchFamily="2" charset="0"/>
                <a:cs typeface="Poppins" panose="00000500000000000000" pitchFamily="2" charset="0"/>
              </a:rPr>
              <a:t>There are 2 tree maps that compare relative difference across Locale in the United States (Suburb, City, Rural, Town) and Region in the United States (Midwest, Northeast, West, South).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A5F90D-5534-D16D-8A27-0E2B73F541FF}"/>
              </a:ext>
            </a:extLst>
          </p:cNvPr>
          <p:cNvSpPr txBox="1"/>
          <p:nvPr/>
        </p:nvSpPr>
        <p:spPr>
          <a:xfrm>
            <a:off x="9399375" y="4415505"/>
            <a:ext cx="27926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Locale by Region:</a:t>
            </a:r>
          </a:p>
          <a:p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The majority of the dataset is comprised of Suburb data. This is defined as “Territory outside a principal city and inside an urbanized area” (NCES). </a:t>
            </a:r>
          </a:p>
          <a:p>
            <a:r>
              <a:rPr lang="en-US" sz="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Region by Locale:</a:t>
            </a:r>
          </a:p>
          <a:p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Midwest, Northeast, and West Regions have roughly equal representation in the dataset. The South has less representation.</a:t>
            </a:r>
          </a:p>
          <a:p>
            <a:r>
              <a:rPr lang="en-US" sz="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We want to consider these geolocational factors when making recommendations to increase digital learning engagement.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AD868B-8441-D08C-E2FB-C684B1D98735}"/>
              </a:ext>
            </a:extLst>
          </p:cNvPr>
          <p:cNvSpPr txBox="1"/>
          <p:nvPr/>
        </p:nvSpPr>
        <p:spPr>
          <a:xfrm rot="16200000">
            <a:off x="7964089" y="2146805"/>
            <a:ext cx="259101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00738A"/>
                </a:solidFill>
                <a:latin typeface="Poppins ExtraBold" panose="020B0502040204020203" pitchFamily="2" charset="0"/>
                <a:cs typeface="Poppins ExtraBold" panose="020B0502040204020203" pitchFamily="2" charset="0"/>
              </a:rPr>
              <a:t>BACKGROUND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87B9AA-9577-493D-8270-0F510E6B19FE}"/>
              </a:ext>
            </a:extLst>
          </p:cNvPr>
          <p:cNvSpPr txBox="1"/>
          <p:nvPr/>
        </p:nvSpPr>
        <p:spPr>
          <a:xfrm rot="16200000">
            <a:off x="8453485" y="3586638"/>
            <a:ext cx="161582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00738A"/>
                </a:solidFill>
                <a:latin typeface="Poppins ExtraBold" panose="020B0502040204020203" pitchFamily="2" charset="0"/>
                <a:cs typeface="Poppins ExtraBold" panose="020B0502040204020203" pitchFamily="2" charset="0"/>
              </a:rPr>
              <a:t>GRAPHS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D5DE2C-1AFA-08F1-1B7D-354F3EDC35FE}"/>
              </a:ext>
            </a:extLst>
          </p:cNvPr>
          <p:cNvSpPr txBox="1"/>
          <p:nvPr/>
        </p:nvSpPr>
        <p:spPr>
          <a:xfrm rot="16200000">
            <a:off x="8451683" y="5230985"/>
            <a:ext cx="161582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00738A"/>
                </a:solidFill>
                <a:latin typeface="Poppins ExtraBold" panose="020B0502040204020203" pitchFamily="2" charset="0"/>
                <a:cs typeface="Poppins ExtraBold" panose="020B0502040204020203" pitchFamily="2" charset="0"/>
              </a:rPr>
              <a:t>TAKEAWAYS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860A84-C693-CC27-8223-E21FF74BB56B}"/>
              </a:ext>
            </a:extLst>
          </p:cNvPr>
          <p:cNvSpPr txBox="1"/>
          <p:nvPr/>
        </p:nvSpPr>
        <p:spPr>
          <a:xfrm>
            <a:off x="7663415" y="6567705"/>
            <a:ext cx="445373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Source: https://www.kaggle.com/competitions/learnplatform-covid19-impact-on-digital-learning/data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1F1A68-0DF4-FABC-C61F-7E3291F569BB}"/>
              </a:ext>
            </a:extLst>
          </p:cNvPr>
          <p:cNvSpPr txBox="1"/>
          <p:nvPr/>
        </p:nvSpPr>
        <p:spPr>
          <a:xfrm>
            <a:off x="155429" y="6567705"/>
            <a:ext cx="177102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MSDS 455 | Fall 2023 | Kay Quiballo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B76A4-55B4-1C65-E213-D8DE1FE9CE93}"/>
              </a:ext>
            </a:extLst>
          </p:cNvPr>
          <p:cNvSpPr txBox="1"/>
          <p:nvPr/>
        </p:nvSpPr>
        <p:spPr>
          <a:xfrm>
            <a:off x="329370" y="1624538"/>
            <a:ext cx="19556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Locale by Region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E3CF4747-1526-657F-3DB6-B72311921554}"/>
              </a:ext>
            </a:extLst>
          </p:cNvPr>
          <p:cNvSpPr/>
          <p:nvPr/>
        </p:nvSpPr>
        <p:spPr>
          <a:xfrm rot="5400000">
            <a:off x="6498537" y="932181"/>
            <a:ext cx="276997" cy="1552473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nual Input 26">
            <a:extLst>
              <a:ext uri="{FF2B5EF4-FFF2-40B4-BE49-F238E27FC236}">
                <a16:creationId xmlns:a16="http://schemas.microsoft.com/office/drawing/2014/main" id="{55AE7664-2A6E-DFF0-8908-CEE78B824D87}"/>
              </a:ext>
            </a:extLst>
          </p:cNvPr>
          <p:cNvSpPr/>
          <p:nvPr/>
        </p:nvSpPr>
        <p:spPr>
          <a:xfrm rot="5400000">
            <a:off x="5454082" y="863270"/>
            <a:ext cx="276997" cy="1788240"/>
          </a:xfrm>
          <a:prstGeom prst="flowChartManualInpu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839F5-9A3B-9B57-74B7-BAAB1D783498}"/>
              </a:ext>
            </a:extLst>
          </p:cNvPr>
          <p:cNvSpPr txBox="1"/>
          <p:nvPr/>
        </p:nvSpPr>
        <p:spPr>
          <a:xfrm>
            <a:off x="4448791" y="1618891"/>
            <a:ext cx="19556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Region by Locale</a:t>
            </a:r>
          </a:p>
        </p:txBody>
      </p:sp>
    </p:spTree>
    <p:extLst>
      <p:ext uri="{BB962C8B-B14F-4D97-AF65-F5344CB8AC3E}">
        <p14:creationId xmlns:p14="http://schemas.microsoft.com/office/powerpoint/2010/main" val="69109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218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Poppins ExtraBold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 Quiballo</dc:creator>
  <cp:lastModifiedBy>Kay Quiballo</cp:lastModifiedBy>
  <cp:revision>27</cp:revision>
  <dcterms:created xsi:type="dcterms:W3CDTF">2023-10-04T02:41:01Z</dcterms:created>
  <dcterms:modified xsi:type="dcterms:W3CDTF">2023-10-17T01:43:21Z</dcterms:modified>
</cp:coreProperties>
</file>