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4" r:id="rId9"/>
    <p:sldId id="283" r:id="rId10"/>
    <p:sldId id="265" r:id="rId11"/>
    <p:sldId id="280" r:id="rId12"/>
    <p:sldId id="281" r:id="rId13"/>
    <p:sldId id="282" r:id="rId14"/>
    <p:sldId id="284" r:id="rId15"/>
    <p:sldId id="270" r:id="rId16"/>
    <p:sldId id="285" r:id="rId17"/>
    <p:sldId id="286" r:id="rId18"/>
    <p:sldId id="287" r:id="rId19"/>
    <p:sldId id="298" r:id="rId20"/>
    <p:sldId id="289" r:id="rId21"/>
    <p:sldId id="290" r:id="rId22"/>
    <p:sldId id="291" r:id="rId23"/>
    <p:sldId id="292" r:id="rId24"/>
    <p:sldId id="300" r:id="rId25"/>
    <p:sldId id="293" r:id="rId26"/>
    <p:sldId id="299" r:id="rId27"/>
    <p:sldId id="294" r:id="rId28"/>
    <p:sldId id="297" r:id="rId29"/>
    <p:sldId id="295" r:id="rId30"/>
    <p:sldId id="296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2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0D13D-4AE0-43BA-9C0A-CBF874375F8F}" type="datetimeFigureOut">
              <a:rPr lang="pt-BR" smtClean="0"/>
              <a:pPr/>
              <a:t>19/11/2010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16722-C82D-49D4-8680-B8C3E304B88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CE2-113A-40ED-98AB-3B95610D5C41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2EE-3CA3-4CC5-ADF3-B2D848B1B161}" type="datetime1">
              <a:rPr lang="pt-BR" smtClean="0"/>
              <a:pPr/>
              <a:t>19/11/2010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11F7-926E-441C-B893-882DD84A1C0A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524D-97D9-4ABF-9EAC-EC95B831A87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3E98-3142-4F66-8055-480B63CE82E6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6514-1A45-45E0-87E4-539CFEC06CF4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44D1-0485-43CC-88F7-3C8F27A69DAE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66E-27BF-4DC4-80F5-51E73B24FDF3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479-63F3-40AC-BD9E-01487C57A149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1AE3-A7BE-44FF-89E4-0DE8EF2ABD6C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28AD2D-614F-41E5-99ED-F9D300D7005C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89A7A41-9DDA-42AF-AE20-E4E13F520A93}" type="datetime1">
              <a:rPr lang="pt-BR" smtClean="0"/>
              <a:pPr/>
              <a:t>19/11/2010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r>
              <a:rPr kumimoji="0" lang="pt-BR" sz="1000" smtClean="0">
                <a:solidFill>
                  <a:schemeClr val="tx2">
                    <a:shade val="50000"/>
                  </a:schemeClr>
                </a:solidFill>
              </a:rPr>
              <a:t>BCC 448 -  Reconhecimento de Padrões</a:t>
            </a:r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640960" cy="18002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7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Aplicação de redes complexas na classificação automática de agentes</a:t>
            </a:r>
            <a:br>
              <a:rPr lang="pt-BR" sz="37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pt-BR" sz="37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danificadores em folíolos de soja</a:t>
            </a:r>
            <a:endParaRPr lang="pt-BR" sz="37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835696" y="2996952"/>
            <a:ext cx="5040560" cy="204063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Eduardo Severino Mapa </a:t>
            </a:r>
          </a:p>
          <a:p>
            <a:pPr algn="ct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Kayran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dos Santos</a:t>
            </a:r>
          </a:p>
          <a:p>
            <a:pPr algn="ct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Verdana" pitchFamily="34" charset="0"/>
                <a:cs typeface="Calibri" pitchFamily="34" charset="0"/>
              </a:rPr>
              <a:t>Thiago Luis Guimarães de Souza</a:t>
            </a:r>
          </a:p>
          <a:p>
            <a:pPr algn="ct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Verdana" pitchFamily="34" charset="0"/>
                <a:cs typeface="Calibri" pitchFamily="34" charset="0"/>
              </a:rPr>
              <a:t> David Menotti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B28C-CD14-4D94-8C13-7556A73DC36A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Pré-processamento de imagens</a:t>
            </a:r>
            <a:endParaRPr lang="pt-BR" sz="4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9B0-CB45-4FF9-9312-7BEDC257F9B8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7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363272" cy="9647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50926" indent="-514350">
              <a:buClr>
                <a:srgbClr val="F1DA29"/>
              </a:buClr>
              <a:buFont typeface="+mj-lt"/>
              <a:buAutoNum type="arabicPeriod" startAt="2"/>
            </a:pPr>
            <a:r>
              <a:rPr lang="pt-BR" sz="2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Eliminação dos resíduos por meio de um algoritmo de rotulação;</a:t>
            </a:r>
          </a:p>
          <a:p>
            <a:pPr>
              <a:buClr>
                <a:srgbClr val="F1DA29"/>
              </a:buClr>
            </a:pPr>
            <a:endParaRPr lang="pt-BR" sz="2800" b="1" dirty="0" smtClean="0">
              <a:latin typeface="Calibri" pitchFamily="34" charset="0"/>
              <a:cs typeface="Calibri" pitchFamily="34" charset="0"/>
            </a:endParaRPr>
          </a:p>
          <a:p>
            <a:pPr lvl="1" algn="r">
              <a:buClr>
                <a:srgbClr val="F1DA2D"/>
              </a:buClr>
              <a:buSzPct val="70000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Imagem 17" descr="bwteste5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636912"/>
            <a:ext cx="2520280" cy="3860342"/>
          </a:xfrm>
          <a:prstGeom prst="rect">
            <a:avLst/>
          </a:prstGeom>
          <a:solidFill>
            <a:srgbClr val="FFFFFF"/>
          </a:solidFill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0"/>
          </a:effectLst>
        </p:spPr>
      </p:pic>
      <p:pic>
        <p:nvPicPr>
          <p:cNvPr id="19" name="Imagem 18" descr="bwteste5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920" y="2637531"/>
            <a:ext cx="2519472" cy="3859104"/>
          </a:xfrm>
          <a:prstGeom prst="rect">
            <a:avLst/>
          </a:prstGeom>
          <a:solidFill>
            <a:srgbClr val="FFFFFF"/>
          </a:solidFill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0"/>
          </a:effectLst>
        </p:spPr>
      </p:pic>
      <p:sp>
        <p:nvSpPr>
          <p:cNvPr id="21" name="Seta entalhada para a direita 20"/>
          <p:cNvSpPr/>
          <p:nvPr/>
        </p:nvSpPr>
        <p:spPr>
          <a:xfrm>
            <a:off x="3995936" y="4094512"/>
            <a:ext cx="1440160" cy="945142"/>
          </a:xfrm>
          <a:prstGeom prst="notchedRightArrow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Pré-processamento de imagens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/>
          <a:p>
            <a:fld id="{03A4524D-97D9-4ABF-9EAC-EC95B831A87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53400" y="6448251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952128"/>
            <a:ext cx="4402832" cy="5326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50926" indent="-514350">
              <a:buClr>
                <a:srgbClr val="F1DA29"/>
              </a:buClr>
              <a:buFont typeface="+mj-lt"/>
              <a:buAutoNum type="arabicPeriod" startAt="3"/>
            </a:pPr>
            <a:r>
              <a:rPr lang="pt-BR" sz="2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Segmentação dos danos;</a:t>
            </a:r>
            <a:endParaRPr lang="pt-BR" sz="2400" b="1" dirty="0" smtClean="0">
              <a:latin typeface="Calibri" pitchFamily="34" charset="0"/>
              <a:cs typeface="Calibri" pitchFamily="34" charset="0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12" descr="segmentadan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704763" cy="37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Pré-processamento de imagens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/>
          <a:p>
            <a:fld id="{03A4524D-97D9-4ABF-9EAC-EC95B831A87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53400" y="6448251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10" name="Seta entalhada para a direita 9"/>
          <p:cNvSpPr/>
          <p:nvPr/>
        </p:nvSpPr>
        <p:spPr>
          <a:xfrm>
            <a:off x="3851920" y="3820285"/>
            <a:ext cx="1440160" cy="945142"/>
          </a:xfrm>
          <a:prstGeom prst="notchedRightArrow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:\Users\Thiago\Documents\BCC\Disciplinas\6º Período\Reconhecimento de Padrões\Apresentação Artigo Parcial\Imagens\d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2887763" cy="4320000"/>
          </a:xfrm>
          <a:prstGeom prst="rect">
            <a:avLst/>
          </a:prstGeom>
          <a:noFill/>
        </p:spPr>
      </p:pic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640960" cy="5326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50926" indent="-514350">
              <a:buClr>
                <a:srgbClr val="F1DA29"/>
              </a:buClr>
              <a:buFont typeface="+mj-lt"/>
              <a:buAutoNum type="arabicPeriod" startAt="4"/>
            </a:pPr>
            <a:r>
              <a:rPr lang="pt-BR" sz="2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Eliminação de danos menores que 0,02% da imagem;</a:t>
            </a:r>
          </a:p>
          <a:p>
            <a:pPr marL="550926" indent="-514350">
              <a:buClr>
                <a:srgbClr val="F1DA29"/>
              </a:buClr>
              <a:buFont typeface="+mj-lt"/>
              <a:buAutoNum type="arabicPeriod" startAt="4"/>
            </a:pPr>
            <a:r>
              <a:rPr lang="pt-BR" sz="2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Extração do contorno dos danos; </a:t>
            </a:r>
            <a:endParaRPr lang="pt-BR" sz="2400" b="1" dirty="0" smtClean="0">
              <a:latin typeface="Calibri" pitchFamily="34" charset="0"/>
              <a:cs typeface="Calibri" pitchFamily="34" charset="0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Thiago\Documents\BCC\Disciplinas\6º Período\Reconhecimento de Padrões\Apresentação Artigo Parcial\Imagens\amostra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132856"/>
            <a:ext cx="2887763" cy="43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Pré-processamento de imagens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/>
          <a:p>
            <a:fld id="{03A4524D-97D9-4ABF-9EAC-EC95B831A87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53400" y="6448251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1028" name="Picture 4" descr="C:\Users\Thiago\Documents\BCC\Disciplinas\6º Período\Reconhecimento de Padrões\Apresentação Artigo Parcial\Imagens\dano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03648" y="1844824"/>
            <a:ext cx="2887762" cy="4320000"/>
          </a:xfrm>
          <a:prstGeom prst="rect">
            <a:avLst/>
          </a:prstGeom>
          <a:noFill/>
        </p:spPr>
      </p:pic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640960" cy="5326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50926" indent="-514350">
              <a:buClr>
                <a:srgbClr val="F1DA29"/>
              </a:buClr>
              <a:buFont typeface="+mj-lt"/>
              <a:buAutoNum type="arabicPeriod" startAt="6"/>
            </a:pPr>
            <a:r>
              <a:rPr lang="pt-BR" sz="2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Separação dos danos;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Seta entalhada para a direita 13"/>
          <p:cNvSpPr/>
          <p:nvPr/>
        </p:nvSpPr>
        <p:spPr>
          <a:xfrm>
            <a:off x="4716016" y="3532253"/>
            <a:ext cx="1440160" cy="945142"/>
          </a:xfrm>
          <a:prstGeom prst="notchedRightArrow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C:\Users\Thiago\Documents\MATLAB\cortes\damostra51 - 2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1469" y="2961167"/>
            <a:ext cx="1212899" cy="2087315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611560" y="2276872"/>
            <a:ext cx="7931224" cy="18002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Modelagem por Redes Complexas</a:t>
            </a:r>
            <a:endParaRPr lang="pt-BR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329-A2D7-4BFC-9C20-73FAE115891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Modelagem por Redes Complexas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700809"/>
            <a:ext cx="8892480" cy="3816423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600" dirty="0" smtClean="0">
                <a:latin typeface="Calibri" pitchFamily="34" charset="0"/>
                <a:cs typeface="Calibri" pitchFamily="34" charset="0"/>
              </a:rPr>
              <a:t>Modelar o contorno por um grafo G(E,V);</a:t>
            </a:r>
          </a:p>
          <a:p>
            <a:pPr>
              <a:buClr>
                <a:srgbClr val="F1DA29"/>
              </a:buClr>
            </a:pPr>
            <a:r>
              <a:rPr lang="pt-BR" sz="3600" dirty="0" smtClean="0">
                <a:latin typeface="Calibri" pitchFamily="34" charset="0"/>
                <a:cs typeface="Calibri" pitchFamily="34" charset="0"/>
              </a:rPr>
              <a:t>Cada pixel corresponde a um vértice;</a:t>
            </a:r>
          </a:p>
          <a:p>
            <a:pPr>
              <a:buClr>
                <a:srgbClr val="F1DA29"/>
              </a:buClr>
            </a:pPr>
            <a:r>
              <a:rPr lang="pt-BR" sz="3600" dirty="0" smtClean="0">
                <a:latin typeface="Calibri" pitchFamily="34" charset="0"/>
                <a:cs typeface="Calibri" pitchFamily="34" charset="0"/>
              </a:rPr>
              <a:t>Peso das arestas definido pela distância euclidiana entre os vértices, normalizada entre [0,1];</a:t>
            </a:r>
          </a:p>
          <a:p>
            <a:pPr>
              <a:buClr>
                <a:srgbClr val="F1DA29"/>
              </a:buClr>
            </a:pPr>
            <a:r>
              <a:rPr lang="pt-BR" sz="3600" dirty="0" smtClean="0">
                <a:latin typeface="Calibri" pitchFamily="34" charset="0"/>
                <a:cs typeface="Calibri" pitchFamily="34" charset="0"/>
              </a:rPr>
              <a:t>Inicialmente é uma rede regular (grafo completo);</a:t>
            </a:r>
            <a:endParaRPr lang="pt-B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Modelagem por Redes Complexas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536504" cy="454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1187624" y="3933056"/>
            <a:ext cx="5760640" cy="23762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Evolução Dinâmica da Rede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892480" cy="2448271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600" dirty="0" smtClean="0">
                <a:latin typeface="Calibri" pitchFamily="34" charset="0"/>
                <a:cs typeface="Calibri" pitchFamily="34" charset="0"/>
              </a:rPr>
              <a:t>Determina-se um limiar que irá remover arestas da rede;</a:t>
            </a:r>
          </a:p>
          <a:p>
            <a:pPr>
              <a:buClr>
                <a:srgbClr val="F1DA29"/>
              </a:buClr>
            </a:pPr>
            <a:r>
              <a:rPr lang="pt-BR" sz="3600" dirty="0" smtClean="0">
                <a:latin typeface="Calibri" pitchFamily="34" charset="0"/>
                <a:cs typeface="Calibri" pitchFamily="34" charset="0"/>
              </a:rPr>
              <a:t>Crescimento </a:t>
            </a:r>
            <a:r>
              <a:rPr lang="pt-BR" sz="3600" dirty="0" err="1" smtClean="0">
                <a:latin typeface="Calibri" pitchFamily="34" charset="0"/>
                <a:cs typeface="Calibri" pitchFamily="34" charset="0"/>
              </a:rPr>
              <a:t>sequencial</a:t>
            </a:r>
            <a:r>
              <a:rPr lang="pt-BR" sz="3600" dirty="0" smtClean="0">
                <a:latin typeface="Calibri" pitchFamily="34" charset="0"/>
                <a:cs typeface="Calibri" pitchFamily="34" charset="0"/>
              </a:rPr>
              <a:t> do limiar, entre T</a:t>
            </a:r>
            <a:r>
              <a:rPr lang="pt-BR" sz="3600" baseline="-25000" dirty="0" smtClean="0">
                <a:latin typeface="Calibri" pitchFamily="34" charset="0"/>
                <a:cs typeface="Calibri" pitchFamily="34" charset="0"/>
              </a:rPr>
              <a:t>ini</a:t>
            </a:r>
            <a:r>
              <a:rPr lang="pt-BR" sz="3600" dirty="0" smtClean="0">
                <a:latin typeface="Calibri" pitchFamily="34" charset="0"/>
                <a:cs typeface="Calibri" pitchFamily="34" charset="0"/>
              </a:rPr>
              <a:t> e T</a:t>
            </a:r>
            <a:r>
              <a:rPr lang="pt-BR" sz="3600" baseline="-25000" dirty="0" smtClean="0">
                <a:latin typeface="Calibri" pitchFamily="34" charset="0"/>
                <a:cs typeface="Calibri" pitchFamily="34" charset="0"/>
              </a:rPr>
              <a:t>Q</a:t>
            </a:r>
            <a:r>
              <a:rPr lang="pt-BR" sz="3600" dirty="0" smtClean="0">
                <a:latin typeface="Calibri" pitchFamily="34" charset="0"/>
                <a:cs typeface="Calibri" pitchFamily="34" charset="0"/>
              </a:rPr>
              <a:t> , com variação de </a:t>
            </a:r>
            <a:r>
              <a:rPr lang="pt-BR" sz="36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pt-BR" sz="3600" baseline="-25000" dirty="0" err="1" smtClean="0">
                <a:latin typeface="Calibri" pitchFamily="34" charset="0"/>
                <a:cs typeface="Calibri" pitchFamily="34" charset="0"/>
              </a:rPr>
              <a:t>inc</a:t>
            </a:r>
            <a:r>
              <a:rPr lang="pt-BR" sz="36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3600" dirty="0" smtClean="0">
                <a:latin typeface="Calibri" pitchFamily="34" charset="0"/>
                <a:cs typeface="Calibri" pitchFamily="34" charset="0"/>
              </a:rPr>
              <a:t> ;</a:t>
            </a:r>
            <a:endParaRPr lang="pt-B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17</a:t>
            </a:fld>
            <a:endParaRPr kumimoji="0" lang="en-US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475656" y="4005064"/>
          <a:ext cx="5367337" cy="2254250"/>
        </p:xfrm>
        <a:graphic>
          <a:graphicData uri="http://schemas.openxmlformats.org/presentationml/2006/ole">
            <p:oleObj spid="_x0000_s5122" name="Equação" r:id="rId3" imgW="166356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Evolução Dinâmica da Rede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18</a:t>
            </a:fld>
            <a:endParaRPr kumimoji="0" 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99592" y="1124744"/>
            <a:ext cx="7560839" cy="1833123"/>
            <a:chOff x="41592" y="4249890"/>
            <a:chExt cx="7957040" cy="2016435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41592" y="4249890"/>
              <a:ext cx="7957040" cy="142575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1" name="Objeto 10"/>
            <p:cNvGraphicFramePr>
              <a:graphicFrameLocks noChangeAspect="1"/>
            </p:cNvGraphicFramePr>
            <p:nvPr/>
          </p:nvGraphicFramePr>
          <p:xfrm>
            <a:off x="191725" y="4329100"/>
            <a:ext cx="7711388" cy="1937225"/>
          </p:xfrm>
          <a:graphic>
            <a:graphicData uri="http://schemas.openxmlformats.org/presentationml/2006/ole">
              <p:oleObj spid="_x0000_s6146" name="Equação" r:id="rId3" imgW="2831760" imgH="711000" progId="Equation.3">
                <p:embed/>
              </p:oleObj>
            </a:graphicData>
          </a:graphic>
        </p:graphicFrame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895" y="2746050"/>
            <a:ext cx="6660232" cy="376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611560" y="2574032"/>
            <a:ext cx="7931224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Extração de características</a:t>
            </a:r>
            <a:endParaRPr lang="pt-BR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329-A2D7-4BFC-9C20-73FAE115891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404664"/>
            <a:ext cx="2880320" cy="70961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Introdução</a:t>
            </a:r>
            <a:endParaRPr lang="pt-BR" sz="4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9512" y="1500188"/>
            <a:ext cx="8712968" cy="17145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Grande </a:t>
            </a:r>
            <a:r>
              <a:rPr kumimoji="0" lang="pt-BR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ocorrência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de ataques das pragas nos cultivares de soja.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pt-BR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Dificuldades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na detecção e classificação dessas pragas.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Estratégias de </a:t>
            </a:r>
            <a:r>
              <a:rPr lang="pt-BR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controle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com uso em excesso de defensivos agrícolas.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83568" y="3284984"/>
            <a:ext cx="7650054" cy="3330515"/>
            <a:chOff x="683568" y="3284984"/>
            <a:chExt cx="7650054" cy="3330515"/>
          </a:xfrm>
        </p:grpSpPr>
        <p:pic>
          <p:nvPicPr>
            <p:cNvPr id="7" name="Picture 4" descr="C:\Documents and Settings\Administrador\Desktop\lavoura.jp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683568" y="3284984"/>
              <a:ext cx="5000774" cy="3330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0"/>
            </a:effectLst>
          </p:spPr>
        </p:pic>
        <p:pic>
          <p:nvPicPr>
            <p:cNvPr id="9" name="Picture 3" descr="C:\Documents and Settings\Administrador\Desktop\Metopolophium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156176" y="3284984"/>
              <a:ext cx="2177446" cy="333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63500"/>
            </a:effectLst>
          </p:spPr>
        </p:pic>
      </p:grp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13" name="Espaço Reservado par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3AE3-6B1B-4658-A3E7-045F5512A1DA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Conectividade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20</a:t>
            </a:fld>
            <a:endParaRPr kumimoji="0" lang="en-US"/>
          </a:p>
        </p:txBody>
      </p:sp>
      <p:grpSp>
        <p:nvGrpSpPr>
          <p:cNvPr id="2" name="Group 12"/>
          <p:cNvGrpSpPr/>
          <p:nvPr/>
        </p:nvGrpSpPr>
        <p:grpSpPr>
          <a:xfrm>
            <a:off x="3491880" y="3284984"/>
            <a:ext cx="1519858" cy="1296143"/>
            <a:chOff x="3145908" y="2794996"/>
            <a:chExt cx="1519858" cy="1296143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3145908" y="2794996"/>
              <a:ext cx="1440160" cy="12961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1" name="Objeto 10"/>
            <p:cNvGraphicFramePr>
              <a:graphicFrameLocks noChangeAspect="1"/>
            </p:cNvGraphicFramePr>
            <p:nvPr/>
          </p:nvGraphicFramePr>
          <p:xfrm>
            <a:off x="3221141" y="2892975"/>
            <a:ext cx="1444625" cy="1101725"/>
          </p:xfrm>
          <a:graphic>
            <a:graphicData uri="http://schemas.openxmlformats.org/presentationml/2006/ole">
              <p:oleObj spid="_x0000_s37890" name="Equation" r:id="rId3" imgW="698400" imgH="444240" progId="Equation.3">
                <p:embed/>
              </p:oleObj>
            </a:graphicData>
          </a:graphic>
        </p:graphicFrame>
      </p:grp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892480" cy="1728192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600" dirty="0" smtClean="0"/>
              <a:t>A conectividade </a:t>
            </a:r>
            <a:r>
              <a:rPr lang="pt-BR" sz="3600" dirty="0" smtClean="0">
                <a:latin typeface="Calibri" pitchFamily="34" charset="0"/>
              </a:rPr>
              <a:t>k</a:t>
            </a:r>
            <a:r>
              <a:rPr lang="pt-BR" sz="3600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pt-BR" sz="3600" dirty="0" smtClean="0"/>
              <a:t> de um vértice i corresponde ao número de arestas diretamente conectadas a esse vértice.</a:t>
            </a:r>
          </a:p>
          <a:p>
            <a:pPr>
              <a:buClr>
                <a:srgbClr val="F1DA29"/>
              </a:buClr>
            </a:pPr>
            <a:endParaRPr lang="pt-BR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Conectividade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21</a:t>
            </a:fld>
            <a:endParaRPr kumimoji="0"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259632" y="4437112"/>
            <a:ext cx="1800200" cy="1368151"/>
            <a:chOff x="1187624" y="4653136"/>
            <a:chExt cx="1800200" cy="1368151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1187624" y="4653136"/>
              <a:ext cx="1800200" cy="136815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1" name="Objeto 10"/>
            <p:cNvGraphicFramePr>
              <a:graphicFrameLocks noChangeAspect="1"/>
            </p:cNvGraphicFramePr>
            <p:nvPr/>
          </p:nvGraphicFramePr>
          <p:xfrm>
            <a:off x="1259632" y="5027613"/>
            <a:ext cx="1681163" cy="692150"/>
          </p:xfrm>
          <a:graphic>
            <a:graphicData uri="http://schemas.openxmlformats.org/presentationml/2006/ole">
              <p:oleObj spid="_x0000_s38914" name="Equation" r:id="rId3" imgW="812520" imgH="279360" progId="Equation.3">
                <p:embed/>
              </p:oleObj>
            </a:graphicData>
          </a:graphic>
        </p:graphicFrame>
      </p:grp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892480" cy="1728192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2400" dirty="0" smtClean="0"/>
              <a:t>O primeiro vetor de características extraído para posterior classificação, será composto por descritores de conectividade presentes nas diversas transformações da rede </a:t>
            </a:r>
            <a:r>
              <a:rPr lang="pt-BR" sz="2400" dirty="0" smtClean="0">
                <a:latin typeface="Calibri" pitchFamily="34" charset="0"/>
              </a:rPr>
              <a:t>T</a:t>
            </a:r>
            <a:r>
              <a:rPr lang="pt-BR" sz="2400" baseline="-250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pt-BR" sz="2400" dirty="0" smtClean="0"/>
              <a:t>. </a:t>
            </a:r>
          </a:p>
          <a:p>
            <a:pPr>
              <a:buClr>
                <a:srgbClr val="F1DA29"/>
              </a:buClr>
            </a:pPr>
            <a:r>
              <a:rPr lang="pt-BR" sz="2400" dirty="0" smtClean="0"/>
              <a:t>Para cada matriz </a:t>
            </a:r>
            <a:r>
              <a:rPr lang="pt-BR" sz="2400" dirty="0" err="1" smtClean="0"/>
              <a:t>A</a:t>
            </a:r>
            <a:r>
              <a:rPr lang="pt-BR" sz="2400" baseline="-25000" dirty="0" err="1" smtClean="0">
                <a:latin typeface="Calibri" pitchFamily="34" charset="0"/>
              </a:rPr>
              <a:t>T</a:t>
            </a:r>
            <a:r>
              <a:rPr lang="pt-BR" sz="24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pt-BR" sz="24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 smtClean="0"/>
              <a:t>obtida serão calculados dois valores que descrevem a conectividade de cada rede, o grau médio (</a:t>
            </a:r>
            <a:r>
              <a:rPr lang="pt-BR" sz="2400" dirty="0" err="1" smtClean="0"/>
              <a:t>k</a:t>
            </a:r>
            <a:r>
              <a:rPr lang="pt-BR" sz="2400" baseline="-25000" dirty="0" err="1" smtClean="0">
                <a:latin typeface="Calibri" pitchFamily="34" charset="0"/>
                <a:cs typeface="Calibri" pitchFamily="34" charset="0"/>
              </a:rPr>
              <a:t>µ</a:t>
            </a:r>
            <a:r>
              <a:rPr lang="pt-BR" sz="2400" dirty="0" smtClean="0"/>
              <a:t>) e o grau máximo (</a:t>
            </a:r>
            <a:r>
              <a:rPr lang="pt-BR" sz="2400" dirty="0" err="1" smtClean="0"/>
              <a:t>k</a:t>
            </a:r>
            <a:r>
              <a:rPr lang="pt-BR" sz="2400" baseline="-25000" dirty="0" err="1" smtClean="0">
                <a:latin typeface="Calibri" pitchFamily="34" charset="0"/>
              </a:rPr>
              <a:t>K</a:t>
            </a:r>
            <a:r>
              <a:rPr lang="pt-BR" sz="2400" dirty="0" smtClean="0"/>
              <a:t>) de seus vértices.</a:t>
            </a:r>
          </a:p>
          <a:p>
            <a:pPr>
              <a:buClr>
                <a:srgbClr val="F1DA29"/>
              </a:buClr>
            </a:pP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352841" y="4509120"/>
            <a:ext cx="1955463" cy="1368151"/>
            <a:chOff x="4346912" y="4509120"/>
            <a:chExt cx="1955463" cy="1368151"/>
          </a:xfrm>
        </p:grpSpPr>
        <p:sp>
          <p:nvSpPr>
            <p:cNvPr id="14" name="Retângulo de cantos arredondados 11"/>
            <p:cNvSpPr/>
            <p:nvPr/>
          </p:nvSpPr>
          <p:spPr>
            <a:xfrm>
              <a:off x="4346912" y="4509120"/>
              <a:ext cx="1944216" cy="136815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5" name="Objeto 10"/>
            <p:cNvGraphicFramePr>
              <a:graphicFrameLocks noChangeAspect="1"/>
            </p:cNvGraphicFramePr>
            <p:nvPr/>
          </p:nvGraphicFramePr>
          <p:xfrm>
            <a:off x="4437063" y="4678363"/>
            <a:ext cx="1865312" cy="1101725"/>
          </p:xfrm>
          <a:graphic>
            <a:graphicData uri="http://schemas.openxmlformats.org/presentationml/2006/ole">
              <p:oleObj spid="_x0000_s38915" name="Equation" r:id="rId4" imgW="901440" imgH="4442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Conectividade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892480" cy="2160240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2400" dirty="0" smtClean="0"/>
              <a:t>Invariância a rotação e a escala. </a:t>
            </a:r>
          </a:p>
          <a:p>
            <a:pPr lvl="1">
              <a:buClr>
                <a:srgbClr val="F1DA29"/>
              </a:buClr>
            </a:pPr>
            <a:r>
              <a:rPr lang="pt-BR" sz="2400" dirty="0" smtClean="0"/>
              <a:t>A invariância a rotação será obtida pela normalização já realizada sob a matriz W no intervalo [0,1]. </a:t>
            </a:r>
          </a:p>
          <a:p>
            <a:pPr lvl="1">
              <a:buClr>
                <a:srgbClr val="F1DA29"/>
              </a:buClr>
            </a:pPr>
            <a:r>
              <a:rPr lang="pt-BR" sz="2400" dirty="0" smtClean="0"/>
              <a:t>invariância a escala pode ser alcançada por uma normalização de k</a:t>
            </a:r>
            <a:r>
              <a:rPr lang="pt-BR" sz="2400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pt-BR" sz="2400" dirty="0" smtClean="0"/>
              <a:t> pelo número de vértices (N).</a:t>
            </a:r>
          </a:p>
          <a:p>
            <a:pPr>
              <a:buClr>
                <a:srgbClr val="F1DA29"/>
              </a:buClr>
            </a:pP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59632" y="3789040"/>
            <a:ext cx="1800200" cy="1368151"/>
            <a:chOff x="1187624" y="4653136"/>
            <a:chExt cx="1800200" cy="1368151"/>
          </a:xfrm>
        </p:grpSpPr>
        <p:sp>
          <p:nvSpPr>
            <p:cNvPr id="17" name="Retângulo de cantos arredondados 11"/>
            <p:cNvSpPr/>
            <p:nvPr/>
          </p:nvSpPr>
          <p:spPr>
            <a:xfrm>
              <a:off x="1187624" y="4653136"/>
              <a:ext cx="1800200" cy="136815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8" name="Objeto 10"/>
            <p:cNvGraphicFramePr>
              <a:graphicFrameLocks noChangeAspect="1"/>
            </p:cNvGraphicFramePr>
            <p:nvPr/>
          </p:nvGraphicFramePr>
          <p:xfrm>
            <a:off x="1496442" y="4745534"/>
            <a:ext cx="1208088" cy="1258887"/>
          </p:xfrm>
          <a:graphic>
            <a:graphicData uri="http://schemas.openxmlformats.org/presentationml/2006/ole">
              <p:oleObj spid="_x0000_s39940" name="Equation" r:id="rId3" imgW="583920" imgH="50796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Conectividade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892480" cy="2160240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200" dirty="0" smtClean="0"/>
              <a:t>O vetor de características </a:t>
            </a:r>
            <a:r>
              <a:rPr lang="el-GR" sz="3200" dirty="0" smtClean="0"/>
              <a:t>φ</a:t>
            </a:r>
            <a:r>
              <a:rPr lang="pt-BR" sz="3200" dirty="0" smtClean="0"/>
              <a:t>, será obtido pela concatenação dos valores de grau médio (k) e grau máximo (</a:t>
            </a:r>
            <a:r>
              <a:rPr lang="pt-BR" sz="3200" dirty="0" err="1" smtClean="0"/>
              <a:t>k</a:t>
            </a:r>
            <a:r>
              <a:rPr lang="pt-BR" sz="3200" baseline="-25000" dirty="0" err="1" smtClean="0">
                <a:latin typeface="Calibri" pitchFamily="34" charset="0"/>
              </a:rPr>
              <a:t>K</a:t>
            </a:r>
            <a:r>
              <a:rPr lang="pt-BR" sz="3200" dirty="0" smtClean="0"/>
              <a:t>) obtidos para cada estágio de evolução da rede, com o limiar no intervalo de [T</a:t>
            </a:r>
            <a:r>
              <a:rPr lang="pt-BR" sz="3200" baseline="-25000" dirty="0" smtClean="0">
                <a:latin typeface="Calibri" pitchFamily="34" charset="0"/>
              </a:rPr>
              <a:t>0</a:t>
            </a:r>
            <a:r>
              <a:rPr lang="pt-BR" sz="3200" dirty="0" smtClean="0"/>
              <a:t>; T</a:t>
            </a:r>
            <a:r>
              <a:rPr lang="pt-BR" sz="3200" baseline="-25000" dirty="0" smtClean="0">
                <a:latin typeface="Calibri" pitchFamily="34" charset="0"/>
              </a:rPr>
              <a:t>Q</a:t>
            </a:r>
            <a:r>
              <a:rPr lang="pt-BR" sz="3200" dirty="0" smtClean="0"/>
              <a:t>].</a:t>
            </a:r>
            <a:endParaRPr lang="pt-BR" sz="7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827584" y="4437112"/>
            <a:ext cx="7416824" cy="1152127"/>
            <a:chOff x="2699792" y="4725144"/>
            <a:chExt cx="7416824" cy="1152127"/>
          </a:xfrm>
        </p:grpSpPr>
        <p:sp>
          <p:nvSpPr>
            <p:cNvPr id="14" name="Retângulo de cantos arredondados 11"/>
            <p:cNvSpPr/>
            <p:nvPr/>
          </p:nvSpPr>
          <p:spPr>
            <a:xfrm>
              <a:off x="2699792" y="5013176"/>
              <a:ext cx="7416824" cy="8640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5" name="Objeto 10"/>
            <p:cNvGraphicFramePr>
              <a:graphicFrameLocks noChangeAspect="1"/>
            </p:cNvGraphicFramePr>
            <p:nvPr/>
          </p:nvGraphicFramePr>
          <p:xfrm>
            <a:off x="3038475" y="4725144"/>
            <a:ext cx="6699250" cy="1070819"/>
          </p:xfrm>
          <a:graphic>
            <a:graphicData uri="http://schemas.openxmlformats.org/presentationml/2006/ole">
              <p:oleObj spid="_x0000_s40962" name="Equation" r:id="rId3" imgW="3238200" imgH="457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611560" y="2574032"/>
            <a:ext cx="7931224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Classificação automática</a:t>
            </a:r>
            <a:endParaRPr lang="pt-BR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329-A2D7-4BFC-9C20-73FAE115891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Classificação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892480" cy="2160240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200" dirty="0" smtClean="0"/>
              <a:t>LDA  - procura a melhor reta de separação dos dados de forma que aumente a distância entre classes e diminua a distância intra classe.</a:t>
            </a:r>
          </a:p>
          <a:p>
            <a:pPr>
              <a:buClr>
                <a:srgbClr val="F1DA29"/>
              </a:buClr>
            </a:pPr>
            <a:r>
              <a:rPr lang="pt-BR" sz="3200" dirty="0" smtClean="0"/>
              <a:t>A classe do dano a ser classificado é aquela que a função discriminante é maximizada dado o vetor de características do dano.</a:t>
            </a:r>
            <a:endParaRPr lang="pt-BR" sz="72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F1DA29"/>
              </a:buClr>
            </a:pPr>
            <a:endParaRPr lang="pt-BR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611560" y="2574032"/>
            <a:ext cx="7931224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Experimentos</a:t>
            </a:r>
            <a:endParaRPr lang="pt-BR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329-A2D7-4BFC-9C20-73FAE115891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Experimentos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75144"/>
            <a:ext cx="8892480" cy="2160240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2800" dirty="0" smtClean="0"/>
              <a:t>Utilizada Validação Cruzada (</a:t>
            </a:r>
            <a:r>
              <a:rPr lang="pt-BR" sz="2800" dirty="0" err="1" smtClean="0"/>
              <a:t>K-Fold</a:t>
            </a:r>
            <a:r>
              <a:rPr lang="pt-BR" sz="2800" dirty="0" smtClean="0"/>
              <a:t> </a:t>
            </a:r>
            <a:r>
              <a:rPr lang="pt-BR" sz="2800" dirty="0" err="1" smtClean="0"/>
              <a:t>Cross</a:t>
            </a:r>
            <a:r>
              <a:rPr lang="pt-BR" sz="2800" dirty="0" smtClean="0"/>
              <a:t> </a:t>
            </a:r>
            <a:r>
              <a:rPr lang="pt-BR" sz="2800" dirty="0" err="1" smtClean="0"/>
              <a:t>Validation</a:t>
            </a:r>
            <a:r>
              <a:rPr lang="pt-BR" sz="2800" dirty="0" smtClean="0"/>
              <a:t>);</a:t>
            </a:r>
          </a:p>
          <a:p>
            <a:pPr>
              <a:buClr>
                <a:srgbClr val="F1DA29"/>
              </a:buClr>
            </a:pPr>
            <a:r>
              <a:rPr lang="pt-BR" sz="2800" dirty="0" smtClean="0"/>
              <a:t>A base foi separada em 10 partições, cada partição continha 170 imagens de danos, sendo 100 imagens de danos de lagartas e 70 de danos de coleópteros;</a:t>
            </a:r>
            <a:endParaRPr lang="pt-BR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coleopter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366772"/>
            <a:ext cx="2448272" cy="1967362"/>
          </a:xfrm>
          <a:prstGeom prst="rect">
            <a:avLst/>
          </a:prstGeom>
        </p:spPr>
      </p:pic>
      <p:pic>
        <p:nvPicPr>
          <p:cNvPr id="11" name="Picture 10" descr="lagart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4334327"/>
            <a:ext cx="2716125" cy="1594466"/>
          </a:xfrm>
          <a:prstGeom prst="rect">
            <a:avLst/>
          </a:prstGeom>
        </p:spPr>
      </p:pic>
      <p:sp>
        <p:nvSpPr>
          <p:cNvPr id="12" name="CaixaDeTexto 7"/>
          <p:cNvSpPr txBox="1"/>
          <p:nvPr/>
        </p:nvSpPr>
        <p:spPr>
          <a:xfrm>
            <a:off x="1018808" y="3861048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70C0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COLEÓPTERO</a:t>
            </a:r>
          </a:p>
        </p:txBody>
      </p:sp>
      <p:sp>
        <p:nvSpPr>
          <p:cNvPr id="13" name="CaixaDeTexto 8"/>
          <p:cNvSpPr txBox="1"/>
          <p:nvPr/>
        </p:nvSpPr>
        <p:spPr>
          <a:xfrm>
            <a:off x="5220072" y="371703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LAGARTA</a:t>
            </a:r>
            <a:endParaRPr lang="pt-BR" sz="3200" b="1" dirty="0">
              <a:solidFill>
                <a:srgbClr val="FF0000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Experimentos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892480" cy="2160240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200" dirty="0" smtClean="0"/>
              <a:t>Foram feitas 10 iterações, a cada iteração uma partição diferente foi separada. A partição separada foi utilizada em testes e as demais foram utilizadas no treinamento do sistema.</a:t>
            </a:r>
          </a:p>
          <a:p>
            <a:pPr>
              <a:buClr>
                <a:srgbClr val="F1DA29"/>
              </a:buClr>
            </a:pPr>
            <a:r>
              <a:rPr lang="pt-BR" sz="3200" dirty="0" smtClean="0"/>
              <a:t>Os experimentos executados obtiveram precisão de classificação de </a:t>
            </a:r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76,82%</a:t>
            </a:r>
            <a:r>
              <a:rPr lang="pt-BR" sz="3200" dirty="0" smtClean="0"/>
              <a:t>. A taxa elevada de erro de </a:t>
            </a:r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23,18% </a:t>
            </a:r>
            <a:r>
              <a:rPr lang="pt-BR" sz="3200" dirty="0" smtClean="0"/>
              <a:t>pode ser explicada pois a supervisão do sistema não foi feita por especialistas na área.</a:t>
            </a:r>
            <a:endParaRPr lang="pt-BR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Conclusão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892480" cy="2160240"/>
          </a:xfrm>
        </p:spPr>
        <p:txBody>
          <a:bodyPr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200" dirty="0" smtClean="0"/>
              <a:t>O uso de redes complexas, permite modelar diversas aplicações que utilizam classificação por contorno de forma;</a:t>
            </a:r>
          </a:p>
          <a:p>
            <a:pPr>
              <a:buClr>
                <a:srgbClr val="F1DA29"/>
              </a:buClr>
            </a:pPr>
            <a:r>
              <a:rPr lang="pt-BR" sz="3200" dirty="0" smtClean="0"/>
              <a:t>Nenhuma abordagem que visa classificar agentes causadores de danos em folíolos de soja;</a:t>
            </a:r>
          </a:p>
          <a:p>
            <a:pPr>
              <a:buClr>
                <a:srgbClr val="F1DA29"/>
              </a:buClr>
            </a:pPr>
            <a:r>
              <a:rPr lang="pt-BR" sz="3200" dirty="0" smtClean="0">
                <a:cs typeface="Calibri" pitchFamily="34" charset="0"/>
              </a:rPr>
              <a:t>Os resultados não foram satisfatórios; </a:t>
            </a:r>
          </a:p>
          <a:p>
            <a:pPr>
              <a:buClr>
                <a:srgbClr val="F1DA29"/>
              </a:buClr>
            </a:pPr>
            <a:r>
              <a:rPr lang="pt-BR" sz="3200" dirty="0" smtClean="0"/>
              <a:t>Supervisão por especialistas poderá elevar a precisão do classificador.</a:t>
            </a:r>
            <a:endParaRPr lang="pt-BR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Motivação</a:t>
            </a:r>
            <a:endParaRPr lang="pt-BR" sz="4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79512" y="1484784"/>
            <a:ext cx="8964488" cy="20882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Clr>
                <a:srgbClr val="F1DA2D"/>
              </a:buClr>
            </a:pPr>
            <a:r>
              <a:rPr lang="pt-BR" sz="28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Método de amostragem atual: “</a:t>
            </a:r>
            <a:r>
              <a:rPr lang="pt-BR" sz="2800" b="1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Pano-de-Batida</a:t>
            </a:r>
            <a:r>
              <a:rPr lang="pt-BR" sz="28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”.</a:t>
            </a:r>
          </a:p>
          <a:p>
            <a:pPr>
              <a:buClr>
                <a:srgbClr val="F1DA2D"/>
              </a:buClr>
            </a:pPr>
            <a:endParaRPr lang="pt-BR" sz="2800" b="1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lvl="1" algn="r">
              <a:buClr>
                <a:srgbClr val="F1DA2D"/>
              </a:buClr>
              <a:buSzPct val="70000"/>
              <a:buFont typeface="Wingdings" pitchFamily="2" charset="2"/>
              <a:buChar char="v"/>
            </a:pPr>
            <a:r>
              <a:rPr lang="pt-BR" sz="28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pt-BR" sz="2800" b="1" dirty="0" smtClean="0">
                <a:solidFill>
                  <a:srgbClr val="FF0000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Baixa taxa de amostragem</a:t>
            </a:r>
            <a:endParaRPr lang="pt-BR" sz="2800" b="1" dirty="0" smtClean="0">
              <a:solidFill>
                <a:srgbClr val="00B050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lvl="1" algn="r">
              <a:buClr>
                <a:srgbClr val="F1DA2D"/>
              </a:buClr>
              <a:buSzPct val="70000"/>
              <a:buFont typeface="Wingdings" pitchFamily="2" charset="2"/>
              <a:buChar char="v"/>
            </a:pPr>
            <a:r>
              <a:rPr lang="pt-BR" sz="28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pt-BR" sz="2800" b="1" dirty="0" smtClean="0">
                <a:solidFill>
                  <a:srgbClr val="FF0000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Monitoramento dispendioso</a:t>
            </a:r>
          </a:p>
          <a:p>
            <a:pPr>
              <a:buClr>
                <a:srgbClr val="F1DA2D"/>
              </a:buClr>
            </a:pPr>
            <a:endParaRPr lang="pt-BR" sz="2800" b="1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6" name="Imagem 5" descr="mi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3495878"/>
            <a:ext cx="4877539" cy="321468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Imagem 6" descr="18327_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852936"/>
            <a:ext cx="3934765" cy="291012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CB50-BF52-4E6D-8754-2F667E6614B6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A91E-EA77-46FF-8D56-B403699C908F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xfrm>
            <a:off x="251520" y="-171400"/>
            <a:ext cx="864096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>
              <a:defRPr/>
            </a:pPr>
            <a:r>
              <a:rPr lang="pt-B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Bibliografia</a:t>
            </a:r>
            <a:endParaRPr lang="pt-BR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6"/>
            <a:ext cx="8892480" cy="2160240"/>
          </a:xfrm>
        </p:spPr>
        <p:txBody>
          <a:bodyPr>
            <a:noAutofit/>
          </a:bodyPr>
          <a:lstStyle/>
          <a:p>
            <a:r>
              <a:rPr lang="pt-BR" sz="1400" dirty="0" smtClean="0"/>
              <a:t>[1] M. C. </a:t>
            </a:r>
            <a:r>
              <a:rPr lang="pt-BR" sz="1400" dirty="0" err="1" smtClean="0"/>
              <a:t>Picanço</a:t>
            </a:r>
            <a:r>
              <a:rPr lang="pt-BR" sz="1400" dirty="0" smtClean="0"/>
              <a:t> </a:t>
            </a:r>
            <a:r>
              <a:rPr lang="pt-BR" sz="1400" dirty="0" err="1" smtClean="0"/>
              <a:t>and</a:t>
            </a:r>
            <a:r>
              <a:rPr lang="pt-BR" sz="1400" dirty="0" smtClean="0"/>
              <a:t> R. N. C. Guedes, “Manejo integrado de pragas no </a:t>
            </a:r>
            <a:r>
              <a:rPr lang="pt-BR" sz="1400" dirty="0" err="1" smtClean="0"/>
              <a:t>brasil</a:t>
            </a:r>
            <a:r>
              <a:rPr lang="pt-BR" sz="1400" dirty="0" smtClean="0"/>
              <a:t>: situação atual, problemas e perspectivas,” Ação Ambiental, vol. 2, no. 4, pp. 23–26, 1999.</a:t>
            </a:r>
          </a:p>
          <a:p>
            <a:r>
              <a:rPr lang="pt-BR" sz="1400" dirty="0" smtClean="0"/>
              <a:t>[2] M. C. </a:t>
            </a:r>
            <a:r>
              <a:rPr lang="pt-BR" sz="1400" dirty="0" err="1" smtClean="0"/>
              <a:t>Picanço</a:t>
            </a:r>
            <a:r>
              <a:rPr lang="pt-BR" sz="1400" dirty="0" smtClean="0"/>
              <a:t>, F. L. Fernandes, E. G. F. Morais, M. R. Campos, </a:t>
            </a:r>
            <a:r>
              <a:rPr lang="pt-BR" sz="1400" dirty="0" err="1" smtClean="0"/>
              <a:t>and</a:t>
            </a:r>
            <a:r>
              <a:rPr lang="pt-BR" sz="1400" dirty="0" smtClean="0"/>
              <a:t> V. M. Xavier, Tecnologias de Produção e Usos da Soja. Londrina: Mecenas, 2009, </a:t>
            </a:r>
            <a:r>
              <a:rPr lang="pt-BR" sz="1400" dirty="0" err="1" smtClean="0"/>
              <a:t>ch</a:t>
            </a:r>
            <a:r>
              <a:rPr lang="pt-BR" sz="1400" dirty="0" smtClean="0"/>
              <a:t>. Manejo Integrado das Pragas, pp. 119–132.</a:t>
            </a:r>
          </a:p>
          <a:p>
            <a:r>
              <a:rPr lang="pt-BR" sz="1400" dirty="0" smtClean="0"/>
              <a:t>[3] T. L. G. Souza, “Demonstração da interface de avaliação </a:t>
            </a:r>
            <a:r>
              <a:rPr lang="en-US" sz="1400" dirty="0" smtClean="0"/>
              <a:t>manual,” </a:t>
            </a:r>
            <a:r>
              <a:rPr lang="en-US" sz="1400" dirty="0" err="1" smtClean="0"/>
              <a:t>Abril</a:t>
            </a:r>
            <a:r>
              <a:rPr lang="en-US" sz="1400" dirty="0" smtClean="0"/>
              <a:t> 2010. [Online]. Available: http://www.iceb.</a:t>
            </a:r>
            <a:r>
              <a:rPr lang="pt-BR" sz="1400" dirty="0" err="1" smtClean="0"/>
              <a:t>ufop</a:t>
            </a:r>
            <a:r>
              <a:rPr lang="pt-BR" sz="1400" dirty="0" smtClean="0"/>
              <a:t>.</a:t>
            </a:r>
            <a:r>
              <a:rPr lang="pt-BR" sz="1400" dirty="0" err="1" smtClean="0"/>
              <a:t>br</a:t>
            </a:r>
            <a:r>
              <a:rPr lang="pt-BR" sz="1400" dirty="0" smtClean="0"/>
              <a:t>/</a:t>
            </a:r>
            <a:r>
              <a:rPr lang="pt-BR" sz="1400" dirty="0" err="1" smtClean="0"/>
              <a:t>decom</a:t>
            </a:r>
            <a:r>
              <a:rPr lang="pt-BR" sz="1400" dirty="0" smtClean="0"/>
              <a:t>/</a:t>
            </a:r>
            <a:r>
              <a:rPr lang="pt-BR" sz="1400" dirty="0" err="1" smtClean="0"/>
              <a:t>lapdi</a:t>
            </a:r>
            <a:r>
              <a:rPr lang="pt-BR" sz="1400" dirty="0" smtClean="0"/>
              <a:t>/</a:t>
            </a:r>
            <a:r>
              <a:rPr lang="pt-BR" sz="1400" dirty="0" err="1" smtClean="0"/>
              <a:t>avaliacaomanual_beta</a:t>
            </a:r>
            <a:endParaRPr lang="pt-BR" sz="1400" dirty="0" smtClean="0"/>
          </a:p>
          <a:p>
            <a:r>
              <a:rPr lang="en-US" sz="1400" dirty="0" smtClean="0"/>
              <a:t>[4] A. </a:t>
            </a:r>
            <a:r>
              <a:rPr lang="en-US" sz="1400" dirty="0" err="1" smtClean="0"/>
              <a:t>Camargo</a:t>
            </a:r>
            <a:r>
              <a:rPr lang="en-US" sz="1400" dirty="0" smtClean="0"/>
              <a:t> and J. S. Smith, “Image pattern classification for the identification of disease causing agents in plants,” Computers and Electronics in Agriculture, vol. 66, pp. 121–</a:t>
            </a:r>
            <a:r>
              <a:rPr lang="pt-BR" sz="1400" dirty="0" smtClean="0"/>
              <a:t>125, 2009.</a:t>
            </a:r>
          </a:p>
          <a:p>
            <a:r>
              <a:rPr lang="en-US" sz="1400" dirty="0" smtClean="0"/>
              <a:t>[5] ——, “An image-processing based algorithm to automatically identify plant disease visual symptoms,” </a:t>
            </a:r>
            <a:r>
              <a:rPr lang="en-US" sz="1400" dirty="0" err="1" smtClean="0"/>
              <a:t>Biosystems</a:t>
            </a:r>
            <a:r>
              <a:rPr lang="en-US" sz="1400" dirty="0" smtClean="0"/>
              <a:t> Engineering, </a:t>
            </a:r>
            <a:r>
              <a:rPr lang="nl-NL" sz="1400" dirty="0" smtClean="0"/>
              <a:t>vol. 102, pp. 9–21, 2009.</a:t>
            </a:r>
          </a:p>
          <a:p>
            <a:r>
              <a:rPr lang="pt-BR" sz="1400" dirty="0" smtClean="0"/>
              <a:t>[6] A. C. </a:t>
            </a:r>
            <a:r>
              <a:rPr lang="pt-BR" sz="1400" dirty="0" err="1" smtClean="0"/>
              <a:t>Nazaré-Jr</a:t>
            </a:r>
            <a:r>
              <a:rPr lang="pt-BR" sz="1400" dirty="0" smtClean="0"/>
              <a:t>, D. G. Menotti, J. M. R. Neves, </a:t>
            </a:r>
            <a:r>
              <a:rPr lang="pt-BR" sz="1400" dirty="0" err="1" smtClean="0"/>
              <a:t>and</a:t>
            </a:r>
            <a:r>
              <a:rPr lang="pt-BR" sz="1400" dirty="0" smtClean="0"/>
              <a:t> T. </a:t>
            </a:r>
            <a:r>
              <a:rPr lang="pt-BR" sz="1400" dirty="0" err="1" smtClean="0"/>
              <a:t>Sediyama</a:t>
            </a:r>
            <a:r>
              <a:rPr lang="pt-BR" sz="1400" dirty="0" smtClean="0"/>
              <a:t>, “Detecção automática da Área foliar danificada da soja através de imagens digitais,” in WUW-SIBGRABI 2009, 2009, pp. 1–8.</a:t>
            </a:r>
          </a:p>
          <a:p>
            <a:r>
              <a:rPr lang="en-US" sz="1400" dirty="0" smtClean="0"/>
              <a:t>[7] R. C. Gonzalez and R. E. Woods, Digital Image Processing, </a:t>
            </a:r>
            <a:r>
              <a:rPr lang="pt-BR" sz="1400" dirty="0" smtClean="0"/>
              <a:t>3rd ed. </a:t>
            </a:r>
            <a:r>
              <a:rPr lang="pt-BR" sz="1400" dirty="0" err="1" smtClean="0"/>
              <a:t>Prentice</a:t>
            </a:r>
            <a:r>
              <a:rPr lang="pt-BR" sz="1400" dirty="0" smtClean="0"/>
              <a:t> Hall, 2008.</a:t>
            </a:r>
          </a:p>
          <a:p>
            <a:r>
              <a:rPr lang="pt-BR" sz="1400" dirty="0" smtClean="0"/>
              <a:t>[8] H. </a:t>
            </a:r>
            <a:r>
              <a:rPr lang="pt-BR" sz="1400" dirty="0" err="1" smtClean="0"/>
              <a:t>Pedrini</a:t>
            </a:r>
            <a:r>
              <a:rPr lang="pt-BR" sz="1400" dirty="0" smtClean="0"/>
              <a:t> </a:t>
            </a:r>
            <a:r>
              <a:rPr lang="pt-BR" sz="1400" dirty="0" err="1" smtClean="0"/>
              <a:t>and</a:t>
            </a:r>
            <a:r>
              <a:rPr lang="pt-BR" sz="1400" dirty="0" smtClean="0"/>
              <a:t> W. R. Schwartz, Análise de Imagens Digitais, 1st ed. São Paulo: </a:t>
            </a:r>
            <a:r>
              <a:rPr lang="pt-BR" sz="1400" dirty="0" err="1" smtClean="0"/>
              <a:t>Thomson</a:t>
            </a:r>
            <a:r>
              <a:rPr lang="pt-BR" sz="1400" dirty="0" smtClean="0"/>
              <a:t>, 2008.</a:t>
            </a:r>
          </a:p>
          <a:p>
            <a:r>
              <a:rPr lang="en-US" sz="1400" dirty="0" smtClean="0"/>
              <a:t>[9] J. Canny, “A computational approach to edge detection,” IEEE </a:t>
            </a:r>
            <a:r>
              <a:rPr lang="pt-BR" sz="1400" dirty="0" smtClean="0"/>
              <a:t>Trans. </a:t>
            </a:r>
            <a:r>
              <a:rPr lang="pt-BR" sz="1400" dirty="0" err="1" smtClean="0"/>
              <a:t>Pattern</a:t>
            </a:r>
            <a:r>
              <a:rPr lang="pt-BR" sz="1400" dirty="0" smtClean="0"/>
              <a:t> </a:t>
            </a:r>
            <a:r>
              <a:rPr lang="pt-BR" sz="1400" dirty="0" err="1" smtClean="0"/>
              <a:t>Analysis</a:t>
            </a:r>
            <a:r>
              <a:rPr lang="pt-BR" sz="1400" dirty="0" smtClean="0"/>
              <a:t> </a:t>
            </a:r>
            <a:r>
              <a:rPr lang="pt-BR" sz="1400" dirty="0" err="1" smtClean="0"/>
              <a:t>and</a:t>
            </a:r>
            <a:r>
              <a:rPr lang="pt-BR" sz="1400" dirty="0" smtClean="0"/>
              <a:t> Machine </a:t>
            </a:r>
            <a:r>
              <a:rPr lang="pt-BR" sz="1400" dirty="0" err="1" smtClean="0"/>
              <a:t>Intelligence</a:t>
            </a:r>
            <a:r>
              <a:rPr lang="pt-BR" sz="1400" dirty="0" smtClean="0"/>
              <a:t>, vol. 8, pp. 679–714, 1986.</a:t>
            </a:r>
          </a:p>
          <a:p>
            <a:r>
              <a:rPr lang="pt-BR" sz="1400" dirty="0" smtClean="0"/>
              <a:t>[10] A. R. </a:t>
            </a:r>
            <a:r>
              <a:rPr lang="pt-BR" sz="1400" dirty="0" err="1" smtClean="0"/>
              <a:t>Backes</a:t>
            </a:r>
            <a:r>
              <a:rPr lang="pt-BR" sz="1400" dirty="0" smtClean="0"/>
              <a:t>, D. </a:t>
            </a:r>
            <a:r>
              <a:rPr lang="pt-BR" sz="1400" dirty="0" err="1" smtClean="0"/>
              <a:t>Casanova</a:t>
            </a:r>
            <a:r>
              <a:rPr lang="pt-BR" sz="1400" dirty="0" smtClean="0"/>
              <a:t>, </a:t>
            </a:r>
            <a:r>
              <a:rPr lang="pt-BR" sz="1400" dirty="0" err="1" smtClean="0"/>
              <a:t>and</a:t>
            </a:r>
            <a:r>
              <a:rPr lang="pt-BR" sz="1400" dirty="0" smtClean="0"/>
              <a:t> O. M. Bruno, “A </a:t>
            </a:r>
            <a:r>
              <a:rPr lang="pt-BR" sz="1400" dirty="0" err="1" smtClean="0"/>
              <a:t>complex</a:t>
            </a:r>
            <a:r>
              <a:rPr lang="pt-BR" sz="1400" dirty="0" smtClean="0"/>
              <a:t> </a:t>
            </a:r>
            <a:r>
              <a:rPr lang="en-US" sz="1400" dirty="0" smtClean="0"/>
              <a:t>network-based approach for boundary shape analysis,” Pattern </a:t>
            </a:r>
            <a:r>
              <a:rPr lang="pt-BR" sz="1400" dirty="0" err="1" smtClean="0"/>
              <a:t>Recognition</a:t>
            </a:r>
            <a:r>
              <a:rPr lang="pt-BR" sz="1400" dirty="0" smtClean="0"/>
              <a:t>, 2009.</a:t>
            </a:r>
          </a:p>
          <a:p>
            <a:r>
              <a:rPr lang="pt-BR" sz="1400" dirty="0" smtClean="0"/>
              <a:t>[11] L. </a:t>
            </a:r>
            <a:r>
              <a:rPr lang="pt-BR" sz="1400" dirty="0" err="1" smtClean="0"/>
              <a:t>Antiqueira</a:t>
            </a:r>
            <a:r>
              <a:rPr lang="pt-BR" sz="1400" dirty="0" smtClean="0"/>
              <a:t>, M. d. G. V. Nunes, O. Oliveira, </a:t>
            </a:r>
            <a:r>
              <a:rPr lang="pt-BR" sz="1400" dirty="0" err="1" smtClean="0"/>
              <a:t>and</a:t>
            </a:r>
            <a:r>
              <a:rPr lang="pt-BR" sz="1400" dirty="0" smtClean="0"/>
              <a:t> L. d. F. </a:t>
            </a:r>
            <a:r>
              <a:rPr lang="en-US" sz="1400" dirty="0" smtClean="0"/>
              <a:t>Costa, “Strong correlations between text quality and complex </a:t>
            </a:r>
            <a:r>
              <a:rPr lang="pt-BR" sz="1400" dirty="0" smtClean="0"/>
              <a:t>networks </a:t>
            </a:r>
            <a:r>
              <a:rPr lang="pt-BR" sz="1400" dirty="0" err="1" smtClean="0"/>
              <a:t>features</a:t>
            </a:r>
            <a:r>
              <a:rPr lang="pt-BR" sz="1400" dirty="0" smtClean="0"/>
              <a:t>,” http://arxiv.org/abs/physics/0504033, 2005.</a:t>
            </a:r>
          </a:p>
          <a:p>
            <a:r>
              <a:rPr lang="pt-BR" sz="1400" dirty="0" smtClean="0"/>
              <a:t>[12] T. </a:t>
            </a:r>
            <a:r>
              <a:rPr lang="pt-BR" sz="1400" dirty="0" err="1" smtClean="0"/>
              <a:t>Chalumeau</a:t>
            </a:r>
            <a:r>
              <a:rPr lang="pt-BR" sz="1400" dirty="0" smtClean="0"/>
              <a:t>, L. d. F. Costa, O. </a:t>
            </a:r>
            <a:r>
              <a:rPr lang="pt-BR" sz="1400" dirty="0" err="1" smtClean="0"/>
              <a:t>Laligant</a:t>
            </a:r>
            <a:r>
              <a:rPr lang="pt-BR" sz="1400" dirty="0" smtClean="0"/>
              <a:t>, </a:t>
            </a:r>
            <a:r>
              <a:rPr lang="pt-BR" sz="1400" dirty="0" err="1" smtClean="0"/>
              <a:t>and</a:t>
            </a:r>
            <a:r>
              <a:rPr lang="pt-BR" sz="1400" dirty="0" smtClean="0"/>
              <a:t> F. </a:t>
            </a:r>
            <a:r>
              <a:rPr lang="pt-BR" sz="1400" dirty="0" err="1" smtClean="0"/>
              <a:t>Meriaudeau</a:t>
            </a:r>
            <a:r>
              <a:rPr lang="pt-BR" sz="1400" dirty="0" smtClean="0"/>
              <a:t>, </a:t>
            </a:r>
            <a:r>
              <a:rPr lang="en-US" sz="1400" dirty="0" smtClean="0"/>
              <a:t>“Texture discrimination using hierarchical complex networks,” in Proceedings of the Second International Conference on Signal-Image Technology and Internet-Based </a:t>
            </a:r>
            <a:r>
              <a:rPr lang="pt-BR" sz="1400" dirty="0" smtClean="0"/>
              <a:t>Systems, 2006, pp. 543–550.</a:t>
            </a:r>
          </a:p>
          <a:p>
            <a:r>
              <a:rPr lang="en-US" sz="1400" dirty="0" smtClean="0"/>
              <a:t>[13] D. Watts and S. </a:t>
            </a:r>
            <a:r>
              <a:rPr lang="en-US" sz="1400" dirty="0" err="1" smtClean="0"/>
              <a:t>Strogatz</a:t>
            </a:r>
            <a:r>
              <a:rPr lang="en-US" sz="1400" dirty="0" smtClean="0"/>
              <a:t>, “Collective dynamics of ’</a:t>
            </a:r>
            <a:r>
              <a:rPr lang="en-US" sz="1400" dirty="0" err="1" smtClean="0"/>
              <a:t>smallworld</a:t>
            </a:r>
            <a:r>
              <a:rPr lang="en-US" sz="1400" dirty="0" smtClean="0"/>
              <a:t>’ </a:t>
            </a:r>
            <a:r>
              <a:rPr lang="nl-NL" sz="1400" dirty="0" smtClean="0"/>
              <a:t>networks,” Nature, vol. 393, pp. 440–442, 1998.</a:t>
            </a:r>
            <a:endParaRPr lang="pt-BR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1444-DFF5-452F-8315-67817B6FF11E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7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Dúvidas</a:t>
            </a:r>
            <a:endParaRPr lang="pt-BR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question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06504"/>
            <a:ext cx="3519834" cy="3500909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Motivação</a:t>
            </a:r>
            <a:endParaRPr lang="pt-BR" sz="4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07504" y="1600200"/>
            <a:ext cx="9036496" cy="13967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Clr>
                <a:srgbClr val="F1DA2D"/>
              </a:buClr>
            </a:pPr>
            <a:r>
              <a:rPr lang="pt-BR" sz="32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Características que segundo especialistas da UFV, podem distinguir os dois principais agentes.</a:t>
            </a:r>
          </a:p>
          <a:p>
            <a:pPr lvl="1" algn="r">
              <a:buClr>
                <a:srgbClr val="F1DA2D"/>
              </a:buClr>
              <a:buSzPct val="70000"/>
              <a:buNone/>
            </a:pPr>
            <a:r>
              <a:rPr lang="pt-BR" sz="32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endParaRPr lang="pt-BR" sz="3200" b="1" dirty="0" smtClean="0">
              <a:solidFill>
                <a:srgbClr val="0070C0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6" name="Picture 2" descr="D:\PROJETO\2010-SIBGRAPI_WUW-soja\figures\dano_coleopte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029" y="3794585"/>
            <a:ext cx="1624731" cy="2586743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7" name="Picture 3" descr="D:\PROJETO\2010-SIBGRAPI_WUW-soja\figures\dano_lagar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1980" y="3843257"/>
            <a:ext cx="1645130" cy="25164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8" name="CaixaDeTexto 7"/>
          <p:cNvSpPr txBox="1"/>
          <p:nvPr/>
        </p:nvSpPr>
        <p:spPr>
          <a:xfrm>
            <a:off x="1187624" y="3130516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70C0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COLEÓPTERO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20072" y="3161293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LAGARTA</a:t>
            </a:r>
            <a:endParaRPr lang="pt-BR" sz="3200" b="1" dirty="0">
              <a:solidFill>
                <a:srgbClr val="FF0000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85B4-711F-4180-93C7-7D88413F7D89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Objetivo</a:t>
            </a:r>
            <a:endParaRPr lang="pt-BR" sz="4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39552" y="1700808"/>
            <a:ext cx="7859216" cy="452596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Desenvolver um método de classificação automática.</a:t>
            </a:r>
          </a:p>
          <a:p>
            <a:pPr>
              <a:buClr>
                <a:srgbClr val="F1DA29"/>
              </a:buClr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Treiná-lo para os principais agentes nocivos aos cultivares de soja.</a:t>
            </a:r>
          </a:p>
          <a:p>
            <a:pPr>
              <a:buClr>
                <a:srgbClr val="F1DA29"/>
              </a:buClr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Integração com o método de quantização da área danificada.</a:t>
            </a:r>
          </a:p>
          <a:p>
            <a:pPr>
              <a:buClr>
                <a:srgbClr val="F1DA29"/>
              </a:buClr>
            </a:pPr>
            <a:endParaRPr lang="pt-BR" sz="3200" b="1" dirty="0" smtClean="0">
              <a:latin typeface="Calibri" pitchFamily="34" charset="0"/>
              <a:cs typeface="Calibri" pitchFamily="34" charset="0"/>
            </a:endParaRPr>
          </a:p>
          <a:p>
            <a:pPr lvl="1" algn="r">
              <a:buClr>
                <a:srgbClr val="F1DA2D"/>
              </a:buClr>
              <a:buSzPct val="70000"/>
              <a:buNone/>
            </a:pP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843F-3553-4078-B8AD-8F3F7CC4A0BC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Objetivo</a:t>
            </a:r>
            <a:endParaRPr lang="pt-BR" sz="4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C:\Documents and Settings\Administrador\Desktop\folha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49694" y="1124744"/>
            <a:ext cx="2826979" cy="424847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  <a:softEdge rad="127000"/>
          </a:effectLst>
        </p:spPr>
      </p:pic>
      <p:sp>
        <p:nvSpPr>
          <p:cNvPr id="6" name="Elipse 5"/>
          <p:cNvSpPr/>
          <p:nvPr/>
        </p:nvSpPr>
        <p:spPr>
          <a:xfrm>
            <a:off x="2987824" y="1750780"/>
            <a:ext cx="792088" cy="742116"/>
          </a:xfrm>
          <a:prstGeom prst="ellipse">
            <a:avLst/>
          </a:prstGeom>
          <a:noFill/>
          <a:ln w="920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804" tIns="105402" rIns="210804" bIns="105402" rtlCol="0" anchor="ctr"/>
          <a:lstStyle/>
          <a:p>
            <a:pPr algn="ctr"/>
            <a:endParaRPr lang="pt-BR"/>
          </a:p>
        </p:txBody>
      </p:sp>
      <p:pic>
        <p:nvPicPr>
          <p:cNvPr id="7" name="Imagem 6" descr="looper_soybea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5255" y="3429000"/>
            <a:ext cx="2329033" cy="1732800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  <a:softEdge rad="127000"/>
          </a:effectLst>
        </p:spPr>
      </p:pic>
      <p:pic>
        <p:nvPicPr>
          <p:cNvPr id="8" name="Imagem 7" descr="looper_soybea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4860032" y="1340768"/>
            <a:ext cx="2292826" cy="1623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  <a:softEdge rad="127000"/>
          </a:effectLst>
        </p:spPr>
      </p:pic>
      <p:sp>
        <p:nvSpPr>
          <p:cNvPr id="9" name="Seta entalhada para a direita 8"/>
          <p:cNvSpPr/>
          <p:nvPr/>
        </p:nvSpPr>
        <p:spPr>
          <a:xfrm rot="10800000">
            <a:off x="3851920" y="1831274"/>
            <a:ext cx="1296144" cy="589613"/>
          </a:xfrm>
          <a:prstGeom prst="notchedRightArrow">
            <a:avLst/>
          </a:prstGeom>
          <a:solidFill>
            <a:srgbClr val="0000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81" tIns="31240" rIns="62481" bIns="31240" rtlCol="0" anchor="ctr"/>
          <a:lstStyle/>
          <a:p>
            <a:pPr algn="ctr"/>
            <a:endParaRPr lang="pt-BR"/>
          </a:p>
        </p:txBody>
      </p:sp>
      <p:sp>
        <p:nvSpPr>
          <p:cNvPr id="10" name="Seta entalhada para a direita 9"/>
          <p:cNvSpPr/>
          <p:nvPr/>
        </p:nvSpPr>
        <p:spPr>
          <a:xfrm rot="10800000">
            <a:off x="4355976" y="3645023"/>
            <a:ext cx="1368151" cy="613665"/>
          </a:xfrm>
          <a:prstGeom prst="notchedRightArrow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81" tIns="31240" rIns="62481" bIns="31240"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563888" y="3573016"/>
            <a:ext cx="761265" cy="713239"/>
          </a:xfrm>
          <a:prstGeom prst="ellipse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804" tIns="105402" rIns="210804" bIns="105402"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07504" y="5344617"/>
            <a:ext cx="9036496" cy="13967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3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Amostragem precisa das pragas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3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Referencial eficiente para decisões de manejo </a:t>
            </a:r>
            <a:endParaRPr lang="pt-BR" sz="3200" dirty="0" smtClean="0">
              <a:latin typeface="Calibri" pitchFamily="34" charset="0"/>
              <a:cs typeface="Calibri" pitchFamily="34" charset="0"/>
            </a:endParaRPr>
          </a:p>
          <a:p>
            <a:pPr lvl="1" algn="r">
              <a:buClr>
                <a:srgbClr val="F1DA2D"/>
              </a:buClr>
              <a:buSzPct val="70000"/>
              <a:buNone/>
            </a:pPr>
            <a:r>
              <a:rPr lang="pt-BR" sz="32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endParaRPr lang="pt-BR" sz="3200" b="1" dirty="0" smtClean="0">
              <a:solidFill>
                <a:srgbClr val="0070C0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906F-58DA-4327-B5CF-108547F757B5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Metodologia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524D-97D9-4ABF-9EAC-EC95B831A87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7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39552" y="1916833"/>
            <a:ext cx="7859216" cy="3024335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Clr>
                <a:srgbClr val="F1DA29"/>
              </a:buClr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Pré-processamento de imagens;</a:t>
            </a:r>
          </a:p>
          <a:p>
            <a:pPr>
              <a:buClr>
                <a:srgbClr val="F1DA29"/>
              </a:buClr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Modelagem por Redes Complexas;</a:t>
            </a:r>
          </a:p>
          <a:p>
            <a:pPr>
              <a:buClr>
                <a:srgbClr val="F1DA29"/>
              </a:buClr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Extração de Características;</a:t>
            </a:r>
          </a:p>
          <a:p>
            <a:pPr>
              <a:buClr>
                <a:srgbClr val="F1DA29"/>
              </a:buClr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Classificação Automática;</a:t>
            </a:r>
          </a:p>
          <a:p>
            <a:pPr>
              <a:buClr>
                <a:srgbClr val="F1DA29"/>
              </a:buClr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Experimentos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611560" y="2574032"/>
            <a:ext cx="7931224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Pré-processamento de imagens</a:t>
            </a:r>
            <a:endParaRPr lang="pt-BR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329-A2D7-4BFC-9C20-73FAE115891D}" type="datetime1">
              <a:rPr lang="pt-BR" smtClean="0"/>
              <a:pPr/>
              <a:t>19/11/2010</a:t>
            </a:fld>
            <a:endParaRPr lang="en-US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Pré-processamento de imagens</a:t>
            </a:r>
            <a:endParaRPr lang="pt-BR" sz="4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7931224" cy="9647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50926" indent="-514350">
              <a:buClr>
                <a:srgbClr val="F1DA29"/>
              </a:buClr>
              <a:buFont typeface="+mj-lt"/>
              <a:buAutoNum type="arabicPeriod"/>
            </a:pPr>
            <a:r>
              <a:rPr lang="pt-BR" sz="2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Conversão para níveis de cinza e segmentação pelo método de </a:t>
            </a:r>
            <a:r>
              <a:rPr lang="pt-BR" sz="2800" b="1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Otsu</a:t>
            </a:r>
            <a:r>
              <a:rPr lang="pt-BR" sz="2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Clr>
                <a:srgbClr val="F1DA29"/>
              </a:buClr>
            </a:pPr>
            <a:endParaRPr lang="pt-BR" sz="2800" b="1" dirty="0" smtClean="0">
              <a:latin typeface="Calibri" pitchFamily="34" charset="0"/>
              <a:cs typeface="Calibri" pitchFamily="34" charset="0"/>
            </a:endParaRPr>
          </a:p>
          <a:p>
            <a:pPr lvl="1" algn="r">
              <a:buClr>
                <a:srgbClr val="F1DA2D"/>
              </a:buClr>
              <a:buSzPct val="70000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DA2D"/>
              </a:buClr>
              <a:buSzPct val="80000"/>
              <a:buFont typeface="Wingdings 2"/>
              <a:buChar char=""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BCC 448 -  Reconhecimento de Padrões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329-A2D7-4BFC-9C20-73FAE115891D}" type="datetime1">
              <a:rPr lang="pt-BR" smtClean="0"/>
              <a:pPr/>
              <a:t>19/11/2010</a:t>
            </a:fld>
            <a:endParaRPr lang="en-US"/>
          </a:p>
        </p:txBody>
      </p:sp>
      <p:pic>
        <p:nvPicPr>
          <p:cNvPr id="9" name="Imagem 8" descr="testex5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797623"/>
            <a:ext cx="2362324" cy="3583705"/>
          </a:xfrm>
          <a:prstGeom prst="rect">
            <a:avLst/>
          </a:prstGeom>
          <a:solidFill>
            <a:srgbClr val="FFFFFF"/>
          </a:solidFill>
          <a:ln w="571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0"/>
          </a:effectLst>
        </p:spPr>
      </p:pic>
      <p:pic>
        <p:nvPicPr>
          <p:cNvPr id="10" name="Imagem 9" descr="testex5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797623"/>
            <a:ext cx="2362324" cy="3583705"/>
          </a:xfrm>
          <a:prstGeom prst="rect">
            <a:avLst/>
          </a:prstGeom>
          <a:solidFill>
            <a:srgbClr val="FFFFFF"/>
          </a:solidFill>
          <a:ln w="571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0"/>
          </a:effectLst>
        </p:spPr>
      </p:pic>
      <p:pic>
        <p:nvPicPr>
          <p:cNvPr id="11" name="Imagem 10" descr="testex51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7012" y="2797623"/>
            <a:ext cx="2362324" cy="3583704"/>
          </a:xfrm>
          <a:prstGeom prst="rect">
            <a:avLst/>
          </a:prstGeom>
          <a:solidFill>
            <a:srgbClr val="FFFFFF"/>
          </a:solidFill>
          <a:ln w="571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0"/>
          </a:effectLst>
        </p:spPr>
      </p:pic>
      <p:sp>
        <p:nvSpPr>
          <p:cNvPr id="12" name="Seta entalhada para a direita 11"/>
          <p:cNvSpPr/>
          <p:nvPr/>
        </p:nvSpPr>
        <p:spPr>
          <a:xfrm>
            <a:off x="5820386" y="4217428"/>
            <a:ext cx="825906" cy="666741"/>
          </a:xfrm>
          <a:prstGeom prst="notchedRightArrow">
            <a:avLst>
              <a:gd name="adj1" fmla="val 37130"/>
              <a:gd name="adj2" fmla="val 43565"/>
            </a:avLst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entalhada para a direita 12"/>
          <p:cNvSpPr/>
          <p:nvPr/>
        </p:nvSpPr>
        <p:spPr>
          <a:xfrm>
            <a:off x="2724042" y="4217428"/>
            <a:ext cx="825906" cy="666741"/>
          </a:xfrm>
          <a:prstGeom prst="notchedRightArrow">
            <a:avLst>
              <a:gd name="adj1" fmla="val 37130"/>
              <a:gd name="adj2" fmla="val 43565"/>
            </a:avLst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531</TotalTime>
  <Words>1453</Words>
  <Application>Microsoft Office PowerPoint</Application>
  <PresentationFormat>On-screen Show (4:3)</PresentationFormat>
  <Paragraphs>200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Technic</vt:lpstr>
      <vt:lpstr>Equação</vt:lpstr>
      <vt:lpstr>Equation</vt:lpstr>
      <vt:lpstr>Aplicação de redes complexas na classificação automática de agentes danificadores em folíolos de soja</vt:lpstr>
      <vt:lpstr>Slide 2</vt:lpstr>
      <vt:lpstr>Motivação</vt:lpstr>
      <vt:lpstr>Motivação</vt:lpstr>
      <vt:lpstr>Objetivo</vt:lpstr>
      <vt:lpstr>Objetivo</vt:lpstr>
      <vt:lpstr>Metodologia</vt:lpstr>
      <vt:lpstr>Pré-processamento de imagens</vt:lpstr>
      <vt:lpstr>Pré-processamento de imagens</vt:lpstr>
      <vt:lpstr>Pré-processamento de imagens</vt:lpstr>
      <vt:lpstr>Pré-processamento de imagens</vt:lpstr>
      <vt:lpstr>Pré-processamento de imagens</vt:lpstr>
      <vt:lpstr>Pré-processamento de imagens</vt:lpstr>
      <vt:lpstr>Modelagem por Redes Complexas</vt:lpstr>
      <vt:lpstr>Modelagem por Redes Complexas</vt:lpstr>
      <vt:lpstr>Modelagem por Redes Complexas</vt:lpstr>
      <vt:lpstr>Evolução Dinâmica da Rede</vt:lpstr>
      <vt:lpstr>Evolução Dinâmica da Rede</vt:lpstr>
      <vt:lpstr>Extração de características</vt:lpstr>
      <vt:lpstr>Conectividade</vt:lpstr>
      <vt:lpstr>Conectividade</vt:lpstr>
      <vt:lpstr>Conectividade</vt:lpstr>
      <vt:lpstr>Conectividade</vt:lpstr>
      <vt:lpstr>Classificação automática</vt:lpstr>
      <vt:lpstr>Classificação</vt:lpstr>
      <vt:lpstr>Experimentos</vt:lpstr>
      <vt:lpstr>Experimentos</vt:lpstr>
      <vt:lpstr>Experimentos</vt:lpstr>
      <vt:lpstr>Conclusão</vt:lpstr>
      <vt:lpstr>Bibliografia</vt:lpstr>
      <vt:lpstr>Dúvidas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Interface Web para auxiliar no aprendizado de um método automático para classificação de pragas em soja</dc:title>
  <dc:creator>Thiago</dc:creator>
  <cp:lastModifiedBy>*</cp:lastModifiedBy>
  <cp:revision>60</cp:revision>
  <dcterms:created xsi:type="dcterms:W3CDTF">2010-11-08T22:52:30Z</dcterms:created>
  <dcterms:modified xsi:type="dcterms:W3CDTF">2010-11-19T17:19:41Z</dcterms:modified>
</cp:coreProperties>
</file>