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2" r:id="rId2"/>
  </p:sldMasterIdLst>
  <p:notesMasterIdLst>
    <p:notesMasterId r:id="rId25"/>
  </p:notesMasterIdLst>
  <p:sldIdLst>
    <p:sldId id="537" r:id="rId3"/>
    <p:sldId id="536" r:id="rId4"/>
    <p:sldId id="606" r:id="rId5"/>
    <p:sldId id="629" r:id="rId6"/>
    <p:sldId id="582" r:id="rId7"/>
    <p:sldId id="630" r:id="rId8"/>
    <p:sldId id="632" r:id="rId9"/>
    <p:sldId id="634" r:id="rId10"/>
    <p:sldId id="587" r:id="rId11"/>
    <p:sldId id="631" r:id="rId12"/>
    <p:sldId id="633" r:id="rId13"/>
    <p:sldId id="635" r:id="rId14"/>
    <p:sldId id="599" r:id="rId15"/>
    <p:sldId id="600" r:id="rId16"/>
    <p:sldId id="564" r:id="rId17"/>
    <p:sldId id="608" r:id="rId18"/>
    <p:sldId id="636" r:id="rId19"/>
    <p:sldId id="637" r:id="rId20"/>
    <p:sldId id="638" r:id="rId21"/>
    <p:sldId id="616" r:id="rId22"/>
    <p:sldId id="639" r:id="rId23"/>
    <p:sldId id="619"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hishek Nagar" initials="A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070" autoAdjust="0"/>
    <p:restoredTop sz="94660"/>
  </p:normalViewPr>
  <p:slideViewPr>
    <p:cSldViewPr snapToGrid="0">
      <p:cViewPr varScale="1">
        <p:scale>
          <a:sx n="88" d="100"/>
          <a:sy n="88" d="100"/>
        </p:scale>
        <p:origin x="749"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1727"/>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idx="1"/>
          </p:nvPr>
        </p:nvSpPr>
        <p:spPr>
          <a:xfrm>
            <a:off x="4143588" y="0"/>
            <a:ext cx="3169920" cy="481727"/>
          </a:xfrm>
          <a:prstGeom prst="rect">
            <a:avLst/>
          </a:prstGeom>
        </p:spPr>
        <p:txBody>
          <a:bodyPr vert="horz" lIns="96662" tIns="48331" rIns="96662" bIns="48331" rtlCol="0"/>
          <a:lstStyle>
            <a:lvl1pPr algn="r">
              <a:defRPr sz="1300"/>
            </a:lvl1pPr>
          </a:lstStyle>
          <a:p>
            <a:fld id="{4F796BC7-E5C2-498A-B4E4-01EC0A450D36}" type="datetimeFigureOut">
              <a:rPr lang="en-US" smtClean="0"/>
              <a:t>11/30/2019</a:t>
            </a:fld>
            <a:endParaRPr lang="en-US"/>
          </a:p>
        </p:txBody>
      </p:sp>
      <p:sp>
        <p:nvSpPr>
          <p:cNvPr id="4" name="Slide Image Placeholder 3"/>
          <p:cNvSpPr>
            <a:spLocks noGrp="1" noRot="1" noChangeAspect="1"/>
          </p:cNvSpPr>
          <p:nvPr>
            <p:ph type="sldImg" idx="2"/>
          </p:nvPr>
        </p:nvSpPr>
        <p:spPr>
          <a:xfrm>
            <a:off x="1498600" y="1200150"/>
            <a:ext cx="4319588" cy="3240088"/>
          </a:xfrm>
          <a:prstGeom prst="rect">
            <a:avLst/>
          </a:prstGeom>
          <a:noFill/>
          <a:ln w="12700">
            <a:solidFill>
              <a:prstClr val="black"/>
            </a:solidFill>
          </a:ln>
        </p:spPr>
        <p:txBody>
          <a:bodyPr vert="horz" lIns="96662" tIns="48331" rIns="96662" bIns="48331" rtlCol="0" anchor="ctr"/>
          <a:lstStyle/>
          <a:p>
            <a:endParaRPr lang="en-US"/>
          </a:p>
        </p:txBody>
      </p:sp>
      <p:sp>
        <p:nvSpPr>
          <p:cNvPr id="5" name="Notes Placeholder 4"/>
          <p:cNvSpPr>
            <a:spLocks noGrp="1"/>
          </p:cNvSpPr>
          <p:nvPr>
            <p:ph type="body" sz="quarter" idx="3"/>
          </p:nvPr>
        </p:nvSpPr>
        <p:spPr>
          <a:xfrm>
            <a:off x="731521" y="4620577"/>
            <a:ext cx="5852160" cy="3780473"/>
          </a:xfrm>
          <a:prstGeom prst="rect">
            <a:avLst/>
          </a:prstGeom>
        </p:spPr>
        <p:txBody>
          <a:bodyPr vert="horz" lIns="96662" tIns="48331" rIns="96662"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6662" tIns="48331" rIns="96662"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6662" tIns="48331" rIns="96662" bIns="48331" rtlCol="0" anchor="b"/>
          <a:lstStyle>
            <a:lvl1pPr algn="r">
              <a:defRPr sz="1300"/>
            </a:lvl1pPr>
          </a:lstStyle>
          <a:p>
            <a:fld id="{1E362D8A-CCE6-4B95-A669-8EF6804292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latin typeface="Helvetica"/>
                <a:cs typeface="Helvetica"/>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3007723" y="6356350"/>
            <a:ext cx="3128554" cy="365125"/>
          </a:xfrm>
        </p:spPr>
        <p:txBody>
          <a:bodyPr/>
          <a:lstStyle/>
          <a:p>
            <a:r>
              <a:rPr lang="fr-FR" dirty="0" smtClean="0"/>
              <a:t>ECE 484/5584 Final </a:t>
            </a:r>
            <a:r>
              <a:rPr lang="fr-FR" dirty="0" err="1" smtClean="0"/>
              <a:t>Presentation</a:t>
            </a:r>
            <a:r>
              <a:rPr lang="fr-FR" dirty="0" smtClean="0"/>
              <a:t> - </a:t>
            </a:r>
            <a:r>
              <a:rPr lang="fr-FR" dirty="0" err="1" smtClean="0"/>
              <a:t>Spring</a:t>
            </a:r>
            <a:r>
              <a:rPr lang="fr-FR" dirty="0" smtClean="0"/>
              <a:t> 2019</a:t>
            </a:r>
            <a:endParaRPr lang="en-US" dirty="0"/>
          </a:p>
        </p:txBody>
      </p:sp>
      <p:sp>
        <p:nvSpPr>
          <p:cNvPr id="6" name="Slide Number Placeholder 5"/>
          <p:cNvSpPr>
            <a:spLocks noGrp="1"/>
          </p:cNvSpPr>
          <p:nvPr>
            <p:ph type="sldNum" sz="quarter" idx="12"/>
          </p:nvPr>
        </p:nvSpPr>
        <p:spPr/>
        <p:txBody>
          <a:bodyPr/>
          <a:lstStyle/>
          <a:p>
            <a:fld id="{1BDD2F6A-436C-4F7B-B1FF-4F5D571FED2E}" type="slidenum">
              <a:rPr lang="en-US" smtClean="0"/>
              <a:t>‹#›</a:t>
            </a:fld>
            <a:endParaRPr lang="en-US" dirty="0"/>
          </a:p>
        </p:txBody>
      </p:sp>
    </p:spTree>
    <p:extLst>
      <p:ext uri="{BB962C8B-B14F-4D97-AF65-F5344CB8AC3E}">
        <p14:creationId xmlns:p14="http://schemas.microsoft.com/office/powerpoint/2010/main" val="281545560"/>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fr-FR" smtClean="0"/>
              <a:t>ECE 484 Presentations,  2019</a:t>
            </a:r>
            <a:endParaRPr lang="en-US"/>
          </a:p>
        </p:txBody>
      </p:sp>
      <p:sp>
        <p:nvSpPr>
          <p:cNvPr id="6" name="Slide Number Placeholder 5"/>
          <p:cNvSpPr>
            <a:spLocks noGrp="1"/>
          </p:cNvSpPr>
          <p:nvPr>
            <p:ph type="sldNum" sz="quarter" idx="12"/>
          </p:nvPr>
        </p:nvSpPr>
        <p:spPr/>
        <p:txBody>
          <a:bodyPr/>
          <a:lstStyle/>
          <a:p>
            <a:fld id="{1BDD2F6A-436C-4F7B-B1FF-4F5D571FED2E}" type="slidenum">
              <a:rPr lang="en-US" smtClean="0"/>
              <a:t>‹#›</a:t>
            </a:fld>
            <a:endParaRPr lang="en-US"/>
          </a:p>
        </p:txBody>
      </p:sp>
    </p:spTree>
    <p:extLst>
      <p:ext uri="{BB962C8B-B14F-4D97-AF65-F5344CB8AC3E}">
        <p14:creationId xmlns:p14="http://schemas.microsoft.com/office/powerpoint/2010/main" val="11713109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fr-FR" smtClean="0"/>
              <a:t>ECE 484 Presentations,  2019</a:t>
            </a:r>
            <a:endParaRPr lang="en-US"/>
          </a:p>
        </p:txBody>
      </p:sp>
      <p:sp>
        <p:nvSpPr>
          <p:cNvPr id="6" name="Slide Number Placeholder 5"/>
          <p:cNvSpPr>
            <a:spLocks noGrp="1"/>
          </p:cNvSpPr>
          <p:nvPr>
            <p:ph type="sldNum" sz="quarter" idx="12"/>
          </p:nvPr>
        </p:nvSpPr>
        <p:spPr/>
        <p:txBody>
          <a:bodyPr/>
          <a:lstStyle/>
          <a:p>
            <a:fld id="{1BDD2F6A-436C-4F7B-B1FF-4F5D571FED2E}" type="slidenum">
              <a:rPr lang="en-US" smtClean="0"/>
              <a:t>‹#›</a:t>
            </a:fld>
            <a:endParaRPr lang="en-US"/>
          </a:p>
        </p:txBody>
      </p:sp>
    </p:spTree>
    <p:extLst>
      <p:ext uri="{BB962C8B-B14F-4D97-AF65-F5344CB8AC3E}">
        <p14:creationId xmlns:p14="http://schemas.microsoft.com/office/powerpoint/2010/main" val="135310967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DCB603-DD01-A748-9C61-5B34346B2E0D}"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62612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CB603-DD01-A748-9C61-5B34346B2E0D}"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5938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528639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DCB603-DD01-A748-9C61-5B34346B2E0D}"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80585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DCB603-DD01-A748-9C61-5B34346B2E0D}" type="datetimeFigureOut">
              <a:rPr lang="en-US" smtClean="0"/>
              <a:t>11/30/2019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529231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DCB603-DD01-A748-9C61-5B34346B2E0D}" type="datetimeFigureOut">
              <a:rPr lang="en-US" smtClean="0"/>
              <a:t>11/30/2019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864456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11/30/2019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942992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75101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B77C0E-67A9-7043-A4EF-BB6590D640F8}" type="datetimeFigureOut">
              <a:rPr lang="en-US" smtClean="0"/>
              <a:t>11/30/2019</a:t>
            </a:fld>
            <a:endParaRPr lang="en-US"/>
          </a:p>
        </p:txBody>
      </p:sp>
      <p:sp>
        <p:nvSpPr>
          <p:cNvPr id="5" name="Footer Placeholder 4"/>
          <p:cNvSpPr>
            <a:spLocks noGrp="1"/>
          </p:cNvSpPr>
          <p:nvPr>
            <p:ph type="ftr" sz="quarter" idx="11"/>
          </p:nvPr>
        </p:nvSpPr>
        <p:spPr>
          <a:xfrm>
            <a:off x="2994660" y="6356350"/>
            <a:ext cx="3154680" cy="365125"/>
          </a:xfrm>
        </p:spPr>
        <p:txBody>
          <a:bodyPr/>
          <a:lstStyle/>
          <a:p>
            <a:r>
              <a:rPr lang="fr-FR" dirty="0" smtClean="0"/>
              <a:t>ECE 484/5584 Final </a:t>
            </a:r>
            <a:r>
              <a:rPr lang="fr-FR" dirty="0" err="1" smtClean="0"/>
              <a:t>Presentation</a:t>
            </a:r>
            <a:r>
              <a:rPr lang="fr-FR" dirty="0" smtClean="0"/>
              <a:t> - </a:t>
            </a:r>
            <a:r>
              <a:rPr lang="fr-FR" dirty="0" err="1" smtClean="0"/>
              <a:t>Spring</a:t>
            </a:r>
            <a:r>
              <a:rPr lang="fr-FR" dirty="0" smtClean="0"/>
              <a:t> 2019</a:t>
            </a:r>
            <a:endParaRPr lang="en-US" dirty="0" smtClean="0"/>
          </a:p>
        </p:txBody>
      </p:sp>
      <p:sp>
        <p:nvSpPr>
          <p:cNvPr id="6" name="Slide Number Placeholder 5"/>
          <p:cNvSpPr>
            <a:spLocks noGrp="1"/>
          </p:cNvSpPr>
          <p:nvPr>
            <p:ph type="sldNum" sz="quarter" idx="12"/>
          </p:nvPr>
        </p:nvSpPr>
        <p:spPr/>
        <p:txBody>
          <a:bodyPr/>
          <a:lstStyle/>
          <a:p>
            <a:r>
              <a:rPr lang="en-US" smtClean="0"/>
              <a:t>p.</a:t>
            </a:r>
            <a:fld id="{1BDD2F6A-436C-4F7B-B1FF-4F5D571FED2E}"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2802" y="6496457"/>
            <a:ext cx="619147" cy="471132"/>
          </a:xfrm>
          <a:prstGeom prst="rect">
            <a:avLst/>
          </a:prstGeom>
        </p:spPr>
      </p:pic>
      <p:cxnSp>
        <p:nvCxnSpPr>
          <p:cNvPr id="8" name="Straight Connector 7"/>
          <p:cNvCxnSpPr/>
          <p:nvPr userDrawn="1"/>
        </p:nvCxnSpPr>
        <p:spPr>
          <a:xfrm flipV="1">
            <a:off x="0" y="570451"/>
            <a:ext cx="9144000" cy="1905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8848" y="6525404"/>
            <a:ext cx="9144000" cy="1905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95705"/>
      </p:ext>
    </p:extLst>
  </p:cSld>
  <p:clrMapOvr>
    <a:masterClrMapping/>
  </p:clrMapOvr>
  <p:timing>
    <p:tnLst>
      <p:par>
        <p:cTn id="1" dur="indefinite" restart="never" nodeType="tmRoot"/>
      </p:par>
    </p:tnLst>
  </p:timing>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314425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CB603-DD01-A748-9C61-5B34346B2E0D}"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877704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CB603-DD01-A748-9C61-5B34346B2E0D}"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29129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968535" y="6356350"/>
            <a:ext cx="3206931" cy="365125"/>
          </a:xfrm>
        </p:spPr>
        <p:txBody>
          <a:bodyPr/>
          <a:lstStyle/>
          <a:p>
            <a:r>
              <a:rPr lang="fr-FR" dirty="0" smtClean="0"/>
              <a:t>ECE 484/5584 Final </a:t>
            </a:r>
            <a:r>
              <a:rPr lang="fr-FR" dirty="0" err="1" smtClean="0"/>
              <a:t>Presentation</a:t>
            </a:r>
            <a:r>
              <a:rPr lang="fr-FR" dirty="0" smtClean="0"/>
              <a:t> - </a:t>
            </a:r>
            <a:r>
              <a:rPr lang="fr-FR" dirty="0" err="1" smtClean="0"/>
              <a:t>Spring</a:t>
            </a:r>
            <a:r>
              <a:rPr lang="fr-FR" dirty="0" smtClean="0"/>
              <a:t> 2019</a:t>
            </a:r>
            <a:endParaRPr lang="en-US" dirty="0" smtClean="0"/>
          </a:p>
        </p:txBody>
      </p:sp>
      <p:sp>
        <p:nvSpPr>
          <p:cNvPr id="6" name="Slide Number Placeholder 5"/>
          <p:cNvSpPr>
            <a:spLocks noGrp="1"/>
          </p:cNvSpPr>
          <p:nvPr>
            <p:ph type="sldNum" sz="quarter" idx="12"/>
          </p:nvPr>
        </p:nvSpPr>
        <p:spPr/>
        <p:txBody>
          <a:bodyPr/>
          <a:lstStyle/>
          <a:p>
            <a:fld id="{1BDD2F6A-436C-4F7B-B1FF-4F5D571FED2E}" type="slidenum">
              <a:rPr lang="en-US" smtClean="0"/>
              <a:t>‹#›</a:t>
            </a:fld>
            <a:endParaRPr lang="en-US"/>
          </a:p>
        </p:txBody>
      </p:sp>
    </p:spTree>
    <p:extLst>
      <p:ext uri="{BB962C8B-B14F-4D97-AF65-F5344CB8AC3E}">
        <p14:creationId xmlns:p14="http://schemas.microsoft.com/office/powerpoint/2010/main" val="1663027697"/>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964180" y="6356350"/>
            <a:ext cx="3215640" cy="365125"/>
          </a:xfrm>
        </p:spPr>
        <p:txBody>
          <a:bodyPr/>
          <a:lstStyle/>
          <a:p>
            <a:r>
              <a:rPr lang="fr-FR" dirty="0" smtClean="0"/>
              <a:t>ECE 484/5584 Final </a:t>
            </a:r>
            <a:r>
              <a:rPr lang="fr-FR" dirty="0" err="1" smtClean="0"/>
              <a:t>Presentation</a:t>
            </a:r>
            <a:r>
              <a:rPr lang="fr-FR" dirty="0" smtClean="0"/>
              <a:t> - </a:t>
            </a:r>
            <a:r>
              <a:rPr lang="fr-FR" dirty="0" err="1" smtClean="0"/>
              <a:t>Spring</a:t>
            </a:r>
            <a:r>
              <a:rPr lang="fr-FR" dirty="0" smtClean="0"/>
              <a:t> 2019</a:t>
            </a:r>
            <a:endParaRPr lang="en-US" dirty="0" smtClean="0"/>
          </a:p>
        </p:txBody>
      </p:sp>
      <p:sp>
        <p:nvSpPr>
          <p:cNvPr id="7" name="Slide Number Placeholder 6"/>
          <p:cNvSpPr>
            <a:spLocks noGrp="1"/>
          </p:cNvSpPr>
          <p:nvPr>
            <p:ph type="sldNum" sz="quarter" idx="12"/>
          </p:nvPr>
        </p:nvSpPr>
        <p:spPr/>
        <p:txBody>
          <a:bodyPr/>
          <a:lstStyle/>
          <a:p>
            <a:fld id="{1BDD2F6A-436C-4F7B-B1FF-4F5D571FED2E}" type="slidenum">
              <a:rPr lang="en-US" smtClean="0"/>
              <a:t>‹#›</a:t>
            </a:fld>
            <a:endParaRPr lang="en-US"/>
          </a:p>
        </p:txBody>
      </p:sp>
    </p:spTree>
    <p:extLst>
      <p:ext uri="{BB962C8B-B14F-4D97-AF65-F5344CB8AC3E}">
        <p14:creationId xmlns:p14="http://schemas.microsoft.com/office/powerpoint/2010/main" val="2994713662"/>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2903220" y="6356350"/>
            <a:ext cx="3337560" cy="365125"/>
          </a:xfrm>
        </p:spPr>
        <p:txBody>
          <a:bodyPr/>
          <a:lstStyle/>
          <a:p>
            <a:r>
              <a:rPr lang="fr-FR" dirty="0" smtClean="0"/>
              <a:t>ECE 484/5584 Final </a:t>
            </a:r>
            <a:r>
              <a:rPr lang="fr-FR" dirty="0" err="1" smtClean="0"/>
              <a:t>Presentation</a:t>
            </a:r>
            <a:r>
              <a:rPr lang="fr-FR" dirty="0" smtClean="0"/>
              <a:t> - </a:t>
            </a:r>
            <a:r>
              <a:rPr lang="fr-FR" dirty="0" err="1" smtClean="0"/>
              <a:t>Spring</a:t>
            </a:r>
            <a:r>
              <a:rPr lang="fr-FR" dirty="0" smtClean="0"/>
              <a:t> 2019</a:t>
            </a:r>
            <a:endParaRPr lang="en-US" dirty="0" smtClean="0"/>
          </a:p>
        </p:txBody>
      </p:sp>
      <p:sp>
        <p:nvSpPr>
          <p:cNvPr id="9" name="Slide Number Placeholder 8"/>
          <p:cNvSpPr>
            <a:spLocks noGrp="1"/>
          </p:cNvSpPr>
          <p:nvPr>
            <p:ph type="sldNum" sz="quarter" idx="12"/>
          </p:nvPr>
        </p:nvSpPr>
        <p:spPr/>
        <p:txBody>
          <a:bodyPr/>
          <a:lstStyle/>
          <a:p>
            <a:fld id="{1BDD2F6A-436C-4F7B-B1FF-4F5D571FED2E}" type="slidenum">
              <a:rPr lang="en-US" smtClean="0"/>
              <a:t>‹#›</a:t>
            </a:fld>
            <a:endParaRPr lang="en-US"/>
          </a:p>
        </p:txBody>
      </p:sp>
    </p:spTree>
    <p:extLst>
      <p:ext uri="{BB962C8B-B14F-4D97-AF65-F5344CB8AC3E}">
        <p14:creationId xmlns:p14="http://schemas.microsoft.com/office/powerpoint/2010/main" val="457681871"/>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a:xfrm>
            <a:off x="2968535" y="6356350"/>
            <a:ext cx="3206931" cy="365125"/>
          </a:xfrm>
        </p:spPr>
        <p:txBody>
          <a:bodyPr/>
          <a:lstStyle/>
          <a:p>
            <a:r>
              <a:rPr lang="fr-FR" dirty="0" smtClean="0"/>
              <a:t>ECE 484/5584 Final </a:t>
            </a:r>
            <a:r>
              <a:rPr lang="fr-FR" dirty="0" err="1" smtClean="0"/>
              <a:t>Presentation</a:t>
            </a:r>
            <a:r>
              <a:rPr lang="fr-FR" dirty="0" smtClean="0"/>
              <a:t> - </a:t>
            </a:r>
            <a:r>
              <a:rPr lang="fr-FR" dirty="0" err="1" smtClean="0"/>
              <a:t>Spring</a:t>
            </a:r>
            <a:r>
              <a:rPr lang="fr-FR" dirty="0" smtClean="0"/>
              <a:t> 2019</a:t>
            </a:r>
            <a:endParaRPr lang="en-US" dirty="0" smtClean="0"/>
          </a:p>
        </p:txBody>
      </p:sp>
      <p:sp>
        <p:nvSpPr>
          <p:cNvPr id="5" name="Slide Number Placeholder 4"/>
          <p:cNvSpPr>
            <a:spLocks noGrp="1"/>
          </p:cNvSpPr>
          <p:nvPr>
            <p:ph type="sldNum" sz="quarter" idx="12"/>
          </p:nvPr>
        </p:nvSpPr>
        <p:spPr/>
        <p:txBody>
          <a:bodyPr/>
          <a:lstStyle/>
          <a:p>
            <a:fld id="{1BDD2F6A-436C-4F7B-B1FF-4F5D571FED2E}" type="slidenum">
              <a:rPr lang="en-US" smtClean="0"/>
              <a:t>‹#›</a:t>
            </a:fld>
            <a:endParaRPr lang="en-US"/>
          </a:p>
        </p:txBody>
      </p:sp>
    </p:spTree>
    <p:extLst>
      <p:ext uri="{BB962C8B-B14F-4D97-AF65-F5344CB8AC3E}">
        <p14:creationId xmlns:p14="http://schemas.microsoft.com/office/powerpoint/2010/main" val="3877631879"/>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fr-FR" smtClean="0"/>
              <a:t>ECE 484 Presentations,  2019</a:t>
            </a:r>
            <a:endParaRPr lang="en-US"/>
          </a:p>
        </p:txBody>
      </p:sp>
      <p:sp>
        <p:nvSpPr>
          <p:cNvPr id="4" name="Slide Number Placeholder 3"/>
          <p:cNvSpPr>
            <a:spLocks noGrp="1"/>
          </p:cNvSpPr>
          <p:nvPr>
            <p:ph type="sldNum" sz="quarter" idx="12"/>
          </p:nvPr>
        </p:nvSpPr>
        <p:spPr/>
        <p:txBody>
          <a:bodyPr/>
          <a:lstStyle/>
          <a:p>
            <a:fld id="{1BDD2F6A-436C-4F7B-B1FF-4F5D571FED2E}" type="slidenum">
              <a:rPr lang="en-US" smtClean="0"/>
              <a:t>‹#›</a:t>
            </a:fld>
            <a:endParaRPr lang="en-US"/>
          </a:p>
        </p:txBody>
      </p:sp>
    </p:spTree>
    <p:extLst>
      <p:ext uri="{BB962C8B-B14F-4D97-AF65-F5344CB8AC3E}">
        <p14:creationId xmlns:p14="http://schemas.microsoft.com/office/powerpoint/2010/main" val="197903197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fr-FR" smtClean="0"/>
              <a:t>ECE 484 Presentations,  2019</a:t>
            </a:r>
            <a:endParaRPr lang="en-US"/>
          </a:p>
        </p:txBody>
      </p:sp>
      <p:sp>
        <p:nvSpPr>
          <p:cNvPr id="7" name="Slide Number Placeholder 6"/>
          <p:cNvSpPr>
            <a:spLocks noGrp="1"/>
          </p:cNvSpPr>
          <p:nvPr>
            <p:ph type="sldNum" sz="quarter" idx="12"/>
          </p:nvPr>
        </p:nvSpPr>
        <p:spPr/>
        <p:txBody>
          <a:bodyPr/>
          <a:lstStyle/>
          <a:p>
            <a:fld id="{1BDD2F6A-436C-4F7B-B1FF-4F5D571FED2E}" type="slidenum">
              <a:rPr lang="en-US" smtClean="0"/>
              <a:t>‹#›</a:t>
            </a:fld>
            <a:endParaRPr lang="en-US"/>
          </a:p>
        </p:txBody>
      </p:sp>
    </p:spTree>
    <p:extLst>
      <p:ext uri="{BB962C8B-B14F-4D97-AF65-F5344CB8AC3E}">
        <p14:creationId xmlns:p14="http://schemas.microsoft.com/office/powerpoint/2010/main" val="215384377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fr-FR" smtClean="0"/>
              <a:t>ECE 484 Presentations,  2019</a:t>
            </a:r>
            <a:endParaRPr lang="en-US"/>
          </a:p>
        </p:txBody>
      </p:sp>
      <p:sp>
        <p:nvSpPr>
          <p:cNvPr id="7" name="Slide Number Placeholder 6"/>
          <p:cNvSpPr>
            <a:spLocks noGrp="1"/>
          </p:cNvSpPr>
          <p:nvPr>
            <p:ph type="sldNum" sz="quarter" idx="12"/>
          </p:nvPr>
        </p:nvSpPr>
        <p:spPr/>
        <p:txBody>
          <a:bodyPr/>
          <a:lstStyle/>
          <a:p>
            <a:fld id="{1BDD2F6A-436C-4F7B-B1FF-4F5D571FED2E}" type="slidenum">
              <a:rPr lang="en-US" smtClean="0"/>
              <a:t>‹#›</a:t>
            </a:fld>
            <a:endParaRPr lang="en-US"/>
          </a:p>
        </p:txBody>
      </p:sp>
    </p:spTree>
    <p:extLst>
      <p:ext uri="{BB962C8B-B14F-4D97-AF65-F5344CB8AC3E}">
        <p14:creationId xmlns:p14="http://schemas.microsoft.com/office/powerpoint/2010/main" val="66287718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ECE 484 Presentations,  2019</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D2F6A-436C-4F7B-B1FF-4F5D571FED2E}" type="slidenum">
              <a:rPr lang="en-US" smtClean="0"/>
              <a:t>‹#›</a:t>
            </a:fld>
            <a:endParaRPr lang="en-US"/>
          </a:p>
        </p:txBody>
      </p:sp>
    </p:spTree>
    <p:extLst>
      <p:ext uri="{BB962C8B-B14F-4D97-AF65-F5344CB8AC3E}">
        <p14:creationId xmlns:p14="http://schemas.microsoft.com/office/powerpoint/2010/main" val="1682254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11/30/2019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1267608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3790-8390-6940-8F63-4F567816C0F4}"/>
              </a:ext>
            </a:extLst>
          </p:cNvPr>
          <p:cNvSpPr>
            <a:spLocks noGrp="1"/>
          </p:cNvSpPr>
          <p:nvPr>
            <p:ph type="ctrTitle"/>
          </p:nvPr>
        </p:nvSpPr>
        <p:spPr>
          <a:xfrm>
            <a:off x="0" y="1625327"/>
            <a:ext cx="9144000" cy="1470025"/>
          </a:xfrm>
        </p:spPr>
        <p:txBody>
          <a:bodyPr>
            <a:noAutofit/>
          </a:bodyPr>
          <a:lstStyle/>
          <a:p>
            <a:r>
              <a:rPr lang="en-US" sz="3400" dirty="0" smtClean="0">
                <a:latin typeface="Times New Roman" panose="02020603050405020304" pitchFamily="18" charset="0"/>
                <a:cs typeface="Times New Roman" panose="02020603050405020304" pitchFamily="18" charset="0"/>
              </a:rPr>
              <a:t>ECE5584 Digital Image Processing: Homework 4</a:t>
            </a:r>
            <a:br>
              <a:rPr lang="en-US" sz="3400" dirty="0" smtClean="0">
                <a:latin typeface="Times New Roman" panose="02020603050405020304" pitchFamily="18" charset="0"/>
                <a:cs typeface="Times New Roman" panose="02020603050405020304" pitchFamily="18" charset="0"/>
              </a:rPr>
            </a:br>
            <a:r>
              <a:rPr lang="en-US" sz="3400" dirty="0" smtClean="0">
                <a:latin typeface="Times New Roman" panose="02020603050405020304" pitchFamily="18" charset="0"/>
                <a:cs typeface="Times New Roman" panose="02020603050405020304" pitchFamily="18" charset="0"/>
              </a:rPr>
              <a:t>Image Restoration with Deep </a:t>
            </a:r>
            <a:r>
              <a:rPr lang="en-US" sz="3400" dirty="0" smtClean="0">
                <a:latin typeface="Times New Roman" panose="02020603050405020304" pitchFamily="18" charset="0"/>
                <a:cs typeface="Times New Roman" panose="02020603050405020304" pitchFamily="18" charset="0"/>
              </a:rPr>
              <a:t>Learning</a:t>
            </a:r>
            <a:br>
              <a:rPr lang="en-US" sz="3400" dirty="0" smtClean="0">
                <a:latin typeface="Times New Roman" panose="02020603050405020304" pitchFamily="18" charset="0"/>
                <a:cs typeface="Times New Roman" panose="02020603050405020304" pitchFamily="18" charset="0"/>
              </a:rPr>
            </a:br>
            <a:r>
              <a:rPr lang="en-US" sz="3400" dirty="0" smtClean="0">
                <a:latin typeface="Times New Roman" panose="02020603050405020304" pitchFamily="18" charset="0"/>
                <a:cs typeface="Times New Roman" panose="02020603050405020304" pitchFamily="18" charset="0"/>
              </a:rPr>
              <a:t>Supplemental Report</a:t>
            </a:r>
            <a:r>
              <a:rPr lang="en-US" sz="3400" dirty="0" smtClean="0">
                <a:latin typeface="Times New Roman" panose="02020603050405020304" pitchFamily="18" charset="0"/>
                <a:cs typeface="Times New Roman" panose="02020603050405020304" pitchFamily="18" charset="0"/>
              </a:rPr>
              <a:t/>
            </a:r>
            <a:br>
              <a:rPr lang="en-US" sz="3400" dirty="0" smtClean="0">
                <a:latin typeface="Times New Roman" panose="02020603050405020304" pitchFamily="18" charset="0"/>
                <a:cs typeface="Times New Roman" panose="02020603050405020304" pitchFamily="18" charset="0"/>
              </a:rPr>
            </a:br>
            <a:r>
              <a:rPr lang="en-US" sz="3400" i="1" dirty="0" smtClean="0">
                <a:latin typeface="Times New Roman" panose="02020603050405020304" pitchFamily="18" charset="0"/>
                <a:cs typeface="Times New Roman" panose="02020603050405020304" pitchFamily="18" charset="0"/>
              </a:rPr>
              <a:t>Fall 2019</a:t>
            </a:r>
            <a:endParaRPr lang="en-US" sz="3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222779-E0BB-D34F-A7FC-D2F6866B1362}"/>
              </a:ext>
            </a:extLst>
          </p:cNvPr>
          <p:cNvSpPr>
            <a:spLocks noGrp="1"/>
          </p:cNvSpPr>
          <p:nvPr>
            <p:ph type="subTitle" idx="1"/>
          </p:nvPr>
        </p:nvSpPr>
        <p:spPr>
          <a:xfrm>
            <a:off x="0" y="3434979"/>
            <a:ext cx="9144000" cy="2038350"/>
          </a:xfrm>
        </p:spPr>
        <p:txBody>
          <a:bodyPr>
            <a:normAutofit/>
          </a:bodyPr>
          <a:lstStyle/>
          <a:p>
            <a:r>
              <a:rPr lang="en-US" i="1" dirty="0" smtClean="0">
                <a:latin typeface="Times New Roman" panose="02020603050405020304" pitchFamily="18" charset="0"/>
                <a:cs typeface="Times New Roman" panose="02020603050405020304" pitchFamily="18" charset="0"/>
              </a:rPr>
              <a:t>By</a:t>
            </a:r>
            <a:r>
              <a:rPr lang="en-US" dirty="0" smtClean="0">
                <a:latin typeface="Times New Roman" panose="02020603050405020304" pitchFamily="18" charset="0"/>
                <a:cs typeface="Times New Roman" panose="02020603050405020304" pitchFamily="18" charset="0"/>
              </a:rPr>
              <a:t> Matthew Kayrish and </a:t>
            </a:r>
            <a:r>
              <a:rPr lang="en-US" dirty="0" err="1" smtClean="0">
                <a:latin typeface="Times New Roman" panose="02020603050405020304" pitchFamily="18" charset="0"/>
                <a:cs typeface="Times New Roman" panose="02020603050405020304" pitchFamily="18" charset="0"/>
              </a:rPr>
              <a:t>Maiyue</a:t>
            </a:r>
            <a:r>
              <a:rPr lang="en-US" dirty="0" smtClean="0">
                <a:latin typeface="Times New Roman" panose="02020603050405020304" pitchFamily="18" charset="0"/>
                <a:cs typeface="Times New Roman" panose="02020603050405020304" pitchFamily="18" charset="0"/>
              </a:rPr>
              <a:t> Zhang</a:t>
            </a:r>
            <a:endParaRPr lang="en-US"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956649F-0F03-8340-813A-B03E0A4D184E}"/>
              </a:ext>
            </a:extLst>
          </p:cNvPr>
          <p:cNvSpPr>
            <a:spLocks noGrp="1"/>
          </p:cNvSpPr>
          <p:nvPr>
            <p:ph type="ftr" sz="quarter" idx="11"/>
          </p:nvPr>
        </p:nvSpPr>
        <p:spPr/>
        <p:txBody>
          <a:bodyPr/>
          <a:lstStyle/>
          <a:p>
            <a:r>
              <a:rPr lang="fr-FR" dirty="0"/>
              <a:t>ECE 484/5584 Final </a:t>
            </a:r>
            <a:r>
              <a:rPr lang="fr-FR" dirty="0" err="1"/>
              <a:t>Presentation</a:t>
            </a:r>
            <a:r>
              <a:rPr lang="fr-FR" dirty="0"/>
              <a:t> - </a:t>
            </a:r>
            <a:r>
              <a:rPr lang="fr-FR" dirty="0" err="1"/>
              <a:t>Spring</a:t>
            </a:r>
            <a:r>
              <a:rPr lang="fr-FR" dirty="0"/>
              <a:t> </a:t>
            </a:r>
            <a:r>
              <a:rPr lang="fr-FR" dirty="0" smtClean="0"/>
              <a:t>2019</a:t>
            </a:r>
            <a:endParaRPr lang="en-US" dirty="0"/>
          </a:p>
        </p:txBody>
      </p:sp>
      <p:sp>
        <p:nvSpPr>
          <p:cNvPr id="5" name="Slide Number Placeholder 4">
            <a:extLst>
              <a:ext uri="{FF2B5EF4-FFF2-40B4-BE49-F238E27FC236}">
                <a16:creationId xmlns:a16="http://schemas.microsoft.com/office/drawing/2014/main" id="{DC38A2B5-8936-A04C-94D8-48427B08A498}"/>
              </a:ext>
            </a:extLst>
          </p:cNvPr>
          <p:cNvSpPr>
            <a:spLocks noGrp="1"/>
          </p:cNvSpPr>
          <p:nvPr>
            <p:ph type="sldNum" sz="quarter" idx="12"/>
          </p:nvPr>
        </p:nvSpPr>
        <p:spPr/>
        <p:txBody>
          <a:bodyPr/>
          <a:lstStyle/>
          <a:p>
            <a:fld id="{1BDD2F6A-436C-4F7B-B1FF-4F5D571FED2E}" type="slidenum">
              <a:rPr lang="en-US" smtClean="0"/>
              <a:t>1</a:t>
            </a:fld>
            <a:endParaRPr lang="en-US"/>
          </a:p>
        </p:txBody>
      </p:sp>
    </p:spTree>
    <p:extLst>
      <p:ext uri="{BB962C8B-B14F-4D97-AF65-F5344CB8AC3E}">
        <p14:creationId xmlns:p14="http://schemas.microsoft.com/office/powerpoint/2010/main" val="1445205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5270"/>
          </a:xfrm>
        </p:spPr>
        <p:txBody>
          <a:bodyPr>
            <a:normAutofit/>
          </a:bodyPr>
          <a:lstStyle/>
          <a:p>
            <a:r>
              <a:rPr lang="en-US" sz="3600" dirty="0" smtClean="0"/>
              <a:t>Training Results: </a:t>
            </a:r>
            <a:r>
              <a:rPr lang="en-US" sz="3600" dirty="0" smtClean="0"/>
              <a:t>100 </a:t>
            </a:r>
            <a:r>
              <a:rPr lang="en-US" sz="3600" dirty="0" smtClean="0"/>
              <a:t>Training Images</a:t>
            </a:r>
            <a:endParaRPr lang="en-US" sz="3600" dirty="0"/>
          </a:p>
        </p:txBody>
      </p:sp>
      <p:sp>
        <p:nvSpPr>
          <p:cNvPr id="3" name="Content Placeholder 2"/>
          <p:cNvSpPr>
            <a:spLocks noGrp="1"/>
          </p:cNvSpPr>
          <p:nvPr>
            <p:ph idx="1"/>
          </p:nvPr>
        </p:nvSpPr>
        <p:spPr>
          <a:xfrm>
            <a:off x="457200" y="1107832"/>
            <a:ext cx="8229600" cy="641837"/>
          </a:xfrm>
        </p:spPr>
        <p:txBody>
          <a:bodyPr>
            <a:normAutofit fontScale="92500"/>
          </a:bodyPr>
          <a:lstStyle/>
          <a:p>
            <a:r>
              <a:rPr lang="en-US" dirty="0" smtClean="0"/>
              <a:t>Smoothing Noise Only: </a:t>
            </a:r>
            <a:r>
              <a:rPr lang="en-US" dirty="0" smtClean="0"/>
              <a:t>4 Blocks vs 8 Blocks</a:t>
            </a:r>
            <a:endParaRPr lang="en-US" dirty="0"/>
          </a:p>
        </p:txBody>
      </p:sp>
      <p:sp>
        <p:nvSpPr>
          <p:cNvPr id="6" name="TextBox 5"/>
          <p:cNvSpPr txBox="1"/>
          <p:nvPr/>
        </p:nvSpPr>
        <p:spPr>
          <a:xfrm>
            <a:off x="2083777" y="5345723"/>
            <a:ext cx="943976" cy="369332"/>
          </a:xfrm>
          <a:prstGeom prst="rect">
            <a:avLst/>
          </a:prstGeom>
          <a:noFill/>
        </p:spPr>
        <p:txBody>
          <a:bodyPr wrap="none" rtlCol="0">
            <a:spAutoFit/>
          </a:bodyPr>
          <a:lstStyle/>
          <a:p>
            <a:r>
              <a:rPr lang="en-US" dirty="0" smtClean="0"/>
              <a:t>4 Blocks</a:t>
            </a:r>
            <a:endParaRPr lang="en-US" dirty="0"/>
          </a:p>
        </p:txBody>
      </p:sp>
      <p:sp>
        <p:nvSpPr>
          <p:cNvPr id="7" name="TextBox 6"/>
          <p:cNvSpPr txBox="1"/>
          <p:nvPr/>
        </p:nvSpPr>
        <p:spPr>
          <a:xfrm>
            <a:off x="6658708" y="5345723"/>
            <a:ext cx="943976" cy="369332"/>
          </a:xfrm>
          <a:prstGeom prst="rect">
            <a:avLst/>
          </a:prstGeom>
          <a:noFill/>
        </p:spPr>
        <p:txBody>
          <a:bodyPr wrap="none" rtlCol="0">
            <a:spAutoFit/>
          </a:bodyPr>
          <a:lstStyle/>
          <a:p>
            <a:r>
              <a:rPr lang="en-US" dirty="0"/>
              <a:t>8</a:t>
            </a:r>
            <a:r>
              <a:rPr lang="en-US" dirty="0" smtClean="0"/>
              <a:t> Blocks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17" y="2058410"/>
            <a:ext cx="4467503" cy="335062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25428"/>
            <a:ext cx="4560393" cy="3420295"/>
          </a:xfrm>
          <a:prstGeom prst="rect">
            <a:avLst/>
          </a:prstGeom>
        </p:spPr>
      </p:pic>
    </p:spTree>
    <p:extLst>
      <p:ext uri="{BB962C8B-B14F-4D97-AF65-F5344CB8AC3E}">
        <p14:creationId xmlns:p14="http://schemas.microsoft.com/office/powerpoint/2010/main" val="343312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5270"/>
          </a:xfrm>
        </p:spPr>
        <p:txBody>
          <a:bodyPr>
            <a:normAutofit/>
          </a:bodyPr>
          <a:lstStyle/>
          <a:p>
            <a:r>
              <a:rPr lang="en-US" sz="3600" dirty="0" smtClean="0"/>
              <a:t>Training Results: </a:t>
            </a:r>
            <a:r>
              <a:rPr lang="en-US" sz="3600" dirty="0" smtClean="0"/>
              <a:t>50 </a:t>
            </a:r>
            <a:r>
              <a:rPr lang="en-US" sz="3600" dirty="0" smtClean="0"/>
              <a:t>Training Images</a:t>
            </a:r>
            <a:endParaRPr lang="en-US" sz="3600" dirty="0"/>
          </a:p>
        </p:txBody>
      </p:sp>
      <p:sp>
        <p:nvSpPr>
          <p:cNvPr id="3" name="Content Placeholder 2"/>
          <p:cNvSpPr>
            <a:spLocks noGrp="1"/>
          </p:cNvSpPr>
          <p:nvPr>
            <p:ph idx="1"/>
          </p:nvPr>
        </p:nvSpPr>
        <p:spPr>
          <a:xfrm>
            <a:off x="457200" y="1107832"/>
            <a:ext cx="8229600" cy="641837"/>
          </a:xfrm>
        </p:spPr>
        <p:txBody>
          <a:bodyPr>
            <a:normAutofit fontScale="92500"/>
          </a:bodyPr>
          <a:lstStyle/>
          <a:p>
            <a:r>
              <a:rPr lang="en-US" dirty="0" smtClean="0"/>
              <a:t>Smoothing Noise Only: </a:t>
            </a:r>
            <a:r>
              <a:rPr lang="en-US" dirty="0" smtClean="0"/>
              <a:t>4 Blocks vs 8 Blocks</a:t>
            </a:r>
            <a:endParaRPr lang="en-US" dirty="0"/>
          </a:p>
        </p:txBody>
      </p:sp>
      <p:sp>
        <p:nvSpPr>
          <p:cNvPr id="6" name="TextBox 5"/>
          <p:cNvSpPr txBox="1"/>
          <p:nvPr/>
        </p:nvSpPr>
        <p:spPr>
          <a:xfrm>
            <a:off x="2083777" y="5345723"/>
            <a:ext cx="943976" cy="369332"/>
          </a:xfrm>
          <a:prstGeom prst="rect">
            <a:avLst/>
          </a:prstGeom>
          <a:noFill/>
        </p:spPr>
        <p:txBody>
          <a:bodyPr wrap="none" rtlCol="0">
            <a:spAutoFit/>
          </a:bodyPr>
          <a:lstStyle/>
          <a:p>
            <a:r>
              <a:rPr lang="en-US" dirty="0" smtClean="0"/>
              <a:t>4 Blocks</a:t>
            </a:r>
            <a:endParaRPr lang="en-US" dirty="0"/>
          </a:p>
        </p:txBody>
      </p:sp>
      <p:sp>
        <p:nvSpPr>
          <p:cNvPr id="7" name="TextBox 6"/>
          <p:cNvSpPr txBox="1"/>
          <p:nvPr/>
        </p:nvSpPr>
        <p:spPr>
          <a:xfrm>
            <a:off x="6658708" y="5345723"/>
            <a:ext cx="943976" cy="369332"/>
          </a:xfrm>
          <a:prstGeom prst="rect">
            <a:avLst/>
          </a:prstGeom>
          <a:noFill/>
        </p:spPr>
        <p:txBody>
          <a:bodyPr wrap="none" rtlCol="0">
            <a:spAutoFit/>
          </a:bodyPr>
          <a:lstStyle/>
          <a:p>
            <a:r>
              <a:rPr lang="en-US" dirty="0"/>
              <a:t>8</a:t>
            </a:r>
            <a:r>
              <a:rPr lang="en-US" dirty="0" smtClean="0"/>
              <a:t> Blocks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931165"/>
            <a:ext cx="4310749" cy="32330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20" y="1839726"/>
            <a:ext cx="4432668" cy="3324501"/>
          </a:xfrm>
          <a:prstGeom prst="rect">
            <a:avLst/>
          </a:prstGeom>
        </p:spPr>
      </p:pic>
    </p:spTree>
    <p:extLst>
      <p:ext uri="{BB962C8B-B14F-4D97-AF65-F5344CB8AC3E}">
        <p14:creationId xmlns:p14="http://schemas.microsoft.com/office/powerpoint/2010/main" val="320202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5270"/>
          </a:xfrm>
        </p:spPr>
        <p:txBody>
          <a:bodyPr>
            <a:normAutofit/>
          </a:bodyPr>
          <a:lstStyle/>
          <a:p>
            <a:r>
              <a:rPr lang="en-US" sz="3600" dirty="0" smtClean="0"/>
              <a:t>Training Results: </a:t>
            </a:r>
            <a:r>
              <a:rPr lang="en-US" sz="3600" dirty="0" smtClean="0"/>
              <a:t>25 </a:t>
            </a:r>
            <a:r>
              <a:rPr lang="en-US" sz="3600" dirty="0" smtClean="0"/>
              <a:t>Training Images</a:t>
            </a:r>
            <a:endParaRPr lang="en-US" sz="3600" dirty="0"/>
          </a:p>
        </p:txBody>
      </p:sp>
      <p:sp>
        <p:nvSpPr>
          <p:cNvPr id="3" name="Content Placeholder 2"/>
          <p:cNvSpPr>
            <a:spLocks noGrp="1"/>
          </p:cNvSpPr>
          <p:nvPr>
            <p:ph idx="1"/>
          </p:nvPr>
        </p:nvSpPr>
        <p:spPr>
          <a:xfrm>
            <a:off x="457200" y="1107832"/>
            <a:ext cx="8229600" cy="641837"/>
          </a:xfrm>
        </p:spPr>
        <p:txBody>
          <a:bodyPr>
            <a:normAutofit fontScale="92500"/>
          </a:bodyPr>
          <a:lstStyle/>
          <a:p>
            <a:r>
              <a:rPr lang="en-US" dirty="0" smtClean="0"/>
              <a:t>Smoothing Noise Only: </a:t>
            </a:r>
            <a:r>
              <a:rPr lang="en-US" dirty="0" smtClean="0"/>
              <a:t>4 Blocks vs 8 Blocks</a:t>
            </a:r>
            <a:endParaRPr lang="en-US" dirty="0"/>
          </a:p>
        </p:txBody>
      </p:sp>
      <p:sp>
        <p:nvSpPr>
          <p:cNvPr id="6" name="TextBox 5"/>
          <p:cNvSpPr txBox="1"/>
          <p:nvPr/>
        </p:nvSpPr>
        <p:spPr>
          <a:xfrm>
            <a:off x="2083777" y="5345723"/>
            <a:ext cx="943976" cy="369332"/>
          </a:xfrm>
          <a:prstGeom prst="rect">
            <a:avLst/>
          </a:prstGeom>
          <a:noFill/>
        </p:spPr>
        <p:txBody>
          <a:bodyPr wrap="none" rtlCol="0">
            <a:spAutoFit/>
          </a:bodyPr>
          <a:lstStyle/>
          <a:p>
            <a:r>
              <a:rPr lang="en-US" dirty="0" smtClean="0"/>
              <a:t>4 Blocks</a:t>
            </a:r>
            <a:endParaRPr lang="en-US" dirty="0"/>
          </a:p>
        </p:txBody>
      </p:sp>
      <p:sp>
        <p:nvSpPr>
          <p:cNvPr id="7" name="TextBox 6"/>
          <p:cNvSpPr txBox="1"/>
          <p:nvPr/>
        </p:nvSpPr>
        <p:spPr>
          <a:xfrm>
            <a:off x="6658708" y="5345723"/>
            <a:ext cx="943976" cy="369332"/>
          </a:xfrm>
          <a:prstGeom prst="rect">
            <a:avLst/>
          </a:prstGeom>
          <a:noFill/>
        </p:spPr>
        <p:txBody>
          <a:bodyPr wrap="none" rtlCol="0">
            <a:spAutoFit/>
          </a:bodyPr>
          <a:lstStyle/>
          <a:p>
            <a:r>
              <a:rPr lang="en-US" dirty="0"/>
              <a:t>8</a:t>
            </a:r>
            <a:r>
              <a:rPr lang="en-US" dirty="0" smtClean="0"/>
              <a:t> Blocks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411" y="1837593"/>
            <a:ext cx="4397721" cy="329829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42051"/>
            <a:ext cx="4281720" cy="3211290"/>
          </a:xfrm>
          <a:prstGeom prst="rect">
            <a:avLst/>
          </a:prstGeom>
        </p:spPr>
      </p:pic>
    </p:spTree>
    <p:extLst>
      <p:ext uri="{BB962C8B-B14F-4D97-AF65-F5344CB8AC3E}">
        <p14:creationId xmlns:p14="http://schemas.microsoft.com/office/powerpoint/2010/main" val="314060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pPr algn="l"/>
            <a:r>
              <a:rPr lang="en-US" sz="4000" dirty="0" smtClean="0"/>
              <a:t>Discussion: Number of Samples Impact 						on Training</a:t>
            </a:r>
            <a:endParaRPr lang="en-US" sz="4000" dirty="0"/>
          </a:p>
        </p:txBody>
      </p:sp>
      <p:sp>
        <p:nvSpPr>
          <p:cNvPr id="3" name="Content Placeholder 2"/>
          <p:cNvSpPr>
            <a:spLocks noGrp="1"/>
          </p:cNvSpPr>
          <p:nvPr>
            <p:ph idx="1"/>
          </p:nvPr>
        </p:nvSpPr>
        <p:spPr/>
        <p:txBody>
          <a:bodyPr>
            <a:normAutofit/>
          </a:bodyPr>
          <a:lstStyle/>
          <a:p>
            <a:r>
              <a:rPr lang="en-US" dirty="0" smtClean="0"/>
              <a:t>As you increase the number of training samples, the model will converge faster. This is shown by the changes in the loss curve. With 500 samples, the convergence is evident very early, Where as with 25 samples, the convergence does not occur until approximately epoch ‘20’.</a:t>
            </a:r>
          </a:p>
        </p:txBody>
      </p:sp>
    </p:spTree>
    <p:extLst>
      <p:ext uri="{BB962C8B-B14F-4D97-AF65-F5344CB8AC3E}">
        <p14:creationId xmlns:p14="http://schemas.microsoft.com/office/powerpoint/2010/main" val="231582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dirty="0" smtClean="0"/>
              <a:t>Discussion: Number of Layers 								Impact on Training</a:t>
            </a:r>
            <a:endParaRPr lang="en-US" sz="4000" dirty="0"/>
          </a:p>
        </p:txBody>
      </p:sp>
      <p:sp>
        <p:nvSpPr>
          <p:cNvPr id="3" name="Content Placeholder 2"/>
          <p:cNvSpPr>
            <a:spLocks noGrp="1"/>
          </p:cNvSpPr>
          <p:nvPr>
            <p:ph idx="1"/>
          </p:nvPr>
        </p:nvSpPr>
        <p:spPr/>
        <p:txBody>
          <a:bodyPr>
            <a:normAutofit/>
          </a:bodyPr>
          <a:lstStyle/>
          <a:p>
            <a:r>
              <a:rPr lang="en-US" dirty="0" smtClean="0"/>
              <a:t>In all cases, 8 block networks give slightly higher PSNR and slightly lower loss at convergence than 4 block networks.</a:t>
            </a:r>
            <a:endParaRPr lang="en-US" dirty="0"/>
          </a:p>
        </p:txBody>
      </p:sp>
    </p:spTree>
    <p:extLst>
      <p:ext uri="{BB962C8B-B14F-4D97-AF65-F5344CB8AC3E}">
        <p14:creationId xmlns:p14="http://schemas.microsoft.com/office/powerpoint/2010/main" val="311824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 y="274638"/>
            <a:ext cx="8978537" cy="1143000"/>
          </a:xfrm>
        </p:spPr>
        <p:txBody>
          <a:bodyPr>
            <a:normAutofit/>
          </a:bodyPr>
          <a:lstStyle/>
          <a:p>
            <a:r>
              <a:rPr lang="en-US" dirty="0" smtClean="0"/>
              <a:t>Testing Parameters:</a:t>
            </a:r>
            <a:endParaRPr lang="en-US" dirty="0"/>
          </a:p>
        </p:txBody>
      </p:sp>
      <p:sp>
        <p:nvSpPr>
          <p:cNvPr id="3" name="Content Placeholder 2"/>
          <p:cNvSpPr>
            <a:spLocks noGrp="1"/>
          </p:cNvSpPr>
          <p:nvPr>
            <p:ph idx="1"/>
          </p:nvPr>
        </p:nvSpPr>
        <p:spPr>
          <a:xfrm>
            <a:off x="457200" y="1356360"/>
            <a:ext cx="8229600" cy="4878977"/>
          </a:xfrm>
        </p:spPr>
        <p:txBody>
          <a:bodyPr>
            <a:normAutofit fontScale="92500" lnSpcReduction="20000"/>
          </a:bodyPr>
          <a:lstStyle/>
          <a:p>
            <a:r>
              <a:rPr lang="en-US" dirty="0" smtClean="0"/>
              <a:t>For Testing, we chose the models trained with 500 training images since they seemed to have the best convergence.</a:t>
            </a:r>
          </a:p>
          <a:p>
            <a:r>
              <a:rPr lang="en-US" dirty="0" smtClean="0"/>
              <a:t>We tested our network against Lena and Cameraman</a:t>
            </a:r>
          </a:p>
          <a:p>
            <a:r>
              <a:rPr lang="en-US" dirty="0" smtClean="0"/>
              <a:t>For </a:t>
            </a:r>
            <a:r>
              <a:rPr lang="en-US" dirty="0"/>
              <a:t>Motion Noise/Blurring</a:t>
            </a:r>
          </a:p>
          <a:p>
            <a:pPr lvl="1"/>
            <a:r>
              <a:rPr lang="en-US" dirty="0"/>
              <a:t>Angle from 0: 11</a:t>
            </a:r>
          </a:p>
          <a:p>
            <a:pPr lvl="1"/>
            <a:r>
              <a:rPr lang="en-US" dirty="0"/>
              <a:t>Length: 21</a:t>
            </a:r>
          </a:p>
          <a:p>
            <a:r>
              <a:rPr lang="en-US" dirty="0"/>
              <a:t>For Gaussian Smoothing Noise</a:t>
            </a:r>
          </a:p>
          <a:p>
            <a:pPr lvl="1"/>
            <a:r>
              <a:rPr lang="en-US" dirty="0"/>
              <a:t>Mean: 0</a:t>
            </a:r>
          </a:p>
          <a:p>
            <a:pPr lvl="1"/>
            <a:r>
              <a:rPr lang="en-US" dirty="0"/>
              <a:t>Std.: </a:t>
            </a:r>
            <a:r>
              <a:rPr lang="en-US" dirty="0" smtClean="0"/>
              <a:t>2.0</a:t>
            </a:r>
            <a:endParaRPr lang="en-US" dirty="0"/>
          </a:p>
        </p:txBody>
      </p:sp>
      <p:sp>
        <p:nvSpPr>
          <p:cNvPr id="4" name="Footer Placeholder 3"/>
          <p:cNvSpPr>
            <a:spLocks noGrp="1"/>
          </p:cNvSpPr>
          <p:nvPr>
            <p:ph type="ftr" sz="quarter" idx="11"/>
          </p:nvPr>
        </p:nvSpPr>
        <p:spPr>
          <a:xfrm>
            <a:off x="2990306" y="6356350"/>
            <a:ext cx="3163389" cy="365125"/>
          </a:xfrm>
        </p:spPr>
        <p:txBody>
          <a:bodyPr/>
          <a:lstStyle/>
          <a:p>
            <a:r>
              <a:rPr lang="fr-FR" dirty="0"/>
              <a:t>ECE 484/5584 Final </a:t>
            </a:r>
            <a:r>
              <a:rPr lang="fr-FR" dirty="0" err="1"/>
              <a:t>Presentation</a:t>
            </a:r>
            <a:r>
              <a:rPr lang="fr-FR" dirty="0"/>
              <a:t> - </a:t>
            </a:r>
            <a:r>
              <a:rPr lang="fr-FR" dirty="0" err="1"/>
              <a:t>Spring</a:t>
            </a:r>
            <a:r>
              <a:rPr lang="fr-FR" dirty="0"/>
              <a:t> </a:t>
            </a:r>
            <a:r>
              <a:rPr lang="fr-FR" dirty="0" smtClean="0"/>
              <a:t>2019</a:t>
            </a:r>
            <a:endParaRPr lang="en-US" dirty="0"/>
          </a:p>
        </p:txBody>
      </p:sp>
      <p:sp>
        <p:nvSpPr>
          <p:cNvPr id="7" name="Slide Number Placeholder 6"/>
          <p:cNvSpPr>
            <a:spLocks noGrp="1"/>
          </p:cNvSpPr>
          <p:nvPr>
            <p:ph type="sldNum" sz="quarter" idx="12"/>
          </p:nvPr>
        </p:nvSpPr>
        <p:spPr/>
        <p:txBody>
          <a:bodyPr/>
          <a:lstStyle/>
          <a:p>
            <a:r>
              <a:rPr lang="en-US"/>
              <a:t>p.</a:t>
            </a:r>
            <a:fld id="{1BDD2F6A-436C-4F7B-B1FF-4F5D571FED2E}" type="slidenum">
              <a:rPr lang="en-US" smtClean="0"/>
              <a:t>15</a:t>
            </a:fld>
            <a:endParaRPr lang="en-US" dirty="0"/>
          </a:p>
        </p:txBody>
      </p:sp>
    </p:spTree>
    <p:extLst>
      <p:ext uri="{BB962C8B-B14F-4D97-AF65-F5344CB8AC3E}">
        <p14:creationId xmlns:p14="http://schemas.microsoft.com/office/powerpoint/2010/main" val="3557535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a:t>
            </a:r>
            <a:r>
              <a:rPr lang="en-US" dirty="0" smtClean="0"/>
              <a:t>Motion</a:t>
            </a:r>
            <a:r>
              <a:rPr lang="en-US" dirty="0" smtClean="0"/>
              <a:t> </a:t>
            </a:r>
            <a:r>
              <a:rPr lang="en-US" dirty="0" smtClean="0"/>
              <a:t>Noise 4 Layers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80" y="1584959"/>
            <a:ext cx="4510020" cy="33825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25" y="1584960"/>
            <a:ext cx="4511469" cy="3383602"/>
          </a:xfrm>
          <a:prstGeom prst="rect">
            <a:avLst/>
          </a:prstGeom>
        </p:spPr>
      </p:pic>
    </p:spTree>
    <p:extLst>
      <p:ext uri="{BB962C8B-B14F-4D97-AF65-F5344CB8AC3E}">
        <p14:creationId xmlns:p14="http://schemas.microsoft.com/office/powerpoint/2010/main" val="214151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a:t>
            </a:r>
            <a:r>
              <a:rPr lang="en-US" dirty="0" smtClean="0"/>
              <a:t>Motion</a:t>
            </a:r>
            <a:r>
              <a:rPr lang="en-US" dirty="0" smtClean="0"/>
              <a:t> </a:t>
            </a:r>
            <a:r>
              <a:rPr lang="en-US" dirty="0" smtClean="0"/>
              <a:t>Noise </a:t>
            </a:r>
            <a:r>
              <a:rPr lang="en-US" dirty="0" smtClean="0"/>
              <a:t>8 </a:t>
            </a:r>
            <a:r>
              <a:rPr lang="en-US" dirty="0" smtClean="0"/>
              <a:t>Layers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343" y="1863634"/>
            <a:ext cx="3875320" cy="29064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03" y="1863634"/>
            <a:ext cx="3939183" cy="2954387"/>
          </a:xfrm>
          <a:prstGeom prst="rect">
            <a:avLst/>
          </a:prstGeom>
        </p:spPr>
      </p:pic>
    </p:spTree>
    <p:extLst>
      <p:ext uri="{BB962C8B-B14F-4D97-AF65-F5344CB8AC3E}">
        <p14:creationId xmlns:p14="http://schemas.microsoft.com/office/powerpoint/2010/main" val="875212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a:t>
            </a:r>
            <a:r>
              <a:rPr lang="en-US" dirty="0" smtClean="0"/>
              <a:t>Smoothing </a:t>
            </a:r>
            <a:r>
              <a:rPr lang="en-US" dirty="0" smtClean="0"/>
              <a:t>Noise 4 Layers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035" y="1619794"/>
            <a:ext cx="3921765" cy="29413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619794"/>
            <a:ext cx="4019006" cy="3014255"/>
          </a:xfrm>
          <a:prstGeom prst="rect">
            <a:avLst/>
          </a:prstGeom>
        </p:spPr>
      </p:pic>
    </p:spTree>
    <p:extLst>
      <p:ext uri="{BB962C8B-B14F-4D97-AF65-F5344CB8AC3E}">
        <p14:creationId xmlns:p14="http://schemas.microsoft.com/office/powerpoint/2010/main" val="2586776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a:t>
            </a:r>
            <a:r>
              <a:rPr lang="en-US" dirty="0" smtClean="0"/>
              <a:t>Smoothing </a:t>
            </a:r>
            <a:r>
              <a:rPr lang="en-US" dirty="0" smtClean="0"/>
              <a:t>Noise </a:t>
            </a:r>
            <a:r>
              <a:rPr lang="en-US" dirty="0" smtClean="0"/>
              <a:t>8 </a:t>
            </a:r>
            <a:r>
              <a:rPr lang="en-US" dirty="0" smtClean="0"/>
              <a:t>Layers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367" y="1776549"/>
            <a:ext cx="3991433" cy="29935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83" y="1776549"/>
            <a:ext cx="3991433" cy="2993575"/>
          </a:xfrm>
          <a:prstGeom prst="rect">
            <a:avLst/>
          </a:prstGeom>
        </p:spPr>
      </p:pic>
    </p:spTree>
    <p:extLst>
      <p:ext uri="{BB962C8B-B14F-4D97-AF65-F5344CB8AC3E}">
        <p14:creationId xmlns:p14="http://schemas.microsoft.com/office/powerpoint/2010/main" val="42873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Homework </a:t>
            </a:r>
            <a:r>
              <a:rPr lang="en-US" dirty="0" smtClean="0"/>
              <a:t>4: Scope of Report</a:t>
            </a:r>
            <a:endParaRPr lang="en-US" dirty="0"/>
          </a:p>
        </p:txBody>
      </p:sp>
      <p:sp>
        <p:nvSpPr>
          <p:cNvPr id="3" name="Content Placeholder 2"/>
          <p:cNvSpPr>
            <a:spLocks noGrp="1"/>
          </p:cNvSpPr>
          <p:nvPr>
            <p:ph idx="1"/>
          </p:nvPr>
        </p:nvSpPr>
        <p:spPr/>
        <p:txBody>
          <a:bodyPr>
            <a:normAutofit/>
          </a:bodyPr>
          <a:lstStyle/>
          <a:p>
            <a:r>
              <a:rPr lang="en-US" dirty="0" smtClean="0"/>
              <a:t>The Scope of this report is to include supplemental information that is not present in the original report. Included in this report are:</a:t>
            </a:r>
          </a:p>
          <a:p>
            <a:pPr lvl="1"/>
            <a:r>
              <a:rPr lang="en-US" dirty="0" smtClean="0"/>
              <a:t>Trained Networks:</a:t>
            </a:r>
          </a:p>
          <a:p>
            <a:pPr lvl="2"/>
            <a:r>
              <a:rPr lang="en-US" dirty="0" smtClean="0"/>
              <a:t>Gaussian Smoothing Noise Only</a:t>
            </a:r>
          </a:p>
          <a:p>
            <a:pPr lvl="2"/>
            <a:r>
              <a:rPr lang="en-US" dirty="0" smtClean="0"/>
              <a:t>Motion Blurring Only</a:t>
            </a:r>
          </a:p>
          <a:p>
            <a:pPr lvl="1"/>
            <a:r>
              <a:rPr lang="en-US" dirty="0" smtClean="0"/>
              <a:t>The results of image </a:t>
            </a:r>
            <a:r>
              <a:rPr lang="en-US" dirty="0" err="1" smtClean="0"/>
              <a:t>denoising</a:t>
            </a:r>
            <a:r>
              <a:rPr lang="en-US" dirty="0" smtClean="0"/>
              <a:t> on these networks vs the Wiener Filter</a:t>
            </a:r>
            <a:endParaRPr lang="en-US" dirty="0"/>
          </a:p>
          <a:p>
            <a:pPr lvl="0"/>
            <a:endParaRPr lang="en-US" altLang="en-US" dirty="0"/>
          </a:p>
        </p:txBody>
      </p:sp>
      <p:sp>
        <p:nvSpPr>
          <p:cNvPr id="4" name="Footer Placeholder 3"/>
          <p:cNvSpPr>
            <a:spLocks noGrp="1"/>
          </p:cNvSpPr>
          <p:nvPr>
            <p:ph type="ftr" sz="quarter" idx="11"/>
          </p:nvPr>
        </p:nvSpPr>
        <p:spPr>
          <a:xfrm>
            <a:off x="2990306" y="6356350"/>
            <a:ext cx="3163389" cy="365125"/>
          </a:xfrm>
        </p:spPr>
        <p:txBody>
          <a:bodyPr/>
          <a:lstStyle/>
          <a:p>
            <a:r>
              <a:rPr lang="fr-FR" dirty="0"/>
              <a:t>ECE 484/5584 Final </a:t>
            </a:r>
            <a:r>
              <a:rPr lang="fr-FR" dirty="0" err="1"/>
              <a:t>Presentation</a:t>
            </a:r>
            <a:r>
              <a:rPr lang="fr-FR" dirty="0"/>
              <a:t> - </a:t>
            </a:r>
            <a:r>
              <a:rPr lang="fr-FR" dirty="0" err="1"/>
              <a:t>Spring</a:t>
            </a:r>
            <a:r>
              <a:rPr lang="fr-FR" dirty="0"/>
              <a:t> </a:t>
            </a:r>
            <a:r>
              <a:rPr lang="fr-FR" dirty="0" smtClean="0"/>
              <a:t>2019</a:t>
            </a:r>
            <a:endParaRPr lang="en-US" dirty="0"/>
          </a:p>
        </p:txBody>
      </p:sp>
      <p:sp>
        <p:nvSpPr>
          <p:cNvPr id="7" name="Slide Number Placeholder 6"/>
          <p:cNvSpPr>
            <a:spLocks noGrp="1"/>
          </p:cNvSpPr>
          <p:nvPr>
            <p:ph type="sldNum" sz="quarter" idx="12"/>
          </p:nvPr>
        </p:nvSpPr>
        <p:spPr/>
        <p:txBody>
          <a:bodyPr/>
          <a:lstStyle/>
          <a:p>
            <a:r>
              <a:rPr lang="en-US"/>
              <a:t>p.</a:t>
            </a:r>
            <a:fld id="{1BDD2F6A-436C-4F7B-B1FF-4F5D571FED2E}" type="slidenum">
              <a:rPr lang="en-US" smtClean="0"/>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Discussion: Testing – </a:t>
            </a:r>
            <a:r>
              <a:rPr lang="en-US" sz="3600" dirty="0" smtClean="0"/>
              <a:t>Wiener Filter</a:t>
            </a:r>
            <a:endParaRPr lang="en-US" sz="3600" dirty="0"/>
          </a:p>
        </p:txBody>
      </p:sp>
      <p:sp>
        <p:nvSpPr>
          <p:cNvPr id="3" name="Content Placeholder 2"/>
          <p:cNvSpPr>
            <a:spLocks noGrp="1"/>
          </p:cNvSpPr>
          <p:nvPr>
            <p:ph idx="1"/>
          </p:nvPr>
        </p:nvSpPr>
        <p:spPr/>
        <p:txBody>
          <a:bodyPr>
            <a:normAutofit fontScale="85000" lnSpcReduction="10000"/>
          </a:bodyPr>
          <a:lstStyle/>
          <a:p>
            <a:r>
              <a:rPr lang="en-US" dirty="0" smtClean="0"/>
              <a:t>Motion Only Noise: the Wiener filter performed very well. It was effective at smoothing the image and providing a solid PSNR. This is because the Wiener filter is capable of removing the high frequency components of motion blurring.</a:t>
            </a:r>
            <a:endParaRPr lang="en-US" dirty="0" smtClean="0"/>
          </a:p>
          <a:p>
            <a:r>
              <a:rPr lang="en-US" dirty="0" smtClean="0"/>
              <a:t>Smoothing Noise Only: </a:t>
            </a:r>
            <a:r>
              <a:rPr lang="en-US" dirty="0" smtClean="0"/>
              <a:t>the </a:t>
            </a:r>
            <a:r>
              <a:rPr lang="en-US" dirty="0" smtClean="0"/>
              <a:t>Wiener Filter performed moderately. It was not able to reproduce an image of the same PSNR as the original image. This is because the smoothing </a:t>
            </a:r>
            <a:r>
              <a:rPr lang="en-US" dirty="0" smtClean="0"/>
              <a:t>noise does not have many high frequency components.</a:t>
            </a:r>
          </a:p>
        </p:txBody>
      </p:sp>
    </p:spTree>
    <p:extLst>
      <p:ext uri="{BB962C8B-B14F-4D97-AF65-F5344CB8AC3E}">
        <p14:creationId xmlns:p14="http://schemas.microsoft.com/office/powerpoint/2010/main" val="995331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Discussion: Testing – </a:t>
            </a:r>
            <a:r>
              <a:rPr lang="en-US" sz="3600" dirty="0" smtClean="0"/>
              <a:t>CNN</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Motion Only Noise: the CNN was able to produce a better PSNR than both the original noisy image and the Wiener Filter. This is because the CNN is capable of learning the high frequency components of motion blurring.</a:t>
            </a:r>
            <a:endParaRPr lang="en-US" dirty="0" smtClean="0"/>
          </a:p>
          <a:p>
            <a:r>
              <a:rPr lang="en-US" dirty="0" smtClean="0"/>
              <a:t>Smoothing Noise Only: </a:t>
            </a:r>
            <a:r>
              <a:rPr lang="en-US" dirty="0" smtClean="0"/>
              <a:t>the </a:t>
            </a:r>
            <a:r>
              <a:rPr lang="en-US" dirty="0" smtClean="0"/>
              <a:t>CNN seemed to struggle for the Gaussian Smoothing noise. It performed worse than the Wiener Filter. This is because the smoothing </a:t>
            </a:r>
            <a:r>
              <a:rPr lang="en-US" dirty="0" smtClean="0"/>
              <a:t>noise smooths out the residuals that the CNN needs to learn.</a:t>
            </a:r>
          </a:p>
        </p:txBody>
      </p:sp>
    </p:spTree>
    <p:extLst>
      <p:ext uri="{BB962C8B-B14F-4D97-AF65-F5344CB8AC3E}">
        <p14:creationId xmlns:p14="http://schemas.microsoft.com/office/powerpoint/2010/main" val="3551082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Conclusion: CNN vs Wiener Filter</a:t>
            </a:r>
            <a:endParaRPr lang="en-US" sz="3600" dirty="0"/>
          </a:p>
        </p:txBody>
      </p:sp>
      <p:sp>
        <p:nvSpPr>
          <p:cNvPr id="4" name="Text Placeholder 3"/>
          <p:cNvSpPr>
            <a:spLocks noGrp="1"/>
          </p:cNvSpPr>
          <p:nvPr>
            <p:ph type="body" idx="1"/>
          </p:nvPr>
        </p:nvSpPr>
        <p:spPr>
          <a:xfrm>
            <a:off x="457200" y="1125808"/>
            <a:ext cx="4040188" cy="639762"/>
          </a:xfrm>
        </p:spPr>
        <p:txBody>
          <a:bodyPr/>
          <a:lstStyle/>
          <a:p>
            <a:r>
              <a:rPr lang="en-US" dirty="0" smtClean="0"/>
              <a:t>CNN</a:t>
            </a:r>
            <a:endParaRPr lang="en-US" dirty="0"/>
          </a:p>
        </p:txBody>
      </p:sp>
      <p:sp>
        <p:nvSpPr>
          <p:cNvPr id="5" name="Content Placeholder 4"/>
          <p:cNvSpPr>
            <a:spLocks noGrp="1"/>
          </p:cNvSpPr>
          <p:nvPr>
            <p:ph sz="half" idx="2"/>
          </p:nvPr>
        </p:nvSpPr>
        <p:spPr>
          <a:xfrm>
            <a:off x="457200" y="1765570"/>
            <a:ext cx="4040188" cy="3951288"/>
          </a:xfrm>
        </p:spPr>
        <p:txBody>
          <a:bodyPr>
            <a:normAutofit fontScale="92500" lnSpcReduction="20000"/>
          </a:bodyPr>
          <a:lstStyle/>
          <a:p>
            <a:r>
              <a:rPr lang="en-US" dirty="0" smtClean="0"/>
              <a:t>Filters out </a:t>
            </a:r>
            <a:r>
              <a:rPr lang="en-US" dirty="0" smtClean="0"/>
              <a:t>Motion Noise effectively</a:t>
            </a:r>
            <a:endParaRPr lang="en-US" dirty="0" smtClean="0"/>
          </a:p>
          <a:p>
            <a:r>
              <a:rPr lang="en-US" dirty="0" smtClean="0"/>
              <a:t>Struggles in filtering out </a:t>
            </a:r>
            <a:r>
              <a:rPr lang="en-US" dirty="0" smtClean="0"/>
              <a:t>Gaussian Smoothing effectively</a:t>
            </a:r>
          </a:p>
          <a:p>
            <a:r>
              <a:rPr lang="en-US" dirty="0" smtClean="0"/>
              <a:t>The CNN </a:t>
            </a:r>
            <a:r>
              <a:rPr lang="en-US" dirty="0" smtClean="0"/>
              <a:t>performs better when the residuals are large. Therefore, when the blurring is caused by Gaussian smoothing, the CNN struggles.</a:t>
            </a:r>
          </a:p>
          <a:p>
            <a:r>
              <a:rPr lang="en-US" dirty="0" smtClean="0"/>
              <a:t>Better for Additive Gaussian White Noise</a:t>
            </a:r>
            <a:endParaRPr lang="en-US" dirty="0"/>
          </a:p>
        </p:txBody>
      </p:sp>
      <p:sp>
        <p:nvSpPr>
          <p:cNvPr id="6" name="Text Placeholder 5"/>
          <p:cNvSpPr>
            <a:spLocks noGrp="1"/>
          </p:cNvSpPr>
          <p:nvPr>
            <p:ph type="body" sz="quarter" idx="3"/>
          </p:nvPr>
        </p:nvSpPr>
        <p:spPr>
          <a:xfrm>
            <a:off x="4645025" y="1125808"/>
            <a:ext cx="4041775" cy="639762"/>
          </a:xfrm>
        </p:spPr>
        <p:txBody>
          <a:bodyPr/>
          <a:lstStyle/>
          <a:p>
            <a:r>
              <a:rPr lang="en-US" dirty="0" smtClean="0"/>
              <a:t>Wiener Filter</a:t>
            </a:r>
            <a:endParaRPr lang="en-US" dirty="0"/>
          </a:p>
        </p:txBody>
      </p:sp>
      <p:sp>
        <p:nvSpPr>
          <p:cNvPr id="7" name="Content Placeholder 6"/>
          <p:cNvSpPr>
            <a:spLocks noGrp="1"/>
          </p:cNvSpPr>
          <p:nvPr>
            <p:ph sz="quarter" idx="4"/>
          </p:nvPr>
        </p:nvSpPr>
        <p:spPr>
          <a:xfrm>
            <a:off x="4645025" y="1765570"/>
            <a:ext cx="4041775" cy="3803894"/>
          </a:xfrm>
        </p:spPr>
        <p:txBody>
          <a:bodyPr>
            <a:normAutofit fontScale="92500" lnSpcReduction="20000"/>
          </a:bodyPr>
          <a:lstStyle/>
          <a:p>
            <a:r>
              <a:rPr lang="en-US" dirty="0" smtClean="0"/>
              <a:t>Filters out both Motion Noise quite well because it addresses the high frequency components.</a:t>
            </a:r>
          </a:p>
          <a:p>
            <a:r>
              <a:rPr lang="en-US" dirty="0" smtClean="0"/>
              <a:t>Does not perform as well for</a:t>
            </a:r>
            <a:r>
              <a:rPr lang="en-US" dirty="0" smtClean="0"/>
              <a:t> Gaussian Smoothing because there are less high frequency components.</a:t>
            </a:r>
          </a:p>
          <a:p>
            <a:r>
              <a:rPr lang="en-US" dirty="0" smtClean="0"/>
              <a:t>Performs better than CNN for Gaussian Smoothing.</a:t>
            </a:r>
          </a:p>
          <a:p>
            <a:r>
              <a:rPr lang="en-US" dirty="0" smtClean="0"/>
              <a:t>Not as good for Additive Gaussian White Noise.</a:t>
            </a:r>
            <a:endParaRPr lang="en-US" dirty="0" smtClean="0"/>
          </a:p>
          <a:p>
            <a:endParaRPr lang="en-US" dirty="0"/>
          </a:p>
        </p:txBody>
      </p:sp>
      <p:sp>
        <p:nvSpPr>
          <p:cNvPr id="8" name="TextBox 7"/>
          <p:cNvSpPr txBox="1"/>
          <p:nvPr/>
        </p:nvSpPr>
        <p:spPr>
          <a:xfrm>
            <a:off x="88614" y="5483165"/>
            <a:ext cx="9162188" cy="1323439"/>
          </a:xfrm>
          <a:prstGeom prst="rect">
            <a:avLst/>
          </a:prstGeom>
          <a:solidFill>
            <a:srgbClr val="92D050"/>
          </a:solidFill>
        </p:spPr>
        <p:txBody>
          <a:bodyPr wrap="none" rtlCol="0">
            <a:spAutoFit/>
          </a:bodyPr>
          <a:lstStyle/>
          <a:p>
            <a:r>
              <a:rPr lang="en-US" sz="2000" b="1" dirty="0" smtClean="0"/>
              <a:t>CNN outperformed </a:t>
            </a:r>
            <a:r>
              <a:rPr lang="en-US" sz="2000" b="1" dirty="0" smtClean="0"/>
              <a:t>the Wiener Filter for Image </a:t>
            </a:r>
            <a:r>
              <a:rPr lang="en-US" sz="2000" b="1" dirty="0" err="1" smtClean="0"/>
              <a:t>Denoising</a:t>
            </a:r>
            <a:r>
              <a:rPr lang="en-US" sz="2000" b="1" dirty="0" smtClean="0"/>
              <a:t> when Gaussian White </a:t>
            </a:r>
          </a:p>
          <a:p>
            <a:r>
              <a:rPr lang="en-US" sz="2000" b="1" dirty="0" smtClean="0"/>
              <a:t>Noise was Present. The Wiener Filter outperformed the CNN when Gaussian White </a:t>
            </a:r>
          </a:p>
          <a:p>
            <a:r>
              <a:rPr lang="en-US" sz="2000" b="1" dirty="0" smtClean="0"/>
              <a:t>Noise was not present. This because the Wiener filter is effective for High frequency </a:t>
            </a:r>
          </a:p>
          <a:p>
            <a:r>
              <a:rPr lang="en-US" sz="2000" b="1" dirty="0" smtClean="0"/>
              <a:t>components, whereas the CNN is better for learning residuals.</a:t>
            </a:r>
            <a:endParaRPr lang="en-US" sz="2000" b="1" dirty="0"/>
          </a:p>
        </p:txBody>
      </p:sp>
    </p:spTree>
    <p:extLst>
      <p:ext uri="{BB962C8B-B14F-4D97-AF65-F5344CB8AC3E}">
        <p14:creationId xmlns:p14="http://schemas.microsoft.com/office/powerpoint/2010/main" val="346894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Training Parameters for the Next </a:t>
            </a:r>
            <a:r>
              <a:rPr lang="en-US" sz="3200" dirty="0" smtClean="0"/>
              <a:t>8 </a:t>
            </a:r>
            <a:r>
              <a:rPr lang="en-US" sz="3200" dirty="0" smtClean="0"/>
              <a:t>Slides</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Learning Rate: 1e-3</a:t>
            </a:r>
          </a:p>
          <a:p>
            <a:r>
              <a:rPr lang="en-US" dirty="0" smtClean="0"/>
              <a:t>30 epochs</a:t>
            </a:r>
          </a:p>
          <a:p>
            <a:r>
              <a:rPr lang="en-US" dirty="0" smtClean="0"/>
              <a:t>Noise Parameters:</a:t>
            </a:r>
          </a:p>
          <a:p>
            <a:pPr lvl="1"/>
            <a:r>
              <a:rPr lang="en-US" dirty="0" smtClean="0"/>
              <a:t>Motion </a:t>
            </a:r>
            <a:r>
              <a:rPr lang="en-US" dirty="0" smtClean="0"/>
              <a:t>Blurring </a:t>
            </a:r>
            <a:r>
              <a:rPr lang="en-US" dirty="0" smtClean="0"/>
              <a:t>Only</a:t>
            </a:r>
          </a:p>
          <a:p>
            <a:pPr lvl="1"/>
            <a:r>
              <a:rPr lang="en-US" dirty="0" smtClean="0"/>
              <a:t>Gaussian </a:t>
            </a:r>
            <a:r>
              <a:rPr lang="en-US" dirty="0" smtClean="0"/>
              <a:t>Smoothing </a:t>
            </a:r>
            <a:r>
              <a:rPr lang="en-US" dirty="0" smtClean="0"/>
              <a:t>Only</a:t>
            </a:r>
            <a:endParaRPr lang="en-US" dirty="0" smtClean="0"/>
          </a:p>
          <a:p>
            <a:r>
              <a:rPr lang="en-US" dirty="0" smtClean="0"/>
              <a:t>Number of Training Samples:</a:t>
            </a:r>
          </a:p>
          <a:p>
            <a:pPr lvl="1"/>
            <a:r>
              <a:rPr lang="en-US" dirty="0" smtClean="0"/>
              <a:t>500 Samples</a:t>
            </a:r>
          </a:p>
          <a:p>
            <a:pPr lvl="1"/>
            <a:r>
              <a:rPr lang="en-US" dirty="0" smtClean="0"/>
              <a:t>100 Samples</a:t>
            </a:r>
          </a:p>
          <a:p>
            <a:pPr lvl="1"/>
            <a:r>
              <a:rPr lang="en-US" dirty="0" smtClean="0"/>
              <a:t>50 Samples</a:t>
            </a:r>
          </a:p>
          <a:p>
            <a:pPr lvl="1"/>
            <a:r>
              <a:rPr lang="en-US" dirty="0" smtClean="0"/>
              <a:t>25 Samples</a:t>
            </a:r>
          </a:p>
          <a:p>
            <a:r>
              <a:rPr lang="en-US" dirty="0" smtClean="0"/>
              <a:t>Number of Convolutional Layers:</a:t>
            </a:r>
          </a:p>
          <a:p>
            <a:pPr lvl="1"/>
            <a:r>
              <a:rPr lang="en-US" dirty="0" smtClean="0"/>
              <a:t>4 Blocks</a:t>
            </a:r>
          </a:p>
          <a:p>
            <a:pPr lvl="1"/>
            <a:r>
              <a:rPr lang="en-US" dirty="0" smtClean="0"/>
              <a:t>8 Blocks</a:t>
            </a:r>
            <a:endParaRPr lang="en-US" dirty="0"/>
          </a:p>
        </p:txBody>
      </p:sp>
    </p:spTree>
    <p:extLst>
      <p:ext uri="{BB962C8B-B14F-4D97-AF65-F5344CB8AC3E}">
        <p14:creationId xmlns:p14="http://schemas.microsoft.com/office/powerpoint/2010/main" val="367372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Training Parameters: Noise Parameters</a:t>
            </a:r>
            <a:endParaRPr lang="en-US" sz="3200" dirty="0"/>
          </a:p>
        </p:txBody>
      </p:sp>
      <p:sp>
        <p:nvSpPr>
          <p:cNvPr id="3" name="Content Placeholder 2"/>
          <p:cNvSpPr>
            <a:spLocks noGrp="1"/>
          </p:cNvSpPr>
          <p:nvPr>
            <p:ph idx="1"/>
          </p:nvPr>
        </p:nvSpPr>
        <p:spPr/>
        <p:txBody>
          <a:bodyPr>
            <a:normAutofit/>
          </a:bodyPr>
          <a:lstStyle/>
          <a:p>
            <a:r>
              <a:rPr lang="en-US" dirty="0" smtClean="0"/>
              <a:t>For </a:t>
            </a:r>
            <a:r>
              <a:rPr lang="en-US" dirty="0" smtClean="0"/>
              <a:t>Motion Noise/Blurring</a:t>
            </a:r>
          </a:p>
          <a:p>
            <a:pPr lvl="1"/>
            <a:r>
              <a:rPr lang="en-US" dirty="0" smtClean="0"/>
              <a:t>Angle from 0: 11</a:t>
            </a:r>
          </a:p>
          <a:p>
            <a:pPr lvl="1"/>
            <a:r>
              <a:rPr lang="en-US" dirty="0" smtClean="0"/>
              <a:t>Length: 21</a:t>
            </a:r>
          </a:p>
          <a:p>
            <a:r>
              <a:rPr lang="en-US" dirty="0" smtClean="0"/>
              <a:t>For Gaussian Smoothing Noise</a:t>
            </a:r>
          </a:p>
          <a:p>
            <a:pPr lvl="1"/>
            <a:r>
              <a:rPr lang="en-US" dirty="0" smtClean="0"/>
              <a:t>Mean: 0</a:t>
            </a:r>
          </a:p>
          <a:p>
            <a:pPr lvl="1"/>
            <a:r>
              <a:rPr lang="en-US" dirty="0" smtClean="0"/>
              <a:t>Std.: 2.0</a:t>
            </a:r>
          </a:p>
          <a:p>
            <a:pPr lvl="1"/>
            <a:endParaRPr lang="en-US" dirty="0"/>
          </a:p>
        </p:txBody>
      </p:sp>
    </p:spTree>
    <p:extLst>
      <p:ext uri="{BB962C8B-B14F-4D97-AF65-F5344CB8AC3E}">
        <p14:creationId xmlns:p14="http://schemas.microsoft.com/office/powerpoint/2010/main" val="23005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5270"/>
          </a:xfrm>
        </p:spPr>
        <p:txBody>
          <a:bodyPr>
            <a:normAutofit/>
          </a:bodyPr>
          <a:lstStyle/>
          <a:p>
            <a:r>
              <a:rPr lang="en-US" sz="3600" dirty="0" smtClean="0"/>
              <a:t>Training Results: 500 Training Images</a:t>
            </a:r>
            <a:endParaRPr lang="en-US" sz="3600" dirty="0"/>
          </a:p>
        </p:txBody>
      </p:sp>
      <p:sp>
        <p:nvSpPr>
          <p:cNvPr id="3" name="Content Placeholder 2"/>
          <p:cNvSpPr>
            <a:spLocks noGrp="1"/>
          </p:cNvSpPr>
          <p:nvPr>
            <p:ph idx="1"/>
          </p:nvPr>
        </p:nvSpPr>
        <p:spPr>
          <a:xfrm>
            <a:off x="457200" y="1107832"/>
            <a:ext cx="8229600" cy="641837"/>
          </a:xfrm>
        </p:spPr>
        <p:txBody>
          <a:bodyPr/>
          <a:lstStyle/>
          <a:p>
            <a:r>
              <a:rPr lang="en-US" dirty="0" smtClean="0"/>
              <a:t>Motion Noise Only: </a:t>
            </a:r>
            <a:r>
              <a:rPr lang="en-US" dirty="0" smtClean="0"/>
              <a:t>4 Blocks vs 8 Blocks</a:t>
            </a:r>
            <a:endParaRPr lang="en-US" dirty="0"/>
          </a:p>
        </p:txBody>
      </p:sp>
      <p:sp>
        <p:nvSpPr>
          <p:cNvPr id="6" name="TextBox 5"/>
          <p:cNvSpPr txBox="1"/>
          <p:nvPr/>
        </p:nvSpPr>
        <p:spPr>
          <a:xfrm>
            <a:off x="2083777" y="5345723"/>
            <a:ext cx="943976" cy="369332"/>
          </a:xfrm>
          <a:prstGeom prst="rect">
            <a:avLst/>
          </a:prstGeom>
          <a:noFill/>
        </p:spPr>
        <p:txBody>
          <a:bodyPr wrap="none" rtlCol="0">
            <a:spAutoFit/>
          </a:bodyPr>
          <a:lstStyle/>
          <a:p>
            <a:r>
              <a:rPr lang="en-US" dirty="0" smtClean="0"/>
              <a:t>4 Blocks</a:t>
            </a:r>
            <a:endParaRPr lang="en-US" dirty="0"/>
          </a:p>
        </p:txBody>
      </p:sp>
      <p:sp>
        <p:nvSpPr>
          <p:cNvPr id="7" name="TextBox 6"/>
          <p:cNvSpPr txBox="1"/>
          <p:nvPr/>
        </p:nvSpPr>
        <p:spPr>
          <a:xfrm>
            <a:off x="6658708" y="5345723"/>
            <a:ext cx="943976" cy="369332"/>
          </a:xfrm>
          <a:prstGeom prst="rect">
            <a:avLst/>
          </a:prstGeom>
          <a:noFill/>
        </p:spPr>
        <p:txBody>
          <a:bodyPr wrap="none" rtlCol="0">
            <a:spAutoFit/>
          </a:bodyPr>
          <a:lstStyle/>
          <a:p>
            <a:r>
              <a:rPr lang="en-US" dirty="0"/>
              <a:t>8</a:t>
            </a:r>
            <a:r>
              <a:rPr lang="en-US" dirty="0" smtClean="0"/>
              <a:t> Blocks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93" y="2009542"/>
            <a:ext cx="4101743" cy="307630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636" y="1915924"/>
            <a:ext cx="4351388" cy="3263541"/>
          </a:xfrm>
          <a:prstGeom prst="rect">
            <a:avLst/>
          </a:prstGeom>
        </p:spPr>
      </p:pic>
    </p:spTree>
    <p:extLst>
      <p:ext uri="{BB962C8B-B14F-4D97-AF65-F5344CB8AC3E}">
        <p14:creationId xmlns:p14="http://schemas.microsoft.com/office/powerpoint/2010/main" val="272176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5270"/>
          </a:xfrm>
        </p:spPr>
        <p:txBody>
          <a:bodyPr>
            <a:normAutofit/>
          </a:bodyPr>
          <a:lstStyle/>
          <a:p>
            <a:r>
              <a:rPr lang="en-US" sz="3600" dirty="0" smtClean="0"/>
              <a:t>Training Results: </a:t>
            </a:r>
            <a:r>
              <a:rPr lang="en-US" sz="3600" dirty="0" smtClean="0"/>
              <a:t>100 </a:t>
            </a:r>
            <a:r>
              <a:rPr lang="en-US" sz="3600" dirty="0" smtClean="0"/>
              <a:t>Training Images</a:t>
            </a:r>
            <a:endParaRPr lang="en-US" sz="3600" dirty="0"/>
          </a:p>
        </p:txBody>
      </p:sp>
      <p:sp>
        <p:nvSpPr>
          <p:cNvPr id="3" name="Content Placeholder 2"/>
          <p:cNvSpPr>
            <a:spLocks noGrp="1"/>
          </p:cNvSpPr>
          <p:nvPr>
            <p:ph idx="1"/>
          </p:nvPr>
        </p:nvSpPr>
        <p:spPr>
          <a:xfrm>
            <a:off x="457200" y="1107832"/>
            <a:ext cx="8229600" cy="641837"/>
          </a:xfrm>
        </p:spPr>
        <p:txBody>
          <a:bodyPr/>
          <a:lstStyle/>
          <a:p>
            <a:r>
              <a:rPr lang="en-US" dirty="0" smtClean="0"/>
              <a:t>Motion Noise Only: </a:t>
            </a:r>
            <a:r>
              <a:rPr lang="en-US" dirty="0" smtClean="0"/>
              <a:t>4 Blocks vs 8 Blocks</a:t>
            </a:r>
            <a:endParaRPr lang="en-US" dirty="0"/>
          </a:p>
        </p:txBody>
      </p:sp>
      <p:sp>
        <p:nvSpPr>
          <p:cNvPr id="6" name="TextBox 5"/>
          <p:cNvSpPr txBox="1"/>
          <p:nvPr/>
        </p:nvSpPr>
        <p:spPr>
          <a:xfrm>
            <a:off x="2083777" y="5345723"/>
            <a:ext cx="943976" cy="369332"/>
          </a:xfrm>
          <a:prstGeom prst="rect">
            <a:avLst/>
          </a:prstGeom>
          <a:noFill/>
        </p:spPr>
        <p:txBody>
          <a:bodyPr wrap="none" rtlCol="0">
            <a:spAutoFit/>
          </a:bodyPr>
          <a:lstStyle/>
          <a:p>
            <a:r>
              <a:rPr lang="en-US" dirty="0" smtClean="0"/>
              <a:t>4 Blocks</a:t>
            </a:r>
            <a:endParaRPr lang="en-US" dirty="0"/>
          </a:p>
        </p:txBody>
      </p:sp>
      <p:sp>
        <p:nvSpPr>
          <p:cNvPr id="7" name="TextBox 6"/>
          <p:cNvSpPr txBox="1"/>
          <p:nvPr/>
        </p:nvSpPr>
        <p:spPr>
          <a:xfrm>
            <a:off x="6658708" y="5345723"/>
            <a:ext cx="943976" cy="369332"/>
          </a:xfrm>
          <a:prstGeom prst="rect">
            <a:avLst/>
          </a:prstGeom>
          <a:noFill/>
        </p:spPr>
        <p:txBody>
          <a:bodyPr wrap="none" rtlCol="0">
            <a:spAutoFit/>
          </a:bodyPr>
          <a:lstStyle/>
          <a:p>
            <a:r>
              <a:rPr lang="en-US" dirty="0"/>
              <a:t>8</a:t>
            </a:r>
            <a:r>
              <a:rPr lang="en-US" dirty="0" smtClean="0"/>
              <a:t> Blocks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24782"/>
            <a:ext cx="4061103" cy="30458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303" y="1837593"/>
            <a:ext cx="4397833" cy="3298375"/>
          </a:xfrm>
          <a:prstGeom prst="rect">
            <a:avLst/>
          </a:prstGeom>
        </p:spPr>
      </p:pic>
    </p:spTree>
    <p:extLst>
      <p:ext uri="{BB962C8B-B14F-4D97-AF65-F5344CB8AC3E}">
        <p14:creationId xmlns:p14="http://schemas.microsoft.com/office/powerpoint/2010/main" val="43012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5270"/>
          </a:xfrm>
        </p:spPr>
        <p:txBody>
          <a:bodyPr>
            <a:normAutofit/>
          </a:bodyPr>
          <a:lstStyle/>
          <a:p>
            <a:r>
              <a:rPr lang="en-US" sz="3600" dirty="0" smtClean="0"/>
              <a:t>Training Results: </a:t>
            </a:r>
            <a:r>
              <a:rPr lang="en-US" sz="3600" dirty="0" smtClean="0"/>
              <a:t>50 </a:t>
            </a:r>
            <a:r>
              <a:rPr lang="en-US" sz="3600" dirty="0" smtClean="0"/>
              <a:t>Training Images</a:t>
            </a:r>
            <a:endParaRPr lang="en-US" sz="3600" dirty="0"/>
          </a:p>
        </p:txBody>
      </p:sp>
      <p:sp>
        <p:nvSpPr>
          <p:cNvPr id="3" name="Content Placeholder 2"/>
          <p:cNvSpPr>
            <a:spLocks noGrp="1"/>
          </p:cNvSpPr>
          <p:nvPr>
            <p:ph idx="1"/>
          </p:nvPr>
        </p:nvSpPr>
        <p:spPr>
          <a:xfrm>
            <a:off x="457200" y="1107832"/>
            <a:ext cx="8229600" cy="641837"/>
          </a:xfrm>
        </p:spPr>
        <p:txBody>
          <a:bodyPr/>
          <a:lstStyle/>
          <a:p>
            <a:r>
              <a:rPr lang="en-US" dirty="0" smtClean="0"/>
              <a:t>Motion Noise Only: </a:t>
            </a:r>
            <a:r>
              <a:rPr lang="en-US" dirty="0" smtClean="0"/>
              <a:t>4 Blocks vs 8 Blocks</a:t>
            </a:r>
            <a:endParaRPr lang="en-US" dirty="0"/>
          </a:p>
        </p:txBody>
      </p:sp>
      <p:sp>
        <p:nvSpPr>
          <p:cNvPr id="6" name="TextBox 5"/>
          <p:cNvSpPr txBox="1"/>
          <p:nvPr/>
        </p:nvSpPr>
        <p:spPr>
          <a:xfrm>
            <a:off x="2083777" y="5345723"/>
            <a:ext cx="943976" cy="369332"/>
          </a:xfrm>
          <a:prstGeom prst="rect">
            <a:avLst/>
          </a:prstGeom>
          <a:noFill/>
        </p:spPr>
        <p:txBody>
          <a:bodyPr wrap="none" rtlCol="0">
            <a:spAutoFit/>
          </a:bodyPr>
          <a:lstStyle/>
          <a:p>
            <a:r>
              <a:rPr lang="en-US" dirty="0" smtClean="0"/>
              <a:t>4 Blocks</a:t>
            </a:r>
            <a:endParaRPr lang="en-US" dirty="0"/>
          </a:p>
        </p:txBody>
      </p:sp>
      <p:sp>
        <p:nvSpPr>
          <p:cNvPr id="7" name="TextBox 6"/>
          <p:cNvSpPr txBox="1"/>
          <p:nvPr/>
        </p:nvSpPr>
        <p:spPr>
          <a:xfrm>
            <a:off x="6658708" y="5345723"/>
            <a:ext cx="943976" cy="369332"/>
          </a:xfrm>
          <a:prstGeom prst="rect">
            <a:avLst/>
          </a:prstGeom>
          <a:noFill/>
        </p:spPr>
        <p:txBody>
          <a:bodyPr wrap="none" rtlCol="0">
            <a:spAutoFit/>
          </a:bodyPr>
          <a:lstStyle/>
          <a:p>
            <a:r>
              <a:rPr lang="en-US" dirty="0"/>
              <a:t>8</a:t>
            </a:r>
            <a:r>
              <a:rPr lang="en-US" dirty="0" smtClean="0"/>
              <a:t> Blocks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262" y="2007326"/>
            <a:ext cx="3857903" cy="289342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96" y="1837593"/>
            <a:ext cx="4095937" cy="3071953"/>
          </a:xfrm>
          <a:prstGeom prst="rect">
            <a:avLst/>
          </a:prstGeom>
        </p:spPr>
      </p:pic>
    </p:spTree>
    <p:extLst>
      <p:ext uri="{BB962C8B-B14F-4D97-AF65-F5344CB8AC3E}">
        <p14:creationId xmlns:p14="http://schemas.microsoft.com/office/powerpoint/2010/main" val="321064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5270"/>
          </a:xfrm>
        </p:spPr>
        <p:txBody>
          <a:bodyPr>
            <a:normAutofit/>
          </a:bodyPr>
          <a:lstStyle/>
          <a:p>
            <a:r>
              <a:rPr lang="en-US" sz="3600" dirty="0" smtClean="0"/>
              <a:t>Training Results: </a:t>
            </a:r>
            <a:r>
              <a:rPr lang="en-US" sz="3600" dirty="0" smtClean="0"/>
              <a:t>25 </a:t>
            </a:r>
            <a:r>
              <a:rPr lang="en-US" sz="3600" dirty="0" smtClean="0"/>
              <a:t>Training Images</a:t>
            </a:r>
            <a:endParaRPr lang="en-US" sz="3600" dirty="0"/>
          </a:p>
        </p:txBody>
      </p:sp>
      <p:sp>
        <p:nvSpPr>
          <p:cNvPr id="3" name="Content Placeholder 2"/>
          <p:cNvSpPr>
            <a:spLocks noGrp="1"/>
          </p:cNvSpPr>
          <p:nvPr>
            <p:ph idx="1"/>
          </p:nvPr>
        </p:nvSpPr>
        <p:spPr>
          <a:xfrm>
            <a:off x="457200" y="1107832"/>
            <a:ext cx="8229600" cy="641837"/>
          </a:xfrm>
        </p:spPr>
        <p:txBody>
          <a:bodyPr/>
          <a:lstStyle/>
          <a:p>
            <a:r>
              <a:rPr lang="en-US" dirty="0" smtClean="0"/>
              <a:t>Motion Noise Only: </a:t>
            </a:r>
            <a:r>
              <a:rPr lang="en-US" dirty="0" smtClean="0"/>
              <a:t>4 Blocks vs 8 Blocks</a:t>
            </a:r>
            <a:endParaRPr lang="en-US" dirty="0"/>
          </a:p>
        </p:txBody>
      </p:sp>
      <p:sp>
        <p:nvSpPr>
          <p:cNvPr id="6" name="TextBox 5"/>
          <p:cNvSpPr txBox="1"/>
          <p:nvPr/>
        </p:nvSpPr>
        <p:spPr>
          <a:xfrm>
            <a:off x="2083777" y="5345723"/>
            <a:ext cx="943976" cy="369332"/>
          </a:xfrm>
          <a:prstGeom prst="rect">
            <a:avLst/>
          </a:prstGeom>
          <a:noFill/>
        </p:spPr>
        <p:txBody>
          <a:bodyPr wrap="none" rtlCol="0">
            <a:spAutoFit/>
          </a:bodyPr>
          <a:lstStyle/>
          <a:p>
            <a:r>
              <a:rPr lang="en-US" dirty="0" smtClean="0"/>
              <a:t>4 Blocks</a:t>
            </a:r>
            <a:endParaRPr lang="en-US" dirty="0"/>
          </a:p>
        </p:txBody>
      </p:sp>
      <p:sp>
        <p:nvSpPr>
          <p:cNvPr id="7" name="TextBox 6"/>
          <p:cNvSpPr txBox="1"/>
          <p:nvPr/>
        </p:nvSpPr>
        <p:spPr>
          <a:xfrm>
            <a:off x="6658708" y="5345723"/>
            <a:ext cx="943976" cy="369332"/>
          </a:xfrm>
          <a:prstGeom prst="rect">
            <a:avLst/>
          </a:prstGeom>
          <a:noFill/>
        </p:spPr>
        <p:txBody>
          <a:bodyPr wrap="none" rtlCol="0">
            <a:spAutoFit/>
          </a:bodyPr>
          <a:lstStyle/>
          <a:p>
            <a:r>
              <a:rPr lang="en-US" dirty="0"/>
              <a:t>8</a:t>
            </a:r>
            <a:r>
              <a:rPr lang="en-US" dirty="0" smtClean="0"/>
              <a:t> Blocks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041" y="2098805"/>
            <a:ext cx="3863708" cy="28977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60" y="1837593"/>
            <a:ext cx="4223663" cy="3167747"/>
          </a:xfrm>
          <a:prstGeom prst="rect">
            <a:avLst/>
          </a:prstGeom>
        </p:spPr>
      </p:pic>
    </p:spTree>
    <p:extLst>
      <p:ext uri="{BB962C8B-B14F-4D97-AF65-F5344CB8AC3E}">
        <p14:creationId xmlns:p14="http://schemas.microsoft.com/office/powerpoint/2010/main" val="20659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5270"/>
          </a:xfrm>
        </p:spPr>
        <p:txBody>
          <a:bodyPr>
            <a:normAutofit/>
          </a:bodyPr>
          <a:lstStyle/>
          <a:p>
            <a:r>
              <a:rPr lang="en-US" sz="3600" dirty="0" smtClean="0"/>
              <a:t>Training Results: </a:t>
            </a:r>
            <a:r>
              <a:rPr lang="en-US" sz="3600" dirty="0" smtClean="0"/>
              <a:t>500 </a:t>
            </a:r>
            <a:r>
              <a:rPr lang="en-US" sz="3600" dirty="0" smtClean="0"/>
              <a:t>Training Images</a:t>
            </a:r>
            <a:endParaRPr lang="en-US" sz="3600" dirty="0"/>
          </a:p>
        </p:txBody>
      </p:sp>
      <p:sp>
        <p:nvSpPr>
          <p:cNvPr id="3" name="Content Placeholder 2"/>
          <p:cNvSpPr>
            <a:spLocks noGrp="1"/>
          </p:cNvSpPr>
          <p:nvPr>
            <p:ph idx="1"/>
          </p:nvPr>
        </p:nvSpPr>
        <p:spPr>
          <a:xfrm>
            <a:off x="457200" y="1107832"/>
            <a:ext cx="8229600" cy="641837"/>
          </a:xfrm>
        </p:spPr>
        <p:txBody>
          <a:bodyPr>
            <a:normAutofit fontScale="92500"/>
          </a:bodyPr>
          <a:lstStyle/>
          <a:p>
            <a:r>
              <a:rPr lang="en-US" dirty="0" smtClean="0"/>
              <a:t>Smoothing Noise Only: </a:t>
            </a:r>
            <a:r>
              <a:rPr lang="en-US" dirty="0" smtClean="0"/>
              <a:t>4 Blocks vs 8 Blocks</a:t>
            </a:r>
            <a:endParaRPr lang="en-US" dirty="0"/>
          </a:p>
        </p:txBody>
      </p:sp>
      <p:sp>
        <p:nvSpPr>
          <p:cNvPr id="6" name="TextBox 5"/>
          <p:cNvSpPr txBox="1"/>
          <p:nvPr/>
        </p:nvSpPr>
        <p:spPr>
          <a:xfrm>
            <a:off x="2083777" y="5345723"/>
            <a:ext cx="943976" cy="369332"/>
          </a:xfrm>
          <a:prstGeom prst="rect">
            <a:avLst/>
          </a:prstGeom>
          <a:noFill/>
        </p:spPr>
        <p:txBody>
          <a:bodyPr wrap="none" rtlCol="0">
            <a:spAutoFit/>
          </a:bodyPr>
          <a:lstStyle/>
          <a:p>
            <a:r>
              <a:rPr lang="en-US" dirty="0" smtClean="0"/>
              <a:t>4 Blocks</a:t>
            </a:r>
            <a:endParaRPr lang="en-US" dirty="0"/>
          </a:p>
        </p:txBody>
      </p:sp>
      <p:sp>
        <p:nvSpPr>
          <p:cNvPr id="7" name="TextBox 6"/>
          <p:cNvSpPr txBox="1"/>
          <p:nvPr/>
        </p:nvSpPr>
        <p:spPr>
          <a:xfrm>
            <a:off x="6658708" y="5345723"/>
            <a:ext cx="943976" cy="369332"/>
          </a:xfrm>
          <a:prstGeom prst="rect">
            <a:avLst/>
          </a:prstGeom>
          <a:noFill/>
        </p:spPr>
        <p:txBody>
          <a:bodyPr wrap="none" rtlCol="0">
            <a:spAutoFit/>
          </a:bodyPr>
          <a:lstStyle/>
          <a:p>
            <a:r>
              <a:rPr lang="en-US" dirty="0"/>
              <a:t>8</a:t>
            </a:r>
            <a:r>
              <a:rPr lang="en-US" dirty="0" smtClean="0"/>
              <a:t> Blocks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3600"/>
            <a:ext cx="4282831" cy="32121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9385" y="2181542"/>
            <a:ext cx="4084325" cy="3063244"/>
          </a:xfrm>
          <a:prstGeom prst="rect">
            <a:avLst/>
          </a:prstGeom>
        </p:spPr>
      </p:pic>
    </p:spTree>
    <p:extLst>
      <p:ext uri="{BB962C8B-B14F-4D97-AF65-F5344CB8AC3E}">
        <p14:creationId xmlns:p14="http://schemas.microsoft.com/office/powerpoint/2010/main" val="3024233385"/>
      </p:ext>
    </p:extLst>
  </p:cSld>
  <p:clrMapOvr>
    <a:masterClrMapping/>
  </p:clrMapOvr>
</p:sld>
</file>

<file path=ppt/theme/theme1.xml><?xml version="1.0" encoding="utf-8"?>
<a:theme xmlns:a="http://schemas.openxmlformats.org/drawingml/2006/main" name="UMKC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KCTheme" id="{9B642C76-F6A3-44C6-BC3A-5AD706DC6656}" vid="{FBFDC74E-E553-49AD-A9BF-D597CD6D7A1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solidFill>
            <a:schemeClr val="tx1"/>
          </a:solidFill>
        </a:ln>
      </a:spPr>
      <a:bodyPr rtlCol="0" anchor="ctr"/>
      <a:lstStyle>
        <a:defPPr algn="ctr">
          <a:defRPr sz="1600" b="1" dirty="0" smtClean="0"/>
        </a:defPPr>
      </a:lstStyle>
      <a:style>
        <a:lnRef idx="1">
          <a:schemeClr val="accent1"/>
        </a:lnRef>
        <a:fillRef idx="3">
          <a:schemeClr val="accent1"/>
        </a:fillRef>
        <a:effectRef idx="2">
          <a:schemeClr val="accent1"/>
        </a:effectRef>
        <a:fontRef idx="minor">
          <a:schemeClr val="lt1"/>
        </a:fontRef>
      </a:style>
    </a:spDef>
    <a:lnDef>
      <a:spPr>
        <a:ln w="38100">
          <a:tailEnd type="triangle"/>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UMKCTheme</Template>
  <TotalTime>1291</TotalTime>
  <Words>801</Words>
  <Application>Microsoft Office PowerPoint</Application>
  <PresentationFormat>On-screen Show (4:3)</PresentationFormat>
  <Paragraphs>105</Paragraphs>
  <Slides>22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Helvetica</vt:lpstr>
      <vt:lpstr>Times New Roman</vt:lpstr>
      <vt:lpstr>UMKCTheme</vt:lpstr>
      <vt:lpstr>Custom Design</vt:lpstr>
      <vt:lpstr>ECE5584 Digital Image Processing: Homework 4 Image Restoration with Deep Learning Supplemental Report Fall 2019</vt:lpstr>
      <vt:lpstr>Homework 4: Scope of Report</vt:lpstr>
      <vt:lpstr>Training Parameters for the Next 8 Slides</vt:lpstr>
      <vt:lpstr>Training Parameters: Noise Parameters</vt:lpstr>
      <vt:lpstr>Training Results: 500 Training Images</vt:lpstr>
      <vt:lpstr>Training Results: 100 Training Images</vt:lpstr>
      <vt:lpstr>Training Results: 50 Training Images</vt:lpstr>
      <vt:lpstr>Training Results: 25 Training Images</vt:lpstr>
      <vt:lpstr>Training Results: 500 Training Images</vt:lpstr>
      <vt:lpstr>Training Results: 100 Training Images</vt:lpstr>
      <vt:lpstr>Training Results: 50 Training Images</vt:lpstr>
      <vt:lpstr>Training Results: 25 Training Images</vt:lpstr>
      <vt:lpstr>Discussion: Number of Samples Impact       on Training</vt:lpstr>
      <vt:lpstr>Discussion: Number of Layers         Impact on Training</vt:lpstr>
      <vt:lpstr>Testing Parameters:</vt:lpstr>
      <vt:lpstr>Testing: Motion Noise 4 Layers</vt:lpstr>
      <vt:lpstr>Testing: Motion Noise 8 Layers</vt:lpstr>
      <vt:lpstr>Testing: Smoothing Noise 4 Layers</vt:lpstr>
      <vt:lpstr>Testing: Smoothing Noise 8 Layers</vt:lpstr>
      <vt:lpstr>Discussion: Testing – Wiener Filter</vt:lpstr>
      <vt:lpstr>Discussion: Testing – CNN</vt:lpstr>
      <vt:lpstr>Conclusion: CNN vs Wiener Filter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haruka akita</dc:creator>
  <cp:lastModifiedBy>Matthew Kayrish</cp:lastModifiedBy>
  <cp:revision>460</cp:revision>
  <cp:lastPrinted>2019-11-02T01:50:20Z</cp:lastPrinted>
  <dcterms:created xsi:type="dcterms:W3CDTF">2019-11-02T01:50:20Z</dcterms:created>
  <dcterms:modified xsi:type="dcterms:W3CDTF">2019-11-30T20:53:42Z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