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843" r:id="rId5"/>
  </p:sldMasterIdLst>
  <p:notesMasterIdLst>
    <p:notesMasterId r:id="rId29"/>
  </p:notesMasterIdLst>
  <p:handoutMasterIdLst>
    <p:handoutMasterId r:id="rId30"/>
  </p:handoutMasterIdLst>
  <p:sldIdLst>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274" r:id="rId27"/>
    <p:sldId id="275"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9"/>
    <p:restoredTop sz="96469" autoAdjust="0"/>
  </p:normalViewPr>
  <p:slideViewPr>
    <p:cSldViewPr snapToGrid="0" snapToObjects="1">
      <p:cViewPr varScale="1">
        <p:scale>
          <a:sx n="125" d="100"/>
          <a:sy n="125" d="100"/>
        </p:scale>
        <p:origin x="558" y="108"/>
      </p:cViewPr>
      <p:guideLst>
        <p:guide orient="horz" pos="2184"/>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9/28/2022</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118596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70587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4E5C39-FE1E-4048-9E78-68F07A4195FB}" type="datetimeFigureOut">
              <a:rPr lang="en-US" smtClean="0"/>
              <a:t>9/28/2022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190C97C-0095-2443-AC12-FA4CBA4ACD4D}" type="slidenum">
              <a:rPr lang="en-US" smtClean="0"/>
              <a:t>‹#›</a:t>
            </a:fld>
            <a:endParaRPr lang="en-US"/>
          </a:p>
        </p:txBody>
      </p:sp>
    </p:spTree>
    <p:extLst>
      <p:ext uri="{BB962C8B-B14F-4D97-AF65-F5344CB8AC3E}">
        <p14:creationId xmlns:p14="http://schemas.microsoft.com/office/powerpoint/2010/main" val="39861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67277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621597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39940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017851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1279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9/28/2022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0721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50701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27415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2306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9/28/2022</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9/28/2022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55394726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8" Type="http://schemas.openxmlformats.org/officeDocument/2006/relationships/hyperlink" Target="https://cf-courses-data.s3.us.cloud-object-storage.appdomain.cloud/IBM-ML321EN-SkillsNetwork/labs/datasets/sim.csv" TargetMode="External"/><Relationship Id="rId3" Type="http://schemas.openxmlformats.org/officeDocument/2006/relationships/image" Target="../media/image8.png"/><Relationship Id="rId7" Type="http://schemas.openxmlformats.org/officeDocument/2006/relationships/hyperlink" Target="https://cf-courses-data.s3.us.cloud-object-storage.appdomain.cloud/IBM-ML321EN-SkillsNetwork/labs/datasets/rs_content_test.csv" TargetMode="External"/><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hyperlink" Target="https://cf-courses-data.s3.us.cloud-object-storage.appdomain.cloud/IBM-ML321EN-SkillsNetwork/labs/datasets/user_profile.csv" TargetMode="External"/><Relationship Id="rId5" Type="http://schemas.openxmlformats.org/officeDocument/2006/relationships/hyperlink" Target="https://cf-courses-data.s3.us.cloud-object-storage.appdomain.cloud/IBM-ML321EN-SkillsNetwork/labs/datasets/ratings.csv" TargetMode="External"/><Relationship Id="rId10" Type="http://schemas.openxmlformats.org/officeDocument/2006/relationships/hyperlink" Target="https://cf-courses-data.s3.us.cloud-object-storage.appdomain.cloud/IBM-ML321EN-SkillsNetwork/labs/datasets/course_embeddings.csv" TargetMode="External"/><Relationship Id="rId4" Type="http://schemas.openxmlformats.org/officeDocument/2006/relationships/hyperlink" Target="https://cf-courses-data.s3.us.cloud-object-storage.appdomain.cloud/IBM-ML321EN-SkillsNetwork/labs/datasets/course_genre.csv" TargetMode="External"/><Relationship Id="rId9" Type="http://schemas.openxmlformats.org/officeDocument/2006/relationships/hyperlink" Target="https://cf-courses-data.s3.us.cloud-object-storage.appdomain.cloud/IBM-ML321EN-SkillsNetwork/labs/datasets/user_embeddings.cs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464006" y="268443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843878" y="1631550"/>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843878" y="3030701"/>
            <a:ext cx="312154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Kay Sun</a:t>
            </a:r>
          </a:p>
          <a:p>
            <a:r>
              <a:rPr lang="en-US" sz="2400" dirty="0">
                <a:latin typeface="Abadi" panose="020B0604020104020204" pitchFamily="34" charset="0"/>
                <a:ea typeface="SF Pro" pitchFamily="2" charset="0"/>
                <a:cs typeface="SF Pro" pitchFamily="2" charset="0"/>
              </a:rPr>
              <a:t>September 28, 2022</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199350" y="438148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199350" y="389947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85158" y="427045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069848" y="484632"/>
            <a:ext cx="10634472" cy="1609344"/>
          </a:xfrm>
        </p:spPr>
        <p:txBody>
          <a:bodyPr>
            <a:normAutofit fontScale="90000"/>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9"/>
            <a:ext cx="10515600"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Course genre vectors – one hot encoding of genres for each course.</a:t>
            </a:r>
          </a:p>
          <a:p>
            <a:pPr>
              <a:buFontTx/>
              <a:buChar char="-"/>
            </a:pPr>
            <a:r>
              <a:rPr lang="en-US" sz="2000" dirty="0">
                <a:solidFill>
                  <a:srgbClr val="1C7DDB"/>
                </a:solidFill>
                <a:latin typeface="Abadi"/>
              </a:rPr>
              <a:t>User profile vectors – one hot encoding of user’s ratings and interests for each genre.</a:t>
            </a:r>
          </a:p>
          <a:p>
            <a:pPr>
              <a:buFontTx/>
              <a:buChar char="-"/>
            </a:pPr>
            <a:r>
              <a:rPr lang="en-US" sz="2000" dirty="0">
                <a:solidFill>
                  <a:srgbClr val="1C7DDB"/>
                </a:solidFill>
                <a:latin typeface="Abadi"/>
              </a:rPr>
              <a:t>Dot Product of 2 vectors to produce a recommendation score for each user.</a:t>
            </a:r>
          </a:p>
          <a:p>
            <a:pPr>
              <a:buFontTx/>
              <a:buChar char="-"/>
            </a:pPr>
            <a:r>
              <a:rPr lang="en-US" sz="2000" dirty="0">
                <a:solidFill>
                  <a:srgbClr val="1C7DDB"/>
                </a:solidFill>
                <a:latin typeface="Abadi"/>
              </a:rPr>
              <a:t>Apply threshold on the score such that only those above threshold will be recommended. Threshold can be absolute value or relative based on the score range.</a:t>
            </a:r>
          </a:p>
          <a:p>
            <a:pPr>
              <a:buFontTx/>
              <a:buChar char="-"/>
            </a:pPr>
            <a:r>
              <a:rPr lang="en-US" sz="2000" dirty="0">
                <a:solidFill>
                  <a:srgbClr val="1C7DDB"/>
                </a:solidFill>
                <a:latin typeface="Abadi"/>
              </a:rPr>
              <a:t>Final output is the recommendation scores for courses for the user.</a:t>
            </a:r>
          </a:p>
        </p:txBody>
      </p:sp>
      <p:cxnSp>
        <p:nvCxnSpPr>
          <p:cNvPr id="5" name="Straight Arrow Connector 4">
            <a:extLst>
              <a:ext uri="{FF2B5EF4-FFF2-40B4-BE49-F238E27FC236}">
                <a16:creationId xmlns:a16="http://schemas.microsoft.com/office/drawing/2014/main" id="{3BD5024D-F637-E049-86BB-470819C786C7}"/>
              </a:ext>
            </a:extLst>
          </p:cNvPr>
          <p:cNvCxnSpPr>
            <a:cxnSpLocks/>
            <a:endCxn id="10" idx="1"/>
          </p:cNvCxnSpPr>
          <p:nvPr/>
        </p:nvCxnSpPr>
        <p:spPr>
          <a:xfrm>
            <a:off x="2070335" y="4827002"/>
            <a:ext cx="419191" cy="59353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4330292" y="5142963"/>
            <a:ext cx="2151245"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Score</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220980" y="4552682"/>
            <a:ext cx="1849355"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Genre Vectors</a:t>
            </a:r>
          </a:p>
        </p:txBody>
      </p:sp>
      <p:sp>
        <p:nvSpPr>
          <p:cNvPr id="10" name="Rectangle 9">
            <a:extLst>
              <a:ext uri="{FF2B5EF4-FFF2-40B4-BE49-F238E27FC236}">
                <a16:creationId xmlns:a16="http://schemas.microsoft.com/office/drawing/2014/main" id="{BC66C45B-081E-7045-A932-30AF89330AF5}"/>
              </a:ext>
            </a:extLst>
          </p:cNvPr>
          <p:cNvSpPr/>
          <p:nvPr/>
        </p:nvSpPr>
        <p:spPr>
          <a:xfrm>
            <a:off x="2489526" y="5083653"/>
            <a:ext cx="1404112"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Product</a:t>
            </a:r>
          </a:p>
        </p:txBody>
      </p:sp>
      <p:cxnSp>
        <p:nvCxnSpPr>
          <p:cNvPr id="12" name="Straight Arrow Connector 11">
            <a:extLst>
              <a:ext uri="{FF2B5EF4-FFF2-40B4-BE49-F238E27FC236}">
                <a16:creationId xmlns:a16="http://schemas.microsoft.com/office/drawing/2014/main" id="{C1A4056F-CC3B-0F4C-9145-808F40D57DA0}"/>
              </a:ext>
            </a:extLst>
          </p:cNvPr>
          <p:cNvCxnSpPr>
            <a:cxnSpLocks/>
            <a:stCxn id="10" idx="3"/>
            <a:endCxn id="3" idx="1"/>
          </p:cNvCxnSpPr>
          <p:nvPr/>
        </p:nvCxnSpPr>
        <p:spPr>
          <a:xfrm flipV="1">
            <a:off x="3893638" y="5417283"/>
            <a:ext cx="436654" cy="32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6814594" y="5083653"/>
            <a:ext cx="1730994"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check</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3" idx="3"/>
            <a:endCxn id="13" idx="1"/>
          </p:cNvCxnSpPr>
          <p:nvPr/>
        </p:nvCxnSpPr>
        <p:spPr>
          <a:xfrm>
            <a:off x="6481537" y="5417283"/>
            <a:ext cx="333057" cy="32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074550" y="5146217"/>
            <a:ext cx="2391994"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Scores for courses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13" idx="3"/>
            <a:endCxn id="15" idx="1"/>
          </p:cNvCxnSpPr>
          <p:nvPr/>
        </p:nvCxnSpPr>
        <p:spPr>
          <a:xfrm flipV="1">
            <a:off x="8545588" y="5420537"/>
            <a:ext cx="528962"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8">
            <a:extLst>
              <a:ext uri="{FF2B5EF4-FFF2-40B4-BE49-F238E27FC236}">
                <a16:creationId xmlns:a16="http://schemas.microsoft.com/office/drawing/2014/main" id="{368827A7-938A-41F5-BF94-67E2598743B7}"/>
              </a:ext>
            </a:extLst>
          </p:cNvPr>
          <p:cNvSpPr/>
          <p:nvPr/>
        </p:nvSpPr>
        <p:spPr>
          <a:xfrm>
            <a:off x="406952" y="575946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 Vectors</a:t>
            </a:r>
          </a:p>
        </p:txBody>
      </p:sp>
      <p:cxnSp>
        <p:nvCxnSpPr>
          <p:cNvPr id="18" name="Straight Arrow Connector 17">
            <a:extLst>
              <a:ext uri="{FF2B5EF4-FFF2-40B4-BE49-F238E27FC236}">
                <a16:creationId xmlns:a16="http://schemas.microsoft.com/office/drawing/2014/main" id="{B92F9A52-6995-4DD8-947A-611EEB7C1CAF}"/>
              </a:ext>
            </a:extLst>
          </p:cNvPr>
          <p:cNvCxnSpPr>
            <a:cxnSpLocks/>
            <a:stCxn id="17" idx="3"/>
            <a:endCxn id="10" idx="1"/>
          </p:cNvCxnSpPr>
          <p:nvPr/>
        </p:nvCxnSpPr>
        <p:spPr>
          <a:xfrm flipV="1">
            <a:off x="2052872" y="5420538"/>
            <a:ext cx="436654" cy="6132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069848" y="484632"/>
            <a:ext cx="10687812" cy="1609344"/>
          </a:xfrm>
        </p:spPr>
        <p:txBody>
          <a:bodyPr>
            <a:normAutofit/>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 across all users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jp-code-font-family)"/>
              </a:rPr>
              <a:t>On average, how many new courses have been recommended per test user: 7.7894736842105265</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957318"/>
            <a:ext cx="10419966"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cs typeface="Calibri"/>
              </a:rPr>
              <a:t>Recommendation score is normalized by its maximum so its range is now from 0 to 1.</a:t>
            </a:r>
            <a:endParaRPr lang="en-US" sz="2000" dirty="0">
              <a:cs typeface="Calibri"/>
            </a:endParaRPr>
          </a:p>
        </p:txBody>
      </p:sp>
      <p:pic>
        <p:nvPicPr>
          <p:cNvPr id="5" name="Picture 4">
            <a:extLst>
              <a:ext uri="{FF2B5EF4-FFF2-40B4-BE49-F238E27FC236}">
                <a16:creationId xmlns:a16="http://schemas.microsoft.com/office/drawing/2014/main" id="{1E56A521-648E-4817-A0CD-5F7C6E90D8BF}"/>
              </a:ext>
            </a:extLst>
          </p:cNvPr>
          <p:cNvPicPr>
            <a:picLocks noChangeAspect="1"/>
          </p:cNvPicPr>
          <p:nvPr/>
        </p:nvPicPr>
        <p:blipFill>
          <a:blip r:embed="rId2"/>
          <a:stretch>
            <a:fillRect/>
          </a:stretch>
        </p:blipFill>
        <p:spPr>
          <a:xfrm>
            <a:off x="7032973" y="3291632"/>
            <a:ext cx="4115374" cy="2972215"/>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069848" y="484632"/>
            <a:ext cx="10664952" cy="1609344"/>
          </a:xfrm>
        </p:spPr>
        <p:txBody>
          <a:bodyPr>
            <a:normAutofit fontScale="90000"/>
          </a:bodyPr>
          <a:lstStyle/>
          <a:p>
            <a:r>
              <a:rPr lang="en-US" sz="4000" dirty="0">
                <a:solidFill>
                  <a:srgbClr val="0B49CB"/>
                </a:solidFill>
                <a:latin typeface="Abadi"/>
              </a:rPr>
              <a:t>Flowchart of content-based recommender system using course similarity</a:t>
            </a:r>
          </a:p>
        </p:txBody>
      </p:sp>
      <p:sp>
        <p:nvSpPr>
          <p:cNvPr id="17" name="Content Placeholder 4">
            <a:extLst>
              <a:ext uri="{FF2B5EF4-FFF2-40B4-BE49-F238E27FC236}">
                <a16:creationId xmlns:a16="http://schemas.microsoft.com/office/drawing/2014/main" id="{B6BF3336-E90C-4000-8600-5D52CCE2D4AF}"/>
              </a:ext>
            </a:extLst>
          </p:cNvPr>
          <p:cNvSpPr txBox="1">
            <a:spLocks/>
          </p:cNvSpPr>
          <p:nvPr/>
        </p:nvSpPr>
        <p:spPr>
          <a:xfrm>
            <a:off x="855663" y="1868741"/>
            <a:ext cx="10515600" cy="2203851"/>
          </a:xfrm>
          <a:prstGeom prst="rect">
            <a:avLst/>
          </a:prstGeom>
          <a:ln>
            <a:no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Course genre vectors – one hot encoding of genres for each course.</a:t>
            </a:r>
          </a:p>
          <a:p>
            <a:pPr>
              <a:buFontTx/>
              <a:buChar char="-"/>
            </a:pPr>
            <a:r>
              <a:rPr lang="en-US" sz="2000" dirty="0">
                <a:solidFill>
                  <a:srgbClr val="1C7DDB"/>
                </a:solidFill>
                <a:latin typeface="Abadi"/>
              </a:rPr>
              <a:t>Similarity calculation of 2 vectors to produce a similarity score between 2 courses.</a:t>
            </a:r>
          </a:p>
          <a:p>
            <a:pPr lvl="1">
              <a:buFontTx/>
              <a:buChar char="-"/>
            </a:pPr>
            <a:r>
              <a:rPr lang="en-US" sz="1600" dirty="0">
                <a:solidFill>
                  <a:srgbClr val="1C7DDB"/>
                </a:solidFill>
                <a:latin typeface="Abadi"/>
              </a:rPr>
              <a:t>Similarity based on cosines, </a:t>
            </a:r>
            <a:r>
              <a:rPr lang="en-US" sz="1600" dirty="0" err="1">
                <a:solidFill>
                  <a:srgbClr val="1C7DDB"/>
                </a:solidFill>
                <a:latin typeface="Abadi"/>
              </a:rPr>
              <a:t>elucidean</a:t>
            </a:r>
            <a:r>
              <a:rPr lang="en-US" sz="1600" dirty="0">
                <a:solidFill>
                  <a:srgbClr val="1C7DDB"/>
                </a:solidFill>
                <a:latin typeface="Abadi"/>
              </a:rPr>
              <a:t>, Jaccard.</a:t>
            </a:r>
          </a:p>
          <a:p>
            <a:pPr>
              <a:buFontTx/>
              <a:buChar char="-"/>
            </a:pPr>
            <a:r>
              <a:rPr lang="en-US" sz="2000" dirty="0">
                <a:solidFill>
                  <a:srgbClr val="1C7DDB"/>
                </a:solidFill>
                <a:latin typeface="Abadi"/>
              </a:rPr>
              <a:t>Repeat similarity calculation between all pairs of courses to generate a matrix of similarity scores where the indices are the 2 course indices.</a:t>
            </a:r>
          </a:p>
          <a:p>
            <a:pPr>
              <a:buFontTx/>
              <a:buChar char="-"/>
            </a:pPr>
            <a:r>
              <a:rPr lang="en-US" sz="2000" dirty="0">
                <a:solidFill>
                  <a:srgbClr val="1C7DDB"/>
                </a:solidFill>
                <a:latin typeface="Abadi"/>
              </a:rPr>
              <a:t>For each enrolled and unselected course, extract similarity score from matrix and apply threshold such that only those above threshold will be recommended. Threshold can be absolute value or relative based on the score range.</a:t>
            </a:r>
          </a:p>
        </p:txBody>
      </p:sp>
      <p:cxnSp>
        <p:nvCxnSpPr>
          <p:cNvPr id="18" name="Straight Arrow Connector 17">
            <a:extLst>
              <a:ext uri="{FF2B5EF4-FFF2-40B4-BE49-F238E27FC236}">
                <a16:creationId xmlns:a16="http://schemas.microsoft.com/office/drawing/2014/main" id="{C45FC9A0-DF98-4FCA-9A0C-BEE21274A553}"/>
              </a:ext>
            </a:extLst>
          </p:cNvPr>
          <p:cNvCxnSpPr>
            <a:cxnSpLocks/>
            <a:stCxn id="20" idx="3"/>
            <a:endCxn id="21" idx="1"/>
          </p:cNvCxnSpPr>
          <p:nvPr/>
        </p:nvCxnSpPr>
        <p:spPr>
          <a:xfrm>
            <a:off x="2599297" y="4819625"/>
            <a:ext cx="413785" cy="59028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2">
            <a:extLst>
              <a:ext uri="{FF2B5EF4-FFF2-40B4-BE49-F238E27FC236}">
                <a16:creationId xmlns:a16="http://schemas.microsoft.com/office/drawing/2014/main" id="{E68EBDBD-7B99-4409-8CB4-336CF8DBCB5D}"/>
              </a:ext>
            </a:extLst>
          </p:cNvPr>
          <p:cNvSpPr/>
          <p:nvPr/>
        </p:nvSpPr>
        <p:spPr>
          <a:xfrm>
            <a:off x="5588642" y="4974815"/>
            <a:ext cx="1551298" cy="8766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 Matrix</a:t>
            </a:r>
          </a:p>
        </p:txBody>
      </p:sp>
      <p:sp>
        <p:nvSpPr>
          <p:cNvPr id="20" name="Rounded Rectangle 8">
            <a:extLst>
              <a:ext uri="{FF2B5EF4-FFF2-40B4-BE49-F238E27FC236}">
                <a16:creationId xmlns:a16="http://schemas.microsoft.com/office/drawing/2014/main" id="{B18081EA-7873-43B2-B2A9-D45153AE0256}"/>
              </a:ext>
            </a:extLst>
          </p:cNvPr>
          <p:cNvSpPr/>
          <p:nvPr/>
        </p:nvSpPr>
        <p:spPr>
          <a:xfrm>
            <a:off x="565231" y="4545305"/>
            <a:ext cx="2034066"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1 Genre Vectors</a:t>
            </a:r>
          </a:p>
        </p:txBody>
      </p:sp>
      <p:sp>
        <p:nvSpPr>
          <p:cNvPr id="21" name="Rectangle 20">
            <a:extLst>
              <a:ext uri="{FF2B5EF4-FFF2-40B4-BE49-F238E27FC236}">
                <a16:creationId xmlns:a16="http://schemas.microsoft.com/office/drawing/2014/main" id="{51B756A8-54AC-4060-A84D-2415F57DB725}"/>
              </a:ext>
            </a:extLst>
          </p:cNvPr>
          <p:cNvSpPr/>
          <p:nvPr/>
        </p:nvSpPr>
        <p:spPr>
          <a:xfrm>
            <a:off x="3013082" y="4807535"/>
            <a:ext cx="2255520" cy="12047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Calculation:</a:t>
            </a:r>
          </a:p>
          <a:p>
            <a:pPr algn="ctr"/>
            <a:r>
              <a:rPr lang="en-US" dirty="0">
                <a:solidFill>
                  <a:schemeClr val="tx1"/>
                </a:solidFill>
              </a:rPr>
              <a:t>Cosine or </a:t>
            </a:r>
            <a:r>
              <a:rPr lang="en-US" dirty="0" err="1">
                <a:solidFill>
                  <a:schemeClr val="tx1"/>
                </a:solidFill>
              </a:rPr>
              <a:t>Elucidean</a:t>
            </a:r>
            <a:r>
              <a:rPr lang="en-US" dirty="0">
                <a:solidFill>
                  <a:schemeClr val="tx1"/>
                </a:solidFill>
              </a:rPr>
              <a:t>, Jaccard</a:t>
            </a:r>
          </a:p>
        </p:txBody>
      </p:sp>
      <p:cxnSp>
        <p:nvCxnSpPr>
          <p:cNvPr id="22" name="Straight Arrow Connector 21">
            <a:extLst>
              <a:ext uri="{FF2B5EF4-FFF2-40B4-BE49-F238E27FC236}">
                <a16:creationId xmlns:a16="http://schemas.microsoft.com/office/drawing/2014/main" id="{C04C9D28-BA7B-4CB1-BAE3-42D192285D89}"/>
              </a:ext>
            </a:extLst>
          </p:cNvPr>
          <p:cNvCxnSpPr>
            <a:cxnSpLocks/>
            <a:stCxn id="21" idx="3"/>
            <a:endCxn id="19" idx="1"/>
          </p:cNvCxnSpPr>
          <p:nvPr/>
        </p:nvCxnSpPr>
        <p:spPr>
          <a:xfrm>
            <a:off x="5268602" y="5409906"/>
            <a:ext cx="320040" cy="32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AED7298-9915-435C-B758-3F9EB708A52A}"/>
              </a:ext>
            </a:extLst>
          </p:cNvPr>
          <p:cNvSpPr/>
          <p:nvPr/>
        </p:nvSpPr>
        <p:spPr>
          <a:xfrm>
            <a:off x="7343556" y="5076276"/>
            <a:ext cx="1730994"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check</a:t>
            </a:r>
          </a:p>
        </p:txBody>
      </p:sp>
      <p:cxnSp>
        <p:nvCxnSpPr>
          <p:cNvPr id="24" name="Straight Arrow Connector 23">
            <a:extLst>
              <a:ext uri="{FF2B5EF4-FFF2-40B4-BE49-F238E27FC236}">
                <a16:creationId xmlns:a16="http://schemas.microsoft.com/office/drawing/2014/main" id="{9C6EA78F-2BD9-4239-AA93-63DE25BE4520}"/>
              </a:ext>
            </a:extLst>
          </p:cNvPr>
          <p:cNvCxnSpPr>
            <a:cxnSpLocks/>
            <a:stCxn id="19" idx="3"/>
            <a:endCxn id="23" idx="1"/>
          </p:cNvCxnSpPr>
          <p:nvPr/>
        </p:nvCxnSpPr>
        <p:spPr>
          <a:xfrm>
            <a:off x="7139940" y="5413161"/>
            <a:ext cx="203616"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14">
            <a:extLst>
              <a:ext uri="{FF2B5EF4-FFF2-40B4-BE49-F238E27FC236}">
                <a16:creationId xmlns:a16="http://schemas.microsoft.com/office/drawing/2014/main" id="{37648523-237D-4D4B-93A5-4BDEFDE379F0}"/>
              </a:ext>
            </a:extLst>
          </p:cNvPr>
          <p:cNvSpPr/>
          <p:nvPr/>
        </p:nvSpPr>
        <p:spPr>
          <a:xfrm>
            <a:off x="9603512" y="5138840"/>
            <a:ext cx="2039848"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Scores for courses</a:t>
            </a:r>
          </a:p>
        </p:txBody>
      </p:sp>
      <p:cxnSp>
        <p:nvCxnSpPr>
          <p:cNvPr id="26" name="Straight Arrow Connector 25">
            <a:extLst>
              <a:ext uri="{FF2B5EF4-FFF2-40B4-BE49-F238E27FC236}">
                <a16:creationId xmlns:a16="http://schemas.microsoft.com/office/drawing/2014/main" id="{8244967F-2EE0-477B-8316-948807FA9492}"/>
              </a:ext>
            </a:extLst>
          </p:cNvPr>
          <p:cNvCxnSpPr>
            <a:cxnSpLocks/>
            <a:stCxn id="23" idx="3"/>
            <a:endCxn id="25" idx="1"/>
          </p:cNvCxnSpPr>
          <p:nvPr/>
        </p:nvCxnSpPr>
        <p:spPr>
          <a:xfrm flipV="1">
            <a:off x="9074550" y="5413160"/>
            <a:ext cx="528962"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8">
            <a:extLst>
              <a:ext uri="{FF2B5EF4-FFF2-40B4-BE49-F238E27FC236}">
                <a16:creationId xmlns:a16="http://schemas.microsoft.com/office/drawing/2014/main" id="{90839973-6893-43CC-AD15-2165EF55F05D}"/>
              </a:ext>
            </a:extLst>
          </p:cNvPr>
          <p:cNvSpPr/>
          <p:nvPr/>
        </p:nvSpPr>
        <p:spPr>
          <a:xfrm>
            <a:off x="565231" y="5752088"/>
            <a:ext cx="2016603"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2 Genre Vectors</a:t>
            </a:r>
          </a:p>
        </p:txBody>
      </p:sp>
      <p:cxnSp>
        <p:nvCxnSpPr>
          <p:cNvPr id="28" name="Straight Arrow Connector 27">
            <a:extLst>
              <a:ext uri="{FF2B5EF4-FFF2-40B4-BE49-F238E27FC236}">
                <a16:creationId xmlns:a16="http://schemas.microsoft.com/office/drawing/2014/main" id="{AD6B67F7-8077-4694-9221-9D6F7B2F001B}"/>
              </a:ext>
            </a:extLst>
          </p:cNvPr>
          <p:cNvCxnSpPr>
            <a:cxnSpLocks/>
            <a:stCxn id="27" idx="3"/>
            <a:endCxn id="21" idx="1"/>
          </p:cNvCxnSpPr>
          <p:nvPr/>
        </p:nvCxnSpPr>
        <p:spPr>
          <a:xfrm flipV="1">
            <a:off x="2581834" y="5409906"/>
            <a:ext cx="431248" cy="6165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8">
            <a:extLst>
              <a:ext uri="{FF2B5EF4-FFF2-40B4-BE49-F238E27FC236}">
                <a16:creationId xmlns:a16="http://schemas.microsoft.com/office/drawing/2014/main" id="{6D1F5635-80F8-4CB7-B595-782FFE0F4EFA}"/>
              </a:ext>
            </a:extLst>
          </p:cNvPr>
          <p:cNvSpPr/>
          <p:nvPr/>
        </p:nvSpPr>
        <p:spPr>
          <a:xfrm>
            <a:off x="5332260" y="3996665"/>
            <a:ext cx="2034066"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Enrolled Course Genre Vectors</a:t>
            </a:r>
          </a:p>
        </p:txBody>
      </p:sp>
      <p:sp>
        <p:nvSpPr>
          <p:cNvPr id="46" name="Rounded Rectangle 8">
            <a:extLst>
              <a:ext uri="{FF2B5EF4-FFF2-40B4-BE49-F238E27FC236}">
                <a16:creationId xmlns:a16="http://schemas.microsoft.com/office/drawing/2014/main" id="{D57C76EF-93A3-4BC2-9592-39BF75190AB6}"/>
              </a:ext>
            </a:extLst>
          </p:cNvPr>
          <p:cNvSpPr/>
          <p:nvPr/>
        </p:nvSpPr>
        <p:spPr>
          <a:xfrm>
            <a:off x="5416080" y="6226168"/>
            <a:ext cx="1927475"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Course Genre Vectors</a:t>
            </a:r>
          </a:p>
        </p:txBody>
      </p:sp>
      <p:cxnSp>
        <p:nvCxnSpPr>
          <p:cNvPr id="48" name="Straight Arrow Connector 47">
            <a:extLst>
              <a:ext uri="{FF2B5EF4-FFF2-40B4-BE49-F238E27FC236}">
                <a16:creationId xmlns:a16="http://schemas.microsoft.com/office/drawing/2014/main" id="{31A48137-8D6E-4E5B-88A2-2F5EE2AA5A98}"/>
              </a:ext>
            </a:extLst>
          </p:cNvPr>
          <p:cNvCxnSpPr>
            <a:cxnSpLocks/>
            <a:stCxn id="45" idx="2"/>
            <a:endCxn id="19" idx="0"/>
          </p:cNvCxnSpPr>
          <p:nvPr/>
        </p:nvCxnSpPr>
        <p:spPr>
          <a:xfrm>
            <a:off x="6349293" y="4545305"/>
            <a:ext cx="14998" cy="4295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343CE6-1563-467D-96BE-3D89E9E3FF10}"/>
              </a:ext>
            </a:extLst>
          </p:cNvPr>
          <p:cNvCxnSpPr>
            <a:cxnSpLocks/>
            <a:stCxn id="46" idx="0"/>
            <a:endCxn id="19" idx="2"/>
          </p:cNvCxnSpPr>
          <p:nvPr/>
        </p:nvCxnSpPr>
        <p:spPr>
          <a:xfrm flipH="1" flipV="1">
            <a:off x="6364291" y="5851506"/>
            <a:ext cx="15527" cy="3746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000" dirty="0">
              <a:solidFill>
                <a:srgbClr val="1C7DDB"/>
              </a:solidFill>
              <a:latin typeface="Abad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jp-code-font-family)"/>
              </a:rPr>
              <a:t>On average, how many new courses have been recommended per test user: 11.573753814852493</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2079939"/>
            <a:ext cx="10419966" cy="6193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Similarity based on cosine, which ranges from 0 to 1.</a:t>
            </a:r>
          </a:p>
        </p:txBody>
      </p:sp>
      <p:pic>
        <p:nvPicPr>
          <p:cNvPr id="5" name="Picture 4">
            <a:extLst>
              <a:ext uri="{FF2B5EF4-FFF2-40B4-BE49-F238E27FC236}">
                <a16:creationId xmlns:a16="http://schemas.microsoft.com/office/drawing/2014/main" id="{E0EFD710-C464-40F6-A8D6-66390F94546B}"/>
              </a:ext>
            </a:extLst>
          </p:cNvPr>
          <p:cNvPicPr>
            <a:picLocks noChangeAspect="1"/>
          </p:cNvPicPr>
          <p:nvPr/>
        </p:nvPicPr>
        <p:blipFill>
          <a:blip r:embed="rId2"/>
          <a:stretch>
            <a:fillRect/>
          </a:stretch>
        </p:blipFill>
        <p:spPr>
          <a:xfrm>
            <a:off x="6978878" y="3128750"/>
            <a:ext cx="4029637" cy="3038899"/>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clustering-based recommender system</a:t>
            </a:r>
          </a:p>
        </p:txBody>
      </p:sp>
      <p:sp>
        <p:nvSpPr>
          <p:cNvPr id="17" name="Content Placeholder 4">
            <a:extLst>
              <a:ext uri="{FF2B5EF4-FFF2-40B4-BE49-F238E27FC236}">
                <a16:creationId xmlns:a16="http://schemas.microsoft.com/office/drawing/2014/main" id="{1716A331-9AC2-44DB-8E38-5D603C1A157C}"/>
              </a:ext>
            </a:extLst>
          </p:cNvPr>
          <p:cNvSpPr txBox="1">
            <a:spLocks/>
          </p:cNvSpPr>
          <p:nvPr/>
        </p:nvSpPr>
        <p:spPr>
          <a:xfrm>
            <a:off x="855663" y="2027004"/>
            <a:ext cx="10515600" cy="2436680"/>
          </a:xfrm>
          <a:prstGeom prst="rect">
            <a:avLst/>
          </a:prstGeom>
          <a:ln>
            <a:no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User profile genre vectors – one hot encoding of genres for each course.</a:t>
            </a:r>
          </a:p>
          <a:p>
            <a:pPr>
              <a:buFontTx/>
              <a:buChar char="-"/>
            </a:pPr>
            <a:r>
              <a:rPr lang="en-US" sz="2000" dirty="0">
                <a:solidFill>
                  <a:srgbClr val="1C7DDB"/>
                </a:solidFill>
                <a:latin typeface="Abadi"/>
              </a:rPr>
              <a:t>Extract genre or features out and normalize them by either min/max or standard scaler.</a:t>
            </a:r>
            <a:endParaRPr lang="en-US" sz="1600" dirty="0">
              <a:solidFill>
                <a:srgbClr val="1C7DDB"/>
              </a:solidFill>
              <a:latin typeface="Abadi"/>
            </a:endParaRPr>
          </a:p>
          <a:p>
            <a:pPr>
              <a:buFontTx/>
              <a:buChar char="-"/>
            </a:pPr>
            <a:r>
              <a:rPr lang="en-US" sz="2000" dirty="0">
                <a:solidFill>
                  <a:srgbClr val="1C7DDB"/>
                </a:solidFill>
                <a:latin typeface="Abadi"/>
              </a:rPr>
              <a:t>Apply PCA dimension reduction on a range of components and find its optimum. Apply this optimum to get the reduced number of features.</a:t>
            </a:r>
          </a:p>
          <a:p>
            <a:pPr>
              <a:buFontTx/>
              <a:buChar char="-"/>
            </a:pPr>
            <a:r>
              <a:rPr lang="en-US" sz="2000" dirty="0">
                <a:solidFill>
                  <a:srgbClr val="1C7DDB"/>
                </a:solidFill>
                <a:latin typeface="Abadi"/>
              </a:rPr>
              <a:t>Apply reduced featured to K-Means clusters on a range of clusters to find its optimum. Apply this optimum to get the PCA-KNN model.</a:t>
            </a:r>
          </a:p>
          <a:p>
            <a:pPr>
              <a:buFontTx/>
              <a:buChar char="-"/>
            </a:pPr>
            <a:r>
              <a:rPr lang="en-US" sz="2000" dirty="0">
                <a:solidFill>
                  <a:srgbClr val="1C7DDB"/>
                </a:solidFill>
                <a:latin typeface="Abadi"/>
              </a:rPr>
              <a:t>Use PCA-KNN model to predict which cluster test users belong to according to their user profile genre vectors.</a:t>
            </a:r>
          </a:p>
        </p:txBody>
      </p:sp>
      <p:cxnSp>
        <p:nvCxnSpPr>
          <p:cNvPr id="18" name="Straight Arrow Connector 17">
            <a:extLst>
              <a:ext uri="{FF2B5EF4-FFF2-40B4-BE49-F238E27FC236}">
                <a16:creationId xmlns:a16="http://schemas.microsoft.com/office/drawing/2014/main" id="{FC6C0C0A-D82A-4688-97FE-E412EED502E5}"/>
              </a:ext>
            </a:extLst>
          </p:cNvPr>
          <p:cNvCxnSpPr>
            <a:cxnSpLocks/>
            <a:stCxn id="20" idx="3"/>
            <a:endCxn id="21" idx="1"/>
          </p:cNvCxnSpPr>
          <p:nvPr/>
        </p:nvCxnSpPr>
        <p:spPr>
          <a:xfrm flipV="1">
            <a:off x="1622244" y="5401060"/>
            <a:ext cx="313893" cy="2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2">
            <a:extLst>
              <a:ext uri="{FF2B5EF4-FFF2-40B4-BE49-F238E27FC236}">
                <a16:creationId xmlns:a16="http://schemas.microsoft.com/office/drawing/2014/main" id="{3AD81302-5114-4781-ADB1-7F31CE8898E3}"/>
              </a:ext>
            </a:extLst>
          </p:cNvPr>
          <p:cNvSpPr/>
          <p:nvPr/>
        </p:nvSpPr>
        <p:spPr>
          <a:xfrm>
            <a:off x="6641848" y="5131755"/>
            <a:ext cx="1006677" cy="5464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Reduced Features</a:t>
            </a:r>
          </a:p>
        </p:txBody>
      </p:sp>
      <p:sp>
        <p:nvSpPr>
          <p:cNvPr id="20" name="Rounded Rectangle 8">
            <a:extLst>
              <a:ext uri="{FF2B5EF4-FFF2-40B4-BE49-F238E27FC236}">
                <a16:creationId xmlns:a16="http://schemas.microsoft.com/office/drawing/2014/main" id="{084961CE-6573-4ADC-BB24-BE596CDE64A2}"/>
              </a:ext>
            </a:extLst>
          </p:cNvPr>
          <p:cNvSpPr/>
          <p:nvPr/>
        </p:nvSpPr>
        <p:spPr>
          <a:xfrm>
            <a:off x="129328" y="5127037"/>
            <a:ext cx="1492916"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Profile Genre Vectors</a:t>
            </a:r>
          </a:p>
        </p:txBody>
      </p:sp>
      <p:sp>
        <p:nvSpPr>
          <p:cNvPr id="21" name="Rectangle 20">
            <a:extLst>
              <a:ext uri="{FF2B5EF4-FFF2-40B4-BE49-F238E27FC236}">
                <a16:creationId xmlns:a16="http://schemas.microsoft.com/office/drawing/2014/main" id="{75206CA8-F319-430F-8980-8ECB918598A9}"/>
              </a:ext>
            </a:extLst>
          </p:cNvPr>
          <p:cNvSpPr/>
          <p:nvPr/>
        </p:nvSpPr>
        <p:spPr>
          <a:xfrm>
            <a:off x="1936137" y="5126740"/>
            <a:ext cx="929576" cy="5486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Extract Features</a:t>
            </a:r>
          </a:p>
        </p:txBody>
      </p:sp>
      <p:cxnSp>
        <p:nvCxnSpPr>
          <p:cNvPr id="22" name="Straight Arrow Connector 21">
            <a:extLst>
              <a:ext uri="{FF2B5EF4-FFF2-40B4-BE49-F238E27FC236}">
                <a16:creationId xmlns:a16="http://schemas.microsoft.com/office/drawing/2014/main" id="{68159050-EE31-445C-8E7D-99AD3C573F93}"/>
              </a:ext>
            </a:extLst>
          </p:cNvPr>
          <p:cNvCxnSpPr>
            <a:cxnSpLocks/>
            <a:stCxn id="21" idx="3"/>
            <a:endCxn id="38" idx="1"/>
          </p:cNvCxnSpPr>
          <p:nvPr/>
        </p:nvCxnSpPr>
        <p:spPr>
          <a:xfrm flipV="1">
            <a:off x="2865713" y="5391466"/>
            <a:ext cx="301487" cy="959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F94BCC-3518-41CD-B00F-92ABCA95236A}"/>
              </a:ext>
            </a:extLst>
          </p:cNvPr>
          <p:cNvCxnSpPr>
            <a:cxnSpLocks/>
            <a:stCxn id="19" idx="3"/>
            <a:endCxn id="46" idx="1"/>
          </p:cNvCxnSpPr>
          <p:nvPr/>
        </p:nvCxnSpPr>
        <p:spPr>
          <a:xfrm>
            <a:off x="7648525" y="5404969"/>
            <a:ext cx="27389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14">
            <a:extLst>
              <a:ext uri="{FF2B5EF4-FFF2-40B4-BE49-F238E27FC236}">
                <a16:creationId xmlns:a16="http://schemas.microsoft.com/office/drawing/2014/main" id="{B3893E31-4FD3-457A-A69A-814DF9FB1F19}"/>
              </a:ext>
            </a:extLst>
          </p:cNvPr>
          <p:cNvSpPr/>
          <p:nvPr/>
        </p:nvSpPr>
        <p:spPr>
          <a:xfrm>
            <a:off x="9908374" y="5112390"/>
            <a:ext cx="180681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PCA-KNN Model</a:t>
            </a:r>
          </a:p>
        </p:txBody>
      </p:sp>
      <p:cxnSp>
        <p:nvCxnSpPr>
          <p:cNvPr id="26" name="Straight Arrow Connector 25">
            <a:extLst>
              <a:ext uri="{FF2B5EF4-FFF2-40B4-BE49-F238E27FC236}">
                <a16:creationId xmlns:a16="http://schemas.microsoft.com/office/drawing/2014/main" id="{C37B3C7B-40D5-4E77-8CE8-6F40A8722ACF}"/>
              </a:ext>
            </a:extLst>
          </p:cNvPr>
          <p:cNvCxnSpPr>
            <a:cxnSpLocks/>
            <a:stCxn id="46" idx="3"/>
            <a:endCxn id="25" idx="1"/>
          </p:cNvCxnSpPr>
          <p:nvPr/>
        </p:nvCxnSpPr>
        <p:spPr>
          <a:xfrm flipV="1">
            <a:off x="9634481" y="5386710"/>
            <a:ext cx="273893" cy="182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63E21FA-C2C3-4EC2-8823-28442BE26B8F}"/>
              </a:ext>
            </a:extLst>
          </p:cNvPr>
          <p:cNvSpPr/>
          <p:nvPr/>
        </p:nvSpPr>
        <p:spPr>
          <a:xfrm>
            <a:off x="3167200" y="4835206"/>
            <a:ext cx="1652279" cy="11125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Normalize Features:</a:t>
            </a:r>
          </a:p>
          <a:p>
            <a:pPr algn="ctr"/>
            <a:r>
              <a:rPr lang="en-US" sz="1400" dirty="0">
                <a:solidFill>
                  <a:schemeClr val="tx1"/>
                </a:solidFill>
              </a:rPr>
              <a:t>Min/Max, Standard</a:t>
            </a:r>
          </a:p>
        </p:txBody>
      </p:sp>
      <p:sp>
        <p:nvSpPr>
          <p:cNvPr id="46" name="Rectangle 45">
            <a:extLst>
              <a:ext uri="{FF2B5EF4-FFF2-40B4-BE49-F238E27FC236}">
                <a16:creationId xmlns:a16="http://schemas.microsoft.com/office/drawing/2014/main" id="{8C3F300C-9432-45BC-BE2C-F9B1A5BFC3C7}"/>
              </a:ext>
            </a:extLst>
          </p:cNvPr>
          <p:cNvSpPr/>
          <p:nvPr/>
        </p:nvSpPr>
        <p:spPr>
          <a:xfrm>
            <a:off x="7922418" y="4881579"/>
            <a:ext cx="1712063" cy="10467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K-Means Clustering:</a:t>
            </a:r>
          </a:p>
          <a:p>
            <a:pPr algn="ctr"/>
            <a:r>
              <a:rPr lang="en-US" sz="1400" dirty="0">
                <a:solidFill>
                  <a:schemeClr val="tx1"/>
                </a:solidFill>
              </a:rPr>
              <a:t>Find Optimum</a:t>
            </a:r>
          </a:p>
        </p:txBody>
      </p:sp>
      <p:cxnSp>
        <p:nvCxnSpPr>
          <p:cNvPr id="47" name="Straight Arrow Connector 46">
            <a:extLst>
              <a:ext uri="{FF2B5EF4-FFF2-40B4-BE49-F238E27FC236}">
                <a16:creationId xmlns:a16="http://schemas.microsoft.com/office/drawing/2014/main" id="{81F562B6-408A-4D2B-9F7D-84A0A28520C4}"/>
              </a:ext>
            </a:extLst>
          </p:cNvPr>
          <p:cNvCxnSpPr>
            <a:cxnSpLocks/>
            <a:stCxn id="38" idx="3"/>
            <a:endCxn id="70" idx="1"/>
          </p:cNvCxnSpPr>
          <p:nvPr/>
        </p:nvCxnSpPr>
        <p:spPr>
          <a:xfrm>
            <a:off x="4819479" y="5391466"/>
            <a:ext cx="243331" cy="152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8">
            <a:extLst>
              <a:ext uri="{FF2B5EF4-FFF2-40B4-BE49-F238E27FC236}">
                <a16:creationId xmlns:a16="http://schemas.microsoft.com/office/drawing/2014/main" id="{E98E521E-C7FE-4474-AE4B-EA5E5731084A}"/>
              </a:ext>
            </a:extLst>
          </p:cNvPr>
          <p:cNvSpPr/>
          <p:nvPr/>
        </p:nvSpPr>
        <p:spPr>
          <a:xfrm>
            <a:off x="9904323" y="4131279"/>
            <a:ext cx="181086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Test User Profile Genre Vectors</a:t>
            </a:r>
          </a:p>
        </p:txBody>
      </p:sp>
      <p:sp>
        <p:nvSpPr>
          <p:cNvPr id="57" name="Rounded Rectangle 8">
            <a:extLst>
              <a:ext uri="{FF2B5EF4-FFF2-40B4-BE49-F238E27FC236}">
                <a16:creationId xmlns:a16="http://schemas.microsoft.com/office/drawing/2014/main" id="{3943A3AF-53D5-489F-A7F3-5D9AA2C2184C}"/>
              </a:ext>
            </a:extLst>
          </p:cNvPr>
          <p:cNvSpPr/>
          <p:nvPr/>
        </p:nvSpPr>
        <p:spPr>
          <a:xfrm>
            <a:off x="9988819" y="598612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Predict Cluster</a:t>
            </a:r>
          </a:p>
        </p:txBody>
      </p:sp>
      <p:cxnSp>
        <p:nvCxnSpPr>
          <p:cNvPr id="58" name="Straight Arrow Connector 57">
            <a:extLst>
              <a:ext uri="{FF2B5EF4-FFF2-40B4-BE49-F238E27FC236}">
                <a16:creationId xmlns:a16="http://schemas.microsoft.com/office/drawing/2014/main" id="{1EC5AEE7-6CA2-4F57-8CE5-A2B1645FDF84}"/>
              </a:ext>
            </a:extLst>
          </p:cNvPr>
          <p:cNvCxnSpPr>
            <a:cxnSpLocks/>
            <a:stCxn id="56" idx="2"/>
            <a:endCxn id="25" idx="0"/>
          </p:cNvCxnSpPr>
          <p:nvPr/>
        </p:nvCxnSpPr>
        <p:spPr>
          <a:xfrm>
            <a:off x="10809754" y="4679919"/>
            <a:ext cx="2025" cy="43247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5DBFE8B-2A3F-416A-B302-B407404DAC24}"/>
              </a:ext>
            </a:extLst>
          </p:cNvPr>
          <p:cNvCxnSpPr>
            <a:cxnSpLocks/>
            <a:stCxn id="25" idx="2"/>
            <a:endCxn id="57" idx="0"/>
          </p:cNvCxnSpPr>
          <p:nvPr/>
        </p:nvCxnSpPr>
        <p:spPr>
          <a:xfrm>
            <a:off x="10811779" y="5661030"/>
            <a:ext cx="0" cy="3250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4E7441D-236D-416E-A754-054F7D6D8899}"/>
              </a:ext>
            </a:extLst>
          </p:cNvPr>
          <p:cNvSpPr/>
          <p:nvPr/>
        </p:nvSpPr>
        <p:spPr>
          <a:xfrm>
            <a:off x="5062810" y="5018086"/>
            <a:ext cx="1315890" cy="777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PCA:</a:t>
            </a:r>
          </a:p>
          <a:p>
            <a:pPr algn="ctr"/>
            <a:r>
              <a:rPr lang="en-US" sz="1400" dirty="0">
                <a:solidFill>
                  <a:schemeClr val="tx1"/>
                </a:solidFill>
              </a:rPr>
              <a:t>Find Optimum</a:t>
            </a:r>
          </a:p>
        </p:txBody>
      </p:sp>
      <p:cxnSp>
        <p:nvCxnSpPr>
          <p:cNvPr id="96" name="Straight Arrow Connector 95">
            <a:extLst>
              <a:ext uri="{FF2B5EF4-FFF2-40B4-BE49-F238E27FC236}">
                <a16:creationId xmlns:a16="http://schemas.microsoft.com/office/drawing/2014/main" id="{D4EC754D-BAB3-4328-9F92-5A6F7B5A2E8D}"/>
              </a:ext>
            </a:extLst>
          </p:cNvPr>
          <p:cNvCxnSpPr>
            <a:cxnSpLocks/>
            <a:stCxn id="70" idx="3"/>
            <a:endCxn id="19" idx="1"/>
          </p:cNvCxnSpPr>
          <p:nvPr/>
        </p:nvCxnSpPr>
        <p:spPr>
          <a:xfrm flipV="1">
            <a:off x="6378700" y="5404969"/>
            <a:ext cx="263148" cy="17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537962" y="2868135"/>
            <a:ext cx="4720206" cy="3673475"/>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var(--jp-code-font-family)"/>
              </a:rPr>
              <a:t>On average, how many new courses have been recommended per test user: 1.249</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940559"/>
            <a:ext cx="10419966" cy="976312"/>
          </a:xfrm>
          <a:prstGeom prst="rect">
            <a:avLst/>
          </a:prstGeom>
          <a:ln>
            <a:no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Optimum number of PCA components = 9</a:t>
            </a:r>
          </a:p>
          <a:p>
            <a:pPr marL="0" indent="0">
              <a:buNone/>
            </a:pPr>
            <a:r>
              <a:rPr lang="en-US" sz="2200" dirty="0">
                <a:solidFill>
                  <a:srgbClr val="1C7DDB"/>
                </a:solidFill>
                <a:latin typeface="Abadi"/>
                <a:cs typeface="Calibri"/>
              </a:rPr>
              <a:t>Optimum number of K-Means clusters = 11</a:t>
            </a:r>
          </a:p>
          <a:p>
            <a:pPr marL="0" indent="0">
              <a:buNone/>
            </a:pPr>
            <a:r>
              <a:rPr lang="en-US" sz="2200" dirty="0">
                <a:solidFill>
                  <a:srgbClr val="1C7DDB"/>
                </a:solidFill>
                <a:latin typeface="Abadi"/>
                <a:cs typeface="Calibri"/>
              </a:rPr>
              <a:t>Recommend only courses with more than 100 enrollments.</a:t>
            </a:r>
          </a:p>
        </p:txBody>
      </p:sp>
      <p:pic>
        <p:nvPicPr>
          <p:cNvPr id="5" name="Picture 4">
            <a:extLst>
              <a:ext uri="{FF2B5EF4-FFF2-40B4-BE49-F238E27FC236}">
                <a16:creationId xmlns:a16="http://schemas.microsoft.com/office/drawing/2014/main" id="{ECC5DDC2-2C1A-4FAA-A2AF-ACAB4ECC07D9}"/>
              </a:ext>
            </a:extLst>
          </p:cNvPr>
          <p:cNvPicPr>
            <a:picLocks noChangeAspect="1"/>
          </p:cNvPicPr>
          <p:nvPr/>
        </p:nvPicPr>
        <p:blipFill>
          <a:blip r:embed="rId2"/>
          <a:stretch>
            <a:fillRect/>
          </a:stretch>
        </p:blipFill>
        <p:spPr>
          <a:xfrm>
            <a:off x="6458334" y="3420298"/>
            <a:ext cx="5147941" cy="3213293"/>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normAutofit fontScale="90000"/>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50308" y="45995"/>
            <a:ext cx="11076432" cy="1609344"/>
          </a:xfrm>
        </p:spPr>
        <p:txBody>
          <a:bodyPr>
            <a:normAutofit/>
          </a:bodyPr>
          <a:lstStyle/>
          <a:p>
            <a:r>
              <a:rPr lang="en-US" sz="36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272541"/>
            <a:ext cx="10515600" cy="3825239"/>
          </a:xfrm>
          <a:prstGeom prst="rect">
            <a:avLst/>
          </a:prstGeom>
          <a:ln>
            <a:no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Input data is user-item-rating interaction matrix.</a:t>
            </a:r>
          </a:p>
          <a:p>
            <a:pPr>
              <a:buFontTx/>
              <a:buChar char="-"/>
            </a:pPr>
            <a:r>
              <a:rPr lang="en-US" sz="2000" dirty="0">
                <a:solidFill>
                  <a:srgbClr val="1C7DDB"/>
                </a:solidFill>
                <a:latin typeface="Abadi"/>
              </a:rPr>
              <a:t>Raw data is split into train-test split by percentage, e.g., 25%.</a:t>
            </a:r>
          </a:p>
          <a:p>
            <a:pPr>
              <a:buFontTx/>
              <a:buChar char="-"/>
            </a:pPr>
            <a:r>
              <a:rPr lang="en-US" sz="2000" dirty="0">
                <a:solidFill>
                  <a:srgbClr val="1C7DDB"/>
                </a:solidFill>
                <a:latin typeface="Abadi"/>
              </a:rPr>
              <a:t>Surprise scikit learn KNN model is initiated using hyperparameters (similarity measurement = cosine, </a:t>
            </a:r>
            <a:r>
              <a:rPr lang="en-US" sz="2000" dirty="0" err="1">
                <a:solidFill>
                  <a:srgbClr val="1C7DDB"/>
                </a:solidFill>
                <a:latin typeface="Abadi"/>
              </a:rPr>
              <a:t>user_based</a:t>
            </a:r>
            <a:r>
              <a:rPr lang="en-US" sz="2000" dirty="0">
                <a:solidFill>
                  <a:srgbClr val="1C7DDB"/>
                </a:solidFill>
                <a:latin typeface="Abadi"/>
              </a:rPr>
              <a:t>=True, minimum cluster k = 1). Train dataset is fitted to model.</a:t>
            </a:r>
          </a:p>
          <a:p>
            <a:pPr>
              <a:buFontTx/>
              <a:buChar char="-"/>
            </a:pPr>
            <a:r>
              <a:rPr lang="en-US" sz="2000" dirty="0">
                <a:solidFill>
                  <a:srgbClr val="1C7DDB"/>
                </a:solidFill>
                <a:latin typeface="Abadi"/>
              </a:rPr>
              <a:t>Cosine similarity formula</a:t>
            </a:r>
          </a:p>
          <a:p>
            <a:pPr>
              <a:buFontTx/>
              <a:buChar char="-"/>
            </a:pPr>
            <a:endParaRPr lang="en-US" sz="2000" dirty="0">
              <a:solidFill>
                <a:srgbClr val="1C7DDB"/>
              </a:solidFill>
              <a:latin typeface="Abadi"/>
            </a:endParaRPr>
          </a:p>
          <a:p>
            <a:pPr>
              <a:buFontTx/>
              <a:buChar char="-"/>
            </a:pPr>
            <a:r>
              <a:rPr lang="en-US" sz="2000" dirty="0">
                <a:solidFill>
                  <a:srgbClr val="1C7DDB"/>
                </a:solidFill>
                <a:latin typeface="Abadi"/>
              </a:rPr>
              <a:t>Normalized rating by total users ratings</a:t>
            </a:r>
          </a:p>
          <a:p>
            <a:pPr marL="0" indent="0">
              <a:buNone/>
            </a:pPr>
            <a:endParaRPr lang="en-US" sz="2000" dirty="0">
              <a:solidFill>
                <a:srgbClr val="1C7DDB"/>
              </a:solidFill>
              <a:latin typeface="Abadi"/>
            </a:endParaRPr>
          </a:p>
          <a:p>
            <a:pPr>
              <a:buFontTx/>
              <a:buChar char="-"/>
            </a:pPr>
            <a:r>
              <a:rPr lang="en-US" sz="2000" dirty="0">
                <a:solidFill>
                  <a:srgbClr val="1C7DDB"/>
                </a:solidFill>
                <a:latin typeface="Abadi"/>
              </a:rPr>
              <a:t>Predictions are then made on the trained model using the test dataset.</a:t>
            </a:r>
          </a:p>
          <a:p>
            <a:pPr>
              <a:buFontTx/>
              <a:buChar char="-"/>
            </a:pPr>
            <a:r>
              <a:rPr lang="en-US" sz="2000" dirty="0">
                <a:solidFill>
                  <a:srgbClr val="1C7DDB"/>
                </a:solidFill>
                <a:latin typeface="Abadi"/>
              </a:rPr>
              <a:t>Root mean square error between the predictions and test dataset where truth is known.</a:t>
            </a:r>
          </a:p>
          <a:p>
            <a:pPr marL="0" indent="0">
              <a:buNone/>
            </a:pPr>
            <a:endParaRPr lang="en-US" sz="2000" dirty="0">
              <a:solidFill>
                <a:srgbClr val="1C7DDB"/>
              </a:solidFill>
              <a:latin typeface="Abadi"/>
            </a:endParaRP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9" idx="3"/>
            <a:endCxn id="10" idx="1"/>
          </p:cNvCxnSpPr>
          <p:nvPr/>
        </p:nvCxnSpPr>
        <p:spPr>
          <a:xfrm flipV="1">
            <a:off x="4756426" y="5257096"/>
            <a:ext cx="419191" cy="60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7435574" y="498277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2506980" y="4821340"/>
            <a:ext cx="2249446" cy="8835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User-Item-Rating (raw)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5175617" y="4920211"/>
            <a:ext cx="1825813"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KNNBasic</a:t>
            </a:r>
            <a:r>
              <a:rPr lang="en-US" dirty="0">
                <a:solidFill>
                  <a:schemeClr val="tx1"/>
                </a:solidFill>
              </a:rPr>
              <a:t> </a:t>
            </a:r>
          </a:p>
          <a:p>
            <a:pPr algn="ctr"/>
            <a:r>
              <a:rPr lang="en-US" dirty="0">
                <a:solidFill>
                  <a:schemeClr val="tx1"/>
                </a:solidFill>
              </a:rPr>
              <a:t>Data Fit</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7016383" y="525709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9500685" y="4920211"/>
            <a:ext cx="982889"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RMSE</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9081494" y="525548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8">
            <a:extLst>
              <a:ext uri="{FF2B5EF4-FFF2-40B4-BE49-F238E27FC236}">
                <a16:creationId xmlns:a16="http://schemas.microsoft.com/office/drawing/2014/main" id="{D49383FC-973A-44C2-86F5-F6C9665972FD}"/>
              </a:ext>
            </a:extLst>
          </p:cNvPr>
          <p:cNvSpPr/>
          <p:nvPr/>
        </p:nvSpPr>
        <p:spPr>
          <a:xfrm>
            <a:off x="5190569" y="6007333"/>
            <a:ext cx="1810861" cy="6737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User-Item-Rating</a:t>
            </a:r>
          </a:p>
        </p:txBody>
      </p:sp>
      <p:cxnSp>
        <p:nvCxnSpPr>
          <p:cNvPr id="18" name="Straight Arrow Connector 17">
            <a:extLst>
              <a:ext uri="{FF2B5EF4-FFF2-40B4-BE49-F238E27FC236}">
                <a16:creationId xmlns:a16="http://schemas.microsoft.com/office/drawing/2014/main" id="{76D1D892-7325-4984-BB82-4913E0984205}"/>
              </a:ext>
            </a:extLst>
          </p:cNvPr>
          <p:cNvCxnSpPr>
            <a:cxnSpLocks/>
            <a:stCxn id="17" idx="0"/>
            <a:endCxn id="10" idx="2"/>
          </p:cNvCxnSpPr>
          <p:nvPr/>
        </p:nvCxnSpPr>
        <p:spPr>
          <a:xfrm flipH="1" flipV="1">
            <a:off x="6088524" y="5593980"/>
            <a:ext cx="7476" cy="4133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D460104B-FC1A-48F5-BEDB-0874864E4942}"/>
              </a:ext>
            </a:extLst>
          </p:cNvPr>
          <p:cNvPicPr>
            <a:picLocks noChangeAspect="1"/>
          </p:cNvPicPr>
          <p:nvPr/>
        </p:nvPicPr>
        <p:blipFill>
          <a:blip r:embed="rId2"/>
          <a:stretch>
            <a:fillRect/>
          </a:stretch>
        </p:blipFill>
        <p:spPr>
          <a:xfrm>
            <a:off x="4324388" y="2575229"/>
            <a:ext cx="4310664" cy="819265"/>
          </a:xfrm>
          <a:prstGeom prst="rect">
            <a:avLst/>
          </a:prstGeom>
        </p:spPr>
      </p:pic>
      <p:pic>
        <p:nvPicPr>
          <p:cNvPr id="33" name="Picture 32">
            <a:extLst>
              <a:ext uri="{FF2B5EF4-FFF2-40B4-BE49-F238E27FC236}">
                <a16:creationId xmlns:a16="http://schemas.microsoft.com/office/drawing/2014/main" id="{AF6CD619-EBBA-4436-9424-F62C65B11E42}"/>
              </a:ext>
            </a:extLst>
          </p:cNvPr>
          <p:cNvPicPr>
            <a:picLocks noChangeAspect="1"/>
          </p:cNvPicPr>
          <p:nvPr/>
        </p:nvPicPr>
        <p:blipFill>
          <a:blip r:embed="rId3"/>
          <a:stretch>
            <a:fillRect/>
          </a:stretch>
        </p:blipFill>
        <p:spPr>
          <a:xfrm>
            <a:off x="5559337" y="3321643"/>
            <a:ext cx="1840766" cy="845197"/>
          </a:xfrm>
          <a:prstGeom prst="rect">
            <a:avLst/>
          </a:prstGeom>
        </p:spPr>
      </p:pic>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52491" y="45995"/>
            <a:ext cx="10962132" cy="1609344"/>
          </a:xfrm>
        </p:spPr>
        <p:txBody>
          <a:bodyPr>
            <a:normAutofit/>
          </a:bodyPr>
          <a:lstStyle/>
          <a:p>
            <a:r>
              <a:rPr lang="en-US" sz="3600" dirty="0">
                <a:solidFill>
                  <a:srgbClr val="0B49CB"/>
                </a:solidFill>
                <a:latin typeface="Abadi"/>
              </a:rPr>
              <a:t>Flowchart of NMF based recommender system</a:t>
            </a:r>
          </a:p>
        </p:txBody>
      </p:sp>
      <p:sp>
        <p:nvSpPr>
          <p:cNvPr id="17" name="Content Placeholder 4">
            <a:extLst>
              <a:ext uri="{FF2B5EF4-FFF2-40B4-BE49-F238E27FC236}">
                <a16:creationId xmlns:a16="http://schemas.microsoft.com/office/drawing/2014/main" id="{9F6E61B9-6C46-4D07-AC37-64DBA6508991}"/>
              </a:ext>
            </a:extLst>
          </p:cNvPr>
          <p:cNvSpPr txBox="1">
            <a:spLocks/>
          </p:cNvSpPr>
          <p:nvPr/>
        </p:nvSpPr>
        <p:spPr>
          <a:xfrm>
            <a:off x="855663" y="1097282"/>
            <a:ext cx="10515600" cy="3819705"/>
          </a:xfrm>
          <a:prstGeom prst="rect">
            <a:avLst/>
          </a:prstGeom>
          <a:ln>
            <a:no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Input data is user-item-rating interaction matrix.</a:t>
            </a:r>
          </a:p>
          <a:p>
            <a:pPr>
              <a:buFontTx/>
              <a:buChar char="-"/>
            </a:pPr>
            <a:r>
              <a:rPr lang="en-US" sz="2000" dirty="0">
                <a:solidFill>
                  <a:srgbClr val="1C7DDB"/>
                </a:solidFill>
                <a:latin typeface="Abadi"/>
              </a:rPr>
              <a:t>Raw data is split into train-test split by percentage, e.g., 30%.</a:t>
            </a:r>
          </a:p>
          <a:p>
            <a:pPr>
              <a:buFontTx/>
              <a:buChar char="-"/>
            </a:pPr>
            <a:r>
              <a:rPr lang="en-US" sz="2000" dirty="0">
                <a:solidFill>
                  <a:srgbClr val="1C7DDB"/>
                </a:solidFill>
                <a:latin typeface="Abadi"/>
              </a:rPr>
              <a:t>Surprise scikit learn NMF model is initiated using hyperparameters (</a:t>
            </a:r>
            <a:r>
              <a:rPr lang="en-US" sz="2000" dirty="0" err="1">
                <a:solidFill>
                  <a:srgbClr val="1C7DDB"/>
                </a:solidFill>
                <a:latin typeface="Abadi"/>
              </a:rPr>
              <a:t>n_factors</a:t>
            </a:r>
            <a:r>
              <a:rPr lang="en-US" sz="2000" dirty="0">
                <a:solidFill>
                  <a:srgbClr val="1C7DDB"/>
                </a:solidFill>
                <a:latin typeface="Abadi"/>
              </a:rPr>
              <a:t>, </a:t>
            </a:r>
            <a:r>
              <a:rPr lang="en-US" sz="2000" dirty="0" err="1">
                <a:solidFill>
                  <a:srgbClr val="1C7DDB"/>
                </a:solidFill>
                <a:latin typeface="Abadi"/>
              </a:rPr>
              <a:t>n_epochs</a:t>
            </a:r>
            <a:r>
              <a:rPr lang="en-US" sz="2000" dirty="0">
                <a:solidFill>
                  <a:srgbClr val="1C7DDB"/>
                </a:solidFill>
                <a:latin typeface="Abadi"/>
              </a:rPr>
              <a:t>). Train dataset is fitted to model.</a:t>
            </a:r>
          </a:p>
          <a:p>
            <a:pPr>
              <a:buFontTx/>
              <a:buChar char="-"/>
            </a:pPr>
            <a:r>
              <a:rPr lang="en-US" sz="2000" dirty="0">
                <a:solidFill>
                  <a:srgbClr val="1C7DDB"/>
                </a:solidFill>
                <a:latin typeface="Abadi"/>
              </a:rPr>
              <a:t>NMF: A = U x I</a:t>
            </a:r>
          </a:p>
          <a:p>
            <a:pPr marL="0" indent="0">
              <a:buNone/>
            </a:pPr>
            <a:r>
              <a:rPr lang="en-US" sz="2000" dirty="0">
                <a:solidFill>
                  <a:srgbClr val="1C7DDB"/>
                </a:solidFill>
                <a:latin typeface="Abadi"/>
              </a:rPr>
              <a:t>Lower number of features by reducing </a:t>
            </a:r>
          </a:p>
          <a:p>
            <a:pPr marL="0" indent="0">
              <a:buNone/>
            </a:pPr>
            <a:r>
              <a:rPr lang="en-US" sz="2000" dirty="0">
                <a:solidFill>
                  <a:srgbClr val="1C7DDB"/>
                </a:solidFill>
                <a:latin typeface="Abadi"/>
              </a:rPr>
              <a:t>into lower dimensional space.</a:t>
            </a:r>
          </a:p>
          <a:p>
            <a:pPr marL="0" indent="0">
              <a:buNone/>
            </a:pPr>
            <a:endParaRPr lang="en-US" sz="2000" dirty="0">
              <a:solidFill>
                <a:srgbClr val="1C7DDB"/>
              </a:solidFill>
              <a:latin typeface="Abadi"/>
            </a:endParaRPr>
          </a:p>
          <a:p>
            <a:pPr>
              <a:buFontTx/>
              <a:buChar char="-"/>
            </a:pPr>
            <a:r>
              <a:rPr lang="en-US" sz="2000" dirty="0">
                <a:solidFill>
                  <a:srgbClr val="1C7DDB"/>
                </a:solidFill>
                <a:latin typeface="Abadi"/>
              </a:rPr>
              <a:t>Predictions are then made on the trained model using the test dataset.</a:t>
            </a:r>
          </a:p>
          <a:p>
            <a:pPr>
              <a:buFontTx/>
              <a:buChar char="-"/>
            </a:pPr>
            <a:r>
              <a:rPr lang="en-US" sz="2000" dirty="0">
                <a:solidFill>
                  <a:srgbClr val="1C7DDB"/>
                </a:solidFill>
                <a:latin typeface="Abadi"/>
              </a:rPr>
              <a:t>Root mean square error between the predictions and test dataset where truth is known.</a:t>
            </a:r>
          </a:p>
        </p:txBody>
      </p:sp>
      <p:cxnSp>
        <p:nvCxnSpPr>
          <p:cNvPr id="18" name="Straight Arrow Connector 17">
            <a:extLst>
              <a:ext uri="{FF2B5EF4-FFF2-40B4-BE49-F238E27FC236}">
                <a16:creationId xmlns:a16="http://schemas.microsoft.com/office/drawing/2014/main" id="{7C887C8C-2731-47CB-B291-2C5C85450D1D}"/>
              </a:ext>
            </a:extLst>
          </p:cNvPr>
          <p:cNvCxnSpPr>
            <a:cxnSpLocks/>
            <a:stCxn id="20" idx="3"/>
            <a:endCxn id="21" idx="1"/>
          </p:cNvCxnSpPr>
          <p:nvPr/>
        </p:nvCxnSpPr>
        <p:spPr>
          <a:xfrm flipV="1">
            <a:off x="4756426" y="5257096"/>
            <a:ext cx="419191" cy="60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2">
            <a:extLst>
              <a:ext uri="{FF2B5EF4-FFF2-40B4-BE49-F238E27FC236}">
                <a16:creationId xmlns:a16="http://schemas.microsoft.com/office/drawing/2014/main" id="{23D42E88-3FA3-4C62-9328-0F8F47D8C21F}"/>
              </a:ext>
            </a:extLst>
          </p:cNvPr>
          <p:cNvSpPr/>
          <p:nvPr/>
        </p:nvSpPr>
        <p:spPr>
          <a:xfrm>
            <a:off x="7435574" y="498277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Predictions</a:t>
            </a:r>
          </a:p>
        </p:txBody>
      </p:sp>
      <p:sp>
        <p:nvSpPr>
          <p:cNvPr id="20" name="Rounded Rectangle 8">
            <a:extLst>
              <a:ext uri="{FF2B5EF4-FFF2-40B4-BE49-F238E27FC236}">
                <a16:creationId xmlns:a16="http://schemas.microsoft.com/office/drawing/2014/main" id="{699BF464-CA9E-4142-A380-046C5D9CFAEA}"/>
              </a:ext>
            </a:extLst>
          </p:cNvPr>
          <p:cNvSpPr/>
          <p:nvPr/>
        </p:nvSpPr>
        <p:spPr>
          <a:xfrm>
            <a:off x="2691315" y="4821340"/>
            <a:ext cx="2065111" cy="8835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User-Item-Rating (raw) data</a:t>
            </a:r>
          </a:p>
        </p:txBody>
      </p:sp>
      <p:sp>
        <p:nvSpPr>
          <p:cNvPr id="21" name="Rectangle 20">
            <a:extLst>
              <a:ext uri="{FF2B5EF4-FFF2-40B4-BE49-F238E27FC236}">
                <a16:creationId xmlns:a16="http://schemas.microsoft.com/office/drawing/2014/main" id="{7410869D-6437-4DEA-81B0-A7DC37C3333B}"/>
              </a:ext>
            </a:extLst>
          </p:cNvPr>
          <p:cNvSpPr/>
          <p:nvPr/>
        </p:nvSpPr>
        <p:spPr>
          <a:xfrm>
            <a:off x="5175617" y="492021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NMF Data Fit</a:t>
            </a:r>
          </a:p>
        </p:txBody>
      </p:sp>
      <p:cxnSp>
        <p:nvCxnSpPr>
          <p:cNvPr id="22" name="Straight Arrow Connector 21">
            <a:extLst>
              <a:ext uri="{FF2B5EF4-FFF2-40B4-BE49-F238E27FC236}">
                <a16:creationId xmlns:a16="http://schemas.microsoft.com/office/drawing/2014/main" id="{593CED35-A784-45F7-B9A0-BE3DF52D143E}"/>
              </a:ext>
            </a:extLst>
          </p:cNvPr>
          <p:cNvCxnSpPr>
            <a:cxnSpLocks/>
          </p:cNvCxnSpPr>
          <p:nvPr/>
        </p:nvCxnSpPr>
        <p:spPr>
          <a:xfrm>
            <a:off x="7016383" y="525709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F65D1AC-B7F8-42D9-8D5A-43638527B439}"/>
              </a:ext>
            </a:extLst>
          </p:cNvPr>
          <p:cNvSpPr/>
          <p:nvPr/>
        </p:nvSpPr>
        <p:spPr>
          <a:xfrm>
            <a:off x="9500685" y="4920211"/>
            <a:ext cx="982889"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RMSE</a:t>
            </a:r>
          </a:p>
        </p:txBody>
      </p:sp>
      <p:cxnSp>
        <p:nvCxnSpPr>
          <p:cNvPr id="24" name="Straight Arrow Connector 23">
            <a:extLst>
              <a:ext uri="{FF2B5EF4-FFF2-40B4-BE49-F238E27FC236}">
                <a16:creationId xmlns:a16="http://schemas.microsoft.com/office/drawing/2014/main" id="{2C3E82B7-7F26-44AE-A402-5F6A7537524C}"/>
              </a:ext>
            </a:extLst>
          </p:cNvPr>
          <p:cNvCxnSpPr>
            <a:cxnSpLocks/>
          </p:cNvCxnSpPr>
          <p:nvPr/>
        </p:nvCxnSpPr>
        <p:spPr>
          <a:xfrm>
            <a:off x="9081494" y="525548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8">
            <a:extLst>
              <a:ext uri="{FF2B5EF4-FFF2-40B4-BE49-F238E27FC236}">
                <a16:creationId xmlns:a16="http://schemas.microsoft.com/office/drawing/2014/main" id="{FD635076-816B-46AC-A597-36C7F3151BD9}"/>
              </a:ext>
            </a:extLst>
          </p:cNvPr>
          <p:cNvSpPr/>
          <p:nvPr/>
        </p:nvSpPr>
        <p:spPr>
          <a:xfrm>
            <a:off x="5190569" y="6007333"/>
            <a:ext cx="1810861" cy="6737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User-Item-Rating</a:t>
            </a:r>
          </a:p>
        </p:txBody>
      </p:sp>
      <p:cxnSp>
        <p:nvCxnSpPr>
          <p:cNvPr id="26" name="Straight Arrow Connector 25">
            <a:extLst>
              <a:ext uri="{FF2B5EF4-FFF2-40B4-BE49-F238E27FC236}">
                <a16:creationId xmlns:a16="http://schemas.microsoft.com/office/drawing/2014/main" id="{08D11A78-81BB-4060-B9BE-D9EBC70D851E}"/>
              </a:ext>
            </a:extLst>
          </p:cNvPr>
          <p:cNvCxnSpPr>
            <a:cxnSpLocks/>
            <a:stCxn id="25" idx="0"/>
            <a:endCxn id="21" idx="2"/>
          </p:cNvCxnSpPr>
          <p:nvPr/>
        </p:nvCxnSpPr>
        <p:spPr>
          <a:xfrm flipV="1">
            <a:off x="6096000" y="5593980"/>
            <a:ext cx="0" cy="4133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D6752BA-A4F5-4DAD-9980-C5855A1B0FCD}"/>
              </a:ext>
            </a:extLst>
          </p:cNvPr>
          <p:cNvPicPr>
            <a:picLocks noChangeAspect="1"/>
          </p:cNvPicPr>
          <p:nvPr/>
        </p:nvPicPr>
        <p:blipFill>
          <a:blip r:embed="rId2"/>
          <a:stretch>
            <a:fillRect/>
          </a:stretch>
        </p:blipFill>
        <p:spPr>
          <a:xfrm>
            <a:off x="5579386" y="2127352"/>
            <a:ext cx="5176199" cy="1860831"/>
          </a:xfrm>
          <a:prstGeom prst="rect">
            <a:avLst/>
          </a:prstGeom>
        </p:spPr>
      </p:pic>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542925" y="484632"/>
            <a:ext cx="11207115" cy="1609344"/>
          </a:xfrm>
        </p:spPr>
        <p:txBody>
          <a:bodyPr>
            <a:normAutofit/>
          </a:bodyPr>
          <a:lstStyle/>
          <a:p>
            <a:r>
              <a:rPr lang="en-US" sz="3200" dirty="0">
                <a:solidFill>
                  <a:srgbClr val="0B49CB"/>
                </a:solidFill>
                <a:latin typeface="Abadi"/>
              </a:rPr>
              <a:t>Flowchart of Neural Network Embedding based recommender system</a:t>
            </a:r>
          </a:p>
        </p:txBody>
      </p:sp>
      <p:sp>
        <p:nvSpPr>
          <p:cNvPr id="17" name="Content Placeholder 4">
            <a:extLst>
              <a:ext uri="{FF2B5EF4-FFF2-40B4-BE49-F238E27FC236}">
                <a16:creationId xmlns:a16="http://schemas.microsoft.com/office/drawing/2014/main" id="{2F1A4775-AAA9-4A1B-A6DF-33913608E04A}"/>
              </a:ext>
            </a:extLst>
          </p:cNvPr>
          <p:cNvSpPr txBox="1">
            <a:spLocks/>
          </p:cNvSpPr>
          <p:nvPr/>
        </p:nvSpPr>
        <p:spPr>
          <a:xfrm>
            <a:off x="855663" y="1768682"/>
            <a:ext cx="10793412" cy="3144219"/>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Input data is user-item-rating interaction matrix.</a:t>
            </a:r>
          </a:p>
          <a:p>
            <a:pPr>
              <a:buFontTx/>
              <a:buChar char="-"/>
            </a:pPr>
            <a:r>
              <a:rPr lang="en-US" sz="2000" dirty="0">
                <a:solidFill>
                  <a:srgbClr val="1C7DDB"/>
                </a:solidFill>
                <a:latin typeface="Abadi"/>
              </a:rPr>
              <a:t>Surprise scikit learn NMF model is initiated using hyperparameters (</a:t>
            </a:r>
            <a:r>
              <a:rPr lang="en-US" sz="2000" dirty="0" err="1">
                <a:solidFill>
                  <a:srgbClr val="1C7DDB"/>
                </a:solidFill>
                <a:latin typeface="Abadi"/>
              </a:rPr>
              <a:t>n_factors</a:t>
            </a:r>
            <a:r>
              <a:rPr lang="en-US" sz="2000" dirty="0">
                <a:solidFill>
                  <a:srgbClr val="1C7DDB"/>
                </a:solidFill>
                <a:latin typeface="Abadi"/>
              </a:rPr>
              <a:t>, </a:t>
            </a:r>
            <a:r>
              <a:rPr lang="en-US" sz="2000" dirty="0" err="1">
                <a:solidFill>
                  <a:srgbClr val="1C7DDB"/>
                </a:solidFill>
                <a:latin typeface="Abadi"/>
              </a:rPr>
              <a:t>n_epochs</a:t>
            </a:r>
            <a:r>
              <a:rPr lang="en-US" sz="2000" dirty="0">
                <a:solidFill>
                  <a:srgbClr val="1C7DDB"/>
                </a:solidFill>
                <a:latin typeface="Abadi"/>
              </a:rPr>
              <a:t>). Train dataset is fitted to model to get the User Embedding and Item Embedding Feature Vectors.</a:t>
            </a:r>
          </a:p>
          <a:p>
            <a:pPr>
              <a:buFontTx/>
              <a:buChar char="-"/>
            </a:pPr>
            <a:r>
              <a:rPr lang="en-US" sz="2000" dirty="0">
                <a:solidFill>
                  <a:srgbClr val="1C7DDB"/>
                </a:solidFill>
                <a:latin typeface="Abadi"/>
              </a:rPr>
              <a:t>2 Vectors are then merged either by addition, multiplication, min/max or average.</a:t>
            </a:r>
          </a:p>
          <a:p>
            <a:pPr>
              <a:buFontTx/>
              <a:buChar char="-"/>
            </a:pPr>
            <a:r>
              <a:rPr lang="en-US" sz="2000" dirty="0">
                <a:solidFill>
                  <a:srgbClr val="1C7DDB"/>
                </a:solidFill>
                <a:latin typeface="Abadi"/>
              </a:rPr>
              <a:t>Merged dataset is then split into training and test dataset.</a:t>
            </a:r>
          </a:p>
          <a:p>
            <a:pPr>
              <a:buFontTx/>
              <a:buChar char="-"/>
            </a:pPr>
            <a:r>
              <a:rPr lang="en-US" sz="2000" dirty="0">
                <a:solidFill>
                  <a:srgbClr val="1C7DDB"/>
                </a:solidFill>
                <a:latin typeface="Abadi"/>
              </a:rPr>
              <a:t>Linear Regression, or other regression ML model, is fitted with the training dataset.</a:t>
            </a:r>
          </a:p>
          <a:p>
            <a:pPr>
              <a:buFontTx/>
              <a:buChar char="-"/>
            </a:pPr>
            <a:r>
              <a:rPr lang="en-US" sz="2000" dirty="0">
                <a:solidFill>
                  <a:srgbClr val="1C7DDB"/>
                </a:solidFill>
                <a:latin typeface="Abadi"/>
              </a:rPr>
              <a:t>Predictions of ratings are then made on the trained model using the test dataset.</a:t>
            </a:r>
          </a:p>
          <a:p>
            <a:pPr>
              <a:buFontTx/>
              <a:buChar char="-"/>
            </a:pPr>
            <a:r>
              <a:rPr lang="en-US" sz="2000" dirty="0">
                <a:solidFill>
                  <a:srgbClr val="1C7DDB"/>
                </a:solidFill>
                <a:latin typeface="Abadi"/>
              </a:rPr>
              <a:t>Root mean square error between the predictions and test dataset where truth is known.</a:t>
            </a:r>
          </a:p>
        </p:txBody>
      </p:sp>
      <p:cxnSp>
        <p:nvCxnSpPr>
          <p:cNvPr id="18" name="Straight Arrow Connector 17">
            <a:extLst>
              <a:ext uri="{FF2B5EF4-FFF2-40B4-BE49-F238E27FC236}">
                <a16:creationId xmlns:a16="http://schemas.microsoft.com/office/drawing/2014/main" id="{061F1114-C21B-40CD-B979-4E9598337811}"/>
              </a:ext>
            </a:extLst>
          </p:cNvPr>
          <p:cNvCxnSpPr>
            <a:cxnSpLocks/>
            <a:stCxn id="20" idx="3"/>
            <a:endCxn id="21" idx="1"/>
          </p:cNvCxnSpPr>
          <p:nvPr/>
        </p:nvCxnSpPr>
        <p:spPr>
          <a:xfrm>
            <a:off x="1801234" y="5423455"/>
            <a:ext cx="315785" cy="49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2">
            <a:extLst>
              <a:ext uri="{FF2B5EF4-FFF2-40B4-BE49-F238E27FC236}">
                <a16:creationId xmlns:a16="http://schemas.microsoft.com/office/drawing/2014/main" id="{3268B901-BDC4-4464-85CE-8586F65B45E0}"/>
              </a:ext>
            </a:extLst>
          </p:cNvPr>
          <p:cNvSpPr/>
          <p:nvPr/>
        </p:nvSpPr>
        <p:spPr>
          <a:xfrm>
            <a:off x="4074403" y="4904263"/>
            <a:ext cx="1608054" cy="6248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Embedding Feature Vector</a:t>
            </a:r>
          </a:p>
        </p:txBody>
      </p:sp>
      <p:sp>
        <p:nvSpPr>
          <p:cNvPr id="20" name="Rounded Rectangle 8">
            <a:extLst>
              <a:ext uri="{FF2B5EF4-FFF2-40B4-BE49-F238E27FC236}">
                <a16:creationId xmlns:a16="http://schemas.microsoft.com/office/drawing/2014/main" id="{D1499167-D717-4B74-B705-57A4B9B78333}"/>
              </a:ext>
            </a:extLst>
          </p:cNvPr>
          <p:cNvSpPr/>
          <p:nvPr/>
        </p:nvSpPr>
        <p:spPr>
          <a:xfrm>
            <a:off x="122929" y="4981692"/>
            <a:ext cx="1678305" cy="8835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User-Item-Rating (raw) data</a:t>
            </a:r>
          </a:p>
        </p:txBody>
      </p:sp>
      <p:sp>
        <p:nvSpPr>
          <p:cNvPr id="21" name="Rectangle 20">
            <a:extLst>
              <a:ext uri="{FF2B5EF4-FFF2-40B4-BE49-F238E27FC236}">
                <a16:creationId xmlns:a16="http://schemas.microsoft.com/office/drawing/2014/main" id="{95E59A58-96D5-4E9A-98DD-95E64693B47B}"/>
              </a:ext>
            </a:extLst>
          </p:cNvPr>
          <p:cNvSpPr/>
          <p:nvPr/>
        </p:nvSpPr>
        <p:spPr>
          <a:xfrm>
            <a:off x="2117019" y="5091550"/>
            <a:ext cx="1359069"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NMF Data Fit</a:t>
            </a:r>
          </a:p>
        </p:txBody>
      </p:sp>
      <p:cxnSp>
        <p:nvCxnSpPr>
          <p:cNvPr id="22" name="Straight Arrow Connector 21">
            <a:extLst>
              <a:ext uri="{FF2B5EF4-FFF2-40B4-BE49-F238E27FC236}">
                <a16:creationId xmlns:a16="http://schemas.microsoft.com/office/drawing/2014/main" id="{97F509C9-ECE9-4E77-9A31-6B23095B70F1}"/>
              </a:ext>
            </a:extLst>
          </p:cNvPr>
          <p:cNvCxnSpPr>
            <a:cxnSpLocks/>
            <a:stCxn id="21" idx="3"/>
            <a:endCxn id="19" idx="1"/>
          </p:cNvCxnSpPr>
          <p:nvPr/>
        </p:nvCxnSpPr>
        <p:spPr>
          <a:xfrm flipV="1">
            <a:off x="3476088" y="5216679"/>
            <a:ext cx="598315" cy="21175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2B94CA-E447-4CD5-B48E-89F36D3BBEBE}"/>
              </a:ext>
            </a:extLst>
          </p:cNvPr>
          <p:cNvSpPr/>
          <p:nvPr/>
        </p:nvSpPr>
        <p:spPr>
          <a:xfrm>
            <a:off x="6072224" y="4952264"/>
            <a:ext cx="1078495" cy="10668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Merge:</a:t>
            </a:r>
          </a:p>
          <a:p>
            <a:pPr algn="ctr"/>
            <a:r>
              <a:rPr lang="en-US" sz="1400" dirty="0">
                <a:solidFill>
                  <a:schemeClr val="tx1"/>
                </a:solidFill>
              </a:rPr>
              <a:t>Addition,</a:t>
            </a:r>
          </a:p>
          <a:p>
            <a:pPr algn="ctr"/>
            <a:r>
              <a:rPr lang="en-US" sz="1400" dirty="0">
                <a:solidFill>
                  <a:schemeClr val="tx1"/>
                </a:solidFill>
              </a:rPr>
              <a:t>Multiple,</a:t>
            </a:r>
          </a:p>
          <a:p>
            <a:pPr algn="ctr"/>
            <a:r>
              <a:rPr lang="en-US" sz="1400" dirty="0">
                <a:solidFill>
                  <a:schemeClr val="tx1"/>
                </a:solidFill>
              </a:rPr>
              <a:t>Min/max,</a:t>
            </a:r>
          </a:p>
          <a:p>
            <a:pPr algn="ctr"/>
            <a:r>
              <a:rPr lang="en-US" sz="1400" dirty="0">
                <a:solidFill>
                  <a:schemeClr val="tx1"/>
                </a:solidFill>
              </a:rPr>
              <a:t>average</a:t>
            </a:r>
          </a:p>
        </p:txBody>
      </p:sp>
      <p:cxnSp>
        <p:nvCxnSpPr>
          <p:cNvPr id="24" name="Straight Arrow Connector 23">
            <a:extLst>
              <a:ext uri="{FF2B5EF4-FFF2-40B4-BE49-F238E27FC236}">
                <a16:creationId xmlns:a16="http://schemas.microsoft.com/office/drawing/2014/main" id="{DA95E9CC-30A9-416D-8578-B4E529349C46}"/>
              </a:ext>
            </a:extLst>
          </p:cNvPr>
          <p:cNvCxnSpPr>
            <a:cxnSpLocks/>
            <a:stCxn id="19" idx="3"/>
            <a:endCxn id="23" idx="1"/>
          </p:cNvCxnSpPr>
          <p:nvPr/>
        </p:nvCxnSpPr>
        <p:spPr>
          <a:xfrm>
            <a:off x="5682457" y="5216679"/>
            <a:ext cx="389767" cy="2690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6EAC9B4-59CD-488B-92E7-BC22D92A1649}"/>
              </a:ext>
            </a:extLst>
          </p:cNvPr>
          <p:cNvCxnSpPr>
            <a:cxnSpLocks/>
            <a:stCxn id="21" idx="3"/>
            <a:endCxn id="28" idx="1"/>
          </p:cNvCxnSpPr>
          <p:nvPr/>
        </p:nvCxnSpPr>
        <p:spPr>
          <a:xfrm>
            <a:off x="3476088" y="5428435"/>
            <a:ext cx="472123" cy="5593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
            <a:extLst>
              <a:ext uri="{FF2B5EF4-FFF2-40B4-BE49-F238E27FC236}">
                <a16:creationId xmlns:a16="http://schemas.microsoft.com/office/drawing/2014/main" id="{8E931F8C-9B3A-48EE-9054-93C7E2479982}"/>
              </a:ext>
            </a:extLst>
          </p:cNvPr>
          <p:cNvSpPr/>
          <p:nvPr/>
        </p:nvSpPr>
        <p:spPr>
          <a:xfrm>
            <a:off x="3948211" y="5713478"/>
            <a:ext cx="1734246"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Item Embedding Feature Vector</a:t>
            </a:r>
          </a:p>
        </p:txBody>
      </p:sp>
      <p:cxnSp>
        <p:nvCxnSpPr>
          <p:cNvPr id="29" name="Straight Arrow Connector 28">
            <a:extLst>
              <a:ext uri="{FF2B5EF4-FFF2-40B4-BE49-F238E27FC236}">
                <a16:creationId xmlns:a16="http://schemas.microsoft.com/office/drawing/2014/main" id="{7EF412E5-4CBF-4092-AEB3-14C2944C3B5E}"/>
              </a:ext>
            </a:extLst>
          </p:cNvPr>
          <p:cNvCxnSpPr>
            <a:cxnSpLocks/>
            <a:stCxn id="28" idx="3"/>
            <a:endCxn id="23" idx="1"/>
          </p:cNvCxnSpPr>
          <p:nvPr/>
        </p:nvCxnSpPr>
        <p:spPr>
          <a:xfrm flipV="1">
            <a:off x="5682457" y="5485687"/>
            <a:ext cx="389767" cy="50211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FC2DA4-9871-4FA2-AF36-1C8D8575677D}"/>
              </a:ext>
            </a:extLst>
          </p:cNvPr>
          <p:cNvCxnSpPr>
            <a:cxnSpLocks/>
            <a:stCxn id="23" idx="3"/>
            <a:endCxn id="45" idx="1"/>
          </p:cNvCxnSpPr>
          <p:nvPr/>
        </p:nvCxnSpPr>
        <p:spPr>
          <a:xfrm>
            <a:off x="7150719" y="5485687"/>
            <a:ext cx="326490" cy="531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2">
            <a:extLst>
              <a:ext uri="{FF2B5EF4-FFF2-40B4-BE49-F238E27FC236}">
                <a16:creationId xmlns:a16="http://schemas.microsoft.com/office/drawing/2014/main" id="{4E6FDD97-995C-4FAB-830C-8E21FED53A8F}"/>
              </a:ext>
            </a:extLst>
          </p:cNvPr>
          <p:cNvSpPr/>
          <p:nvPr/>
        </p:nvSpPr>
        <p:spPr>
          <a:xfrm>
            <a:off x="9400165" y="5216679"/>
            <a:ext cx="1119592"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Predictions</a:t>
            </a:r>
          </a:p>
        </p:txBody>
      </p:sp>
      <p:sp>
        <p:nvSpPr>
          <p:cNvPr id="45" name="Rectangle 44">
            <a:extLst>
              <a:ext uri="{FF2B5EF4-FFF2-40B4-BE49-F238E27FC236}">
                <a16:creationId xmlns:a16="http://schemas.microsoft.com/office/drawing/2014/main" id="{661E80D0-7166-4D59-AAE3-267D90B935C0}"/>
              </a:ext>
            </a:extLst>
          </p:cNvPr>
          <p:cNvSpPr/>
          <p:nvPr/>
        </p:nvSpPr>
        <p:spPr>
          <a:xfrm>
            <a:off x="7477209" y="5154114"/>
            <a:ext cx="1521274"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Linear Regression </a:t>
            </a:r>
          </a:p>
          <a:p>
            <a:pPr algn="ctr"/>
            <a:r>
              <a:rPr lang="en-US" sz="1400" dirty="0">
                <a:solidFill>
                  <a:schemeClr val="tx1"/>
                </a:solidFill>
              </a:rPr>
              <a:t>Data Fit</a:t>
            </a:r>
          </a:p>
        </p:txBody>
      </p:sp>
      <p:cxnSp>
        <p:nvCxnSpPr>
          <p:cNvPr id="46" name="Straight Arrow Connector 45">
            <a:extLst>
              <a:ext uri="{FF2B5EF4-FFF2-40B4-BE49-F238E27FC236}">
                <a16:creationId xmlns:a16="http://schemas.microsoft.com/office/drawing/2014/main" id="{7203130E-CBCC-4188-867F-0A3EA52BA930}"/>
              </a:ext>
            </a:extLst>
          </p:cNvPr>
          <p:cNvCxnSpPr>
            <a:cxnSpLocks/>
            <a:stCxn id="45" idx="3"/>
          </p:cNvCxnSpPr>
          <p:nvPr/>
        </p:nvCxnSpPr>
        <p:spPr>
          <a:xfrm>
            <a:off x="8998483" y="5490999"/>
            <a:ext cx="40168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BADB962-32BD-4A84-BE68-C013FB6BD4C1}"/>
              </a:ext>
            </a:extLst>
          </p:cNvPr>
          <p:cNvSpPr/>
          <p:nvPr/>
        </p:nvSpPr>
        <p:spPr>
          <a:xfrm>
            <a:off x="10836626" y="5154114"/>
            <a:ext cx="982889"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RMSE</a:t>
            </a:r>
          </a:p>
        </p:txBody>
      </p:sp>
      <p:cxnSp>
        <p:nvCxnSpPr>
          <p:cNvPr id="48" name="Straight Arrow Connector 47">
            <a:extLst>
              <a:ext uri="{FF2B5EF4-FFF2-40B4-BE49-F238E27FC236}">
                <a16:creationId xmlns:a16="http://schemas.microsoft.com/office/drawing/2014/main" id="{09DD131B-D04F-41ED-B69C-6CAB56CB5053}"/>
              </a:ext>
            </a:extLst>
          </p:cNvPr>
          <p:cNvCxnSpPr>
            <a:cxnSpLocks/>
            <a:stCxn id="44" idx="3"/>
            <a:endCxn id="47" idx="1"/>
          </p:cNvCxnSpPr>
          <p:nvPr/>
        </p:nvCxnSpPr>
        <p:spPr>
          <a:xfrm>
            <a:off x="10519757" y="5490999"/>
            <a:ext cx="31686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8">
            <a:extLst>
              <a:ext uri="{FF2B5EF4-FFF2-40B4-BE49-F238E27FC236}">
                <a16:creationId xmlns:a16="http://schemas.microsoft.com/office/drawing/2014/main" id="{F47A338C-4DBC-4979-A1C6-87A56DBEF848}"/>
              </a:ext>
            </a:extLst>
          </p:cNvPr>
          <p:cNvSpPr/>
          <p:nvPr/>
        </p:nvSpPr>
        <p:spPr>
          <a:xfrm>
            <a:off x="7332415" y="6069931"/>
            <a:ext cx="1810861" cy="6737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Test User-Item-Rating</a:t>
            </a:r>
          </a:p>
        </p:txBody>
      </p:sp>
      <p:cxnSp>
        <p:nvCxnSpPr>
          <p:cNvPr id="50" name="Straight Arrow Connector 49">
            <a:extLst>
              <a:ext uri="{FF2B5EF4-FFF2-40B4-BE49-F238E27FC236}">
                <a16:creationId xmlns:a16="http://schemas.microsoft.com/office/drawing/2014/main" id="{ED9D9C72-1013-45FC-BDFE-3E4952ACE807}"/>
              </a:ext>
            </a:extLst>
          </p:cNvPr>
          <p:cNvCxnSpPr>
            <a:cxnSpLocks/>
            <a:stCxn id="49" idx="0"/>
            <a:endCxn id="45" idx="2"/>
          </p:cNvCxnSpPr>
          <p:nvPr/>
        </p:nvCxnSpPr>
        <p:spPr>
          <a:xfrm flipV="1">
            <a:off x="8237846" y="5827883"/>
            <a:ext cx="0" cy="2420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Compare the performance of collaborative-filtering models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2133005"/>
            <a:ext cx="5667057" cy="4359869"/>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KNN and NMF models result in similar RMSE values.</a:t>
            </a:r>
          </a:p>
          <a:p>
            <a:pPr>
              <a:buFontTx/>
              <a:buChar char="-"/>
            </a:pPr>
            <a:r>
              <a:rPr lang="en-US" sz="2000" dirty="0">
                <a:solidFill>
                  <a:srgbClr val="1C7DDB"/>
                </a:solidFill>
                <a:latin typeface="Abadi"/>
              </a:rPr>
              <a:t>Much lower RMSE is with NN-linear regression. The combination of dimensionality reduction and linear regression produced lower RMSE than NMF alone.</a:t>
            </a:r>
          </a:p>
          <a:p>
            <a:pPr>
              <a:buFontTx/>
              <a:buChar char="-"/>
            </a:pPr>
            <a:r>
              <a:rPr lang="en-US" sz="2000" dirty="0">
                <a:solidFill>
                  <a:srgbClr val="1C7DDB"/>
                </a:solidFill>
                <a:latin typeface="Abadi"/>
              </a:rPr>
              <a:t>Even lower RMSE is with NN-random forest regression.</a:t>
            </a:r>
          </a:p>
          <a:p>
            <a:pPr>
              <a:buFontTx/>
              <a:buChar char="-"/>
            </a:pPr>
            <a:r>
              <a:rPr lang="en-US" sz="2000" dirty="0">
                <a:solidFill>
                  <a:srgbClr val="1C7DDB"/>
                </a:solidFill>
                <a:latin typeface="Abadi"/>
              </a:rPr>
              <a:t>Further optimization of hyperparameters given more computation resources may result in even lower RMSE.</a:t>
            </a:r>
            <a:endParaRPr lang="en-US" sz="2200" dirty="0">
              <a:solidFill>
                <a:srgbClr val="1C7DDB"/>
              </a:solidFill>
              <a:latin typeface="Abadi"/>
            </a:endParaRPr>
          </a:p>
        </p:txBody>
      </p:sp>
      <p:pic>
        <p:nvPicPr>
          <p:cNvPr id="8" name="Picture 7">
            <a:extLst>
              <a:ext uri="{FF2B5EF4-FFF2-40B4-BE49-F238E27FC236}">
                <a16:creationId xmlns:a16="http://schemas.microsoft.com/office/drawing/2014/main" id="{AFF6FAD3-12E0-44CC-A221-9F70889E6464}"/>
              </a:ext>
            </a:extLst>
          </p:cNvPr>
          <p:cNvPicPr>
            <a:picLocks noChangeAspect="1"/>
          </p:cNvPicPr>
          <p:nvPr/>
        </p:nvPicPr>
        <p:blipFill>
          <a:blip r:embed="rId2"/>
          <a:stretch>
            <a:fillRect/>
          </a:stretch>
        </p:blipFill>
        <p:spPr>
          <a:xfrm>
            <a:off x="6699050" y="2133006"/>
            <a:ext cx="5370343" cy="4019151"/>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p:txBody>
          <a:bodyPr>
            <a:normAutofit fontScale="90000"/>
          </a:bodyPr>
          <a:lstStyle/>
          <a:p>
            <a:r>
              <a:rPr lang="en-US" sz="4000" dirty="0">
                <a:solidFill>
                  <a:srgbClr val="0B49CB"/>
                </a:solidFill>
                <a:latin typeface="Abadi"/>
              </a:rPr>
              <a:t>Optional: Build a course recommender system app with Streamlit</a:t>
            </a:r>
          </a:p>
        </p:txBody>
      </p:sp>
      <p:sp>
        <p:nvSpPr>
          <p:cNvPr id="4" name="Content Placeholder 4">
            <a:extLst>
              <a:ext uri="{FF2B5EF4-FFF2-40B4-BE49-F238E27FC236}">
                <a16:creationId xmlns:a16="http://schemas.microsoft.com/office/drawing/2014/main" id="{F3C5989F-33DB-E341-8D2D-58919572AF85}"/>
              </a:ext>
            </a:extLst>
          </p:cNvPr>
          <p:cNvSpPr txBox="1">
            <a:spLocks/>
          </p:cNvSpPr>
          <p:nvPr/>
        </p:nvSpPr>
        <p:spPr>
          <a:xfrm>
            <a:off x="855663"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5" name="Content Placeholder 4">
            <a:extLst>
              <a:ext uri="{FF2B5EF4-FFF2-40B4-BE49-F238E27FC236}">
                <a16:creationId xmlns:a16="http://schemas.microsoft.com/office/drawing/2014/main" id="{1A009626-4E30-F64B-B251-6A848BDAB6FC}"/>
              </a:ext>
            </a:extLst>
          </p:cNvPr>
          <p:cNvSpPr txBox="1">
            <a:spLocks/>
          </p:cNvSpPr>
          <p:nvPr/>
        </p:nvSpPr>
        <p:spPr>
          <a:xfrm>
            <a:off x="6694187" y="1792289"/>
            <a:ext cx="4659613"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solidFill>
                <a:srgbClr val="1C7DDB"/>
              </a:solidFill>
              <a:latin typeface="Abadi"/>
            </a:endParaRPr>
          </a:p>
        </p:txBody>
      </p:sp>
      <p:sp>
        <p:nvSpPr>
          <p:cNvPr id="8" name="TextBox 7">
            <a:extLst>
              <a:ext uri="{FF2B5EF4-FFF2-40B4-BE49-F238E27FC236}">
                <a16:creationId xmlns:a16="http://schemas.microsoft.com/office/drawing/2014/main" id="{E5AAF09B-75CD-954A-B082-C62620ABA3F3}"/>
              </a:ext>
            </a:extLst>
          </p:cNvPr>
          <p:cNvSpPr txBox="1"/>
          <p:nvPr/>
        </p:nvSpPr>
        <p:spPr>
          <a:xfrm>
            <a:off x="855662" y="1792289"/>
            <a:ext cx="4659613"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screenshot1</a:t>
            </a:r>
          </a:p>
        </p:txBody>
      </p:sp>
      <p:sp>
        <p:nvSpPr>
          <p:cNvPr id="9" name="TextBox 8">
            <a:extLst>
              <a:ext uri="{FF2B5EF4-FFF2-40B4-BE49-F238E27FC236}">
                <a16:creationId xmlns:a16="http://schemas.microsoft.com/office/drawing/2014/main" id="{95157DD3-6050-F54C-AB8E-316EF062F98D}"/>
              </a:ext>
            </a:extLst>
          </p:cNvPr>
          <p:cNvSpPr txBox="1"/>
          <p:nvPr/>
        </p:nvSpPr>
        <p:spPr>
          <a:xfrm>
            <a:off x="6694187" y="1792289"/>
            <a:ext cx="4642150" cy="400110"/>
          </a:xfrm>
          <a:prstGeom prst="rect">
            <a:avLst/>
          </a:prstGeom>
          <a:noFill/>
        </p:spPr>
        <p:txBody>
          <a:bodyPr wrap="square">
            <a:spAutoFit/>
          </a:bodyPr>
          <a:lstStyle/>
          <a:p>
            <a:pPr marL="0" indent="0">
              <a:buNone/>
            </a:pPr>
            <a:r>
              <a:rPr lang="en-US" sz="2000" dirty="0">
                <a:solidFill>
                  <a:srgbClr val="1C7DDB"/>
                </a:solidFill>
                <a:latin typeface="Abadi"/>
              </a:rPr>
              <a:t>Streamlit app screenshot2</a:t>
            </a:r>
          </a:p>
        </p:txBody>
      </p:sp>
      <p:sp>
        <p:nvSpPr>
          <p:cNvPr id="10" name="Content Placeholder 4">
            <a:extLst>
              <a:ext uri="{FF2B5EF4-FFF2-40B4-BE49-F238E27FC236}">
                <a16:creationId xmlns:a16="http://schemas.microsoft.com/office/drawing/2014/main" id="{A5E5D172-C398-C444-9C12-5E48A3C2030B}"/>
              </a:ext>
            </a:extLst>
          </p:cNvPr>
          <p:cNvSpPr txBox="1">
            <a:spLocks/>
          </p:cNvSpPr>
          <p:nvPr/>
        </p:nvSpPr>
        <p:spPr>
          <a:xfrm>
            <a:off x="855663" y="6056427"/>
            <a:ext cx="10498137" cy="436448"/>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A published Streamlit App URL for a live demo</a:t>
            </a:r>
          </a:p>
        </p:txBody>
      </p:sp>
    </p:spTree>
    <p:extLst>
      <p:ext uri="{BB962C8B-B14F-4D97-AF65-F5344CB8AC3E}">
        <p14:creationId xmlns:p14="http://schemas.microsoft.com/office/powerpoint/2010/main" val="2570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normAutofit/>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1503363" y="1874838"/>
            <a:ext cx="10688637" cy="4351337"/>
          </a:xfrm>
          <a:prstGeom prst="rect">
            <a:avLst/>
          </a:prstGeom>
        </p:spPr>
        <p:txBody>
          <a:bodyPr>
            <a:normAutofit fontScale="92500"/>
          </a:bodyPr>
          <a:lstStyle/>
          <a:p>
            <a:pPr>
              <a:lnSpc>
                <a:spcPct val="100000"/>
              </a:lnSpc>
              <a:spcBef>
                <a:spcPts val="1400"/>
              </a:spcBef>
            </a:pPr>
            <a:r>
              <a:rPr lang="en-US" sz="2000" dirty="0">
                <a:solidFill>
                  <a:schemeClr val="accent3">
                    <a:lumMod val="25000"/>
                  </a:schemeClr>
                </a:solidFill>
                <a:latin typeface="Abadi" panose="020B0604020104020204" pitchFamily="34" charset="0"/>
              </a:rPr>
              <a:t>Most popular courses based on course titles relates to python, data science, data analysis and machine learning.</a:t>
            </a:r>
          </a:p>
          <a:p>
            <a:pPr>
              <a:lnSpc>
                <a:spcPct val="100000"/>
              </a:lnSpc>
              <a:spcBef>
                <a:spcPts val="1400"/>
              </a:spcBef>
            </a:pPr>
            <a:r>
              <a:rPr lang="en-US" sz="2000" dirty="0">
                <a:solidFill>
                  <a:schemeClr val="accent3">
                    <a:lumMod val="25000"/>
                  </a:schemeClr>
                </a:solidFill>
                <a:latin typeface="Abadi" panose="020B0604020104020204" pitchFamily="34" charset="0"/>
              </a:rPr>
              <a:t>Content based recommendation models based on user profiles and course genre, course similarity and clustering mostly recommended data science related courses, which could be simply due to the high popular of these courses and number of course with genres related to data science.</a:t>
            </a:r>
          </a:p>
          <a:p>
            <a:pPr>
              <a:lnSpc>
                <a:spcPct val="100000"/>
              </a:lnSpc>
              <a:spcBef>
                <a:spcPts val="1400"/>
              </a:spcBef>
            </a:pPr>
            <a:r>
              <a:rPr lang="en-US" sz="2000" dirty="0">
                <a:solidFill>
                  <a:schemeClr val="accent3">
                    <a:lumMod val="25000"/>
                  </a:schemeClr>
                </a:solidFill>
                <a:latin typeface="Abadi" panose="020B0604020104020204" pitchFamily="34" charset="0"/>
              </a:rPr>
              <a:t>Stricter constraints, like higher recommendation score thresholds and higher minimum number of enrolled, results in fewer courses being recommended. Adjusting these variables will change the number of recommended courses.</a:t>
            </a:r>
          </a:p>
          <a:p>
            <a:pPr>
              <a:lnSpc>
                <a:spcPct val="100000"/>
              </a:lnSpc>
              <a:spcBef>
                <a:spcPts val="1400"/>
              </a:spcBef>
            </a:pPr>
            <a:r>
              <a:rPr lang="en-US" sz="2000" dirty="0">
                <a:solidFill>
                  <a:schemeClr val="accent3">
                    <a:lumMod val="25000"/>
                  </a:schemeClr>
                </a:solidFill>
                <a:latin typeface="Abadi" panose="020B0604020104020204" pitchFamily="34" charset="0"/>
              </a:rPr>
              <a:t>Of the different collaborative filtering models evaluated, NN-random forest regression performed best in predicting ratings for courses by users.</a:t>
            </a:r>
          </a:p>
          <a:p>
            <a:pPr>
              <a:lnSpc>
                <a:spcPct val="100000"/>
              </a:lnSpc>
              <a:spcBef>
                <a:spcPts val="1400"/>
              </a:spcBef>
            </a:pPr>
            <a:r>
              <a:rPr lang="en-US" sz="2100" dirty="0">
                <a:solidFill>
                  <a:schemeClr val="accent3">
                    <a:lumMod val="25000"/>
                  </a:schemeClr>
                </a:solidFill>
                <a:latin typeface="Abadi" panose="020B0604020104020204" pitchFamily="34" charset="0"/>
              </a:rPr>
              <a:t>Further ML regression models and optimization of hyperparameters given more computation resources may result in even lower RMSE.</a:t>
            </a:r>
          </a:p>
          <a:p>
            <a:pPr>
              <a:lnSpc>
                <a:spcPct val="100000"/>
              </a:lnSpc>
              <a:spcBef>
                <a:spcPts val="1400"/>
              </a:spcBef>
            </a:pPr>
            <a:endParaRPr lang="en-US" sz="2000" dirty="0">
              <a:solidFill>
                <a:schemeClr val="accent3">
                  <a:lumMod val="25000"/>
                </a:schemeClr>
              </a:solidFill>
              <a:latin typeface="Abadi" panose="020B0604020104020204" pitchFamily="34" charset="0"/>
            </a:endParaRPr>
          </a:p>
          <a:p>
            <a:pPr>
              <a:lnSpc>
                <a:spcPct val="100000"/>
              </a:lnSpc>
              <a:spcBef>
                <a:spcPts val="1400"/>
              </a:spcBef>
            </a:pPr>
            <a:endParaRPr lang="en-US" sz="20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normAutofit/>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899160" y="1633050"/>
            <a:ext cx="10515600" cy="4686300"/>
          </a:xfrm>
          <a:prstGeom prst="rect">
            <a:avLst/>
          </a:prstGeom>
        </p:spPr>
        <p:txBody>
          <a:bodyPr>
            <a:normAutofit fontScale="92500" lnSpcReduction="20000"/>
          </a:bodyPr>
          <a:lstStyle/>
          <a:p>
            <a:pPr>
              <a:lnSpc>
                <a:spcPct val="100000"/>
              </a:lnSpc>
              <a:spcBef>
                <a:spcPts val="1400"/>
              </a:spcBef>
            </a:pPr>
            <a:r>
              <a:rPr lang="fr-FR" sz="2000" dirty="0" err="1">
                <a:solidFill>
                  <a:schemeClr val="accent3">
                    <a:lumMod val="25000"/>
                  </a:schemeClr>
                </a:solidFill>
                <a:latin typeface="Abadi" panose="020B0604020104020204" pitchFamily="34" charset="0"/>
              </a:rPr>
              <a:t>course_genre_url</a:t>
            </a:r>
            <a:r>
              <a:rPr lang="fr-FR" sz="2000" dirty="0">
                <a:solidFill>
                  <a:schemeClr val="accent3">
                    <a:lumMod val="25000"/>
                  </a:schemeClr>
                </a:solidFill>
                <a:latin typeface="Abadi" panose="020B0604020104020204" pitchFamily="34" charset="0"/>
              </a:rPr>
              <a:t> = </a:t>
            </a:r>
            <a:r>
              <a:rPr lang="fr-FR" sz="2000" dirty="0">
                <a:solidFill>
                  <a:schemeClr val="accent3">
                    <a:lumMod val="25000"/>
                  </a:schemeClr>
                </a:solidFill>
                <a:latin typeface="Abadi" panose="020B0604020104020204" pitchFamily="34" charset="0"/>
                <a:hlinkClick r:id="rId4"/>
              </a:rPr>
              <a:t>https://cf-courses-data.s3.us.cloud-object-storage.appdomain.cloud/IBM-ML321EN-SkillsNetwork/labs/datasets/course_genre.csv</a:t>
            </a:r>
            <a:endParaRPr lang="fr-FR" sz="2000" dirty="0">
              <a:solidFill>
                <a:schemeClr val="accent3">
                  <a:lumMod val="25000"/>
                </a:schemeClr>
              </a:solidFill>
              <a:latin typeface="Abadi" panose="020B0604020104020204" pitchFamily="34" charset="0"/>
            </a:endParaRPr>
          </a:p>
          <a:p>
            <a:pPr>
              <a:lnSpc>
                <a:spcPct val="100000"/>
              </a:lnSpc>
              <a:spcBef>
                <a:spcPts val="1400"/>
              </a:spcBef>
            </a:pPr>
            <a:r>
              <a:rPr lang="sv-SE" sz="2000" dirty="0">
                <a:solidFill>
                  <a:schemeClr val="accent3">
                    <a:lumMod val="25000"/>
                  </a:schemeClr>
                </a:solidFill>
                <a:latin typeface="Abadi" panose="020B0604020104020204" pitchFamily="34" charset="0"/>
              </a:rPr>
              <a:t>ratings_url = </a:t>
            </a:r>
            <a:r>
              <a:rPr lang="sv-SE" sz="2000" dirty="0">
                <a:solidFill>
                  <a:schemeClr val="accent3">
                    <a:lumMod val="25000"/>
                  </a:schemeClr>
                </a:solidFill>
                <a:latin typeface="Abadi" panose="020B0604020104020204" pitchFamily="34" charset="0"/>
                <a:hlinkClick r:id="rId5"/>
              </a:rPr>
              <a:t>https://cf-courses-data.s3.us.cloud-object-storage.appdomain.cloud/IBM-ML321EN-SkillsNetwork/labs/datasets/ratings.csv</a:t>
            </a:r>
            <a:endParaRPr lang="sv-SE" sz="2000" dirty="0">
              <a:solidFill>
                <a:schemeClr val="accent3">
                  <a:lumMod val="25000"/>
                </a:schemeClr>
              </a:solidFill>
              <a:latin typeface="Abadi" panose="020B0604020104020204" pitchFamily="34" charset="0"/>
            </a:endParaRPr>
          </a:p>
          <a:p>
            <a:pPr>
              <a:lnSpc>
                <a:spcPct val="100000"/>
              </a:lnSpc>
              <a:spcBef>
                <a:spcPts val="1400"/>
              </a:spcBef>
            </a:pPr>
            <a:r>
              <a:rPr lang="fr-FR" sz="2000" dirty="0" err="1">
                <a:solidFill>
                  <a:schemeClr val="accent3">
                    <a:lumMod val="25000"/>
                  </a:schemeClr>
                </a:solidFill>
                <a:latin typeface="Abadi" panose="020B0604020104020204" pitchFamily="34" charset="0"/>
              </a:rPr>
              <a:t>profile_genre_url</a:t>
            </a:r>
            <a:r>
              <a:rPr lang="fr-FR" sz="2000" dirty="0">
                <a:solidFill>
                  <a:schemeClr val="accent3">
                    <a:lumMod val="25000"/>
                  </a:schemeClr>
                </a:solidFill>
                <a:latin typeface="Abadi" panose="020B0604020104020204" pitchFamily="34" charset="0"/>
              </a:rPr>
              <a:t> = </a:t>
            </a:r>
            <a:r>
              <a:rPr lang="fr-FR" sz="2000" dirty="0">
                <a:solidFill>
                  <a:schemeClr val="accent3">
                    <a:lumMod val="25000"/>
                  </a:schemeClr>
                </a:solidFill>
                <a:latin typeface="Abadi" panose="020B0604020104020204" pitchFamily="34" charset="0"/>
                <a:hlinkClick r:id="rId6"/>
              </a:rPr>
              <a:t>https://cf-courses-data.s3.us.cloud-object-storage.appdomain.cloud/IBM-ML321EN-SkillsNetwork/labs/datasets/user_profile.csv</a:t>
            </a:r>
            <a:endParaRPr lang="fr-FR"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err="1">
                <a:solidFill>
                  <a:schemeClr val="accent3">
                    <a:lumMod val="25000"/>
                  </a:schemeClr>
                </a:solidFill>
                <a:latin typeface="Abadi" panose="020B0604020104020204" pitchFamily="34" charset="0"/>
              </a:rPr>
              <a:t>test_users_url</a:t>
            </a:r>
            <a:r>
              <a:rPr lang="en-US" sz="2000" dirty="0">
                <a:solidFill>
                  <a:schemeClr val="accent3">
                    <a:lumMod val="25000"/>
                  </a:schemeClr>
                </a:solidFill>
                <a:latin typeface="Abadi" panose="020B0604020104020204" pitchFamily="34" charset="0"/>
              </a:rPr>
              <a:t> = </a:t>
            </a:r>
            <a:r>
              <a:rPr lang="en-US" sz="2000" dirty="0">
                <a:solidFill>
                  <a:schemeClr val="accent3">
                    <a:lumMod val="25000"/>
                  </a:schemeClr>
                </a:solidFill>
                <a:latin typeface="Abadi" panose="020B0604020104020204" pitchFamily="34" charset="0"/>
                <a:hlinkClick r:id="rId7"/>
              </a:rPr>
              <a:t>https://cf-courses-data.s3.us.cloud-object-storage.appdomain.cloud/IBM-ML321EN-SkillsNetwork/labs/datasets/rs_content_test.csv</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pt-BR" sz="2000" dirty="0">
                <a:solidFill>
                  <a:schemeClr val="accent3">
                    <a:lumMod val="25000"/>
                  </a:schemeClr>
                </a:solidFill>
                <a:latin typeface="Abadi" panose="020B0604020104020204" pitchFamily="34" charset="0"/>
              </a:rPr>
              <a:t>sim_url = </a:t>
            </a:r>
            <a:r>
              <a:rPr lang="pt-BR" sz="2000" dirty="0">
                <a:solidFill>
                  <a:schemeClr val="accent3">
                    <a:lumMod val="25000"/>
                  </a:schemeClr>
                </a:solidFill>
                <a:latin typeface="Abadi" panose="020B0604020104020204" pitchFamily="34" charset="0"/>
                <a:hlinkClick r:id="rId8"/>
              </a:rPr>
              <a:t>https://cf-courses-data.s3.us.cloud-object-storage.appdomain.cloud/IBM-ML321EN-SkillsNetwork/labs/datasets/sim.csv</a:t>
            </a:r>
            <a:endParaRPr lang="pt-BR" sz="2000" dirty="0">
              <a:solidFill>
                <a:schemeClr val="accent3">
                  <a:lumMod val="25000"/>
                </a:schemeClr>
              </a:solidFill>
              <a:latin typeface="Abadi" panose="020B0604020104020204" pitchFamily="34" charset="0"/>
            </a:endParaRPr>
          </a:p>
          <a:p>
            <a:pPr>
              <a:lnSpc>
                <a:spcPct val="100000"/>
              </a:lnSpc>
              <a:spcBef>
                <a:spcPts val="1400"/>
              </a:spcBef>
            </a:pPr>
            <a:r>
              <a:rPr lang="pt-BR" sz="2000" dirty="0">
                <a:solidFill>
                  <a:schemeClr val="accent3">
                    <a:lumMod val="25000"/>
                  </a:schemeClr>
                </a:solidFill>
                <a:latin typeface="Abadi" panose="020B0604020104020204" pitchFamily="34" charset="0"/>
              </a:rPr>
              <a:t>user_emb_url = </a:t>
            </a:r>
            <a:r>
              <a:rPr lang="pt-BR" sz="2000" dirty="0">
                <a:solidFill>
                  <a:schemeClr val="accent3">
                    <a:lumMod val="25000"/>
                  </a:schemeClr>
                </a:solidFill>
                <a:latin typeface="Abadi" panose="020B0604020104020204" pitchFamily="34" charset="0"/>
                <a:hlinkClick r:id="rId9"/>
              </a:rPr>
              <a:t>https://cf-courses-data.s3.us.cloud-object-storage.appdomain.cloud/IBM-ML321EN-SkillsNetwork/labs/datasets/user_embeddings.csv</a:t>
            </a:r>
            <a:endParaRPr lang="pt-BR" sz="2000" dirty="0">
              <a:solidFill>
                <a:schemeClr val="accent3">
                  <a:lumMod val="25000"/>
                </a:schemeClr>
              </a:solidFill>
              <a:latin typeface="Abadi" panose="020B0604020104020204" pitchFamily="34" charset="0"/>
            </a:endParaRPr>
          </a:p>
          <a:p>
            <a:pPr>
              <a:lnSpc>
                <a:spcPct val="100000"/>
              </a:lnSpc>
              <a:spcBef>
                <a:spcPts val="1400"/>
              </a:spcBef>
            </a:pPr>
            <a:r>
              <a:rPr lang="pt-BR" sz="2000" dirty="0">
                <a:solidFill>
                  <a:schemeClr val="accent3">
                    <a:lumMod val="25000"/>
                  </a:schemeClr>
                </a:solidFill>
                <a:latin typeface="Abadi" panose="020B0604020104020204" pitchFamily="34" charset="0"/>
              </a:rPr>
              <a:t>item_emb_url = </a:t>
            </a:r>
            <a:r>
              <a:rPr lang="pt-BR" sz="2000" dirty="0">
                <a:solidFill>
                  <a:schemeClr val="accent3">
                    <a:lumMod val="25000"/>
                  </a:schemeClr>
                </a:solidFill>
                <a:latin typeface="Abadi" panose="020B0604020104020204" pitchFamily="34" charset="0"/>
                <a:hlinkClick r:id="rId10"/>
              </a:rPr>
              <a:t>https://cf-courses-data.s3.us.cloud-object-storage.appdomain.cloud/IBM-ML321EN-SkillsNetwork/labs/datasets/course_embeddings.csv</a:t>
            </a:r>
            <a:endParaRPr lang="pt-BR" sz="20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348740"/>
            <a:ext cx="10181743" cy="53492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00000"/>
              </a:lnSpc>
              <a:spcBef>
                <a:spcPts val="1400"/>
              </a:spcBef>
            </a:pPr>
            <a:r>
              <a:rPr lang="en-US" sz="1200" dirty="0">
                <a:solidFill>
                  <a:schemeClr val="accent3">
                    <a:lumMod val="25000"/>
                  </a:schemeClr>
                </a:solidFill>
                <a:latin typeface="Abadi" panose="020B0604020104020204" pitchFamily="34" charset="0"/>
              </a:rPr>
              <a:t>Goal of project is to build a personalized online courses recommender system for students based on different recommendation models available.</a:t>
            </a:r>
          </a:p>
          <a:p>
            <a:pPr indent="0">
              <a:lnSpc>
                <a:spcPct val="100000"/>
              </a:lnSpc>
              <a:spcBef>
                <a:spcPts val="1400"/>
              </a:spcBef>
            </a:pPr>
            <a:r>
              <a:rPr lang="en-US" sz="1200" dirty="0">
                <a:solidFill>
                  <a:schemeClr val="accent3">
                    <a:lumMod val="25000"/>
                  </a:schemeClr>
                </a:solidFill>
                <a:latin typeface="Abadi" panose="020B0604020104020204" pitchFamily="34" charset="0"/>
              </a:rPr>
              <a:t>Data available includes</a:t>
            </a:r>
          </a:p>
          <a:p>
            <a:pPr lvl="1" indent="0">
              <a:lnSpc>
                <a:spcPct val="100000"/>
              </a:lnSpc>
              <a:spcBef>
                <a:spcPts val="1400"/>
              </a:spcBef>
            </a:pPr>
            <a:r>
              <a:rPr lang="fr-FR" sz="1100" dirty="0">
                <a:solidFill>
                  <a:schemeClr val="accent3">
                    <a:lumMod val="25000"/>
                  </a:schemeClr>
                </a:solidFill>
                <a:latin typeface="Abadi" panose="020B0604020104020204" pitchFamily="34" charset="0"/>
              </a:rPr>
              <a:t>Courses </a:t>
            </a:r>
            <a:r>
              <a:rPr lang="fr-FR" sz="1100" dirty="0" err="1">
                <a:solidFill>
                  <a:schemeClr val="accent3">
                    <a:lumMod val="25000"/>
                  </a:schemeClr>
                </a:solidFill>
                <a:latin typeface="Abadi" panose="020B0604020104020204" pitchFamily="34" charset="0"/>
              </a:rPr>
              <a:t>with</a:t>
            </a:r>
            <a:r>
              <a:rPr lang="fr-FR" sz="1100" dirty="0">
                <a:solidFill>
                  <a:schemeClr val="accent3">
                    <a:lumMod val="25000"/>
                  </a:schemeClr>
                </a:solidFill>
                <a:latin typeface="Abadi" panose="020B0604020104020204" pitchFamily="34" charset="0"/>
              </a:rPr>
              <a:t> </a:t>
            </a:r>
            <a:r>
              <a:rPr lang="fr-FR" sz="1100" dirty="0" err="1">
                <a:solidFill>
                  <a:schemeClr val="accent3">
                    <a:lumMod val="25000"/>
                  </a:schemeClr>
                </a:solidFill>
                <a:latin typeface="Abadi" panose="020B0604020104020204" pitchFamily="34" charset="0"/>
              </a:rPr>
              <a:t>one-hot</a:t>
            </a:r>
            <a:r>
              <a:rPr lang="fr-FR" sz="1100" dirty="0">
                <a:solidFill>
                  <a:schemeClr val="accent3">
                    <a:lumMod val="25000"/>
                  </a:schemeClr>
                </a:solidFill>
                <a:latin typeface="Abadi" panose="020B0604020104020204" pitchFamily="34" charset="0"/>
              </a:rPr>
              <a:t> </a:t>
            </a:r>
            <a:r>
              <a:rPr lang="fr-FR" sz="1100" dirty="0" err="1">
                <a:solidFill>
                  <a:schemeClr val="accent3">
                    <a:lumMod val="25000"/>
                  </a:schemeClr>
                </a:solidFill>
                <a:latin typeface="Abadi" panose="020B0604020104020204" pitchFamily="34" charset="0"/>
              </a:rPr>
              <a:t>encoding</a:t>
            </a:r>
            <a:r>
              <a:rPr lang="fr-FR" sz="1100" dirty="0">
                <a:solidFill>
                  <a:schemeClr val="accent3">
                    <a:lumMod val="25000"/>
                  </a:schemeClr>
                </a:solidFill>
                <a:latin typeface="Abadi" panose="020B0604020104020204" pitchFamily="34" charset="0"/>
              </a:rPr>
              <a:t> of </a:t>
            </a:r>
            <a:r>
              <a:rPr lang="fr-FR" sz="1100" dirty="0" err="1">
                <a:solidFill>
                  <a:schemeClr val="accent3">
                    <a:lumMod val="25000"/>
                  </a:schemeClr>
                </a:solidFill>
                <a:latin typeface="Abadi" panose="020B0604020104020204" pitchFamily="34" charset="0"/>
              </a:rPr>
              <a:t>their</a:t>
            </a:r>
            <a:r>
              <a:rPr lang="fr-FR" sz="1100" dirty="0">
                <a:solidFill>
                  <a:schemeClr val="accent3">
                    <a:lumMod val="25000"/>
                  </a:schemeClr>
                </a:solidFill>
                <a:latin typeface="Abadi" panose="020B0604020104020204" pitchFamily="34" charset="0"/>
              </a:rPr>
              <a:t> genre</a:t>
            </a:r>
          </a:p>
          <a:p>
            <a:pPr lvl="1" indent="0">
              <a:lnSpc>
                <a:spcPct val="100000"/>
              </a:lnSpc>
              <a:spcBef>
                <a:spcPts val="1400"/>
              </a:spcBef>
            </a:pPr>
            <a:r>
              <a:rPr lang="sv-SE" sz="1100" dirty="0">
                <a:solidFill>
                  <a:schemeClr val="accent3">
                    <a:lumMod val="25000"/>
                  </a:schemeClr>
                </a:solidFill>
                <a:latin typeface="Abadi" panose="020B0604020104020204" pitchFamily="34" charset="0"/>
              </a:rPr>
              <a:t>User ratings of courses</a:t>
            </a:r>
          </a:p>
          <a:p>
            <a:pPr lvl="1" indent="0">
              <a:lnSpc>
                <a:spcPct val="100000"/>
              </a:lnSpc>
              <a:spcBef>
                <a:spcPts val="1400"/>
              </a:spcBef>
            </a:pPr>
            <a:r>
              <a:rPr lang="fr-FR" sz="1100" dirty="0">
                <a:solidFill>
                  <a:schemeClr val="accent3">
                    <a:lumMod val="25000"/>
                  </a:schemeClr>
                </a:solidFill>
                <a:latin typeface="Abadi" panose="020B0604020104020204" pitchFamily="34" charset="0"/>
              </a:rPr>
              <a:t>User profile </a:t>
            </a:r>
            <a:r>
              <a:rPr lang="fr-FR" sz="1100" dirty="0" err="1">
                <a:solidFill>
                  <a:schemeClr val="accent3">
                    <a:lumMod val="25000"/>
                  </a:schemeClr>
                </a:solidFill>
                <a:latin typeface="Abadi" panose="020B0604020104020204" pitchFamily="34" charset="0"/>
              </a:rPr>
              <a:t>with</a:t>
            </a:r>
            <a:r>
              <a:rPr lang="fr-FR" sz="1100" dirty="0">
                <a:solidFill>
                  <a:schemeClr val="accent3">
                    <a:lumMod val="25000"/>
                  </a:schemeClr>
                </a:solidFill>
                <a:latin typeface="Abadi" panose="020B0604020104020204" pitchFamily="34" charset="0"/>
              </a:rPr>
              <a:t> </a:t>
            </a:r>
            <a:r>
              <a:rPr lang="fr-FR" sz="1100" dirty="0" err="1">
                <a:solidFill>
                  <a:schemeClr val="accent3">
                    <a:lumMod val="25000"/>
                  </a:schemeClr>
                </a:solidFill>
                <a:latin typeface="Abadi" panose="020B0604020104020204" pitchFamily="34" charset="0"/>
              </a:rPr>
              <a:t>one-hot</a:t>
            </a:r>
            <a:r>
              <a:rPr lang="fr-FR" sz="1100" dirty="0">
                <a:solidFill>
                  <a:schemeClr val="accent3">
                    <a:lumMod val="25000"/>
                  </a:schemeClr>
                </a:solidFill>
                <a:latin typeface="Abadi" panose="020B0604020104020204" pitchFamily="34" charset="0"/>
              </a:rPr>
              <a:t> </a:t>
            </a:r>
            <a:r>
              <a:rPr lang="fr-FR" sz="1100" dirty="0" err="1">
                <a:solidFill>
                  <a:schemeClr val="accent3">
                    <a:lumMod val="25000"/>
                  </a:schemeClr>
                </a:solidFill>
                <a:latin typeface="Abadi" panose="020B0604020104020204" pitchFamily="34" charset="0"/>
              </a:rPr>
              <a:t>encoding</a:t>
            </a:r>
            <a:r>
              <a:rPr lang="fr-FR" sz="1100" dirty="0">
                <a:solidFill>
                  <a:schemeClr val="accent3">
                    <a:lumMod val="25000"/>
                  </a:schemeClr>
                </a:solidFill>
                <a:latin typeface="Abadi" panose="020B0604020104020204" pitchFamily="34" charset="0"/>
              </a:rPr>
              <a:t> of </a:t>
            </a:r>
            <a:r>
              <a:rPr lang="fr-FR" sz="1100" dirty="0" err="1">
                <a:solidFill>
                  <a:schemeClr val="accent3">
                    <a:lumMod val="25000"/>
                  </a:schemeClr>
                </a:solidFill>
                <a:latin typeface="Abadi" panose="020B0604020104020204" pitchFamily="34" charset="0"/>
              </a:rPr>
              <a:t>their</a:t>
            </a:r>
            <a:r>
              <a:rPr lang="fr-FR" sz="1100" dirty="0">
                <a:solidFill>
                  <a:schemeClr val="accent3">
                    <a:lumMod val="25000"/>
                  </a:schemeClr>
                </a:solidFill>
                <a:latin typeface="Abadi" panose="020B0604020104020204" pitchFamily="34" charset="0"/>
              </a:rPr>
              <a:t> genre</a:t>
            </a:r>
          </a:p>
          <a:p>
            <a:pPr indent="0">
              <a:lnSpc>
                <a:spcPct val="100000"/>
              </a:lnSpc>
              <a:spcBef>
                <a:spcPts val="1400"/>
              </a:spcBef>
            </a:pPr>
            <a:r>
              <a:rPr lang="en-US" sz="1200" dirty="0">
                <a:solidFill>
                  <a:schemeClr val="accent3">
                    <a:lumMod val="25000"/>
                  </a:schemeClr>
                </a:solidFill>
                <a:latin typeface="Abadi" panose="020B0604020104020204" pitchFamily="34" charset="0"/>
              </a:rPr>
              <a:t>Models include</a:t>
            </a:r>
          </a:p>
          <a:p>
            <a:pPr lvl="1" indent="0">
              <a:lnSpc>
                <a:spcPct val="100000"/>
              </a:lnSpc>
              <a:spcBef>
                <a:spcPts val="1400"/>
              </a:spcBef>
            </a:pPr>
            <a:r>
              <a:rPr lang="en-US" sz="1100" dirty="0">
                <a:solidFill>
                  <a:schemeClr val="accent3">
                    <a:lumMod val="25000"/>
                  </a:schemeClr>
                </a:solidFill>
                <a:latin typeface="Abadi" panose="020B0604020104020204" pitchFamily="34" charset="0"/>
              </a:rPr>
              <a:t>Content based using</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User profiles and course genre</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Course similarity</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Clustering</a:t>
            </a:r>
          </a:p>
          <a:p>
            <a:pPr lvl="1" indent="0">
              <a:lnSpc>
                <a:spcPct val="100000"/>
              </a:lnSpc>
              <a:spcBef>
                <a:spcPts val="1400"/>
              </a:spcBef>
            </a:pPr>
            <a:r>
              <a:rPr lang="en-US" sz="1100" dirty="0">
                <a:solidFill>
                  <a:schemeClr val="accent3">
                    <a:lumMod val="25000"/>
                  </a:schemeClr>
                </a:solidFill>
                <a:latin typeface="Abadi" panose="020B0604020104020204" pitchFamily="34" charset="0"/>
              </a:rPr>
              <a:t>Collaborative filtering using</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KNN</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NMF</a:t>
            </a:r>
          </a:p>
          <a:p>
            <a:pPr lvl="2" indent="0">
              <a:lnSpc>
                <a:spcPct val="100000"/>
              </a:lnSpc>
              <a:spcBef>
                <a:spcPts val="1400"/>
              </a:spcBef>
            </a:pPr>
            <a:r>
              <a:rPr lang="en-US" sz="1100" dirty="0">
                <a:solidFill>
                  <a:schemeClr val="accent3">
                    <a:lumMod val="25000"/>
                  </a:schemeClr>
                </a:solidFill>
                <a:latin typeface="Abadi" panose="020B0604020104020204" pitchFamily="34" charset="0"/>
              </a:rPr>
              <a:t>NN</a:t>
            </a:r>
          </a:p>
          <a:p>
            <a:pPr indent="0">
              <a:lnSpc>
                <a:spcPct val="100000"/>
              </a:lnSpc>
              <a:spcBef>
                <a:spcPts val="1400"/>
              </a:spcBef>
            </a:pPr>
            <a:r>
              <a:rPr lang="en-US" sz="1200" dirty="0">
                <a:solidFill>
                  <a:schemeClr val="accent3">
                    <a:lumMod val="25000"/>
                  </a:schemeClr>
                </a:solidFill>
                <a:latin typeface="Abadi" panose="020B0604020104020204" pitchFamily="34" charset="0"/>
              </a:rPr>
              <a:t>Evaluate the performances of the different models in predicting courses for students.</a:t>
            </a:r>
            <a:endParaRPr lang="en-US" sz="16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6715443" y="1690688"/>
            <a:ext cx="5257800" cy="401174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dirty="0">
                <a:solidFill>
                  <a:srgbClr val="1C7DDB"/>
                </a:solidFill>
                <a:latin typeface="Abadi"/>
              </a:rPr>
              <a:t>Top 3 most popular course genres are Backend Dev, Machine Learning and </a:t>
            </a:r>
            <a:r>
              <a:rPr lang="en-US" sz="2200" dirty="0" err="1">
                <a:solidFill>
                  <a:srgbClr val="1C7DDB"/>
                </a:solidFill>
                <a:latin typeface="Abadi"/>
              </a:rPr>
              <a:t>Datase</a:t>
            </a:r>
            <a:r>
              <a:rPr lang="en-US" sz="2200" dirty="0">
                <a:solidFill>
                  <a:srgbClr val="1C7DDB"/>
                </a:solidFill>
                <a:latin typeface="Abadi"/>
              </a:rPr>
              <a:t>.</a:t>
            </a:r>
          </a:p>
          <a:p>
            <a:pPr>
              <a:buFontTx/>
              <a:buChar char="-"/>
            </a:pPr>
            <a:r>
              <a:rPr lang="en-US" sz="2200" dirty="0">
                <a:solidFill>
                  <a:srgbClr val="1C7DDB"/>
                </a:solidFill>
                <a:latin typeface="Abadi"/>
              </a:rPr>
              <a:t>3 Least popular course genres are Computer Vision, Chatbot and Blockchain.</a:t>
            </a:r>
          </a:p>
          <a:p>
            <a:pPr>
              <a:buFontTx/>
              <a:buChar char="-"/>
            </a:pPr>
            <a:endParaRPr lang="en-US" sz="2200" dirty="0">
              <a:solidFill>
                <a:srgbClr val="1C7DDB"/>
              </a:solidFill>
              <a:latin typeface="Abadi"/>
            </a:endParaRPr>
          </a:p>
        </p:txBody>
      </p:sp>
      <p:pic>
        <p:nvPicPr>
          <p:cNvPr id="5" name="Picture 4">
            <a:extLst>
              <a:ext uri="{FF2B5EF4-FFF2-40B4-BE49-F238E27FC236}">
                <a16:creationId xmlns:a16="http://schemas.microsoft.com/office/drawing/2014/main" id="{C4A80C5B-F234-4843-897E-1E281C016A50}"/>
              </a:ext>
            </a:extLst>
          </p:cNvPr>
          <p:cNvPicPr>
            <a:picLocks noChangeAspect="1"/>
          </p:cNvPicPr>
          <p:nvPr/>
        </p:nvPicPr>
        <p:blipFill>
          <a:blip r:embed="rId2"/>
          <a:stretch>
            <a:fillRect/>
          </a:stretch>
        </p:blipFill>
        <p:spPr>
          <a:xfrm>
            <a:off x="273775" y="1557979"/>
            <a:ext cx="6182588" cy="4458322"/>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792288"/>
            <a:ext cx="4795089" cy="4700587"/>
          </a:xfrm>
          <a:prstGeom prst="rect">
            <a:avLst/>
          </a:prstGeom>
          <a:ln>
            <a:noFill/>
            <a:prstDash val="dash"/>
          </a:ln>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dirty="0">
                <a:solidFill>
                  <a:srgbClr val="1C7DDB"/>
                </a:solidFill>
                <a:latin typeface="Abadi"/>
                <a:cs typeface="Calibri"/>
              </a:rPr>
              <a:t>Histogram of course enrollments.</a:t>
            </a:r>
          </a:p>
          <a:p>
            <a:pPr>
              <a:buFontTx/>
              <a:buChar char="-"/>
            </a:pPr>
            <a:r>
              <a:rPr lang="en-US" sz="2200" dirty="0">
                <a:solidFill>
                  <a:srgbClr val="1C7DDB"/>
                </a:solidFill>
                <a:latin typeface="Abadi"/>
                <a:cs typeface="Calibri"/>
              </a:rPr>
              <a:t>Most students just enroll to 1 course to try out the course content.</a:t>
            </a:r>
          </a:p>
          <a:p>
            <a:pPr>
              <a:buFontTx/>
              <a:buChar char="-"/>
            </a:pPr>
            <a:r>
              <a:rPr lang="en-US" sz="2200" dirty="0">
                <a:solidFill>
                  <a:srgbClr val="1C7DDB"/>
                </a:solidFill>
                <a:latin typeface="Abadi"/>
                <a:cs typeface="Calibri"/>
              </a:rPr>
              <a:t>Sharp drop for 2 to 4 enrolled courses.</a:t>
            </a:r>
          </a:p>
          <a:p>
            <a:pPr>
              <a:buFontTx/>
              <a:buChar char="-"/>
            </a:pPr>
            <a:r>
              <a:rPr lang="en-US" sz="2200" dirty="0">
                <a:solidFill>
                  <a:srgbClr val="1C7DDB"/>
                </a:solidFill>
                <a:latin typeface="Abadi"/>
                <a:cs typeface="Calibri"/>
              </a:rPr>
              <a:t>But after 5 enrolled courses, distribution resumes a normal distribution.</a:t>
            </a:r>
          </a:p>
          <a:p>
            <a:pPr>
              <a:buFontTx/>
              <a:buChar char="-"/>
            </a:pPr>
            <a:r>
              <a:rPr lang="en-US" sz="2200" dirty="0">
                <a:solidFill>
                  <a:srgbClr val="1C7DDB"/>
                </a:solidFill>
                <a:latin typeface="Abadi"/>
                <a:cs typeface="Calibri"/>
              </a:rPr>
              <a:t>Seems to indicate most students will try out a course. Those who like the courses offered will enroll in at least 5 more. </a:t>
            </a:r>
          </a:p>
          <a:p>
            <a:pPr>
              <a:buFontTx/>
              <a:buChar char="-"/>
            </a:pPr>
            <a:r>
              <a:rPr lang="en-US" sz="2200" dirty="0">
                <a:solidFill>
                  <a:srgbClr val="1C7DDB"/>
                </a:solidFill>
                <a:latin typeface="Abadi"/>
                <a:cs typeface="Calibri"/>
              </a:rPr>
              <a:t>Those who don’t like the courses offered will mostly abandon. Very few will try out another 2 to 4 more.</a:t>
            </a:r>
          </a:p>
        </p:txBody>
      </p:sp>
      <p:pic>
        <p:nvPicPr>
          <p:cNvPr id="5" name="Picture 4">
            <a:extLst>
              <a:ext uri="{FF2B5EF4-FFF2-40B4-BE49-F238E27FC236}">
                <a16:creationId xmlns:a16="http://schemas.microsoft.com/office/drawing/2014/main" id="{CBEE06A4-44C3-40BE-99C2-6FF2D06A999C}"/>
              </a:ext>
            </a:extLst>
          </p:cNvPr>
          <p:cNvPicPr>
            <a:picLocks noChangeAspect="1"/>
          </p:cNvPicPr>
          <p:nvPr/>
        </p:nvPicPr>
        <p:blipFill>
          <a:blip r:embed="rId2"/>
          <a:stretch>
            <a:fillRect/>
          </a:stretch>
        </p:blipFill>
        <p:spPr>
          <a:xfrm>
            <a:off x="5848872" y="1690688"/>
            <a:ext cx="6163535" cy="4477375"/>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069848" y="13716"/>
            <a:ext cx="10058400" cy="1609344"/>
          </a:xfrm>
        </p:spPr>
        <p:txBody>
          <a:bodyPr/>
          <a:lstStyle/>
          <a:p>
            <a:r>
              <a:rPr lang="en-US" sz="40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151119" y="1792289"/>
            <a:ext cx="6220143" cy="4618136"/>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rPr>
              <a:t>Top 3 most popular courses are Python for Data Science, Introduction to Data Science and Big Data 101.</a:t>
            </a:r>
          </a:p>
          <a:p>
            <a:pPr>
              <a:buFontTx/>
              <a:buChar char="-"/>
            </a:pPr>
            <a:r>
              <a:rPr lang="en-US" sz="2000" dirty="0">
                <a:solidFill>
                  <a:srgbClr val="1C7DDB"/>
                </a:solidFill>
                <a:latin typeface="Abadi"/>
                <a:cs typeface="Calibri"/>
              </a:rPr>
              <a:t>Top 8 most popular courses are in field of data science.</a:t>
            </a:r>
          </a:p>
          <a:p>
            <a:pPr>
              <a:buFontTx/>
              <a:buChar char="-"/>
            </a:pPr>
            <a:r>
              <a:rPr lang="en-US" sz="2000" dirty="0">
                <a:solidFill>
                  <a:srgbClr val="1C7DDB"/>
                </a:solidFill>
                <a:latin typeface="Abadi"/>
                <a:cs typeface="Calibri"/>
              </a:rPr>
              <a:t>3 Least popular courses are SQL and Relational Databases 101, MapReduce and Yarn, and Data Privacy Fundamentals.</a:t>
            </a:r>
          </a:p>
          <a:p>
            <a:pPr>
              <a:buFontTx/>
              <a:buChar char="-"/>
            </a:pPr>
            <a:r>
              <a:rPr lang="en-US" sz="2000" dirty="0">
                <a:solidFill>
                  <a:srgbClr val="1C7DDB"/>
                </a:solidFill>
                <a:latin typeface="Abadi"/>
                <a:cs typeface="Calibri"/>
              </a:rPr>
              <a:t>Enrollments for top 3 courses are at least 4 times that out the 3 least popular ones.</a:t>
            </a:r>
          </a:p>
          <a:p>
            <a:pPr>
              <a:buFontTx/>
              <a:buChar char="-"/>
            </a:pPr>
            <a:endParaRPr lang="en-US" sz="2000" dirty="0">
              <a:solidFill>
                <a:srgbClr val="1C7DDB"/>
              </a:solidFill>
              <a:latin typeface="Abadi"/>
            </a:endParaRPr>
          </a:p>
          <a:p>
            <a:pPr>
              <a:buFontTx/>
              <a:buChar char="-"/>
            </a:pPr>
            <a:endParaRPr lang="en-US" sz="2200" dirty="0">
              <a:solidFill>
                <a:srgbClr val="1C7DDB"/>
              </a:solidFill>
              <a:latin typeface="Abadi"/>
              <a:cs typeface="Calibri"/>
            </a:endParaRPr>
          </a:p>
        </p:txBody>
      </p:sp>
      <p:pic>
        <p:nvPicPr>
          <p:cNvPr id="5" name="Picture 4">
            <a:extLst>
              <a:ext uri="{FF2B5EF4-FFF2-40B4-BE49-F238E27FC236}">
                <a16:creationId xmlns:a16="http://schemas.microsoft.com/office/drawing/2014/main" id="{FC714E05-BCCA-452A-A568-B53B5CFC175B}"/>
              </a:ext>
            </a:extLst>
          </p:cNvPr>
          <p:cNvPicPr>
            <a:picLocks noChangeAspect="1"/>
          </p:cNvPicPr>
          <p:nvPr/>
        </p:nvPicPr>
        <p:blipFill>
          <a:blip r:embed="rId2"/>
          <a:stretch>
            <a:fillRect/>
          </a:stretch>
        </p:blipFill>
        <p:spPr>
          <a:xfrm>
            <a:off x="500727" y="1302528"/>
            <a:ext cx="3934114" cy="5393543"/>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5420531"/>
            <a:ext cx="10515600" cy="1072343"/>
          </a:xfrm>
          <a:prstGeom prst="rect">
            <a:avLst/>
          </a:prstGeom>
          <a:ln>
            <a:no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solidFill>
                  <a:srgbClr val="1C7DDB"/>
                </a:solidFill>
                <a:latin typeface="Abadi"/>
                <a:cs typeface="Calibri"/>
              </a:rPr>
              <a:t>Most popular courses based on course titles relates to python, data science, data analysis and machine learning.</a:t>
            </a:r>
            <a:endParaRPr lang="en-US" sz="2400" dirty="0">
              <a:cs typeface="Calibri"/>
            </a:endParaRPr>
          </a:p>
        </p:txBody>
      </p:sp>
      <p:pic>
        <p:nvPicPr>
          <p:cNvPr id="3" name="Picture 2">
            <a:extLst>
              <a:ext uri="{FF2B5EF4-FFF2-40B4-BE49-F238E27FC236}">
                <a16:creationId xmlns:a16="http://schemas.microsoft.com/office/drawing/2014/main" id="{4097B77A-B0DE-46E3-BE32-9B1674D0EAA7}"/>
              </a:ext>
            </a:extLst>
          </p:cNvPr>
          <p:cNvPicPr>
            <a:picLocks noChangeAspect="1"/>
          </p:cNvPicPr>
          <p:nvPr/>
        </p:nvPicPr>
        <p:blipFill>
          <a:blip r:embed="rId2"/>
          <a:stretch>
            <a:fillRect/>
          </a:stretch>
        </p:blipFill>
        <p:spPr>
          <a:xfrm>
            <a:off x="2000663" y="1627700"/>
            <a:ext cx="7211917" cy="3648822"/>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normAutofit fontScale="90000"/>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5045</TotalTime>
  <Words>1703</Words>
  <Application>Microsoft Office PowerPoint</Application>
  <PresentationFormat>Widescreen</PresentationFormat>
  <Paragraphs>199</Paragraphs>
  <Slides>23</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Abadi</vt:lpstr>
      <vt:lpstr>Arial</vt:lpstr>
      <vt:lpstr>Calibri</vt:lpstr>
      <vt:lpstr>Calibri Light</vt:lpstr>
      <vt:lpstr>IBM Plex Mono SemiBold</vt:lpstr>
      <vt:lpstr>Rockwell</vt:lpstr>
      <vt:lpstr>Rockwell Condensed</vt:lpstr>
      <vt:lpstr>var(--jp-code-font-family)</vt:lpstr>
      <vt:lpstr>Wingdings</vt:lpstr>
      <vt:lpstr>Custom Design</vt:lpstr>
      <vt:lpstr>Wood Type</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Optional: Build a course recommender system app with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Kay Sun</cp:lastModifiedBy>
  <cp:revision>521</cp:revision>
  <dcterms:created xsi:type="dcterms:W3CDTF">2021-04-29T18:58:34Z</dcterms:created>
  <dcterms:modified xsi:type="dcterms:W3CDTF">2022-09-28T17:57:54Z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