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58" autoAdjust="0"/>
    <p:restoredTop sz="94660"/>
  </p:normalViewPr>
  <p:slideViewPr>
    <p:cSldViewPr snapToGrid="0">
      <p:cViewPr varScale="1">
        <p:scale>
          <a:sx n="125" d="100"/>
          <a:sy n="125" d="100"/>
        </p:scale>
        <p:origin x="4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7A3C-475A-4ADC-8810-9EF5A8663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01EDBB-D286-4898-87AD-F951F4DEB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CAB06F-D9E7-44DE-B991-A57DD017DA40}"/>
              </a:ext>
            </a:extLst>
          </p:cNvPr>
          <p:cNvSpPr>
            <a:spLocks noGrp="1"/>
          </p:cNvSpPr>
          <p:nvPr>
            <p:ph type="dt" sz="half" idx="10"/>
          </p:nvPr>
        </p:nvSpPr>
        <p:spPr/>
        <p:txBody>
          <a:bodyPr/>
          <a:lstStyle/>
          <a:p>
            <a:fld id="{0C19EA30-B5DA-427C-987A-1C289383CC4D}" type="datetimeFigureOut">
              <a:rPr lang="en-US" smtClean="0"/>
              <a:t>7/23/2022</a:t>
            </a:fld>
            <a:endParaRPr lang="en-US"/>
          </a:p>
        </p:txBody>
      </p:sp>
      <p:sp>
        <p:nvSpPr>
          <p:cNvPr id="5" name="Footer Placeholder 4">
            <a:extLst>
              <a:ext uri="{FF2B5EF4-FFF2-40B4-BE49-F238E27FC236}">
                <a16:creationId xmlns:a16="http://schemas.microsoft.com/office/drawing/2014/main" id="{D4597DC5-FD16-409A-8711-D2B60E553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7D827-B3B9-471E-B3DD-3CF01FD32B4E}"/>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3924966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254C-52CA-468E-9C4D-0D30A917A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82FC59-CC56-494D-9EF4-543E6A98C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5B7AA-5C80-44A4-891F-F9A4110BC675}"/>
              </a:ext>
            </a:extLst>
          </p:cNvPr>
          <p:cNvSpPr>
            <a:spLocks noGrp="1"/>
          </p:cNvSpPr>
          <p:nvPr>
            <p:ph type="dt" sz="half" idx="10"/>
          </p:nvPr>
        </p:nvSpPr>
        <p:spPr/>
        <p:txBody>
          <a:bodyPr/>
          <a:lstStyle/>
          <a:p>
            <a:fld id="{0C19EA30-B5DA-427C-987A-1C289383CC4D}" type="datetimeFigureOut">
              <a:rPr lang="en-US" smtClean="0"/>
              <a:t>7/23/2022</a:t>
            </a:fld>
            <a:endParaRPr lang="en-US"/>
          </a:p>
        </p:txBody>
      </p:sp>
      <p:sp>
        <p:nvSpPr>
          <p:cNvPr id="5" name="Footer Placeholder 4">
            <a:extLst>
              <a:ext uri="{FF2B5EF4-FFF2-40B4-BE49-F238E27FC236}">
                <a16:creationId xmlns:a16="http://schemas.microsoft.com/office/drawing/2014/main" id="{A458BC12-0975-45A0-9B21-9ECAB9F18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E5363-8061-4AB4-B145-87BEDB8CF6B4}"/>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204348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0088E2-841F-4ED0-AC61-82F0951B0A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D4F169-5B96-49B1-AB3A-A47E0A42DC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B43CE-630A-4411-B4A5-C5FCF9FA3299}"/>
              </a:ext>
            </a:extLst>
          </p:cNvPr>
          <p:cNvSpPr>
            <a:spLocks noGrp="1"/>
          </p:cNvSpPr>
          <p:nvPr>
            <p:ph type="dt" sz="half" idx="10"/>
          </p:nvPr>
        </p:nvSpPr>
        <p:spPr/>
        <p:txBody>
          <a:bodyPr/>
          <a:lstStyle/>
          <a:p>
            <a:fld id="{0C19EA30-B5DA-427C-987A-1C289383CC4D}" type="datetimeFigureOut">
              <a:rPr lang="en-US" smtClean="0"/>
              <a:t>7/23/2022</a:t>
            </a:fld>
            <a:endParaRPr lang="en-US"/>
          </a:p>
        </p:txBody>
      </p:sp>
      <p:sp>
        <p:nvSpPr>
          <p:cNvPr id="5" name="Footer Placeholder 4">
            <a:extLst>
              <a:ext uri="{FF2B5EF4-FFF2-40B4-BE49-F238E27FC236}">
                <a16:creationId xmlns:a16="http://schemas.microsoft.com/office/drawing/2014/main" id="{923B9EFF-5F29-4F69-A9BA-C5B2F89C6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750F7-5F47-49F5-BE6C-EFBA44774F6C}"/>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408205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F794-79F4-423B-8861-7F20F2FABB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133BAA-D9B9-43BC-B7EC-9303D24E1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11DC9-FFF9-4E27-919A-8EF876A5B2D4}"/>
              </a:ext>
            </a:extLst>
          </p:cNvPr>
          <p:cNvSpPr>
            <a:spLocks noGrp="1"/>
          </p:cNvSpPr>
          <p:nvPr>
            <p:ph type="dt" sz="half" idx="10"/>
          </p:nvPr>
        </p:nvSpPr>
        <p:spPr/>
        <p:txBody>
          <a:bodyPr/>
          <a:lstStyle/>
          <a:p>
            <a:fld id="{0C19EA30-B5DA-427C-987A-1C289383CC4D}" type="datetimeFigureOut">
              <a:rPr lang="en-US" smtClean="0"/>
              <a:t>7/23/2022</a:t>
            </a:fld>
            <a:endParaRPr lang="en-US"/>
          </a:p>
        </p:txBody>
      </p:sp>
      <p:sp>
        <p:nvSpPr>
          <p:cNvPr id="5" name="Footer Placeholder 4">
            <a:extLst>
              <a:ext uri="{FF2B5EF4-FFF2-40B4-BE49-F238E27FC236}">
                <a16:creationId xmlns:a16="http://schemas.microsoft.com/office/drawing/2014/main" id="{229D2CBA-DA7B-4F44-83DD-4E265B4C7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5BFF6-E568-4698-BC13-2FE0E71B63D5}"/>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273181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668D-BE95-48ED-BBEA-75143CB3DC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0879CB-E541-481A-B231-DF436F0F6C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AE1F58-08DC-4F2C-9F22-77D4F2354455}"/>
              </a:ext>
            </a:extLst>
          </p:cNvPr>
          <p:cNvSpPr>
            <a:spLocks noGrp="1"/>
          </p:cNvSpPr>
          <p:nvPr>
            <p:ph type="dt" sz="half" idx="10"/>
          </p:nvPr>
        </p:nvSpPr>
        <p:spPr/>
        <p:txBody>
          <a:bodyPr/>
          <a:lstStyle/>
          <a:p>
            <a:fld id="{0C19EA30-B5DA-427C-987A-1C289383CC4D}" type="datetimeFigureOut">
              <a:rPr lang="en-US" smtClean="0"/>
              <a:t>7/23/2022</a:t>
            </a:fld>
            <a:endParaRPr lang="en-US"/>
          </a:p>
        </p:txBody>
      </p:sp>
      <p:sp>
        <p:nvSpPr>
          <p:cNvPr id="5" name="Footer Placeholder 4">
            <a:extLst>
              <a:ext uri="{FF2B5EF4-FFF2-40B4-BE49-F238E27FC236}">
                <a16:creationId xmlns:a16="http://schemas.microsoft.com/office/drawing/2014/main" id="{44A147CF-0B26-4900-A905-C278CE5BF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9958C-0D4B-487E-8B37-60477906C986}"/>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201523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24AF-9225-4C1C-B19F-B9110A4A7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63B30-A463-4BD9-8913-5FF8349EC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C562D-0413-41BE-8B6F-E7BF13410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CFEE4A-5B53-485B-9958-C375BDA7DDC4}"/>
              </a:ext>
            </a:extLst>
          </p:cNvPr>
          <p:cNvSpPr>
            <a:spLocks noGrp="1"/>
          </p:cNvSpPr>
          <p:nvPr>
            <p:ph type="dt" sz="half" idx="10"/>
          </p:nvPr>
        </p:nvSpPr>
        <p:spPr/>
        <p:txBody>
          <a:bodyPr/>
          <a:lstStyle/>
          <a:p>
            <a:fld id="{0C19EA30-B5DA-427C-987A-1C289383CC4D}" type="datetimeFigureOut">
              <a:rPr lang="en-US" smtClean="0"/>
              <a:t>7/23/2022</a:t>
            </a:fld>
            <a:endParaRPr lang="en-US"/>
          </a:p>
        </p:txBody>
      </p:sp>
      <p:sp>
        <p:nvSpPr>
          <p:cNvPr id="6" name="Footer Placeholder 5">
            <a:extLst>
              <a:ext uri="{FF2B5EF4-FFF2-40B4-BE49-F238E27FC236}">
                <a16:creationId xmlns:a16="http://schemas.microsoft.com/office/drawing/2014/main" id="{64F7CA1C-B0B9-46D5-A67D-EFB3ABC79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D3C50-B81A-4D05-BAB1-84C10F5BC3B3}"/>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328052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6501-2A84-4944-9E52-9F98EF4230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868809-0D1E-4BF2-9D69-3C147A28F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05576-8BD9-4E3A-A173-3AD85C744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43EC25-FF97-4160-A923-A38320251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883D7-E58D-4ABB-995F-C29EB0112D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796EED-447B-4AF6-9D03-5C0F809199C4}"/>
              </a:ext>
            </a:extLst>
          </p:cNvPr>
          <p:cNvSpPr>
            <a:spLocks noGrp="1"/>
          </p:cNvSpPr>
          <p:nvPr>
            <p:ph type="dt" sz="half" idx="10"/>
          </p:nvPr>
        </p:nvSpPr>
        <p:spPr/>
        <p:txBody>
          <a:bodyPr/>
          <a:lstStyle/>
          <a:p>
            <a:fld id="{0C19EA30-B5DA-427C-987A-1C289383CC4D}" type="datetimeFigureOut">
              <a:rPr lang="en-US" smtClean="0"/>
              <a:t>7/23/2022</a:t>
            </a:fld>
            <a:endParaRPr lang="en-US"/>
          </a:p>
        </p:txBody>
      </p:sp>
      <p:sp>
        <p:nvSpPr>
          <p:cNvPr id="8" name="Footer Placeholder 7">
            <a:extLst>
              <a:ext uri="{FF2B5EF4-FFF2-40B4-BE49-F238E27FC236}">
                <a16:creationId xmlns:a16="http://schemas.microsoft.com/office/drawing/2014/main" id="{463DBF87-9C76-41C1-94BD-6F000D1ABC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8EB4A9-7F71-48DA-BAA8-EBE3AA3146C5}"/>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41132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3FA4-7A1E-4D5B-BD9E-39C6F00C32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431102-5BD0-4ABA-B6AF-54D0811EBDC0}"/>
              </a:ext>
            </a:extLst>
          </p:cNvPr>
          <p:cNvSpPr>
            <a:spLocks noGrp="1"/>
          </p:cNvSpPr>
          <p:nvPr>
            <p:ph type="dt" sz="half" idx="10"/>
          </p:nvPr>
        </p:nvSpPr>
        <p:spPr/>
        <p:txBody>
          <a:bodyPr/>
          <a:lstStyle/>
          <a:p>
            <a:fld id="{0C19EA30-B5DA-427C-987A-1C289383CC4D}" type="datetimeFigureOut">
              <a:rPr lang="en-US" smtClean="0"/>
              <a:t>7/23/2022</a:t>
            </a:fld>
            <a:endParaRPr lang="en-US"/>
          </a:p>
        </p:txBody>
      </p:sp>
      <p:sp>
        <p:nvSpPr>
          <p:cNvPr id="4" name="Footer Placeholder 3">
            <a:extLst>
              <a:ext uri="{FF2B5EF4-FFF2-40B4-BE49-F238E27FC236}">
                <a16:creationId xmlns:a16="http://schemas.microsoft.com/office/drawing/2014/main" id="{C21234E8-3172-4F3E-9DCA-F53C234B8E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EC66F-EF04-4993-8637-5FA2B7CA29E1}"/>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244678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A6135-60B8-453B-9008-FEFEECD7512B}"/>
              </a:ext>
            </a:extLst>
          </p:cNvPr>
          <p:cNvSpPr>
            <a:spLocks noGrp="1"/>
          </p:cNvSpPr>
          <p:nvPr>
            <p:ph type="dt" sz="half" idx="10"/>
          </p:nvPr>
        </p:nvSpPr>
        <p:spPr/>
        <p:txBody>
          <a:bodyPr/>
          <a:lstStyle/>
          <a:p>
            <a:fld id="{0C19EA30-B5DA-427C-987A-1C289383CC4D}" type="datetimeFigureOut">
              <a:rPr lang="en-US" smtClean="0"/>
              <a:t>7/23/2022</a:t>
            </a:fld>
            <a:endParaRPr lang="en-US"/>
          </a:p>
        </p:txBody>
      </p:sp>
      <p:sp>
        <p:nvSpPr>
          <p:cNvPr id="3" name="Footer Placeholder 2">
            <a:extLst>
              <a:ext uri="{FF2B5EF4-FFF2-40B4-BE49-F238E27FC236}">
                <a16:creationId xmlns:a16="http://schemas.microsoft.com/office/drawing/2014/main" id="{08EEC939-2297-48B8-940A-059D0DCBB3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ACE0B3-92A3-46C1-9F9F-B202DC728283}"/>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50747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FED6-4B27-4959-9340-E61435C2B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353B22-0C43-464D-96F8-57EF13969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F889BB-F574-45B0-AFF7-057066F8B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F12193-C224-4257-AD80-64E2F3210D77}"/>
              </a:ext>
            </a:extLst>
          </p:cNvPr>
          <p:cNvSpPr>
            <a:spLocks noGrp="1"/>
          </p:cNvSpPr>
          <p:nvPr>
            <p:ph type="dt" sz="half" idx="10"/>
          </p:nvPr>
        </p:nvSpPr>
        <p:spPr/>
        <p:txBody>
          <a:bodyPr/>
          <a:lstStyle/>
          <a:p>
            <a:fld id="{0C19EA30-B5DA-427C-987A-1C289383CC4D}" type="datetimeFigureOut">
              <a:rPr lang="en-US" smtClean="0"/>
              <a:t>7/23/2022</a:t>
            </a:fld>
            <a:endParaRPr lang="en-US"/>
          </a:p>
        </p:txBody>
      </p:sp>
      <p:sp>
        <p:nvSpPr>
          <p:cNvPr id="6" name="Footer Placeholder 5">
            <a:extLst>
              <a:ext uri="{FF2B5EF4-FFF2-40B4-BE49-F238E27FC236}">
                <a16:creationId xmlns:a16="http://schemas.microsoft.com/office/drawing/2014/main" id="{8E2667C3-3A12-4B3D-B8DA-3E3571734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030619-6E98-48C4-8C06-4AF3080890E3}"/>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77889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992A-4C19-4A5C-A2A5-B11BA02B3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9DCF2A-1DDC-4C34-85E1-98F738804D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A9DDF1-0B34-478D-9993-CAB850593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26516-B97A-4D88-8D64-391FC64BA4E9}"/>
              </a:ext>
            </a:extLst>
          </p:cNvPr>
          <p:cNvSpPr>
            <a:spLocks noGrp="1"/>
          </p:cNvSpPr>
          <p:nvPr>
            <p:ph type="dt" sz="half" idx="10"/>
          </p:nvPr>
        </p:nvSpPr>
        <p:spPr/>
        <p:txBody>
          <a:bodyPr/>
          <a:lstStyle/>
          <a:p>
            <a:fld id="{0C19EA30-B5DA-427C-987A-1C289383CC4D}" type="datetimeFigureOut">
              <a:rPr lang="en-US" smtClean="0"/>
              <a:t>7/23/2022</a:t>
            </a:fld>
            <a:endParaRPr lang="en-US"/>
          </a:p>
        </p:txBody>
      </p:sp>
      <p:sp>
        <p:nvSpPr>
          <p:cNvPr id="6" name="Footer Placeholder 5">
            <a:extLst>
              <a:ext uri="{FF2B5EF4-FFF2-40B4-BE49-F238E27FC236}">
                <a16:creationId xmlns:a16="http://schemas.microsoft.com/office/drawing/2014/main" id="{7B785C8C-867E-49C4-90B1-4B83ECF9B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FA7F5-2609-4CBA-97A6-1DC8D0A1299F}"/>
              </a:ext>
            </a:extLst>
          </p:cNvPr>
          <p:cNvSpPr>
            <a:spLocks noGrp="1"/>
          </p:cNvSpPr>
          <p:nvPr>
            <p:ph type="sldNum" sz="quarter" idx="12"/>
          </p:nvPr>
        </p:nvSpPr>
        <p:spPr/>
        <p:txBody>
          <a:bodyPr/>
          <a:lstStyle/>
          <a:p>
            <a:fld id="{3656754D-E69A-4D35-B58D-F2EDB89C5F15}" type="slidenum">
              <a:rPr lang="en-US" smtClean="0"/>
              <a:t>‹#›</a:t>
            </a:fld>
            <a:endParaRPr lang="en-US"/>
          </a:p>
        </p:txBody>
      </p:sp>
    </p:spTree>
    <p:extLst>
      <p:ext uri="{BB962C8B-B14F-4D97-AF65-F5344CB8AC3E}">
        <p14:creationId xmlns:p14="http://schemas.microsoft.com/office/powerpoint/2010/main" val="305790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CFBAB8-8627-4BFC-B322-96FBB7CAE6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D8ADE8-85E8-4341-B1FE-0DA91961F8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5C585-DE92-43CC-9831-7AF301B740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EA30-B5DA-427C-987A-1C289383CC4D}" type="datetimeFigureOut">
              <a:rPr lang="en-US" smtClean="0"/>
              <a:t>7/23/2022</a:t>
            </a:fld>
            <a:endParaRPr lang="en-US"/>
          </a:p>
        </p:txBody>
      </p:sp>
      <p:sp>
        <p:nvSpPr>
          <p:cNvPr id="5" name="Footer Placeholder 4">
            <a:extLst>
              <a:ext uri="{FF2B5EF4-FFF2-40B4-BE49-F238E27FC236}">
                <a16:creationId xmlns:a16="http://schemas.microsoft.com/office/drawing/2014/main" id="{6C14D793-2A0C-4695-993B-BC3C157A7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040315-CA45-434C-B1D4-E5D66CBC4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6754D-E69A-4D35-B58D-F2EDB89C5F15}" type="slidenum">
              <a:rPr lang="en-US" smtClean="0"/>
              <a:t>‹#›</a:t>
            </a:fld>
            <a:endParaRPr lang="en-US"/>
          </a:p>
        </p:txBody>
      </p:sp>
    </p:spTree>
    <p:extLst>
      <p:ext uri="{BB962C8B-B14F-4D97-AF65-F5344CB8AC3E}">
        <p14:creationId xmlns:p14="http://schemas.microsoft.com/office/powerpoint/2010/main" val="384482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0441C-B10A-4978-A071-C627204AE5FA}"/>
              </a:ext>
            </a:extLst>
          </p:cNvPr>
          <p:cNvSpPr txBox="1"/>
          <p:nvPr/>
        </p:nvSpPr>
        <p:spPr>
          <a:xfrm>
            <a:off x="605790" y="682437"/>
            <a:ext cx="10980420" cy="2031325"/>
          </a:xfrm>
          <a:prstGeom prst="rect">
            <a:avLst/>
          </a:prstGeom>
          <a:noFill/>
        </p:spPr>
        <p:txBody>
          <a:bodyPr wrap="square">
            <a:spAutoFit/>
          </a:bodyPr>
          <a:lstStyle/>
          <a:p>
            <a:pPr algn="l"/>
            <a:r>
              <a:rPr lang="en-US" b="1" i="0" dirty="0">
                <a:effectLst/>
                <a:latin typeface="OpenSans"/>
              </a:rPr>
              <a:t>Project Topic:</a:t>
            </a:r>
          </a:p>
          <a:p>
            <a:pPr algn="l"/>
            <a:r>
              <a:rPr lang="en-US" b="0" i="0" dirty="0">
                <a:effectLst/>
                <a:latin typeface="OpenSans"/>
              </a:rPr>
              <a:t>Automated Nerve Segmentation from Ultrasound Images for Guided Regional Anesthesia</a:t>
            </a:r>
          </a:p>
          <a:p>
            <a:pPr algn="l"/>
            <a:endParaRPr lang="en-US" dirty="0">
              <a:latin typeface="OpenSans"/>
            </a:endParaRPr>
          </a:p>
          <a:p>
            <a:pPr algn="l"/>
            <a:r>
              <a:rPr lang="en-US" dirty="0">
                <a:latin typeface="OpenSans"/>
              </a:rPr>
              <a:t>What is Ultrasound Guided Regional Anesthesia?</a:t>
            </a:r>
          </a:p>
          <a:p>
            <a:pPr marL="285750" indent="-285750" algn="l">
              <a:buFont typeface="Arial" panose="020B0604020202020204" pitchFamily="34" charset="0"/>
              <a:buChar char="•"/>
            </a:pPr>
            <a:r>
              <a:rPr lang="en-US" dirty="0">
                <a:latin typeface="OpenSans"/>
              </a:rPr>
              <a:t>One alternative to prescription narcotics for postoperative pain management is with a targeted pain relief system that automatically delivers a controlled amount of local anesthetic to the surgical site or in close proximity to nearby nerves, for up to 5 days, using specially designed indwelling catheters.</a:t>
            </a:r>
          </a:p>
        </p:txBody>
      </p:sp>
      <p:pic>
        <p:nvPicPr>
          <p:cNvPr id="1026" name="Picture 2">
            <a:extLst>
              <a:ext uri="{FF2B5EF4-FFF2-40B4-BE49-F238E27FC236}">
                <a16:creationId xmlns:a16="http://schemas.microsoft.com/office/drawing/2014/main" id="{37ED7235-E456-4B90-AA51-47089C7DC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3544759"/>
            <a:ext cx="8115300" cy="31858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6939FFC-47FB-47B3-8003-54A80BA7871D}"/>
              </a:ext>
            </a:extLst>
          </p:cNvPr>
          <p:cNvSpPr txBox="1"/>
          <p:nvPr/>
        </p:nvSpPr>
        <p:spPr>
          <a:xfrm>
            <a:off x="6477000" y="6642556"/>
            <a:ext cx="4335780" cy="215444"/>
          </a:xfrm>
          <a:prstGeom prst="rect">
            <a:avLst/>
          </a:prstGeom>
          <a:noFill/>
        </p:spPr>
        <p:txBody>
          <a:bodyPr wrap="square">
            <a:spAutoFit/>
          </a:bodyPr>
          <a:lstStyle/>
          <a:p>
            <a:r>
              <a:rPr lang="en-US" sz="800" dirty="0"/>
              <a:t>https://www.nysora.com/topics/equipment/introduction-ultrasound-guided-regional-anesthesia/</a:t>
            </a:r>
          </a:p>
        </p:txBody>
      </p:sp>
    </p:spTree>
    <p:extLst>
      <p:ext uri="{BB962C8B-B14F-4D97-AF65-F5344CB8AC3E}">
        <p14:creationId xmlns:p14="http://schemas.microsoft.com/office/powerpoint/2010/main" val="383211323"/>
      </p:ext>
    </p:extLst>
  </p:cSld>
  <p:clrMapOvr>
    <a:masterClrMapping/>
  </p:clrMapOvr>
  <mc:AlternateContent xmlns:mc="http://schemas.openxmlformats.org/markup-compatibility/2006" xmlns:p14="http://schemas.microsoft.com/office/powerpoint/2010/main">
    <mc:Choice Requires="p14">
      <p:transition spd="slow" p14:dur="2000" advTm="27199"/>
    </mc:Choice>
    <mc:Fallback xmlns="">
      <p:transition spd="slow" advTm="2719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DDEFD8-336D-4A45-96DD-4E60D1C33DBC}"/>
              </a:ext>
            </a:extLst>
          </p:cNvPr>
          <p:cNvSpPr txBox="1"/>
          <p:nvPr/>
        </p:nvSpPr>
        <p:spPr>
          <a:xfrm>
            <a:off x="605790" y="682823"/>
            <a:ext cx="10980420" cy="3693319"/>
          </a:xfrm>
          <a:prstGeom prst="rect">
            <a:avLst/>
          </a:prstGeom>
          <a:noFill/>
        </p:spPr>
        <p:txBody>
          <a:bodyPr wrap="square">
            <a:spAutoFit/>
          </a:bodyPr>
          <a:lstStyle/>
          <a:p>
            <a:pPr algn="l"/>
            <a:r>
              <a:rPr lang="en-US" b="1" i="0" dirty="0">
                <a:effectLst/>
                <a:latin typeface="OpenSans"/>
              </a:rPr>
              <a:t>1. Design User Experience</a:t>
            </a:r>
            <a:endParaRPr lang="en-US" b="0" i="0" dirty="0">
              <a:effectLst/>
              <a:latin typeface="OpenSans"/>
            </a:endParaRPr>
          </a:p>
          <a:p>
            <a:pPr algn="l"/>
            <a:endParaRPr lang="en-US" dirty="0">
              <a:latin typeface="OpenSans"/>
            </a:endParaRPr>
          </a:p>
          <a:p>
            <a:pPr algn="l"/>
            <a:r>
              <a:rPr lang="en-US" b="1" dirty="0">
                <a:latin typeface="OpenSans"/>
              </a:rPr>
              <a:t>Task Analysis</a:t>
            </a:r>
          </a:p>
          <a:p>
            <a:pPr marL="285750" indent="-285750" algn="l">
              <a:buFont typeface="Arial" panose="020B0604020202020204" pitchFamily="34" charset="0"/>
              <a:buChar char="•"/>
            </a:pPr>
            <a:r>
              <a:rPr lang="en-US" dirty="0">
                <a:latin typeface="OpenSans"/>
              </a:rPr>
              <a:t>User: Radiologists specializing in US guided pain management.</a:t>
            </a:r>
          </a:p>
          <a:p>
            <a:pPr marL="285750" indent="-285750" algn="l">
              <a:buFont typeface="Arial" panose="020B0604020202020204" pitchFamily="34" charset="0"/>
              <a:buChar char="•"/>
            </a:pPr>
            <a:r>
              <a:rPr lang="en-US" dirty="0">
                <a:latin typeface="OpenSans"/>
              </a:rPr>
              <a:t>Task: Identify nerves from US image for targeting of catheter placement.</a:t>
            </a:r>
          </a:p>
          <a:p>
            <a:pPr marL="285750" indent="-285750" algn="l">
              <a:buFont typeface="Arial" panose="020B0604020202020204" pitchFamily="34" charset="0"/>
              <a:buChar char="•"/>
            </a:pPr>
            <a:endParaRPr lang="en-US" dirty="0">
              <a:latin typeface="OpenSans"/>
            </a:endParaRPr>
          </a:p>
          <a:p>
            <a:pPr marL="285750" indent="-285750" algn="l">
              <a:buFont typeface="Arial" panose="020B0604020202020204" pitchFamily="34" charset="0"/>
              <a:buChar char="•"/>
            </a:pPr>
            <a:endParaRPr lang="en-US" dirty="0">
              <a:latin typeface="OpenSans"/>
            </a:endParaRPr>
          </a:p>
          <a:p>
            <a:pPr marL="285750" indent="-285750" algn="l">
              <a:buFont typeface="Arial" panose="020B0604020202020204" pitchFamily="34" charset="0"/>
              <a:buChar char="•"/>
            </a:pPr>
            <a:endParaRPr lang="en-US" dirty="0">
              <a:latin typeface="OpenSans"/>
            </a:endParaRPr>
          </a:p>
          <a:p>
            <a:pPr marL="285750" indent="-285750" algn="l">
              <a:buFont typeface="Arial" panose="020B0604020202020204" pitchFamily="34" charset="0"/>
              <a:buChar char="•"/>
            </a:pPr>
            <a:endParaRPr lang="en-US" dirty="0">
              <a:latin typeface="OpenSans"/>
            </a:endParaRPr>
          </a:p>
          <a:p>
            <a:pPr marL="285750" indent="-285750" algn="l">
              <a:buFont typeface="Arial" panose="020B0604020202020204" pitchFamily="34" charset="0"/>
              <a:buChar char="•"/>
            </a:pPr>
            <a:endParaRPr lang="en-US" dirty="0">
              <a:latin typeface="OpenSans"/>
            </a:endParaRPr>
          </a:p>
          <a:p>
            <a:r>
              <a:rPr lang="en-US" dirty="0">
                <a:latin typeface="OpenSans"/>
              </a:rPr>
              <a:t>Insights: Deep learning models can be trained to aid in more accurately identifying nerves in US images for proper catheter placement by making </a:t>
            </a:r>
            <a:r>
              <a:rPr lang="en-US" dirty="0" err="1">
                <a:latin typeface="OpenSans"/>
              </a:rPr>
              <a:t>realtime</a:t>
            </a:r>
            <a:r>
              <a:rPr lang="en-US" dirty="0">
                <a:latin typeface="OpenSans"/>
              </a:rPr>
              <a:t> inference with the moving US images and overlaying the predicted segmentations for immediate visualization to the users.</a:t>
            </a:r>
          </a:p>
        </p:txBody>
      </p:sp>
      <p:grpSp>
        <p:nvGrpSpPr>
          <p:cNvPr id="11" name="Group 10">
            <a:extLst>
              <a:ext uri="{FF2B5EF4-FFF2-40B4-BE49-F238E27FC236}">
                <a16:creationId xmlns:a16="http://schemas.microsoft.com/office/drawing/2014/main" id="{432E633A-D69D-46EA-AD5F-6E9ABF351FAD}"/>
              </a:ext>
            </a:extLst>
          </p:cNvPr>
          <p:cNvGrpSpPr/>
          <p:nvPr/>
        </p:nvGrpSpPr>
        <p:grpSpPr>
          <a:xfrm>
            <a:off x="811530" y="2362201"/>
            <a:ext cx="10580368" cy="762000"/>
            <a:chOff x="605790" y="2362201"/>
            <a:chExt cx="10580368" cy="762000"/>
          </a:xfrm>
        </p:grpSpPr>
        <p:sp>
          <p:nvSpPr>
            <p:cNvPr id="2" name="Rectangle: Rounded Corners 1">
              <a:extLst>
                <a:ext uri="{FF2B5EF4-FFF2-40B4-BE49-F238E27FC236}">
                  <a16:creationId xmlns:a16="http://schemas.microsoft.com/office/drawing/2014/main" id="{13F64C79-837A-487D-84B1-917AED02DDA1}"/>
                </a:ext>
              </a:extLst>
            </p:cNvPr>
            <p:cNvSpPr/>
            <p:nvPr/>
          </p:nvSpPr>
          <p:spPr>
            <a:xfrm>
              <a:off x="7566658" y="2362201"/>
              <a:ext cx="3619500" cy="762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OBJECTIVE</a:t>
              </a:r>
              <a:r>
                <a:rPr lang="en-US" dirty="0">
                  <a:solidFill>
                    <a:schemeClr val="tx1"/>
                  </a:solidFill>
                </a:rPr>
                <a:t>: Place catheter in closest position to border of nerves.</a:t>
              </a:r>
            </a:p>
          </p:txBody>
        </p:sp>
        <p:sp>
          <p:nvSpPr>
            <p:cNvPr id="4" name="Rectangle: Rounded Corners 3">
              <a:extLst>
                <a:ext uri="{FF2B5EF4-FFF2-40B4-BE49-F238E27FC236}">
                  <a16:creationId xmlns:a16="http://schemas.microsoft.com/office/drawing/2014/main" id="{E963CD32-194B-4A2C-95F5-E09F797CE9FC}"/>
                </a:ext>
              </a:extLst>
            </p:cNvPr>
            <p:cNvSpPr/>
            <p:nvPr/>
          </p:nvSpPr>
          <p:spPr>
            <a:xfrm>
              <a:off x="3825239" y="2362201"/>
              <a:ext cx="3116580" cy="762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ACTION</a:t>
              </a:r>
              <a:r>
                <a:rPr lang="en-US" dirty="0">
                  <a:solidFill>
                    <a:schemeClr val="tx1"/>
                  </a:solidFill>
                </a:rPr>
                <a:t>: Radiologist interprets in </a:t>
              </a:r>
              <a:r>
                <a:rPr lang="en-US" dirty="0" err="1">
                  <a:solidFill>
                    <a:schemeClr val="tx1"/>
                  </a:solidFill>
                </a:rPr>
                <a:t>realtime</a:t>
              </a:r>
              <a:r>
                <a:rPr lang="en-US" dirty="0">
                  <a:solidFill>
                    <a:schemeClr val="tx1"/>
                  </a:solidFill>
                </a:rPr>
                <a:t> borders of nerves.</a:t>
              </a:r>
            </a:p>
          </p:txBody>
        </p:sp>
        <p:sp>
          <p:nvSpPr>
            <p:cNvPr id="5" name="Rectangle: Rounded Corners 4">
              <a:extLst>
                <a:ext uri="{FF2B5EF4-FFF2-40B4-BE49-F238E27FC236}">
                  <a16:creationId xmlns:a16="http://schemas.microsoft.com/office/drawing/2014/main" id="{80C81198-9A0F-4B83-BDD9-DA2097B4FD01}"/>
                </a:ext>
              </a:extLst>
            </p:cNvPr>
            <p:cNvSpPr/>
            <p:nvPr/>
          </p:nvSpPr>
          <p:spPr>
            <a:xfrm>
              <a:off x="605790" y="2362201"/>
              <a:ext cx="2594610" cy="7620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TRIGGER</a:t>
              </a:r>
              <a:r>
                <a:rPr lang="en-US" dirty="0">
                  <a:solidFill>
                    <a:schemeClr val="tx1"/>
                  </a:solidFill>
                </a:rPr>
                <a:t>: US acquisition.</a:t>
              </a:r>
            </a:p>
          </p:txBody>
        </p:sp>
        <p:cxnSp>
          <p:nvCxnSpPr>
            <p:cNvPr id="6" name="Straight Arrow Connector 5">
              <a:extLst>
                <a:ext uri="{FF2B5EF4-FFF2-40B4-BE49-F238E27FC236}">
                  <a16:creationId xmlns:a16="http://schemas.microsoft.com/office/drawing/2014/main" id="{65CDD881-9F56-4522-AD97-488ADFD8DF02}"/>
                </a:ext>
              </a:extLst>
            </p:cNvPr>
            <p:cNvCxnSpPr>
              <a:stCxn id="5" idx="3"/>
              <a:endCxn id="4" idx="1"/>
            </p:cNvCxnSpPr>
            <p:nvPr/>
          </p:nvCxnSpPr>
          <p:spPr>
            <a:xfrm>
              <a:off x="3200400" y="2743201"/>
              <a:ext cx="624839" cy="0"/>
            </a:xfrm>
            <a:prstGeom prst="straightConnector1">
              <a:avLst/>
            </a:prstGeom>
            <a:ln>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B15E4492-16E7-4F03-B5CA-13E728DB71AC}"/>
                </a:ext>
              </a:extLst>
            </p:cNvPr>
            <p:cNvCxnSpPr>
              <a:cxnSpLocks/>
              <a:stCxn id="4" idx="3"/>
              <a:endCxn id="2" idx="1"/>
            </p:cNvCxnSpPr>
            <p:nvPr/>
          </p:nvCxnSpPr>
          <p:spPr>
            <a:xfrm>
              <a:off x="6941819" y="2743201"/>
              <a:ext cx="624839" cy="0"/>
            </a:xfrm>
            <a:prstGeom prst="straightConnector1">
              <a:avLst/>
            </a:prstGeom>
            <a:ln>
              <a:solidFill>
                <a:schemeClr val="tx2"/>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857106842"/>
      </p:ext>
    </p:extLst>
  </p:cSld>
  <p:clrMapOvr>
    <a:masterClrMapping/>
  </p:clrMapOvr>
  <mc:AlternateContent xmlns:mc="http://schemas.openxmlformats.org/markup-compatibility/2006" xmlns:p14="http://schemas.microsoft.com/office/powerpoint/2010/main">
    <mc:Choice Requires="p14">
      <p:transition spd="slow" p14:dur="2000" advTm="23792"/>
    </mc:Choice>
    <mc:Fallback xmlns="">
      <p:transition spd="slow" advTm="237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DDEFD8-336D-4A45-96DD-4E60D1C33DBC}"/>
              </a:ext>
            </a:extLst>
          </p:cNvPr>
          <p:cNvSpPr txBox="1"/>
          <p:nvPr/>
        </p:nvSpPr>
        <p:spPr>
          <a:xfrm>
            <a:off x="605790" y="682823"/>
            <a:ext cx="10980420" cy="5847755"/>
          </a:xfrm>
          <a:prstGeom prst="rect">
            <a:avLst/>
          </a:prstGeom>
          <a:noFill/>
        </p:spPr>
        <p:txBody>
          <a:bodyPr wrap="square">
            <a:spAutoFit/>
          </a:bodyPr>
          <a:lstStyle/>
          <a:p>
            <a:pPr algn="l"/>
            <a:r>
              <a:rPr lang="en-US" b="1" i="0" dirty="0">
                <a:effectLst/>
                <a:latin typeface="OpenSans"/>
              </a:rPr>
              <a:t>1. Design User Experience</a:t>
            </a:r>
            <a:endParaRPr lang="en-US" b="0" i="0" dirty="0">
              <a:effectLst/>
              <a:latin typeface="OpenSans"/>
            </a:endParaRPr>
          </a:p>
          <a:p>
            <a:pPr algn="l"/>
            <a:endParaRPr lang="en-US" dirty="0">
              <a:latin typeface="OpenSans"/>
            </a:endParaRPr>
          </a:p>
          <a:p>
            <a:pPr algn="l"/>
            <a:r>
              <a:rPr lang="en-US" b="1" dirty="0">
                <a:latin typeface="OpenSans"/>
              </a:rPr>
              <a:t>AI Specific Considerations</a:t>
            </a:r>
          </a:p>
          <a:p>
            <a:pPr algn="l"/>
            <a:endParaRPr lang="en-US" sz="1600" dirty="0">
              <a:latin typeface="OpenSans"/>
            </a:endParaRPr>
          </a:p>
          <a:p>
            <a:pPr algn="l"/>
            <a:r>
              <a:rPr lang="en-US" sz="1600" dirty="0">
                <a:latin typeface="OpenSans"/>
              </a:rPr>
              <a:t>Interaction: Deep learning models make </a:t>
            </a:r>
            <a:r>
              <a:rPr lang="en-US" sz="1600" dirty="0" err="1">
                <a:latin typeface="OpenSans"/>
              </a:rPr>
              <a:t>realtime</a:t>
            </a:r>
            <a:r>
              <a:rPr lang="en-US" sz="1600" dirty="0">
                <a:latin typeface="OpenSans"/>
              </a:rPr>
              <a:t> inference with the acquired moving US images and overlaying the predicted segmentations for immediate visualization to the users.</a:t>
            </a:r>
            <a:endParaRPr lang="en-US" sz="1600" b="1" dirty="0">
              <a:latin typeface="OpenSans"/>
            </a:endParaRPr>
          </a:p>
          <a:p>
            <a:pPr algn="l"/>
            <a:endParaRPr lang="en-US" sz="1600" dirty="0">
              <a:latin typeface="OpenSans"/>
            </a:endParaRPr>
          </a:p>
          <a:p>
            <a:pPr algn="l"/>
            <a:r>
              <a:rPr lang="en-US" sz="1600" dirty="0">
                <a:latin typeface="OpenSans"/>
              </a:rPr>
              <a:t>User Inputs</a:t>
            </a:r>
          </a:p>
          <a:p>
            <a:pPr marL="285750" indent="-285750" algn="l">
              <a:buFont typeface="Arial" panose="020B0604020202020204" pitchFamily="34" charset="0"/>
              <a:buChar char="•"/>
            </a:pPr>
            <a:r>
              <a:rPr lang="en-US" sz="1600" dirty="0">
                <a:latin typeface="OpenSans"/>
              </a:rPr>
              <a:t>Input: US images</a:t>
            </a:r>
          </a:p>
          <a:p>
            <a:pPr marL="285750" indent="-285750" algn="l">
              <a:buFont typeface="Arial" panose="020B0604020202020204" pitchFamily="34" charset="0"/>
              <a:buChar char="•"/>
            </a:pPr>
            <a:r>
              <a:rPr lang="en-US" sz="1600" dirty="0">
                <a:latin typeface="OpenSans"/>
              </a:rPr>
              <a:t>Output: Overlaid DL predicted segmented nerve contours onto US images.</a:t>
            </a:r>
          </a:p>
          <a:p>
            <a:pPr algn="l"/>
            <a:endParaRPr lang="en-US" sz="1600" dirty="0">
              <a:latin typeface="OpenSans"/>
            </a:endParaRPr>
          </a:p>
          <a:p>
            <a:pPr algn="l"/>
            <a:r>
              <a:rPr lang="en-US" sz="1600" dirty="0">
                <a:latin typeface="OpenSans"/>
              </a:rPr>
              <a:t>Transparency</a:t>
            </a:r>
          </a:p>
          <a:p>
            <a:pPr marL="285750" indent="-285750" algn="l">
              <a:buFont typeface="Arial" panose="020B0604020202020204" pitchFamily="34" charset="0"/>
              <a:buChar char="•"/>
            </a:pPr>
            <a:r>
              <a:rPr lang="en-US" sz="1600" dirty="0">
                <a:latin typeface="OpenSans"/>
              </a:rPr>
              <a:t>Explain to radiologists the DL model and how it is trained and works.</a:t>
            </a:r>
          </a:p>
          <a:p>
            <a:pPr marL="285750" indent="-285750" algn="l">
              <a:buFont typeface="Arial" panose="020B0604020202020204" pitchFamily="34" charset="0"/>
              <a:buChar char="•"/>
            </a:pPr>
            <a:r>
              <a:rPr lang="en-US" sz="1600" dirty="0">
                <a:latin typeface="OpenSans"/>
              </a:rPr>
              <a:t>Provide/cite scientific papers and patents to support the technology.</a:t>
            </a:r>
          </a:p>
          <a:p>
            <a:pPr algn="l"/>
            <a:endParaRPr lang="en-US" sz="1600" dirty="0">
              <a:latin typeface="OpenSans"/>
            </a:endParaRPr>
          </a:p>
          <a:p>
            <a:pPr algn="l"/>
            <a:r>
              <a:rPr lang="en-US" sz="1600" dirty="0">
                <a:latin typeface="OpenSans"/>
              </a:rPr>
              <a:t>Uncertainty</a:t>
            </a:r>
          </a:p>
          <a:p>
            <a:pPr marL="285750" indent="-285750" algn="l">
              <a:buFont typeface="Arial" panose="020B0604020202020204" pitchFamily="34" charset="0"/>
              <a:buChar char="•"/>
            </a:pPr>
            <a:r>
              <a:rPr lang="en-US" sz="1600" dirty="0">
                <a:latin typeface="OpenSans"/>
              </a:rPr>
              <a:t>Provide probabilities of segmentation.</a:t>
            </a:r>
          </a:p>
          <a:p>
            <a:pPr marL="285750" indent="-285750" algn="l">
              <a:buFont typeface="Arial" panose="020B0604020202020204" pitchFamily="34" charset="0"/>
              <a:buChar char="•"/>
            </a:pPr>
            <a:r>
              <a:rPr lang="en-US" sz="1600" dirty="0">
                <a:latin typeface="OpenSans"/>
              </a:rPr>
              <a:t>Color code contours – e.g. green for above 80% confidence, yellow for 65% confidence, red for below 50%.</a:t>
            </a:r>
          </a:p>
          <a:p>
            <a:pPr marL="285750" indent="-285750" algn="l">
              <a:buFont typeface="Arial" panose="020B0604020202020204" pitchFamily="34" charset="0"/>
              <a:buChar char="•"/>
            </a:pPr>
            <a:endParaRPr lang="en-US" sz="1600" dirty="0">
              <a:latin typeface="OpenSans"/>
            </a:endParaRPr>
          </a:p>
          <a:p>
            <a:pPr algn="l"/>
            <a:r>
              <a:rPr lang="en-US" sz="1600" dirty="0">
                <a:latin typeface="OpenSans"/>
              </a:rPr>
              <a:t>Feedback Loop</a:t>
            </a:r>
          </a:p>
          <a:p>
            <a:pPr marL="285750" indent="-285750" algn="l">
              <a:buFont typeface="Arial" panose="020B0604020202020204" pitchFamily="34" charset="0"/>
              <a:buChar char="•"/>
            </a:pPr>
            <a:r>
              <a:rPr lang="en-US" sz="1600" dirty="0">
                <a:latin typeface="OpenSans"/>
              </a:rPr>
              <a:t>No mechanism in application for radiologist to provide feedback.</a:t>
            </a:r>
          </a:p>
          <a:p>
            <a:pPr marL="285750" indent="-285750" algn="l">
              <a:buFont typeface="Arial" panose="020B0604020202020204" pitchFamily="34" charset="0"/>
              <a:buChar char="•"/>
            </a:pPr>
            <a:r>
              <a:rPr lang="en-US" sz="1600" dirty="0">
                <a:latin typeface="OpenSans"/>
              </a:rPr>
              <a:t>Radiologists can personally express whether they agree with the segmentation borders or not. They can provide their nerve segmentation as labels and the DL model can be retrained to be customized to their preferences.</a:t>
            </a:r>
          </a:p>
        </p:txBody>
      </p:sp>
    </p:spTree>
    <p:extLst>
      <p:ext uri="{BB962C8B-B14F-4D97-AF65-F5344CB8AC3E}">
        <p14:creationId xmlns:p14="http://schemas.microsoft.com/office/powerpoint/2010/main" val="445916667"/>
      </p:ext>
    </p:extLst>
  </p:cSld>
  <p:clrMapOvr>
    <a:masterClrMapping/>
  </p:clrMapOvr>
  <mc:AlternateContent xmlns:mc="http://schemas.openxmlformats.org/markup-compatibility/2006">
    <mc:Choice xmlns:p14="http://schemas.microsoft.com/office/powerpoint/2010/main" Requires="p14">
      <p:transition spd="slow" p14:dur="2000" advTm="23792"/>
    </mc:Choice>
    <mc:Fallback>
      <p:transition spd="slow" advTm="2379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DDEFD8-336D-4A45-96DD-4E60D1C33DBC}"/>
              </a:ext>
            </a:extLst>
          </p:cNvPr>
          <p:cNvSpPr txBox="1"/>
          <p:nvPr/>
        </p:nvSpPr>
        <p:spPr>
          <a:xfrm>
            <a:off x="605790" y="682823"/>
            <a:ext cx="10980420" cy="5632311"/>
          </a:xfrm>
          <a:prstGeom prst="rect">
            <a:avLst/>
          </a:prstGeom>
          <a:noFill/>
        </p:spPr>
        <p:txBody>
          <a:bodyPr wrap="square">
            <a:spAutoFit/>
          </a:bodyPr>
          <a:lstStyle/>
          <a:p>
            <a:pPr algn="l"/>
            <a:r>
              <a:rPr lang="en-US" b="1" i="0" dirty="0">
                <a:effectLst/>
                <a:latin typeface="OpenSans"/>
              </a:rPr>
              <a:t>2. </a:t>
            </a:r>
            <a:r>
              <a:rPr lang="en-US" b="1" dirty="0">
                <a:latin typeface="OpenSans"/>
              </a:rPr>
              <a:t>Privacy and Ethical Implications</a:t>
            </a:r>
            <a:endParaRPr lang="en-US" b="0" i="0" dirty="0">
              <a:effectLst/>
              <a:latin typeface="OpenSans"/>
            </a:endParaRPr>
          </a:p>
          <a:p>
            <a:pPr algn="l"/>
            <a:endParaRPr lang="en-US" dirty="0">
              <a:latin typeface="OpenSans"/>
            </a:endParaRPr>
          </a:p>
          <a:p>
            <a:pPr algn="l"/>
            <a:r>
              <a:rPr lang="en-US" b="1" dirty="0">
                <a:latin typeface="OpenSans"/>
              </a:rPr>
              <a:t>Privacy Considerations</a:t>
            </a:r>
          </a:p>
          <a:p>
            <a:pPr algn="l"/>
            <a:endParaRPr lang="en-US" dirty="0">
              <a:latin typeface="OpenSans"/>
            </a:endParaRPr>
          </a:p>
          <a:p>
            <a:pPr algn="l"/>
            <a:r>
              <a:rPr lang="en-US" dirty="0">
                <a:latin typeface="OpenSans"/>
              </a:rPr>
              <a:t>Privacy-related Concerns</a:t>
            </a:r>
          </a:p>
          <a:p>
            <a:pPr marL="285750" indent="-285750" algn="l">
              <a:buFont typeface="Arial" panose="020B0604020202020204" pitchFamily="34" charset="0"/>
              <a:buChar char="•"/>
            </a:pPr>
            <a:r>
              <a:rPr lang="en-US" dirty="0">
                <a:latin typeface="OpenSans"/>
              </a:rPr>
              <a:t>US images fall under medical data.</a:t>
            </a:r>
          </a:p>
          <a:p>
            <a:pPr marL="285750" indent="-285750" algn="l">
              <a:buFont typeface="Arial" panose="020B0604020202020204" pitchFamily="34" charset="0"/>
              <a:buChar char="•"/>
            </a:pPr>
            <a:r>
              <a:rPr lang="en-US" dirty="0">
                <a:latin typeface="OpenSans"/>
              </a:rPr>
              <a:t>Contains PHI that may be used to identify the patient.</a:t>
            </a:r>
          </a:p>
          <a:p>
            <a:pPr algn="l"/>
            <a:endParaRPr lang="en-US" dirty="0">
              <a:latin typeface="OpenSans"/>
            </a:endParaRPr>
          </a:p>
          <a:p>
            <a:pPr algn="l"/>
            <a:r>
              <a:rPr lang="en-US" dirty="0">
                <a:latin typeface="OpenSans"/>
              </a:rPr>
              <a:t>Applicable Privacy Laws</a:t>
            </a:r>
          </a:p>
          <a:p>
            <a:pPr marL="285750" indent="-285750" algn="l">
              <a:buFont typeface="Arial" panose="020B0604020202020204" pitchFamily="34" charset="0"/>
              <a:buChar char="•"/>
            </a:pPr>
            <a:r>
              <a:rPr lang="en-US" dirty="0">
                <a:latin typeface="OpenSans"/>
              </a:rPr>
              <a:t>HIPAA</a:t>
            </a:r>
          </a:p>
          <a:p>
            <a:pPr marL="285750" indent="-285750" algn="l">
              <a:buFont typeface="Arial" panose="020B0604020202020204" pitchFamily="34" charset="0"/>
              <a:buChar char="•"/>
            </a:pPr>
            <a:r>
              <a:rPr lang="en-US" dirty="0">
                <a:latin typeface="OpenSans"/>
              </a:rPr>
              <a:t>DL model is used by healthcare provider, which is a covered entity under HIPAA.</a:t>
            </a:r>
          </a:p>
          <a:p>
            <a:pPr marL="285750" indent="-285750">
              <a:buFont typeface="Arial" panose="020B0604020202020204" pitchFamily="34" charset="0"/>
              <a:buChar char="•"/>
            </a:pPr>
            <a:r>
              <a:rPr lang="en-US" dirty="0">
                <a:latin typeface="OpenSans"/>
              </a:rPr>
              <a:t>GDPR if medical data is collected from and model used in EU.</a:t>
            </a:r>
          </a:p>
          <a:p>
            <a:pPr marL="285750" indent="-285750">
              <a:buFont typeface="Arial" panose="020B0604020202020204" pitchFamily="34" charset="0"/>
              <a:buChar char="•"/>
            </a:pPr>
            <a:endParaRPr lang="en-US" dirty="0">
              <a:latin typeface="OpenSans"/>
            </a:endParaRPr>
          </a:p>
          <a:p>
            <a:r>
              <a:rPr lang="en-US" dirty="0">
                <a:latin typeface="OpenSans"/>
              </a:rPr>
              <a:t>Protect Privacy</a:t>
            </a:r>
          </a:p>
          <a:p>
            <a:pPr marL="285750" indent="-285750">
              <a:buFont typeface="Arial" panose="020B0604020202020204" pitchFamily="34" charset="0"/>
              <a:buChar char="•"/>
            </a:pPr>
            <a:r>
              <a:rPr lang="en-US" dirty="0">
                <a:latin typeface="OpenSans"/>
              </a:rPr>
              <a:t>US images used in training must be </a:t>
            </a:r>
          </a:p>
          <a:p>
            <a:pPr marL="742950" lvl="1" indent="-285750">
              <a:buFont typeface="Arial" panose="020B0604020202020204" pitchFamily="34" charset="0"/>
              <a:buChar char="•"/>
            </a:pPr>
            <a:r>
              <a:rPr lang="en-US" dirty="0">
                <a:latin typeface="OpenSans"/>
              </a:rPr>
              <a:t>collected with patient consent, explaining to them what the images are used, purpose, duration of us, and their right to opt out when requested.</a:t>
            </a:r>
          </a:p>
          <a:p>
            <a:pPr marL="742950" lvl="1" indent="-285750">
              <a:buFont typeface="Arial" panose="020B0604020202020204" pitchFamily="34" charset="0"/>
              <a:buChar char="•"/>
            </a:pPr>
            <a:r>
              <a:rPr lang="en-US" dirty="0">
                <a:latin typeface="OpenSans"/>
              </a:rPr>
              <a:t>de-identification applied to strip any identifiers from US images.</a:t>
            </a:r>
          </a:p>
          <a:p>
            <a:pPr marL="285750" indent="-285750">
              <a:buFont typeface="Arial" panose="020B0604020202020204" pitchFamily="34" charset="0"/>
              <a:buChar char="•"/>
            </a:pPr>
            <a:r>
              <a:rPr lang="en-US" dirty="0">
                <a:latin typeface="OpenSans"/>
              </a:rPr>
              <a:t>Trained DL model only contains weights and no identifiers, cannot be used to trace back to patient providing the training US images.</a:t>
            </a:r>
          </a:p>
        </p:txBody>
      </p:sp>
    </p:spTree>
    <p:extLst>
      <p:ext uri="{BB962C8B-B14F-4D97-AF65-F5344CB8AC3E}">
        <p14:creationId xmlns:p14="http://schemas.microsoft.com/office/powerpoint/2010/main" val="1138564324"/>
      </p:ext>
    </p:extLst>
  </p:cSld>
  <p:clrMapOvr>
    <a:masterClrMapping/>
  </p:clrMapOvr>
  <mc:AlternateContent xmlns:mc="http://schemas.openxmlformats.org/markup-compatibility/2006">
    <mc:Choice xmlns:p14="http://schemas.microsoft.com/office/powerpoint/2010/main" Requires="p14">
      <p:transition spd="slow" p14:dur="2000" advTm="23792"/>
    </mc:Choice>
    <mc:Fallback>
      <p:transition spd="slow" advTm="2379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DDEFD8-336D-4A45-96DD-4E60D1C33DBC}"/>
              </a:ext>
            </a:extLst>
          </p:cNvPr>
          <p:cNvSpPr txBox="1"/>
          <p:nvPr/>
        </p:nvSpPr>
        <p:spPr>
          <a:xfrm>
            <a:off x="605790" y="682823"/>
            <a:ext cx="10980420" cy="5447645"/>
          </a:xfrm>
          <a:prstGeom prst="rect">
            <a:avLst/>
          </a:prstGeom>
          <a:noFill/>
        </p:spPr>
        <p:txBody>
          <a:bodyPr wrap="square">
            <a:spAutoFit/>
          </a:bodyPr>
          <a:lstStyle/>
          <a:p>
            <a:pPr algn="l"/>
            <a:r>
              <a:rPr lang="en-US" b="1" i="0" dirty="0">
                <a:effectLst/>
                <a:latin typeface="OpenSans"/>
              </a:rPr>
              <a:t>2. </a:t>
            </a:r>
            <a:r>
              <a:rPr lang="en-US" b="1" dirty="0">
                <a:latin typeface="OpenSans"/>
              </a:rPr>
              <a:t>Privacy and Ethical Implications</a:t>
            </a:r>
            <a:endParaRPr lang="en-US" b="0" i="0" dirty="0">
              <a:effectLst/>
              <a:latin typeface="OpenSans"/>
            </a:endParaRPr>
          </a:p>
          <a:p>
            <a:pPr algn="l"/>
            <a:endParaRPr lang="en-US" dirty="0">
              <a:latin typeface="OpenSans"/>
            </a:endParaRPr>
          </a:p>
          <a:p>
            <a:pPr algn="l"/>
            <a:r>
              <a:rPr lang="en-US" b="1" dirty="0">
                <a:latin typeface="OpenSans"/>
              </a:rPr>
              <a:t>Ethical Considerations</a:t>
            </a:r>
          </a:p>
          <a:p>
            <a:pPr algn="l"/>
            <a:endParaRPr lang="en-US" sz="1400" dirty="0">
              <a:latin typeface="OpenSans"/>
            </a:endParaRPr>
          </a:p>
          <a:p>
            <a:pPr algn="l"/>
            <a:r>
              <a:rPr lang="en-US" sz="1400" dirty="0">
                <a:latin typeface="OpenSans"/>
              </a:rPr>
              <a:t>Sources of bias</a:t>
            </a:r>
          </a:p>
          <a:p>
            <a:pPr marL="285750" indent="-285750" algn="l">
              <a:buFont typeface="Arial" panose="020B0604020202020204" pitchFamily="34" charset="0"/>
              <a:buChar char="•"/>
            </a:pPr>
            <a:r>
              <a:rPr lang="en-US" sz="1400" dirty="0">
                <a:latin typeface="OpenSans"/>
              </a:rPr>
              <a:t>Representation bias</a:t>
            </a:r>
          </a:p>
          <a:p>
            <a:pPr marL="742950" lvl="1" indent="-285750">
              <a:buFont typeface="Arial" panose="020B0604020202020204" pitchFamily="34" charset="0"/>
              <a:buChar char="•"/>
            </a:pPr>
            <a:r>
              <a:rPr lang="en-US" sz="1400" dirty="0">
                <a:latin typeface="OpenSans"/>
              </a:rPr>
              <a:t>Training dataset need to represent all demographics – age, gender, race, BMI, to account for any anatomical differences in nerves.</a:t>
            </a:r>
          </a:p>
          <a:p>
            <a:pPr marL="285750" indent="-285750" algn="l">
              <a:buFont typeface="Arial" panose="020B0604020202020204" pitchFamily="34" charset="0"/>
              <a:buChar char="•"/>
            </a:pPr>
            <a:r>
              <a:rPr lang="en-US" sz="1400" dirty="0">
                <a:latin typeface="OpenSans"/>
              </a:rPr>
              <a:t>Measurement bias</a:t>
            </a:r>
          </a:p>
          <a:p>
            <a:pPr marL="742950" lvl="1" indent="-285750">
              <a:buFont typeface="Arial" panose="020B0604020202020204" pitchFamily="34" charset="0"/>
              <a:buChar char="•"/>
            </a:pPr>
            <a:r>
              <a:rPr lang="en-US" sz="1400" dirty="0">
                <a:latin typeface="OpenSans"/>
              </a:rPr>
              <a:t>Labeling of nerve contours as truth by radiologists to be used in supervised training may introduce bias as one radiologist’s expert interpretation of the borders of the nerve may differ from another.</a:t>
            </a:r>
          </a:p>
          <a:p>
            <a:pPr marL="742950" lvl="1" indent="-285750">
              <a:buFont typeface="Arial" panose="020B0604020202020204" pitchFamily="34" charset="0"/>
              <a:buChar char="•"/>
            </a:pPr>
            <a:r>
              <a:rPr lang="en-US" sz="1400" dirty="0">
                <a:latin typeface="OpenSans"/>
              </a:rPr>
              <a:t>Can be minimized by having a good number of radiologists providing the labels and applying majority rule to the contours.</a:t>
            </a:r>
          </a:p>
          <a:p>
            <a:pPr marL="285750" indent="-285750" algn="l">
              <a:buFont typeface="Arial" panose="020B0604020202020204" pitchFamily="34" charset="0"/>
              <a:buChar char="•"/>
            </a:pPr>
            <a:endParaRPr lang="en-US" sz="1400" dirty="0">
              <a:latin typeface="OpenSans"/>
            </a:endParaRPr>
          </a:p>
          <a:p>
            <a:pPr algn="l"/>
            <a:r>
              <a:rPr lang="en-US" sz="1400" dirty="0">
                <a:latin typeface="OpenSans"/>
              </a:rPr>
              <a:t>Ethical AI</a:t>
            </a:r>
          </a:p>
          <a:p>
            <a:pPr marL="285750" indent="-285750" algn="l">
              <a:buFont typeface="Arial" panose="020B0604020202020204" pitchFamily="34" charset="0"/>
              <a:buChar char="•"/>
            </a:pPr>
            <a:r>
              <a:rPr lang="en-US" sz="1400" dirty="0">
                <a:latin typeface="OpenSans"/>
              </a:rPr>
              <a:t>Fairness</a:t>
            </a:r>
          </a:p>
          <a:p>
            <a:pPr marL="742950" lvl="1" indent="-285750">
              <a:buFont typeface="Arial" panose="020B0604020202020204" pitchFamily="34" charset="0"/>
              <a:buChar char="•"/>
            </a:pPr>
            <a:r>
              <a:rPr lang="en-US" sz="1400" dirty="0">
                <a:latin typeface="OpenSans"/>
              </a:rPr>
              <a:t>Ensure training dataset of US images are from wide demographics and of sufficient sample size to account for anatomical variabilities.</a:t>
            </a:r>
          </a:p>
          <a:p>
            <a:pPr marL="285750" indent="-285750" algn="l">
              <a:buFont typeface="Arial" panose="020B0604020202020204" pitchFamily="34" charset="0"/>
              <a:buChar char="•"/>
            </a:pPr>
            <a:r>
              <a:rPr lang="en-US" sz="1400" dirty="0">
                <a:latin typeface="OpenSans"/>
              </a:rPr>
              <a:t>Accountability</a:t>
            </a:r>
          </a:p>
          <a:p>
            <a:pPr marL="742950" lvl="1" indent="-285750">
              <a:buFont typeface="Arial" panose="020B0604020202020204" pitchFamily="34" charset="0"/>
              <a:buChar char="•"/>
            </a:pPr>
            <a:r>
              <a:rPr lang="en-US" sz="1400" dirty="0">
                <a:latin typeface="OpenSans"/>
              </a:rPr>
              <a:t>DL model developers are responsible for accuracy of automatic nerve segmentations.</a:t>
            </a:r>
          </a:p>
          <a:p>
            <a:pPr marL="742950" lvl="1" indent="-285750">
              <a:buFont typeface="Arial" panose="020B0604020202020204" pitchFamily="34" charset="0"/>
              <a:buChar char="•"/>
            </a:pPr>
            <a:r>
              <a:rPr lang="en-US" sz="1400" dirty="0">
                <a:latin typeface="OpenSans"/>
              </a:rPr>
              <a:t>Radiologists evaluate the accuracy of the nerve segmentation and determine based on their expertise and experience whether the DL model is performing at an acceptable level.</a:t>
            </a:r>
          </a:p>
          <a:p>
            <a:pPr marL="742950" lvl="1" indent="-285750">
              <a:buFont typeface="Arial" panose="020B0604020202020204" pitchFamily="34" charset="0"/>
              <a:buChar char="•"/>
            </a:pPr>
            <a:r>
              <a:rPr lang="en-US" sz="1400" dirty="0">
                <a:latin typeface="OpenSans"/>
              </a:rPr>
              <a:t>Radiologists can provide their own truth labels for retraining of DL models to improve their accuracies.</a:t>
            </a:r>
          </a:p>
          <a:p>
            <a:pPr marL="285750" indent="-285750" algn="l">
              <a:buFont typeface="Arial" panose="020B0604020202020204" pitchFamily="34" charset="0"/>
              <a:buChar char="•"/>
            </a:pPr>
            <a:r>
              <a:rPr lang="en-US" sz="1400" dirty="0">
                <a:latin typeface="OpenSans"/>
              </a:rPr>
              <a:t>Transparency</a:t>
            </a:r>
          </a:p>
          <a:p>
            <a:pPr marL="742950" lvl="1" indent="-285750">
              <a:buFont typeface="Arial" panose="020B0604020202020204" pitchFamily="34" charset="0"/>
              <a:buChar char="•"/>
            </a:pPr>
            <a:r>
              <a:rPr lang="en-US" sz="1400" dirty="0">
                <a:latin typeface="OpenSans"/>
              </a:rPr>
              <a:t>Difficult to interpret DL model.</a:t>
            </a:r>
          </a:p>
          <a:p>
            <a:pPr marL="742950" lvl="1" indent="-285750">
              <a:buFont typeface="Arial" panose="020B0604020202020204" pitchFamily="34" charset="0"/>
              <a:buChar char="•"/>
            </a:pPr>
            <a:r>
              <a:rPr lang="en-US" sz="1400" dirty="0">
                <a:latin typeface="OpenSans"/>
              </a:rPr>
              <a:t>Explain how truth labels contain features that the DL model is learning to determine whether pixel is a nerve or not. Provide examples of similar truth labels and nerve predictions to show how the model is detecting similarities.</a:t>
            </a:r>
          </a:p>
        </p:txBody>
      </p:sp>
    </p:spTree>
    <p:extLst>
      <p:ext uri="{BB962C8B-B14F-4D97-AF65-F5344CB8AC3E}">
        <p14:creationId xmlns:p14="http://schemas.microsoft.com/office/powerpoint/2010/main" val="3859820769"/>
      </p:ext>
    </p:extLst>
  </p:cSld>
  <p:clrMapOvr>
    <a:masterClrMapping/>
  </p:clrMapOvr>
  <mc:AlternateContent xmlns:mc="http://schemas.openxmlformats.org/markup-compatibility/2006">
    <mc:Choice xmlns:p14="http://schemas.microsoft.com/office/powerpoint/2010/main" Requires="p14">
      <p:transition spd="slow" p14:dur="2000" advTm="23792"/>
    </mc:Choice>
    <mc:Fallback>
      <p:transition spd="slow" advTm="2379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697</Words>
  <Application>Microsoft Office PowerPoint</Application>
  <PresentationFormat>Widescreen</PresentationFormat>
  <Paragraphs>80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OpenSans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 Sun</dc:creator>
  <cp:lastModifiedBy>Sun, Kay</cp:lastModifiedBy>
  <cp:revision>37</cp:revision>
  <dcterms:created xsi:type="dcterms:W3CDTF">2022-07-18T21:17:33Z</dcterms:created>
  <dcterms:modified xsi:type="dcterms:W3CDTF">2022-07-23T19:09:46Z</dcterms:modified>
</cp:coreProperties>
</file>