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7A3C-475A-4ADC-8810-9EF5A866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1EDBB-D286-4898-87AD-F951F4DEB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B06F-D9E7-44DE-B991-A57DD017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EA30-B5DA-427C-987A-1C289383CC4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97DC5-FD16-409A-8711-D2B60E55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7D827-B3B9-471E-B3DD-3CF01FD3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54D-E69A-4D35-B58D-F2EDB89C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254C-52CA-468E-9C4D-0D30A91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2FC59-CC56-494D-9EF4-543E6A98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B7AA-5C80-44A4-891F-F9A4110B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EA30-B5DA-427C-987A-1C289383CC4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BC12-0975-45A0-9B21-9ECAB9F1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E5363-8061-4AB4-B145-87BEDB8C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54D-E69A-4D35-B58D-F2EDB89C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088E2-841F-4ED0-AC61-82F0951B0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4F169-5B96-49B1-AB3A-A47E0A42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43CE-630A-4411-B4A5-C5FCF9FA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EA30-B5DA-427C-987A-1C289383CC4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9EFF-5F29-4F69-A9BA-C5B2F89C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50F7-5F47-49F5-BE6C-EFBA4477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54D-E69A-4D35-B58D-F2EDB89C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F794-79F4-423B-8861-7F20F2FA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3BAA-D9B9-43BC-B7EC-9303D24E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11DC9-FFF9-4E27-919A-8EF876A5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EA30-B5DA-427C-987A-1C289383CC4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2CBA-DA7B-4F44-83DD-4E265B4C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BFF6-E568-4698-BC13-2FE0E71B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54D-E69A-4D35-B58D-F2EDB89C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1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668D-BE95-48ED-BBEA-75143CB3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79CB-E541-481A-B231-DF436F0F6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1F58-08DC-4F2C-9F22-77D4F23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EA30-B5DA-427C-987A-1C289383CC4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7CF-0B26-4900-A905-C278CE5B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958C-0D4B-487E-8B37-60477906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54D-E69A-4D35-B58D-F2EDB89C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24AF-9225-4C1C-B19F-B9110A4A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3B30-A463-4BD9-8913-5FF8349EC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C562D-0413-41BE-8B6F-E7BF13410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EE4A-5B53-485B-9958-C375BDA7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EA30-B5DA-427C-987A-1C289383CC4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7CA1C-B0B9-46D5-A67D-EFB3ABC7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D3C50-B81A-4D05-BAB1-84C10F5B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54D-E69A-4D35-B58D-F2EDB89C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2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6501-2A84-4944-9E52-9F98EF42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68809-0D1E-4BF2-9D69-3C147A28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05576-8BD9-4E3A-A173-3AD85C744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3EC25-FF97-4160-A923-A38320251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883D7-E58D-4ABB-995F-C29EB0112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96EED-447B-4AF6-9D03-5C0F8091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EA30-B5DA-427C-987A-1C289383CC4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DBF87-9C76-41C1-94BD-6F000D1A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B4A9-7F71-48DA-BAA8-EBE3AA31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54D-E69A-4D35-B58D-F2EDB89C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3FA4-7A1E-4D5B-BD9E-39C6F00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31102-5BD0-4ABA-B6AF-54D0811E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EA30-B5DA-427C-987A-1C289383CC4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234E8-3172-4F3E-9DCA-F53C234B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EC66F-EF04-4993-8637-5FA2B7CA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54D-E69A-4D35-B58D-F2EDB89C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A6135-60B8-453B-9008-FEFEECD7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EA30-B5DA-427C-987A-1C289383CC4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EC939-2297-48B8-940A-059D0DC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CE0B3-92A3-46C1-9F9F-B202DC72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54D-E69A-4D35-B58D-F2EDB89C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FED6-4B27-4959-9340-E61435C2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B22-0C43-464D-96F8-57EF1396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889BB-F574-45B0-AFF7-057066F8B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12193-C224-4257-AD80-64E2F321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EA30-B5DA-427C-987A-1C289383CC4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667C3-3A12-4B3D-B8DA-3E357173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30619-6E98-48C4-8C06-4AF30808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54D-E69A-4D35-B58D-F2EDB89C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992A-4C19-4A5C-A2A5-B11BA02B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DCF2A-1DDC-4C34-85E1-98F738804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DDF1-0B34-478D-9993-CAB850593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26516-B97A-4D88-8D64-391FC64B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EA30-B5DA-427C-987A-1C289383CC4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5C8C-867E-49C4-90B1-4B83ECF9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FA7F5-2609-4CBA-97A6-1DC8D0A1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754D-E69A-4D35-B58D-F2EDB89C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0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FBAB8-8627-4BFC-B322-96FBB7CA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8ADE8-85E8-4341-B1FE-0DA91961F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C585-DE92-43CC-9831-7AF301B74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EA30-B5DA-427C-987A-1C289383CC4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D793-2A0C-4695-993B-BC3C157A7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0315-CA45-434C-B1D4-E5D66CBC4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754D-E69A-4D35-B58D-F2EDB89C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DEFD8-336D-4A45-96DD-4E60D1C33DBC}"/>
              </a:ext>
            </a:extLst>
          </p:cNvPr>
          <p:cNvSpPr txBox="1"/>
          <p:nvPr/>
        </p:nvSpPr>
        <p:spPr>
          <a:xfrm>
            <a:off x="605790" y="682823"/>
            <a:ext cx="1098042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OpenSans"/>
              </a:rPr>
              <a:t>1. Modeling Approach</a:t>
            </a:r>
            <a:endParaRPr lang="en-US" b="0" i="0" dirty="0">
              <a:effectLst/>
              <a:latin typeface="OpenSans"/>
            </a:endParaRPr>
          </a:p>
          <a:p>
            <a:pPr algn="l"/>
            <a:endParaRPr lang="en-US" dirty="0">
              <a:latin typeface="OpenSans"/>
            </a:endParaRPr>
          </a:p>
          <a:p>
            <a:pPr algn="l"/>
            <a:r>
              <a:rPr lang="en-US" u="sng" dirty="0">
                <a:latin typeface="OpenSans"/>
              </a:rPr>
              <a:t>Computed using Azure Machine Learning </a:t>
            </a:r>
            <a:r>
              <a:rPr lang="en-US" u="sng" dirty="0" err="1">
                <a:latin typeface="OpenSans"/>
              </a:rPr>
              <a:t>AutoML</a:t>
            </a:r>
            <a:endParaRPr lang="en-US" u="sng" dirty="0">
              <a:latin typeface="OpenSans"/>
            </a:endParaRPr>
          </a:p>
          <a:p>
            <a:pPr algn="l"/>
            <a:endParaRPr lang="en-US" sz="1600" dirty="0">
              <a:latin typeface="OpenSans"/>
            </a:endParaRPr>
          </a:p>
          <a:p>
            <a:pPr algn="l"/>
            <a:r>
              <a:rPr lang="en-US" sz="1600" dirty="0">
                <a:latin typeface="OpenSans"/>
              </a:rPr>
              <a:t>Modeling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enSans"/>
              </a:rPr>
              <a:t>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enSans"/>
              </a:rPr>
              <a:t>Output is continuous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OpenSans"/>
            </a:endParaRPr>
          </a:p>
          <a:p>
            <a:pPr algn="l"/>
            <a:r>
              <a:rPr lang="en-US" sz="1600" dirty="0">
                <a:latin typeface="OpenSans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enSans"/>
              </a:rPr>
              <a:t>Temperature, Ambient Pressure, Relative Humidity and Exhaust Vacuum</a:t>
            </a:r>
          </a:p>
          <a:p>
            <a:pPr algn="l"/>
            <a:endParaRPr lang="en-US" sz="1600" dirty="0">
              <a:latin typeface="OpenSans"/>
            </a:endParaRPr>
          </a:p>
          <a:p>
            <a:pPr algn="l"/>
            <a:r>
              <a:rPr lang="en-US" sz="1600" dirty="0">
                <a:latin typeface="OpenSans"/>
              </a:rPr>
              <a:t>Target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enSans"/>
              </a:rPr>
              <a:t>Net hourly electrical energy output</a:t>
            </a:r>
          </a:p>
          <a:p>
            <a:pPr algn="l"/>
            <a:endParaRPr lang="en-US" sz="1600" dirty="0">
              <a:latin typeface="OpenSans"/>
            </a:endParaRPr>
          </a:p>
          <a:p>
            <a:pPr algn="l"/>
            <a:r>
              <a:rPr lang="en-US" sz="1600" dirty="0">
                <a:latin typeface="OpenSans"/>
              </a:rPr>
              <a:t>Algorithms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Sans"/>
              </a:rPr>
              <a:t>XGBoostRegressor</a:t>
            </a:r>
            <a:r>
              <a:rPr lang="en-US" sz="1600" dirty="0">
                <a:latin typeface="OpenSans"/>
              </a:rPr>
              <a:t>, Gradient Boosted Machine, Random Forrest, Decision Tree, Elastic Net</a:t>
            </a:r>
          </a:p>
          <a:p>
            <a:pPr algn="l"/>
            <a:endParaRPr lang="en-US" sz="1600" dirty="0">
              <a:latin typeface="OpenSans"/>
            </a:endParaRPr>
          </a:p>
          <a:p>
            <a:pPr algn="l"/>
            <a:r>
              <a:rPr lang="en-US" sz="1600" dirty="0">
                <a:latin typeface="OpenSans"/>
              </a:rPr>
              <a:t>Normalizer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Sans"/>
              </a:rPr>
              <a:t>MinMaxScaler</a:t>
            </a:r>
            <a:r>
              <a:rPr lang="en-US" sz="1600" dirty="0">
                <a:latin typeface="OpenSans"/>
              </a:rPr>
              <a:t>, </a:t>
            </a:r>
            <a:r>
              <a:rPr lang="en-US" sz="1600" dirty="0" err="1">
                <a:latin typeface="OpenSans"/>
              </a:rPr>
              <a:t>MaxAbsAScaler</a:t>
            </a:r>
            <a:r>
              <a:rPr lang="en-US" sz="1600" dirty="0">
                <a:latin typeface="OpenSans"/>
              </a:rPr>
              <a:t>, </a:t>
            </a:r>
            <a:r>
              <a:rPr lang="en-US" sz="1600" dirty="0" err="1">
                <a:latin typeface="OpenSans"/>
              </a:rPr>
              <a:t>RobustScaler</a:t>
            </a:r>
            <a:r>
              <a:rPr lang="en-US" sz="1600" dirty="0">
                <a:latin typeface="OpenSans"/>
              </a:rPr>
              <a:t>, </a:t>
            </a:r>
            <a:r>
              <a:rPr lang="en-US" sz="1600" dirty="0" err="1">
                <a:latin typeface="OpenSans"/>
              </a:rPr>
              <a:t>StandardScalerWrapper</a:t>
            </a:r>
            <a:endParaRPr lang="en-US" sz="1600" dirty="0">
              <a:latin typeface="Open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enSans"/>
              </a:rPr>
              <a:t>Different ranges from different features require normalization.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OpenSans"/>
            </a:endParaRPr>
          </a:p>
          <a:p>
            <a:pPr algn="l"/>
            <a:r>
              <a:rPr lang="en-US" sz="1600" dirty="0">
                <a:latin typeface="OpenSans"/>
              </a:rPr>
              <a:t>Metric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enSans"/>
              </a:rPr>
              <a:t>Normalized root mean square error</a:t>
            </a:r>
            <a:endParaRPr lang="en-US" dirty="0"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28571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92"/>
    </mc:Choice>
    <mc:Fallback xmlns="">
      <p:transition spd="slow" advTm="237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E12D8D-49E7-4398-9B1D-9D23AC6E7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184"/>
            <a:ext cx="10233690" cy="6742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432B68-5B14-496E-B10C-3F94E76DC325}"/>
              </a:ext>
            </a:extLst>
          </p:cNvPr>
          <p:cNvSpPr/>
          <p:nvPr/>
        </p:nvSpPr>
        <p:spPr>
          <a:xfrm>
            <a:off x="3855720" y="2164080"/>
            <a:ext cx="89154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D8E193-DD4C-4B20-9F7A-12A80BB17AE9}"/>
              </a:ext>
            </a:extLst>
          </p:cNvPr>
          <p:cNvSpPr/>
          <p:nvPr/>
        </p:nvSpPr>
        <p:spPr>
          <a:xfrm>
            <a:off x="6362700" y="5128260"/>
            <a:ext cx="51054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EADF0-2370-49FF-8CA6-E2D56F8F16BA}"/>
              </a:ext>
            </a:extLst>
          </p:cNvPr>
          <p:cNvSpPr/>
          <p:nvPr/>
        </p:nvSpPr>
        <p:spPr>
          <a:xfrm>
            <a:off x="6362700" y="5665916"/>
            <a:ext cx="16230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6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DEFD8-336D-4A45-96DD-4E60D1C33DBC}"/>
              </a:ext>
            </a:extLst>
          </p:cNvPr>
          <p:cNvSpPr txBox="1"/>
          <p:nvPr/>
        </p:nvSpPr>
        <p:spPr>
          <a:xfrm>
            <a:off x="605790" y="682823"/>
            <a:ext cx="71361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OpenSans"/>
              </a:rPr>
              <a:t>2</a:t>
            </a:r>
            <a:r>
              <a:rPr lang="en-US" b="1" i="0" dirty="0">
                <a:effectLst/>
                <a:latin typeface="OpenSans"/>
              </a:rPr>
              <a:t>. Modeling </a:t>
            </a:r>
            <a:r>
              <a:rPr lang="en-US" b="1" dirty="0">
                <a:latin typeface="OpenSans"/>
              </a:rPr>
              <a:t>Building</a:t>
            </a:r>
            <a:endParaRPr lang="en-US" b="0" i="0" dirty="0">
              <a:effectLst/>
              <a:latin typeface="OpenSans"/>
            </a:endParaRPr>
          </a:p>
          <a:p>
            <a:pPr algn="l"/>
            <a:endParaRPr lang="en-US" dirty="0">
              <a:latin typeface="OpenSans"/>
            </a:endParaRPr>
          </a:p>
          <a:p>
            <a:pPr algn="l"/>
            <a:r>
              <a:rPr lang="en-US" dirty="0">
                <a:latin typeface="OpenSans"/>
              </a:rPr>
              <a:t>Model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OpenSans"/>
              </a:rPr>
              <a:t>XGBoostRegressor</a:t>
            </a:r>
            <a:r>
              <a:rPr lang="en-US" dirty="0">
                <a:latin typeface="OpenSans"/>
              </a:rPr>
              <a:t>, Gradient Boosted Machine, Random Forrest, Decision Tree, Elastic Net</a:t>
            </a:r>
          </a:p>
          <a:p>
            <a:pPr algn="l"/>
            <a:endParaRPr lang="en-US" dirty="0">
              <a:latin typeface="OpenSans"/>
            </a:endParaRPr>
          </a:p>
          <a:p>
            <a:pPr algn="l"/>
            <a:r>
              <a:rPr lang="en-US" dirty="0">
                <a:latin typeface="OpenSans"/>
              </a:rPr>
              <a:t>Normalizer of 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OpenSans"/>
              </a:rPr>
              <a:t>MinMaxScaler</a:t>
            </a:r>
            <a:r>
              <a:rPr lang="en-US" dirty="0">
                <a:latin typeface="OpenSans"/>
              </a:rPr>
              <a:t>, </a:t>
            </a:r>
            <a:r>
              <a:rPr lang="en-US" dirty="0" err="1">
                <a:latin typeface="OpenSans"/>
              </a:rPr>
              <a:t>MaxAbsAScaler</a:t>
            </a:r>
            <a:r>
              <a:rPr lang="en-US" dirty="0">
                <a:latin typeface="OpenSans"/>
              </a:rPr>
              <a:t>, </a:t>
            </a:r>
            <a:r>
              <a:rPr lang="en-US" dirty="0" err="1">
                <a:latin typeface="OpenSans"/>
              </a:rPr>
              <a:t>RobustScaler</a:t>
            </a:r>
            <a:r>
              <a:rPr lang="en-US" dirty="0">
                <a:latin typeface="OpenSans"/>
              </a:rPr>
              <a:t>, </a:t>
            </a:r>
            <a:r>
              <a:rPr lang="en-US" dirty="0" err="1">
                <a:latin typeface="OpenSans"/>
              </a:rPr>
              <a:t>StandardScalerWrapper</a:t>
            </a:r>
            <a:endParaRPr lang="en-US" dirty="0">
              <a:latin typeface="Open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ns"/>
              </a:rPr>
              <a:t>Different ranges from different features require normalization.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OpenSans"/>
            </a:endParaRPr>
          </a:p>
          <a:p>
            <a:pPr algn="l"/>
            <a:r>
              <a:rPr lang="en-US" dirty="0">
                <a:latin typeface="OpenSans"/>
              </a:rPr>
              <a:t>Hyperparameters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ns"/>
              </a:rPr>
              <a:t>Azure Machine Learning </a:t>
            </a:r>
            <a:r>
              <a:rPr lang="en-US" dirty="0" err="1">
                <a:latin typeface="OpenSans"/>
              </a:rPr>
              <a:t>AutoML</a:t>
            </a:r>
            <a:r>
              <a:rPr lang="en-US" dirty="0">
                <a:latin typeface="OpenSans"/>
              </a:rPr>
              <a:t> performs hyperparameter optimization for each model and normalized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OpenSans"/>
            </a:endParaRPr>
          </a:p>
          <a:p>
            <a:pPr algn="l"/>
            <a:r>
              <a:rPr lang="en-US" dirty="0">
                <a:latin typeface="OpenSans"/>
              </a:rPr>
              <a:t>Training Set Split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ns"/>
              </a:rPr>
              <a:t>90-10% split</a:t>
            </a:r>
          </a:p>
          <a:p>
            <a:pPr algn="l"/>
            <a:endParaRPr lang="en-US" dirty="0">
              <a:latin typeface="OpenSans"/>
            </a:endParaRPr>
          </a:p>
          <a:p>
            <a:pPr algn="l"/>
            <a:endParaRPr lang="en-US" dirty="0">
              <a:latin typeface="Open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ED4A2-2833-4A09-AFCE-23563356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80" y="67760"/>
            <a:ext cx="4503420" cy="6688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35D47B-ABF3-4671-8B36-04ED2C423C43}"/>
              </a:ext>
            </a:extLst>
          </p:cNvPr>
          <p:cNvSpPr/>
          <p:nvPr/>
        </p:nvSpPr>
        <p:spPr>
          <a:xfrm>
            <a:off x="7901940" y="624840"/>
            <a:ext cx="891540" cy="3323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84163-3FFD-43F0-96C2-8B5D1E361653}"/>
              </a:ext>
            </a:extLst>
          </p:cNvPr>
          <p:cNvSpPr/>
          <p:nvPr/>
        </p:nvSpPr>
        <p:spPr>
          <a:xfrm>
            <a:off x="7901940" y="1028700"/>
            <a:ext cx="2049780" cy="3323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625A0-ADA2-4A66-93BD-C150617CB42D}"/>
              </a:ext>
            </a:extLst>
          </p:cNvPr>
          <p:cNvSpPr/>
          <p:nvPr/>
        </p:nvSpPr>
        <p:spPr>
          <a:xfrm>
            <a:off x="7901940" y="5059680"/>
            <a:ext cx="1630680" cy="3323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879B8-6569-4DD4-A4C4-55C8CEFE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861" y="4434841"/>
            <a:ext cx="4934699" cy="2321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34E528-2642-41DD-90FF-5D7AD6E5EDEF}"/>
              </a:ext>
            </a:extLst>
          </p:cNvPr>
          <p:cNvSpPr txBox="1"/>
          <p:nvPr/>
        </p:nvSpPr>
        <p:spPr>
          <a:xfrm>
            <a:off x="605790" y="5391983"/>
            <a:ext cx="1931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OpenSans"/>
              </a:rPr>
              <a:t>Validation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ns"/>
              </a:rPr>
              <a:t>Monte Carlo cross validation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6377D5-4A92-4342-B227-A773C500E7A0}"/>
              </a:ext>
            </a:extLst>
          </p:cNvPr>
          <p:cNvSpPr/>
          <p:nvPr/>
        </p:nvSpPr>
        <p:spPr>
          <a:xfrm>
            <a:off x="2697480" y="5539770"/>
            <a:ext cx="4686300" cy="990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92"/>
    </mc:Choice>
    <mc:Fallback>
      <p:transition spd="slow" advTm="237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DEFD8-336D-4A45-96DD-4E60D1C33DBC}"/>
              </a:ext>
            </a:extLst>
          </p:cNvPr>
          <p:cNvSpPr txBox="1"/>
          <p:nvPr/>
        </p:nvSpPr>
        <p:spPr>
          <a:xfrm>
            <a:off x="605790" y="682823"/>
            <a:ext cx="109804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OpenSans"/>
              </a:rPr>
              <a:t>3. Modeling </a:t>
            </a:r>
            <a:r>
              <a:rPr lang="en-US" b="1" dirty="0">
                <a:latin typeface="OpenSans"/>
              </a:rPr>
              <a:t>Evaluation</a:t>
            </a:r>
            <a:endParaRPr lang="en-US" b="0" i="0" dirty="0">
              <a:effectLst/>
              <a:latin typeface="OpenSans"/>
            </a:endParaRPr>
          </a:p>
          <a:p>
            <a:pPr algn="l"/>
            <a:endParaRPr lang="en-US" dirty="0">
              <a:latin typeface="OpenSans"/>
            </a:endParaRPr>
          </a:p>
          <a:p>
            <a:pPr algn="l"/>
            <a:r>
              <a:rPr lang="en-US" dirty="0">
                <a:latin typeface="OpenSans"/>
              </a:rPr>
              <a:t>Metric evaluated on test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ns"/>
              </a:rPr>
              <a:t>Normalized root mean square error.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ns"/>
              </a:rPr>
              <a:t>Features have different ranges, so have to normalize.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ns"/>
              </a:rPr>
              <a:t>Since outliers are not prominent in dataset, RMSE is preferred for regression predictions.</a:t>
            </a:r>
          </a:p>
          <a:p>
            <a:pPr algn="l"/>
            <a:endParaRPr lang="en-US" dirty="0">
              <a:latin typeface="OpenSans"/>
            </a:endParaRPr>
          </a:p>
          <a:p>
            <a:pPr algn="l"/>
            <a:endParaRPr lang="en-US" dirty="0">
              <a:latin typeface="OpenSan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5BC1A5-9D16-4822-9C5B-8B6D7FE54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4"/>
          <a:stretch/>
        </p:blipFill>
        <p:spPr>
          <a:xfrm>
            <a:off x="819150" y="2434533"/>
            <a:ext cx="10767060" cy="44234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F9DC23-B70E-4A89-A448-22535BC197F2}"/>
              </a:ext>
            </a:extLst>
          </p:cNvPr>
          <p:cNvSpPr/>
          <p:nvPr/>
        </p:nvSpPr>
        <p:spPr>
          <a:xfrm>
            <a:off x="1463040" y="4247572"/>
            <a:ext cx="4191000" cy="2610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92"/>
    </mc:Choice>
    <mc:Fallback>
      <p:transition spd="slow" advTm="237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DEFD8-336D-4A45-96DD-4E60D1C33DBC}"/>
              </a:ext>
            </a:extLst>
          </p:cNvPr>
          <p:cNvSpPr txBox="1"/>
          <p:nvPr/>
        </p:nvSpPr>
        <p:spPr>
          <a:xfrm>
            <a:off x="605790" y="682823"/>
            <a:ext cx="109804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OpenSans"/>
              </a:rPr>
              <a:t>3. Modeling </a:t>
            </a:r>
            <a:r>
              <a:rPr lang="en-US" b="1" dirty="0">
                <a:latin typeface="OpenSans"/>
              </a:rPr>
              <a:t>Interpretation</a:t>
            </a:r>
            <a:endParaRPr lang="en-US" b="0" i="0" dirty="0">
              <a:effectLst/>
              <a:latin typeface="OpenSans"/>
            </a:endParaRPr>
          </a:p>
          <a:p>
            <a:pPr algn="l"/>
            <a:endParaRPr lang="en-US" dirty="0">
              <a:latin typeface="OpenSans"/>
            </a:endParaRPr>
          </a:p>
          <a:p>
            <a:pPr algn="l"/>
            <a:r>
              <a:rPr lang="en-US" dirty="0">
                <a:latin typeface="OpenSans"/>
              </a:rPr>
              <a:t>Best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OpenSans"/>
              </a:rPr>
              <a:t>VotingEnsemble</a:t>
            </a:r>
            <a:r>
              <a:rPr lang="en-US" dirty="0">
                <a:latin typeface="OpenSans"/>
              </a:rPr>
              <a:t> consists of ensemble of </a:t>
            </a:r>
            <a:r>
              <a:rPr lang="en-US" dirty="0" err="1">
                <a:latin typeface="OpenSans"/>
              </a:rPr>
              <a:t>MaxAbsScaler</a:t>
            </a:r>
            <a:r>
              <a:rPr lang="en-US" dirty="0">
                <a:latin typeface="OpenSans"/>
              </a:rPr>
              <a:t>, </a:t>
            </a:r>
            <a:r>
              <a:rPr lang="en-US" dirty="0" err="1">
                <a:latin typeface="OpenSans"/>
              </a:rPr>
              <a:t>XGBoostRegressor</a:t>
            </a:r>
            <a:r>
              <a:rPr lang="en-US" dirty="0">
                <a:latin typeface="OpenSans"/>
              </a:rPr>
              <a:t> and </a:t>
            </a:r>
            <a:r>
              <a:rPr lang="en-US" dirty="0" err="1">
                <a:latin typeface="OpenSans"/>
              </a:rPr>
              <a:t>MaxAbsScaler</a:t>
            </a:r>
            <a:r>
              <a:rPr lang="en-US" dirty="0">
                <a:latin typeface="OpenSans"/>
              </a:rPr>
              <a:t>, </a:t>
            </a:r>
            <a:r>
              <a:rPr lang="en-US" dirty="0" err="1">
                <a:latin typeface="OpenSans"/>
              </a:rPr>
              <a:t>LightGBM</a:t>
            </a:r>
            <a:r>
              <a:rPr lang="en-US" dirty="0">
                <a:latin typeface="OpenSans"/>
              </a:rPr>
              <a:t>, with weights of 0.818 and 0.181 respectively.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ns"/>
              </a:rPr>
              <a:t>Normalized RMSE = 0.04159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OpenSans"/>
            </a:endParaRPr>
          </a:p>
          <a:p>
            <a:pPr algn="l"/>
            <a:endParaRPr lang="en-US" dirty="0">
              <a:latin typeface="Open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FDA88-0218-45BF-A967-9F95354E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60" y="2506980"/>
            <a:ext cx="3420950" cy="4351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C7BFB-E491-4FA4-B6BD-93981183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286" y="2506980"/>
            <a:ext cx="3401225" cy="4351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67F99-27C2-49E8-9053-72925F4E6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325" y="2418159"/>
            <a:ext cx="4015215" cy="44398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D6B9FF-1DA6-4E6F-8236-7F18CBF0478E}"/>
              </a:ext>
            </a:extLst>
          </p:cNvPr>
          <p:cNvSpPr/>
          <p:nvPr/>
        </p:nvSpPr>
        <p:spPr>
          <a:xfrm>
            <a:off x="5745480" y="2857500"/>
            <a:ext cx="1630680" cy="225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9C0B9-DC88-4175-9003-ECB2DC565C56}"/>
              </a:ext>
            </a:extLst>
          </p:cNvPr>
          <p:cNvSpPr/>
          <p:nvPr/>
        </p:nvSpPr>
        <p:spPr>
          <a:xfrm>
            <a:off x="4247458" y="3459480"/>
            <a:ext cx="1277042" cy="225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101D9-B854-4738-A6D6-A14276AAA25A}"/>
              </a:ext>
            </a:extLst>
          </p:cNvPr>
          <p:cNvSpPr/>
          <p:nvPr/>
        </p:nvSpPr>
        <p:spPr>
          <a:xfrm>
            <a:off x="1996440" y="2854523"/>
            <a:ext cx="1630680" cy="225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9C7B2-7D04-4D14-8DCC-53D04D290D91}"/>
              </a:ext>
            </a:extLst>
          </p:cNvPr>
          <p:cNvSpPr/>
          <p:nvPr/>
        </p:nvSpPr>
        <p:spPr>
          <a:xfrm>
            <a:off x="513658" y="3233857"/>
            <a:ext cx="1414202" cy="225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DF0F9-514F-4182-B9EA-B9CE337B0C9E}"/>
              </a:ext>
            </a:extLst>
          </p:cNvPr>
          <p:cNvSpPr/>
          <p:nvPr/>
        </p:nvSpPr>
        <p:spPr>
          <a:xfrm>
            <a:off x="7922386" y="4879777"/>
            <a:ext cx="1800733" cy="256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92"/>
    </mc:Choice>
    <mc:Fallback>
      <p:transition spd="slow" advTm="237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DEFD8-336D-4A45-96DD-4E60D1C33DBC}"/>
              </a:ext>
            </a:extLst>
          </p:cNvPr>
          <p:cNvSpPr txBox="1"/>
          <p:nvPr/>
        </p:nvSpPr>
        <p:spPr>
          <a:xfrm>
            <a:off x="605790" y="682823"/>
            <a:ext cx="47975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OpenSans"/>
              </a:rPr>
              <a:t>3. Modeling </a:t>
            </a:r>
            <a:r>
              <a:rPr lang="en-US" b="1" dirty="0">
                <a:latin typeface="OpenSans"/>
              </a:rPr>
              <a:t>Interpretation</a:t>
            </a:r>
            <a:endParaRPr lang="en-US" b="0" i="0" dirty="0">
              <a:effectLst/>
              <a:latin typeface="OpenSans"/>
            </a:endParaRPr>
          </a:p>
          <a:p>
            <a:pPr algn="l"/>
            <a:endParaRPr lang="en-US" dirty="0">
              <a:latin typeface="OpenSans"/>
            </a:endParaRPr>
          </a:p>
          <a:p>
            <a:pPr algn="l"/>
            <a:r>
              <a:rPr lang="en-US" dirty="0">
                <a:latin typeface="OpenSans"/>
              </a:rPr>
              <a:t>Explain Best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ns"/>
              </a:rPr>
              <a:t>Most important feature is temperature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Sans"/>
              </a:rPr>
              <a:t>Less important features are exhaust vacuum, relative humidity and pressure according to correlation and spread.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OpenSans"/>
            </a:endParaRPr>
          </a:p>
          <a:p>
            <a:pPr algn="l"/>
            <a:endParaRPr lang="en-US" dirty="0">
              <a:latin typeface="OpenSans"/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89537FA-2ACD-4DBB-8917-6D20C7095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5" t="30782" r="18068" b="37807"/>
          <a:stretch/>
        </p:blipFill>
        <p:spPr>
          <a:xfrm>
            <a:off x="5716604" y="102264"/>
            <a:ext cx="6380846" cy="2709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47D89F-FF07-45E9-AA51-DED711F2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58" y="4739241"/>
            <a:ext cx="5062237" cy="2038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3CC2BB-8B61-4AD5-9271-526F894FA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58" y="4658775"/>
            <a:ext cx="5268029" cy="2199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627A22-FB7D-46F4-8E5B-2532D45F1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59" y="2811780"/>
            <a:ext cx="5268029" cy="2132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0F6AD0-4F8B-47B2-952A-4577EA7E4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058" y="2716859"/>
            <a:ext cx="5062237" cy="21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92"/>
    </mc:Choice>
    <mc:Fallback>
      <p:transition spd="slow" advTm="2379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235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Sun</dc:creator>
  <cp:lastModifiedBy>Sun, Kay</cp:lastModifiedBy>
  <cp:revision>38</cp:revision>
  <dcterms:created xsi:type="dcterms:W3CDTF">2022-07-18T21:17:33Z</dcterms:created>
  <dcterms:modified xsi:type="dcterms:W3CDTF">2022-07-24T15:42:58Z</dcterms:modified>
</cp:coreProperties>
</file>