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58" autoAdjust="0"/>
    <p:restoredTop sz="94660"/>
  </p:normalViewPr>
  <p:slideViewPr>
    <p:cSldViewPr snapToGrid="0">
      <p:cViewPr varScale="1">
        <p:scale>
          <a:sx n="125" d="100"/>
          <a:sy n="125" d="100"/>
        </p:scale>
        <p:origin x="40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7A3C-475A-4ADC-8810-9EF5A8663A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01EDBB-D286-4898-87AD-F951F4DEBA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CAB06F-D9E7-44DE-B991-A57DD017DA40}"/>
              </a:ext>
            </a:extLst>
          </p:cNvPr>
          <p:cNvSpPr>
            <a:spLocks noGrp="1"/>
          </p:cNvSpPr>
          <p:nvPr>
            <p:ph type="dt" sz="half" idx="10"/>
          </p:nvPr>
        </p:nvSpPr>
        <p:spPr/>
        <p:txBody>
          <a:bodyPr/>
          <a:lstStyle/>
          <a:p>
            <a:fld id="{0C19EA30-B5DA-427C-987A-1C289383CC4D}" type="datetimeFigureOut">
              <a:rPr lang="en-US" smtClean="0"/>
              <a:t>7/18/2022</a:t>
            </a:fld>
            <a:endParaRPr lang="en-US"/>
          </a:p>
        </p:txBody>
      </p:sp>
      <p:sp>
        <p:nvSpPr>
          <p:cNvPr id="5" name="Footer Placeholder 4">
            <a:extLst>
              <a:ext uri="{FF2B5EF4-FFF2-40B4-BE49-F238E27FC236}">
                <a16:creationId xmlns:a16="http://schemas.microsoft.com/office/drawing/2014/main" id="{D4597DC5-FD16-409A-8711-D2B60E553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C7D827-B3B9-471E-B3DD-3CF01FD32B4E}"/>
              </a:ext>
            </a:extLst>
          </p:cNvPr>
          <p:cNvSpPr>
            <a:spLocks noGrp="1"/>
          </p:cNvSpPr>
          <p:nvPr>
            <p:ph type="sldNum" sz="quarter" idx="12"/>
          </p:nvPr>
        </p:nvSpPr>
        <p:spPr/>
        <p:txBody>
          <a:bodyPr/>
          <a:lstStyle/>
          <a:p>
            <a:fld id="{3656754D-E69A-4D35-B58D-F2EDB89C5F15}" type="slidenum">
              <a:rPr lang="en-US" smtClean="0"/>
              <a:t>‹#›</a:t>
            </a:fld>
            <a:endParaRPr lang="en-US"/>
          </a:p>
        </p:txBody>
      </p:sp>
    </p:spTree>
    <p:extLst>
      <p:ext uri="{BB962C8B-B14F-4D97-AF65-F5344CB8AC3E}">
        <p14:creationId xmlns:p14="http://schemas.microsoft.com/office/powerpoint/2010/main" val="3924966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0254C-52CA-468E-9C4D-0D30A917AB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82FC59-CC56-494D-9EF4-543E6A98CD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75B7AA-5C80-44A4-891F-F9A4110BC675}"/>
              </a:ext>
            </a:extLst>
          </p:cNvPr>
          <p:cNvSpPr>
            <a:spLocks noGrp="1"/>
          </p:cNvSpPr>
          <p:nvPr>
            <p:ph type="dt" sz="half" idx="10"/>
          </p:nvPr>
        </p:nvSpPr>
        <p:spPr/>
        <p:txBody>
          <a:bodyPr/>
          <a:lstStyle/>
          <a:p>
            <a:fld id="{0C19EA30-B5DA-427C-987A-1C289383CC4D}" type="datetimeFigureOut">
              <a:rPr lang="en-US" smtClean="0"/>
              <a:t>7/18/2022</a:t>
            </a:fld>
            <a:endParaRPr lang="en-US"/>
          </a:p>
        </p:txBody>
      </p:sp>
      <p:sp>
        <p:nvSpPr>
          <p:cNvPr id="5" name="Footer Placeholder 4">
            <a:extLst>
              <a:ext uri="{FF2B5EF4-FFF2-40B4-BE49-F238E27FC236}">
                <a16:creationId xmlns:a16="http://schemas.microsoft.com/office/drawing/2014/main" id="{A458BC12-0975-45A0-9B21-9ECAB9F18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E5363-8061-4AB4-B145-87BEDB8CF6B4}"/>
              </a:ext>
            </a:extLst>
          </p:cNvPr>
          <p:cNvSpPr>
            <a:spLocks noGrp="1"/>
          </p:cNvSpPr>
          <p:nvPr>
            <p:ph type="sldNum" sz="quarter" idx="12"/>
          </p:nvPr>
        </p:nvSpPr>
        <p:spPr/>
        <p:txBody>
          <a:bodyPr/>
          <a:lstStyle/>
          <a:p>
            <a:fld id="{3656754D-E69A-4D35-B58D-F2EDB89C5F15}" type="slidenum">
              <a:rPr lang="en-US" smtClean="0"/>
              <a:t>‹#›</a:t>
            </a:fld>
            <a:endParaRPr lang="en-US"/>
          </a:p>
        </p:txBody>
      </p:sp>
    </p:spTree>
    <p:extLst>
      <p:ext uri="{BB962C8B-B14F-4D97-AF65-F5344CB8AC3E}">
        <p14:creationId xmlns:p14="http://schemas.microsoft.com/office/powerpoint/2010/main" val="2043489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0088E2-841F-4ED0-AC61-82F0951B0A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D4F169-5B96-49B1-AB3A-A47E0A42DC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B43CE-630A-4411-B4A5-C5FCF9FA3299}"/>
              </a:ext>
            </a:extLst>
          </p:cNvPr>
          <p:cNvSpPr>
            <a:spLocks noGrp="1"/>
          </p:cNvSpPr>
          <p:nvPr>
            <p:ph type="dt" sz="half" idx="10"/>
          </p:nvPr>
        </p:nvSpPr>
        <p:spPr/>
        <p:txBody>
          <a:bodyPr/>
          <a:lstStyle/>
          <a:p>
            <a:fld id="{0C19EA30-B5DA-427C-987A-1C289383CC4D}" type="datetimeFigureOut">
              <a:rPr lang="en-US" smtClean="0"/>
              <a:t>7/18/2022</a:t>
            </a:fld>
            <a:endParaRPr lang="en-US"/>
          </a:p>
        </p:txBody>
      </p:sp>
      <p:sp>
        <p:nvSpPr>
          <p:cNvPr id="5" name="Footer Placeholder 4">
            <a:extLst>
              <a:ext uri="{FF2B5EF4-FFF2-40B4-BE49-F238E27FC236}">
                <a16:creationId xmlns:a16="http://schemas.microsoft.com/office/drawing/2014/main" id="{923B9EFF-5F29-4F69-A9BA-C5B2F89C69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8750F7-5F47-49F5-BE6C-EFBA44774F6C}"/>
              </a:ext>
            </a:extLst>
          </p:cNvPr>
          <p:cNvSpPr>
            <a:spLocks noGrp="1"/>
          </p:cNvSpPr>
          <p:nvPr>
            <p:ph type="sldNum" sz="quarter" idx="12"/>
          </p:nvPr>
        </p:nvSpPr>
        <p:spPr/>
        <p:txBody>
          <a:bodyPr/>
          <a:lstStyle/>
          <a:p>
            <a:fld id="{3656754D-E69A-4D35-B58D-F2EDB89C5F15}" type="slidenum">
              <a:rPr lang="en-US" smtClean="0"/>
              <a:t>‹#›</a:t>
            </a:fld>
            <a:endParaRPr lang="en-US"/>
          </a:p>
        </p:txBody>
      </p:sp>
    </p:spTree>
    <p:extLst>
      <p:ext uri="{BB962C8B-B14F-4D97-AF65-F5344CB8AC3E}">
        <p14:creationId xmlns:p14="http://schemas.microsoft.com/office/powerpoint/2010/main" val="4082050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F794-79F4-423B-8861-7F20F2FABB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133BAA-D9B9-43BC-B7EC-9303D24E1B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411DC9-FFF9-4E27-919A-8EF876A5B2D4}"/>
              </a:ext>
            </a:extLst>
          </p:cNvPr>
          <p:cNvSpPr>
            <a:spLocks noGrp="1"/>
          </p:cNvSpPr>
          <p:nvPr>
            <p:ph type="dt" sz="half" idx="10"/>
          </p:nvPr>
        </p:nvSpPr>
        <p:spPr/>
        <p:txBody>
          <a:bodyPr/>
          <a:lstStyle/>
          <a:p>
            <a:fld id="{0C19EA30-B5DA-427C-987A-1C289383CC4D}" type="datetimeFigureOut">
              <a:rPr lang="en-US" smtClean="0"/>
              <a:t>7/18/2022</a:t>
            </a:fld>
            <a:endParaRPr lang="en-US"/>
          </a:p>
        </p:txBody>
      </p:sp>
      <p:sp>
        <p:nvSpPr>
          <p:cNvPr id="5" name="Footer Placeholder 4">
            <a:extLst>
              <a:ext uri="{FF2B5EF4-FFF2-40B4-BE49-F238E27FC236}">
                <a16:creationId xmlns:a16="http://schemas.microsoft.com/office/drawing/2014/main" id="{229D2CBA-DA7B-4F44-83DD-4E265B4C7C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45BFF6-E568-4698-BC13-2FE0E71B63D5}"/>
              </a:ext>
            </a:extLst>
          </p:cNvPr>
          <p:cNvSpPr>
            <a:spLocks noGrp="1"/>
          </p:cNvSpPr>
          <p:nvPr>
            <p:ph type="sldNum" sz="quarter" idx="12"/>
          </p:nvPr>
        </p:nvSpPr>
        <p:spPr/>
        <p:txBody>
          <a:bodyPr/>
          <a:lstStyle/>
          <a:p>
            <a:fld id="{3656754D-E69A-4D35-B58D-F2EDB89C5F15}" type="slidenum">
              <a:rPr lang="en-US" smtClean="0"/>
              <a:t>‹#›</a:t>
            </a:fld>
            <a:endParaRPr lang="en-US"/>
          </a:p>
        </p:txBody>
      </p:sp>
    </p:spTree>
    <p:extLst>
      <p:ext uri="{BB962C8B-B14F-4D97-AF65-F5344CB8AC3E}">
        <p14:creationId xmlns:p14="http://schemas.microsoft.com/office/powerpoint/2010/main" val="273181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668D-BE95-48ED-BBEA-75143CB3DC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0879CB-E541-481A-B231-DF436F0F6C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AE1F58-08DC-4F2C-9F22-77D4F2354455}"/>
              </a:ext>
            </a:extLst>
          </p:cNvPr>
          <p:cNvSpPr>
            <a:spLocks noGrp="1"/>
          </p:cNvSpPr>
          <p:nvPr>
            <p:ph type="dt" sz="half" idx="10"/>
          </p:nvPr>
        </p:nvSpPr>
        <p:spPr/>
        <p:txBody>
          <a:bodyPr/>
          <a:lstStyle/>
          <a:p>
            <a:fld id="{0C19EA30-B5DA-427C-987A-1C289383CC4D}" type="datetimeFigureOut">
              <a:rPr lang="en-US" smtClean="0"/>
              <a:t>7/18/2022</a:t>
            </a:fld>
            <a:endParaRPr lang="en-US"/>
          </a:p>
        </p:txBody>
      </p:sp>
      <p:sp>
        <p:nvSpPr>
          <p:cNvPr id="5" name="Footer Placeholder 4">
            <a:extLst>
              <a:ext uri="{FF2B5EF4-FFF2-40B4-BE49-F238E27FC236}">
                <a16:creationId xmlns:a16="http://schemas.microsoft.com/office/drawing/2014/main" id="{44A147CF-0B26-4900-A905-C278CE5BF8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F9958C-0D4B-487E-8B37-60477906C986}"/>
              </a:ext>
            </a:extLst>
          </p:cNvPr>
          <p:cNvSpPr>
            <a:spLocks noGrp="1"/>
          </p:cNvSpPr>
          <p:nvPr>
            <p:ph type="sldNum" sz="quarter" idx="12"/>
          </p:nvPr>
        </p:nvSpPr>
        <p:spPr/>
        <p:txBody>
          <a:bodyPr/>
          <a:lstStyle/>
          <a:p>
            <a:fld id="{3656754D-E69A-4D35-B58D-F2EDB89C5F15}" type="slidenum">
              <a:rPr lang="en-US" smtClean="0"/>
              <a:t>‹#›</a:t>
            </a:fld>
            <a:endParaRPr lang="en-US"/>
          </a:p>
        </p:txBody>
      </p:sp>
    </p:spTree>
    <p:extLst>
      <p:ext uri="{BB962C8B-B14F-4D97-AF65-F5344CB8AC3E}">
        <p14:creationId xmlns:p14="http://schemas.microsoft.com/office/powerpoint/2010/main" val="2015235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624AF-9225-4C1C-B19F-B9110A4A71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D63B30-A463-4BD9-8913-5FF8349EC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1C562D-0413-41BE-8B6F-E7BF13410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CFEE4A-5B53-485B-9958-C375BDA7DDC4}"/>
              </a:ext>
            </a:extLst>
          </p:cNvPr>
          <p:cNvSpPr>
            <a:spLocks noGrp="1"/>
          </p:cNvSpPr>
          <p:nvPr>
            <p:ph type="dt" sz="half" idx="10"/>
          </p:nvPr>
        </p:nvSpPr>
        <p:spPr/>
        <p:txBody>
          <a:bodyPr/>
          <a:lstStyle/>
          <a:p>
            <a:fld id="{0C19EA30-B5DA-427C-987A-1C289383CC4D}" type="datetimeFigureOut">
              <a:rPr lang="en-US" smtClean="0"/>
              <a:t>7/18/2022</a:t>
            </a:fld>
            <a:endParaRPr lang="en-US"/>
          </a:p>
        </p:txBody>
      </p:sp>
      <p:sp>
        <p:nvSpPr>
          <p:cNvPr id="6" name="Footer Placeholder 5">
            <a:extLst>
              <a:ext uri="{FF2B5EF4-FFF2-40B4-BE49-F238E27FC236}">
                <a16:creationId xmlns:a16="http://schemas.microsoft.com/office/drawing/2014/main" id="{64F7CA1C-B0B9-46D5-A67D-EFB3ABC793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0D3C50-B81A-4D05-BAB1-84C10F5BC3B3}"/>
              </a:ext>
            </a:extLst>
          </p:cNvPr>
          <p:cNvSpPr>
            <a:spLocks noGrp="1"/>
          </p:cNvSpPr>
          <p:nvPr>
            <p:ph type="sldNum" sz="quarter" idx="12"/>
          </p:nvPr>
        </p:nvSpPr>
        <p:spPr/>
        <p:txBody>
          <a:bodyPr/>
          <a:lstStyle/>
          <a:p>
            <a:fld id="{3656754D-E69A-4D35-B58D-F2EDB89C5F15}" type="slidenum">
              <a:rPr lang="en-US" smtClean="0"/>
              <a:t>‹#›</a:t>
            </a:fld>
            <a:endParaRPr lang="en-US"/>
          </a:p>
        </p:txBody>
      </p:sp>
    </p:spTree>
    <p:extLst>
      <p:ext uri="{BB962C8B-B14F-4D97-AF65-F5344CB8AC3E}">
        <p14:creationId xmlns:p14="http://schemas.microsoft.com/office/powerpoint/2010/main" val="3280527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6501-2A84-4944-9E52-9F98EF4230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868809-0D1E-4BF2-9D69-3C147A28F3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205576-8BD9-4E3A-A173-3AD85C7440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43EC25-FF97-4160-A923-A38320251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F883D7-E58D-4ABB-995F-C29EB0112D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796EED-447B-4AF6-9D03-5C0F809199C4}"/>
              </a:ext>
            </a:extLst>
          </p:cNvPr>
          <p:cNvSpPr>
            <a:spLocks noGrp="1"/>
          </p:cNvSpPr>
          <p:nvPr>
            <p:ph type="dt" sz="half" idx="10"/>
          </p:nvPr>
        </p:nvSpPr>
        <p:spPr/>
        <p:txBody>
          <a:bodyPr/>
          <a:lstStyle/>
          <a:p>
            <a:fld id="{0C19EA30-B5DA-427C-987A-1C289383CC4D}" type="datetimeFigureOut">
              <a:rPr lang="en-US" smtClean="0"/>
              <a:t>7/18/2022</a:t>
            </a:fld>
            <a:endParaRPr lang="en-US"/>
          </a:p>
        </p:txBody>
      </p:sp>
      <p:sp>
        <p:nvSpPr>
          <p:cNvPr id="8" name="Footer Placeholder 7">
            <a:extLst>
              <a:ext uri="{FF2B5EF4-FFF2-40B4-BE49-F238E27FC236}">
                <a16:creationId xmlns:a16="http://schemas.microsoft.com/office/drawing/2014/main" id="{463DBF87-9C76-41C1-94BD-6F000D1ABC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8EB4A9-7F71-48DA-BAA8-EBE3AA3146C5}"/>
              </a:ext>
            </a:extLst>
          </p:cNvPr>
          <p:cNvSpPr>
            <a:spLocks noGrp="1"/>
          </p:cNvSpPr>
          <p:nvPr>
            <p:ph type="sldNum" sz="quarter" idx="12"/>
          </p:nvPr>
        </p:nvSpPr>
        <p:spPr/>
        <p:txBody>
          <a:bodyPr/>
          <a:lstStyle/>
          <a:p>
            <a:fld id="{3656754D-E69A-4D35-B58D-F2EDB89C5F15}" type="slidenum">
              <a:rPr lang="en-US" smtClean="0"/>
              <a:t>‹#›</a:t>
            </a:fld>
            <a:endParaRPr lang="en-US"/>
          </a:p>
        </p:txBody>
      </p:sp>
    </p:spTree>
    <p:extLst>
      <p:ext uri="{BB962C8B-B14F-4D97-AF65-F5344CB8AC3E}">
        <p14:creationId xmlns:p14="http://schemas.microsoft.com/office/powerpoint/2010/main" val="411323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C3FA4-7A1E-4D5B-BD9E-39C6F00C32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431102-5BD0-4ABA-B6AF-54D0811EBDC0}"/>
              </a:ext>
            </a:extLst>
          </p:cNvPr>
          <p:cNvSpPr>
            <a:spLocks noGrp="1"/>
          </p:cNvSpPr>
          <p:nvPr>
            <p:ph type="dt" sz="half" idx="10"/>
          </p:nvPr>
        </p:nvSpPr>
        <p:spPr/>
        <p:txBody>
          <a:bodyPr/>
          <a:lstStyle/>
          <a:p>
            <a:fld id="{0C19EA30-B5DA-427C-987A-1C289383CC4D}" type="datetimeFigureOut">
              <a:rPr lang="en-US" smtClean="0"/>
              <a:t>7/18/2022</a:t>
            </a:fld>
            <a:endParaRPr lang="en-US"/>
          </a:p>
        </p:txBody>
      </p:sp>
      <p:sp>
        <p:nvSpPr>
          <p:cNvPr id="4" name="Footer Placeholder 3">
            <a:extLst>
              <a:ext uri="{FF2B5EF4-FFF2-40B4-BE49-F238E27FC236}">
                <a16:creationId xmlns:a16="http://schemas.microsoft.com/office/drawing/2014/main" id="{C21234E8-3172-4F3E-9DCA-F53C234B8E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EEC66F-EF04-4993-8637-5FA2B7CA29E1}"/>
              </a:ext>
            </a:extLst>
          </p:cNvPr>
          <p:cNvSpPr>
            <a:spLocks noGrp="1"/>
          </p:cNvSpPr>
          <p:nvPr>
            <p:ph type="sldNum" sz="quarter" idx="12"/>
          </p:nvPr>
        </p:nvSpPr>
        <p:spPr/>
        <p:txBody>
          <a:bodyPr/>
          <a:lstStyle/>
          <a:p>
            <a:fld id="{3656754D-E69A-4D35-B58D-F2EDB89C5F15}" type="slidenum">
              <a:rPr lang="en-US" smtClean="0"/>
              <a:t>‹#›</a:t>
            </a:fld>
            <a:endParaRPr lang="en-US"/>
          </a:p>
        </p:txBody>
      </p:sp>
    </p:spTree>
    <p:extLst>
      <p:ext uri="{BB962C8B-B14F-4D97-AF65-F5344CB8AC3E}">
        <p14:creationId xmlns:p14="http://schemas.microsoft.com/office/powerpoint/2010/main" val="2446781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4A6135-60B8-453B-9008-FEFEECD7512B}"/>
              </a:ext>
            </a:extLst>
          </p:cNvPr>
          <p:cNvSpPr>
            <a:spLocks noGrp="1"/>
          </p:cNvSpPr>
          <p:nvPr>
            <p:ph type="dt" sz="half" idx="10"/>
          </p:nvPr>
        </p:nvSpPr>
        <p:spPr/>
        <p:txBody>
          <a:bodyPr/>
          <a:lstStyle/>
          <a:p>
            <a:fld id="{0C19EA30-B5DA-427C-987A-1C289383CC4D}" type="datetimeFigureOut">
              <a:rPr lang="en-US" smtClean="0"/>
              <a:t>7/18/2022</a:t>
            </a:fld>
            <a:endParaRPr lang="en-US"/>
          </a:p>
        </p:txBody>
      </p:sp>
      <p:sp>
        <p:nvSpPr>
          <p:cNvPr id="3" name="Footer Placeholder 2">
            <a:extLst>
              <a:ext uri="{FF2B5EF4-FFF2-40B4-BE49-F238E27FC236}">
                <a16:creationId xmlns:a16="http://schemas.microsoft.com/office/drawing/2014/main" id="{08EEC939-2297-48B8-940A-059D0DCBB3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ACE0B3-92A3-46C1-9F9F-B202DC728283}"/>
              </a:ext>
            </a:extLst>
          </p:cNvPr>
          <p:cNvSpPr>
            <a:spLocks noGrp="1"/>
          </p:cNvSpPr>
          <p:nvPr>
            <p:ph type="sldNum" sz="quarter" idx="12"/>
          </p:nvPr>
        </p:nvSpPr>
        <p:spPr/>
        <p:txBody>
          <a:bodyPr/>
          <a:lstStyle/>
          <a:p>
            <a:fld id="{3656754D-E69A-4D35-B58D-F2EDB89C5F15}" type="slidenum">
              <a:rPr lang="en-US" smtClean="0"/>
              <a:t>‹#›</a:t>
            </a:fld>
            <a:endParaRPr lang="en-US"/>
          </a:p>
        </p:txBody>
      </p:sp>
    </p:spTree>
    <p:extLst>
      <p:ext uri="{BB962C8B-B14F-4D97-AF65-F5344CB8AC3E}">
        <p14:creationId xmlns:p14="http://schemas.microsoft.com/office/powerpoint/2010/main" val="507472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9FED6-4B27-4959-9340-E61435C2BD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353B22-0C43-464D-96F8-57EF139698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F889BB-F574-45B0-AFF7-057066F8B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F12193-C224-4257-AD80-64E2F3210D77}"/>
              </a:ext>
            </a:extLst>
          </p:cNvPr>
          <p:cNvSpPr>
            <a:spLocks noGrp="1"/>
          </p:cNvSpPr>
          <p:nvPr>
            <p:ph type="dt" sz="half" idx="10"/>
          </p:nvPr>
        </p:nvSpPr>
        <p:spPr/>
        <p:txBody>
          <a:bodyPr/>
          <a:lstStyle/>
          <a:p>
            <a:fld id="{0C19EA30-B5DA-427C-987A-1C289383CC4D}" type="datetimeFigureOut">
              <a:rPr lang="en-US" smtClean="0"/>
              <a:t>7/18/2022</a:t>
            </a:fld>
            <a:endParaRPr lang="en-US"/>
          </a:p>
        </p:txBody>
      </p:sp>
      <p:sp>
        <p:nvSpPr>
          <p:cNvPr id="6" name="Footer Placeholder 5">
            <a:extLst>
              <a:ext uri="{FF2B5EF4-FFF2-40B4-BE49-F238E27FC236}">
                <a16:creationId xmlns:a16="http://schemas.microsoft.com/office/drawing/2014/main" id="{8E2667C3-3A12-4B3D-B8DA-3E35717346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030619-6E98-48C4-8C06-4AF3080890E3}"/>
              </a:ext>
            </a:extLst>
          </p:cNvPr>
          <p:cNvSpPr>
            <a:spLocks noGrp="1"/>
          </p:cNvSpPr>
          <p:nvPr>
            <p:ph type="sldNum" sz="quarter" idx="12"/>
          </p:nvPr>
        </p:nvSpPr>
        <p:spPr/>
        <p:txBody>
          <a:bodyPr/>
          <a:lstStyle/>
          <a:p>
            <a:fld id="{3656754D-E69A-4D35-B58D-F2EDB89C5F15}" type="slidenum">
              <a:rPr lang="en-US" smtClean="0"/>
              <a:t>‹#›</a:t>
            </a:fld>
            <a:endParaRPr lang="en-US"/>
          </a:p>
        </p:txBody>
      </p:sp>
    </p:spTree>
    <p:extLst>
      <p:ext uri="{BB962C8B-B14F-4D97-AF65-F5344CB8AC3E}">
        <p14:creationId xmlns:p14="http://schemas.microsoft.com/office/powerpoint/2010/main" val="778896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F992A-4C19-4A5C-A2A5-B11BA02B30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9DCF2A-1DDC-4C34-85E1-98F738804D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A9DDF1-0B34-478D-9993-CAB8505934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926516-B97A-4D88-8D64-391FC64BA4E9}"/>
              </a:ext>
            </a:extLst>
          </p:cNvPr>
          <p:cNvSpPr>
            <a:spLocks noGrp="1"/>
          </p:cNvSpPr>
          <p:nvPr>
            <p:ph type="dt" sz="half" idx="10"/>
          </p:nvPr>
        </p:nvSpPr>
        <p:spPr/>
        <p:txBody>
          <a:bodyPr/>
          <a:lstStyle/>
          <a:p>
            <a:fld id="{0C19EA30-B5DA-427C-987A-1C289383CC4D}" type="datetimeFigureOut">
              <a:rPr lang="en-US" smtClean="0"/>
              <a:t>7/18/2022</a:t>
            </a:fld>
            <a:endParaRPr lang="en-US"/>
          </a:p>
        </p:txBody>
      </p:sp>
      <p:sp>
        <p:nvSpPr>
          <p:cNvPr id="6" name="Footer Placeholder 5">
            <a:extLst>
              <a:ext uri="{FF2B5EF4-FFF2-40B4-BE49-F238E27FC236}">
                <a16:creationId xmlns:a16="http://schemas.microsoft.com/office/drawing/2014/main" id="{7B785C8C-867E-49C4-90B1-4B83ECF9BA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AFA7F5-2609-4CBA-97A6-1DC8D0A1299F}"/>
              </a:ext>
            </a:extLst>
          </p:cNvPr>
          <p:cNvSpPr>
            <a:spLocks noGrp="1"/>
          </p:cNvSpPr>
          <p:nvPr>
            <p:ph type="sldNum" sz="quarter" idx="12"/>
          </p:nvPr>
        </p:nvSpPr>
        <p:spPr/>
        <p:txBody>
          <a:bodyPr/>
          <a:lstStyle/>
          <a:p>
            <a:fld id="{3656754D-E69A-4D35-B58D-F2EDB89C5F15}" type="slidenum">
              <a:rPr lang="en-US" smtClean="0"/>
              <a:t>‹#›</a:t>
            </a:fld>
            <a:endParaRPr lang="en-US"/>
          </a:p>
        </p:txBody>
      </p:sp>
    </p:spTree>
    <p:extLst>
      <p:ext uri="{BB962C8B-B14F-4D97-AF65-F5344CB8AC3E}">
        <p14:creationId xmlns:p14="http://schemas.microsoft.com/office/powerpoint/2010/main" val="305790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CFBAB8-8627-4BFC-B322-96FBB7CAE6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D8ADE8-85E8-4341-B1FE-0DA91961F8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65C585-DE92-43CC-9831-7AF301B740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9EA30-B5DA-427C-987A-1C289383CC4D}" type="datetimeFigureOut">
              <a:rPr lang="en-US" smtClean="0"/>
              <a:t>7/18/2022</a:t>
            </a:fld>
            <a:endParaRPr lang="en-US"/>
          </a:p>
        </p:txBody>
      </p:sp>
      <p:sp>
        <p:nvSpPr>
          <p:cNvPr id="5" name="Footer Placeholder 4">
            <a:extLst>
              <a:ext uri="{FF2B5EF4-FFF2-40B4-BE49-F238E27FC236}">
                <a16:creationId xmlns:a16="http://schemas.microsoft.com/office/drawing/2014/main" id="{6C14D793-2A0C-4695-993B-BC3C157A77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040315-CA45-434C-B1D4-E5D66CBC46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6754D-E69A-4D35-B58D-F2EDB89C5F15}" type="slidenum">
              <a:rPr lang="en-US" smtClean="0"/>
              <a:t>‹#›</a:t>
            </a:fld>
            <a:endParaRPr lang="en-US"/>
          </a:p>
        </p:txBody>
      </p:sp>
    </p:spTree>
    <p:extLst>
      <p:ext uri="{BB962C8B-B14F-4D97-AF65-F5344CB8AC3E}">
        <p14:creationId xmlns:p14="http://schemas.microsoft.com/office/powerpoint/2010/main" val="3844822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10441C-B10A-4978-A071-C627204AE5FA}"/>
              </a:ext>
            </a:extLst>
          </p:cNvPr>
          <p:cNvSpPr txBox="1"/>
          <p:nvPr/>
        </p:nvSpPr>
        <p:spPr>
          <a:xfrm>
            <a:off x="605790" y="682437"/>
            <a:ext cx="10980420" cy="2308324"/>
          </a:xfrm>
          <a:prstGeom prst="rect">
            <a:avLst/>
          </a:prstGeom>
          <a:noFill/>
        </p:spPr>
        <p:txBody>
          <a:bodyPr wrap="square">
            <a:spAutoFit/>
          </a:bodyPr>
          <a:lstStyle/>
          <a:p>
            <a:pPr algn="l"/>
            <a:r>
              <a:rPr lang="en-US" b="1" i="0" dirty="0">
                <a:effectLst/>
                <a:latin typeface="OpenSans"/>
              </a:rPr>
              <a:t>Project Topic:</a:t>
            </a:r>
          </a:p>
          <a:p>
            <a:pPr algn="l"/>
            <a:r>
              <a:rPr lang="en-US" b="0" i="0" dirty="0">
                <a:effectLst/>
                <a:latin typeface="OpenSans"/>
              </a:rPr>
              <a:t>Automated Nerve Segmentation from Ultrasound Images for Guided Regional Anesthesia</a:t>
            </a:r>
          </a:p>
          <a:p>
            <a:pPr algn="l"/>
            <a:endParaRPr lang="en-US" dirty="0">
              <a:latin typeface="OpenSans"/>
            </a:endParaRPr>
          </a:p>
          <a:p>
            <a:pPr algn="l"/>
            <a:r>
              <a:rPr lang="en-US" dirty="0">
                <a:latin typeface="OpenSans"/>
              </a:rPr>
              <a:t>What is Ultrasound Guided Regional Anesthesia?</a:t>
            </a:r>
          </a:p>
          <a:p>
            <a:pPr marL="285750" indent="-285750" algn="l">
              <a:buFont typeface="Arial" panose="020B0604020202020204" pitchFamily="34" charset="0"/>
              <a:buChar char="•"/>
            </a:pPr>
            <a:r>
              <a:rPr lang="en-US" dirty="0">
                <a:latin typeface="OpenSans"/>
              </a:rPr>
              <a:t>One alternative to prescription narcotics for postoperative pain management is with a targeted pain relief system that automatically delivers a controlled amount of local anesthetic to the surgical site or in close proximity to nearby nerves, for up to 5 days, using specially designed indwelling catheters.</a:t>
            </a:r>
          </a:p>
          <a:p>
            <a:pPr algn="l"/>
            <a:endParaRPr lang="en-US" b="0" i="0" dirty="0">
              <a:effectLst/>
              <a:latin typeface="OpenSans"/>
            </a:endParaRPr>
          </a:p>
        </p:txBody>
      </p:sp>
      <p:pic>
        <p:nvPicPr>
          <p:cNvPr id="1026" name="Picture 2">
            <a:extLst>
              <a:ext uri="{FF2B5EF4-FFF2-40B4-BE49-F238E27FC236}">
                <a16:creationId xmlns:a16="http://schemas.microsoft.com/office/drawing/2014/main" id="{37ED7235-E456-4B90-AA51-47089C7DC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931795"/>
            <a:ext cx="9753600" cy="38290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6939FFC-47FB-47B3-8003-54A80BA7871D}"/>
              </a:ext>
            </a:extLst>
          </p:cNvPr>
          <p:cNvSpPr txBox="1"/>
          <p:nvPr/>
        </p:nvSpPr>
        <p:spPr>
          <a:xfrm>
            <a:off x="6477000" y="6642556"/>
            <a:ext cx="4335780" cy="215444"/>
          </a:xfrm>
          <a:prstGeom prst="rect">
            <a:avLst/>
          </a:prstGeom>
          <a:noFill/>
        </p:spPr>
        <p:txBody>
          <a:bodyPr wrap="square">
            <a:spAutoFit/>
          </a:bodyPr>
          <a:lstStyle/>
          <a:p>
            <a:r>
              <a:rPr lang="en-US" sz="800" dirty="0"/>
              <a:t>https://www.nysora.com/topics/equipment/introduction-ultrasound-guided-regional-anesthesia/</a:t>
            </a:r>
          </a:p>
        </p:txBody>
      </p:sp>
    </p:spTree>
    <p:extLst>
      <p:ext uri="{BB962C8B-B14F-4D97-AF65-F5344CB8AC3E}">
        <p14:creationId xmlns:p14="http://schemas.microsoft.com/office/powerpoint/2010/main" val="383211323"/>
      </p:ext>
    </p:extLst>
  </p:cSld>
  <p:clrMapOvr>
    <a:masterClrMapping/>
  </p:clrMapOvr>
  <mc:AlternateContent xmlns:mc="http://schemas.openxmlformats.org/markup-compatibility/2006">
    <mc:Choice xmlns:p14="http://schemas.microsoft.com/office/powerpoint/2010/main" Requires="p14">
      <p:transition spd="slow" p14:dur="2000" advTm="27199"/>
    </mc:Choice>
    <mc:Fallback>
      <p:transition spd="slow" advTm="2719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7DDEFD8-336D-4A45-96DD-4E60D1C33DBC}"/>
              </a:ext>
            </a:extLst>
          </p:cNvPr>
          <p:cNvSpPr txBox="1"/>
          <p:nvPr/>
        </p:nvSpPr>
        <p:spPr>
          <a:xfrm>
            <a:off x="605790" y="682823"/>
            <a:ext cx="10980420" cy="5632311"/>
          </a:xfrm>
          <a:prstGeom prst="rect">
            <a:avLst/>
          </a:prstGeom>
          <a:noFill/>
        </p:spPr>
        <p:txBody>
          <a:bodyPr wrap="square">
            <a:spAutoFit/>
          </a:bodyPr>
          <a:lstStyle/>
          <a:p>
            <a:pPr algn="l"/>
            <a:r>
              <a:rPr lang="en-US" b="1" i="0" dirty="0">
                <a:effectLst/>
                <a:latin typeface="OpenSans"/>
              </a:rPr>
              <a:t>1. Opportunity evaluation</a:t>
            </a:r>
            <a:endParaRPr lang="en-US" b="0" i="0" dirty="0">
              <a:effectLst/>
              <a:latin typeface="OpenSans"/>
            </a:endParaRPr>
          </a:p>
          <a:p>
            <a:pPr algn="l"/>
            <a:endParaRPr lang="en-US" dirty="0">
              <a:latin typeface="OpenSans"/>
            </a:endParaRPr>
          </a:p>
          <a:p>
            <a:pPr algn="l"/>
            <a:r>
              <a:rPr lang="en-US" dirty="0">
                <a:latin typeface="OpenSans"/>
              </a:rPr>
              <a:t>Is there a problem?</a:t>
            </a:r>
          </a:p>
          <a:p>
            <a:pPr marL="285750" indent="-285750" algn="l">
              <a:buFont typeface="Arial" panose="020B0604020202020204" pitchFamily="34" charset="0"/>
              <a:buChar char="•"/>
            </a:pPr>
            <a:r>
              <a:rPr lang="en-US" dirty="0">
                <a:latin typeface="OpenSans"/>
              </a:rPr>
              <a:t>In order for this pain relief system to be effective, the anesthetic delivering catheters must be critically positioned near pain signal transmitting nerves, requiring US guidance for insertion. </a:t>
            </a:r>
          </a:p>
          <a:p>
            <a:pPr marL="285750" indent="-285750" algn="l">
              <a:buFont typeface="Arial" panose="020B0604020202020204" pitchFamily="34" charset="0"/>
              <a:buChar char="•"/>
            </a:pPr>
            <a:r>
              <a:rPr lang="en-US" dirty="0">
                <a:latin typeface="OpenSans"/>
              </a:rPr>
              <a:t>Despite the high safety and effectiveness of using sound waves to visualize internal tissues as well as the portability and accessibility of US even in smaller clinics, it is a challenging medical imaging tool to master, often requiring years of specialized training to learn the unintuitive coordination between the almost abstract US images and the placement of the transducer (angle, pressure, motion).</a:t>
            </a:r>
          </a:p>
          <a:p>
            <a:pPr algn="l"/>
            <a:endParaRPr lang="en-US" dirty="0">
              <a:latin typeface="OpenSans"/>
            </a:endParaRPr>
          </a:p>
          <a:p>
            <a:pPr algn="l"/>
            <a:r>
              <a:rPr lang="en-US" dirty="0">
                <a:latin typeface="OpenSans"/>
              </a:rPr>
              <a:t>Can ML help solve problem?</a:t>
            </a:r>
          </a:p>
          <a:p>
            <a:pPr marL="285750" indent="-285750" algn="l">
              <a:buFont typeface="Arial" panose="020B0604020202020204" pitchFamily="34" charset="0"/>
              <a:buChar char="•"/>
            </a:pPr>
            <a:r>
              <a:rPr lang="en-US" dirty="0">
                <a:latin typeface="OpenSans"/>
              </a:rPr>
              <a:t>Deep learning models can be trained to aid in more accurately identifying nerves in US images for proper catheter placement by making </a:t>
            </a:r>
            <a:r>
              <a:rPr lang="en-US" dirty="0" err="1">
                <a:latin typeface="OpenSans"/>
              </a:rPr>
              <a:t>realtime</a:t>
            </a:r>
            <a:r>
              <a:rPr lang="en-US" dirty="0">
                <a:latin typeface="OpenSans"/>
              </a:rPr>
              <a:t> inference with the moving US images and overlaying the predicted segmentations for immediate feedback to the users.</a:t>
            </a:r>
          </a:p>
          <a:p>
            <a:pPr marL="285750" indent="-285750" algn="l">
              <a:buFont typeface="Arial" panose="020B0604020202020204" pitchFamily="34" charset="0"/>
              <a:buChar char="•"/>
            </a:pPr>
            <a:r>
              <a:rPr lang="en-US" dirty="0">
                <a:latin typeface="OpenSans"/>
              </a:rPr>
              <a:t>Training data can be collected from current patients.</a:t>
            </a:r>
          </a:p>
          <a:p>
            <a:pPr algn="l"/>
            <a:endParaRPr lang="en-US" dirty="0">
              <a:latin typeface="OpenSans"/>
            </a:endParaRPr>
          </a:p>
          <a:p>
            <a:pPr algn="l"/>
            <a:r>
              <a:rPr lang="en-US" dirty="0">
                <a:latin typeface="OpenSans"/>
              </a:rPr>
              <a:t>Does someone care?</a:t>
            </a:r>
          </a:p>
          <a:p>
            <a:pPr marL="285750" indent="-285750" algn="l">
              <a:buFont typeface="Arial" panose="020B0604020202020204" pitchFamily="34" charset="0"/>
              <a:buChar char="•"/>
            </a:pPr>
            <a:r>
              <a:rPr lang="en-US" dirty="0">
                <a:latin typeface="OpenSans"/>
              </a:rPr>
              <a:t>An accurate and automated nerve segmentation can improve nerve targeting and hence pain relief in patients.</a:t>
            </a:r>
          </a:p>
          <a:p>
            <a:pPr marL="285750" indent="-285750" algn="l">
              <a:buFont typeface="Arial" panose="020B0604020202020204" pitchFamily="34" charset="0"/>
              <a:buChar char="•"/>
            </a:pPr>
            <a:r>
              <a:rPr lang="en-US" dirty="0">
                <a:latin typeface="OpenSans"/>
              </a:rPr>
              <a:t>May reduce time and cost in procedure to place catheters.</a:t>
            </a:r>
          </a:p>
          <a:p>
            <a:pPr marL="285750" indent="-285750" algn="l">
              <a:buFont typeface="Arial" panose="020B0604020202020204" pitchFamily="34" charset="0"/>
              <a:buChar char="•"/>
            </a:pPr>
            <a:r>
              <a:rPr lang="en-US" dirty="0">
                <a:latin typeface="OpenSans"/>
              </a:rPr>
              <a:t>Can be used as training tool for radiology students learning US.</a:t>
            </a:r>
          </a:p>
        </p:txBody>
      </p:sp>
    </p:spTree>
    <p:extLst>
      <p:ext uri="{BB962C8B-B14F-4D97-AF65-F5344CB8AC3E}">
        <p14:creationId xmlns:p14="http://schemas.microsoft.com/office/powerpoint/2010/main" val="2857106842"/>
      </p:ext>
    </p:extLst>
  </p:cSld>
  <p:clrMapOvr>
    <a:masterClrMapping/>
  </p:clrMapOvr>
  <mc:AlternateContent xmlns:mc="http://schemas.openxmlformats.org/markup-compatibility/2006">
    <mc:Choice xmlns:p14="http://schemas.microsoft.com/office/powerpoint/2010/main" Requires="p14">
      <p:transition spd="slow" p14:dur="2000" advTm="23792"/>
    </mc:Choice>
    <mc:Fallback>
      <p:transition spd="slow" advTm="2379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10441C-B10A-4978-A071-C627204AE5FA}"/>
              </a:ext>
            </a:extLst>
          </p:cNvPr>
          <p:cNvSpPr txBox="1"/>
          <p:nvPr/>
        </p:nvSpPr>
        <p:spPr>
          <a:xfrm>
            <a:off x="605790" y="690057"/>
            <a:ext cx="10980420" cy="5724644"/>
          </a:xfrm>
          <a:prstGeom prst="rect">
            <a:avLst/>
          </a:prstGeom>
          <a:noFill/>
        </p:spPr>
        <p:txBody>
          <a:bodyPr wrap="square">
            <a:spAutoFit/>
          </a:bodyPr>
          <a:lstStyle/>
          <a:p>
            <a:pPr algn="l"/>
            <a:r>
              <a:rPr lang="en-US" b="1" i="0" dirty="0">
                <a:effectLst/>
                <a:latin typeface="OpenSans"/>
              </a:rPr>
              <a:t>2. CRISP-DM Business Understanding</a:t>
            </a:r>
            <a:endParaRPr lang="en-US" b="0" i="0" dirty="0">
              <a:effectLst/>
              <a:latin typeface="OpenSans"/>
            </a:endParaRPr>
          </a:p>
          <a:p>
            <a:pPr algn="l"/>
            <a:endParaRPr lang="en-US" sz="1200" b="0" i="0" dirty="0">
              <a:effectLst/>
              <a:latin typeface="OpenSans"/>
            </a:endParaRPr>
          </a:p>
          <a:p>
            <a:pPr algn="l"/>
            <a:r>
              <a:rPr lang="en-US" sz="1200" b="0" i="0" dirty="0">
                <a:effectLst/>
                <a:latin typeface="OpenSans"/>
              </a:rPr>
              <a:t>Define the problem</a:t>
            </a:r>
            <a:endParaRPr lang="en-US" sz="1200" dirty="0">
              <a:latin typeface="OpenSans"/>
            </a:endParaRPr>
          </a:p>
          <a:p>
            <a:pPr marL="285750" indent="-285750" algn="l">
              <a:buFont typeface="Arial" panose="020B0604020202020204" pitchFamily="34" charset="0"/>
              <a:buChar char="•"/>
            </a:pPr>
            <a:r>
              <a:rPr lang="en-US" sz="1200" b="0" i="0" dirty="0">
                <a:effectLst/>
                <a:latin typeface="OpenSans"/>
              </a:rPr>
              <a:t>Target user:</a:t>
            </a:r>
          </a:p>
          <a:p>
            <a:pPr marL="742950" lvl="1" indent="-285750">
              <a:buFont typeface="Courier New" panose="02070309020205020404" pitchFamily="49" charset="0"/>
              <a:buChar char="o"/>
            </a:pPr>
            <a:r>
              <a:rPr lang="en-US" sz="1200" dirty="0">
                <a:latin typeface="OpenSans"/>
              </a:rPr>
              <a:t>Radiologists</a:t>
            </a:r>
            <a:endParaRPr lang="en-US" sz="1200" b="0" i="0" dirty="0">
              <a:effectLst/>
              <a:latin typeface="OpenSans"/>
            </a:endParaRPr>
          </a:p>
          <a:p>
            <a:pPr marL="285750" indent="-285750" algn="l">
              <a:buFont typeface="Arial" panose="020B0604020202020204" pitchFamily="34" charset="0"/>
              <a:buChar char="•"/>
            </a:pPr>
            <a:r>
              <a:rPr lang="en-US" sz="1200" dirty="0">
                <a:latin typeface="OpenSans"/>
              </a:rPr>
              <a:t>Problem:</a:t>
            </a:r>
          </a:p>
          <a:p>
            <a:pPr marL="742950" lvl="1" indent="-285750">
              <a:buFont typeface="Courier New" panose="02070309020205020404" pitchFamily="49" charset="0"/>
              <a:buChar char="o"/>
            </a:pPr>
            <a:r>
              <a:rPr lang="en-US" sz="1200" dirty="0">
                <a:latin typeface="OpenSans"/>
              </a:rPr>
              <a:t>Difficult to interpret US images, requires significant training and expertise. Higher barrier for new, less experienced radiologists.</a:t>
            </a:r>
          </a:p>
          <a:p>
            <a:pPr marL="285750" indent="-285750" algn="l">
              <a:buFont typeface="Arial" panose="020B0604020202020204" pitchFamily="34" charset="0"/>
              <a:buChar char="•"/>
            </a:pPr>
            <a:r>
              <a:rPr lang="en-US" sz="1200" b="0" i="0" dirty="0">
                <a:effectLst/>
                <a:latin typeface="OpenSans"/>
              </a:rPr>
              <a:t>Why it matters:</a:t>
            </a:r>
          </a:p>
          <a:p>
            <a:pPr marL="742950" lvl="1" indent="-285750">
              <a:buFont typeface="Courier New" panose="02070309020205020404" pitchFamily="49" charset="0"/>
              <a:buChar char="o"/>
            </a:pPr>
            <a:r>
              <a:rPr lang="en-US" sz="1200" dirty="0">
                <a:latin typeface="OpenSans"/>
              </a:rPr>
              <a:t>Aid in nerve segmentation may lower barrier for less experienced radiologists, ensures catheter placement is consistency accuracy for pain relief for patients, reduce procedure time per patient.</a:t>
            </a:r>
            <a:endParaRPr lang="en-US" sz="1200" b="0" i="0" dirty="0">
              <a:effectLst/>
              <a:latin typeface="OpenSans"/>
            </a:endParaRPr>
          </a:p>
          <a:p>
            <a:pPr marL="285750" indent="-285750" algn="l">
              <a:buFont typeface="Arial" panose="020B0604020202020204" pitchFamily="34" charset="0"/>
              <a:buChar char="•"/>
            </a:pPr>
            <a:r>
              <a:rPr lang="en-US" sz="1200" dirty="0">
                <a:latin typeface="OpenSans"/>
              </a:rPr>
              <a:t>Current state:</a:t>
            </a:r>
          </a:p>
          <a:p>
            <a:pPr marL="742950" lvl="1" indent="-285750">
              <a:buFont typeface="Courier New" panose="02070309020205020404" pitchFamily="49" charset="0"/>
              <a:buChar char="o"/>
            </a:pPr>
            <a:r>
              <a:rPr lang="en-US" sz="1200" b="0" i="0" dirty="0">
                <a:effectLst/>
                <a:latin typeface="OpenSans"/>
              </a:rPr>
              <a:t>Radiologists must rely solely on their training and experience to visually recognize borders of nerves from US images.</a:t>
            </a:r>
          </a:p>
          <a:p>
            <a:pPr algn="l"/>
            <a:endParaRPr lang="en-US" sz="1200" b="0" i="0" dirty="0">
              <a:effectLst/>
              <a:latin typeface="OpenSans"/>
            </a:endParaRPr>
          </a:p>
          <a:p>
            <a:pPr algn="l"/>
            <a:r>
              <a:rPr lang="en-US" sz="1200" b="0" i="0" dirty="0">
                <a:effectLst/>
                <a:latin typeface="OpenSans"/>
              </a:rPr>
              <a:t>Define success</a:t>
            </a:r>
            <a:endParaRPr lang="en-US" sz="1200" dirty="0">
              <a:latin typeface="OpenSans"/>
            </a:endParaRPr>
          </a:p>
          <a:p>
            <a:pPr marL="285750" indent="-285750" algn="l">
              <a:buFont typeface="Arial" panose="020B0604020202020204" pitchFamily="34" charset="0"/>
              <a:buChar char="•"/>
            </a:pPr>
            <a:r>
              <a:rPr lang="en-US" sz="1200" dirty="0">
                <a:latin typeface="OpenSans"/>
              </a:rPr>
              <a:t>Expected impact:</a:t>
            </a:r>
          </a:p>
          <a:p>
            <a:pPr marL="742950" lvl="1" indent="-285750">
              <a:buFont typeface="Courier New" panose="02070309020205020404" pitchFamily="49" charset="0"/>
              <a:buChar char="o"/>
            </a:pPr>
            <a:r>
              <a:rPr lang="en-US" sz="1200" b="0" i="0" dirty="0">
                <a:effectLst/>
                <a:latin typeface="OpenSans"/>
              </a:rPr>
              <a:t>Reduce time in procedure, minimize treatment cost.</a:t>
            </a:r>
          </a:p>
          <a:p>
            <a:pPr marL="742950" lvl="1" indent="-285750">
              <a:buFont typeface="Courier New" panose="02070309020205020404" pitchFamily="49" charset="0"/>
              <a:buChar char="o"/>
            </a:pPr>
            <a:r>
              <a:rPr lang="en-US" sz="1200" dirty="0">
                <a:latin typeface="OpenSans"/>
              </a:rPr>
              <a:t>Improved pain relief of patients.</a:t>
            </a:r>
          </a:p>
          <a:p>
            <a:pPr marL="285750" indent="-285750" algn="l">
              <a:buFont typeface="Arial" panose="020B0604020202020204" pitchFamily="34" charset="0"/>
              <a:buChar char="•"/>
            </a:pPr>
            <a:r>
              <a:rPr lang="en-US" sz="1200" b="0" i="0" dirty="0">
                <a:effectLst/>
                <a:latin typeface="OpenSans"/>
              </a:rPr>
              <a:t>Metrics:</a:t>
            </a:r>
          </a:p>
          <a:p>
            <a:pPr marL="742950" lvl="1" indent="-285750">
              <a:buFont typeface="Courier New" panose="02070309020205020404" pitchFamily="49" charset="0"/>
              <a:buChar char="o"/>
            </a:pPr>
            <a:r>
              <a:rPr lang="en-US" sz="1200" dirty="0">
                <a:latin typeface="OpenSans"/>
              </a:rPr>
              <a:t>Outcome – Reduce procedure time and improved pain relief of patients.</a:t>
            </a:r>
          </a:p>
          <a:p>
            <a:pPr marL="742950" lvl="1" indent="-285750">
              <a:buFont typeface="Courier New" panose="02070309020205020404" pitchFamily="49" charset="0"/>
              <a:buChar char="o"/>
            </a:pPr>
            <a:r>
              <a:rPr lang="en-US" sz="1200" b="0" i="0" dirty="0">
                <a:effectLst/>
                <a:latin typeface="OpenSans"/>
              </a:rPr>
              <a:t>Output – Dice score of accuracy of nerve segmentation.</a:t>
            </a:r>
          </a:p>
          <a:p>
            <a:pPr marL="285750" indent="-285750" algn="l">
              <a:buFont typeface="Arial" panose="020B0604020202020204" pitchFamily="34" charset="0"/>
              <a:buChar char="•"/>
            </a:pPr>
            <a:r>
              <a:rPr lang="en-US" sz="1200" dirty="0">
                <a:latin typeface="OpenSans"/>
              </a:rPr>
              <a:t>Targets:</a:t>
            </a:r>
          </a:p>
          <a:p>
            <a:pPr marL="742950" lvl="1" indent="-285750">
              <a:buFont typeface="Courier New" panose="02070309020205020404" pitchFamily="49" charset="0"/>
              <a:buChar char="o"/>
            </a:pPr>
            <a:r>
              <a:rPr lang="en-US" sz="1200" dirty="0">
                <a:latin typeface="OpenSans"/>
              </a:rPr>
              <a:t>Outcome – Reduce procedure time by X minutes and improved pain relief of patients by Y%.</a:t>
            </a:r>
          </a:p>
          <a:p>
            <a:pPr marL="742950" lvl="1" indent="-285750">
              <a:buFont typeface="Courier New" panose="02070309020205020404" pitchFamily="49" charset="0"/>
              <a:buChar char="o"/>
            </a:pPr>
            <a:r>
              <a:rPr lang="en-US" sz="1200" b="0" i="0" dirty="0">
                <a:effectLst/>
                <a:latin typeface="OpenSans"/>
              </a:rPr>
              <a:t>Output – Dice score of at least Z%.</a:t>
            </a:r>
            <a:endParaRPr lang="en-US" sz="1200" dirty="0">
              <a:latin typeface="OpenSans"/>
            </a:endParaRPr>
          </a:p>
          <a:p>
            <a:pPr marL="285750" indent="-285750" algn="l">
              <a:buFont typeface="Arial" panose="020B0604020202020204" pitchFamily="34" charset="0"/>
              <a:buChar char="•"/>
            </a:pPr>
            <a:r>
              <a:rPr lang="en-US" sz="1200" b="0" i="0" dirty="0">
                <a:effectLst/>
                <a:latin typeface="OpenSans"/>
              </a:rPr>
              <a:t>Constraints:</a:t>
            </a:r>
          </a:p>
          <a:p>
            <a:pPr marL="742950" lvl="1" indent="-285750">
              <a:buFont typeface="Courier New" panose="02070309020205020404" pitchFamily="49" charset="0"/>
              <a:buChar char="o"/>
            </a:pPr>
            <a:r>
              <a:rPr lang="en-US" sz="1200" dirty="0">
                <a:latin typeface="OpenSans"/>
              </a:rPr>
              <a:t>Inference to predict nerve segmentation from US must be in </a:t>
            </a:r>
            <a:r>
              <a:rPr lang="en-US" sz="1200" dirty="0" err="1">
                <a:latin typeface="OpenSans"/>
              </a:rPr>
              <a:t>realtime</a:t>
            </a:r>
            <a:r>
              <a:rPr lang="en-US" sz="1200" dirty="0">
                <a:latin typeface="OpenSans"/>
              </a:rPr>
              <a:t> for </a:t>
            </a:r>
            <a:r>
              <a:rPr lang="en-US" sz="1200" dirty="0" err="1">
                <a:latin typeface="OpenSans"/>
              </a:rPr>
              <a:t>realtime</a:t>
            </a:r>
            <a:r>
              <a:rPr lang="en-US" sz="1200" dirty="0">
                <a:latin typeface="OpenSans"/>
              </a:rPr>
              <a:t> feedback.</a:t>
            </a:r>
            <a:endParaRPr lang="en-US" sz="1200" b="0" i="0" dirty="0">
              <a:effectLst/>
              <a:latin typeface="OpenSans"/>
            </a:endParaRPr>
          </a:p>
          <a:p>
            <a:pPr algn="l"/>
            <a:endParaRPr lang="en-US" sz="1200" b="0" i="0" dirty="0">
              <a:effectLst/>
              <a:latin typeface="OpenSans"/>
            </a:endParaRPr>
          </a:p>
          <a:p>
            <a:pPr algn="l"/>
            <a:r>
              <a:rPr lang="en-US" sz="1200" b="0" i="0" dirty="0">
                <a:effectLst/>
                <a:latin typeface="OpenSans"/>
              </a:rPr>
              <a:t>Identify factors</a:t>
            </a:r>
          </a:p>
          <a:p>
            <a:pPr marL="285750" indent="-285750" algn="l">
              <a:buFont typeface="Arial" panose="020B0604020202020204" pitchFamily="34" charset="0"/>
              <a:buChar char="•"/>
            </a:pPr>
            <a:r>
              <a:rPr lang="en-US" sz="1200" dirty="0">
                <a:latin typeface="OpenSans"/>
              </a:rPr>
              <a:t>Quality of US images.</a:t>
            </a:r>
          </a:p>
          <a:p>
            <a:pPr marL="285750" indent="-285750" algn="l">
              <a:buFont typeface="Arial" panose="020B0604020202020204" pitchFamily="34" charset="0"/>
              <a:buChar char="•"/>
            </a:pPr>
            <a:r>
              <a:rPr lang="en-US" sz="1200" dirty="0">
                <a:latin typeface="OpenSans"/>
              </a:rPr>
              <a:t>Variety and volume of US images.</a:t>
            </a:r>
          </a:p>
          <a:p>
            <a:pPr marL="285750" indent="-285750" algn="l">
              <a:buFont typeface="Arial" panose="020B0604020202020204" pitchFamily="34" charset="0"/>
              <a:buChar char="•"/>
            </a:pPr>
            <a:r>
              <a:rPr lang="en-US" sz="1200" dirty="0">
                <a:latin typeface="OpenSans"/>
              </a:rPr>
              <a:t>Accuracy of nerve segmentation labels.</a:t>
            </a:r>
            <a:endParaRPr lang="en-US" sz="1600" dirty="0">
              <a:latin typeface="OpenSans"/>
            </a:endParaRPr>
          </a:p>
        </p:txBody>
      </p:sp>
    </p:spTree>
    <p:extLst>
      <p:ext uri="{BB962C8B-B14F-4D97-AF65-F5344CB8AC3E}">
        <p14:creationId xmlns:p14="http://schemas.microsoft.com/office/powerpoint/2010/main" val="747326817"/>
      </p:ext>
    </p:extLst>
  </p:cSld>
  <p:clrMapOvr>
    <a:masterClrMapping/>
  </p:clrMapOvr>
  <mc:AlternateContent xmlns:mc="http://schemas.openxmlformats.org/markup-compatibility/2006">
    <mc:Choice xmlns:p14="http://schemas.microsoft.com/office/powerpoint/2010/main" Requires="p14">
      <p:transition spd="slow" p14:dur="2000" advTm="20324"/>
    </mc:Choice>
    <mc:Fallback>
      <p:transition spd="slow" advTm="2032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10441C-B10A-4978-A071-C627204AE5FA}"/>
              </a:ext>
            </a:extLst>
          </p:cNvPr>
          <p:cNvSpPr txBox="1"/>
          <p:nvPr/>
        </p:nvSpPr>
        <p:spPr>
          <a:xfrm>
            <a:off x="605790" y="690057"/>
            <a:ext cx="10980420" cy="3139321"/>
          </a:xfrm>
          <a:prstGeom prst="rect">
            <a:avLst/>
          </a:prstGeom>
          <a:noFill/>
        </p:spPr>
        <p:txBody>
          <a:bodyPr wrap="square">
            <a:spAutoFit/>
          </a:bodyPr>
          <a:lstStyle/>
          <a:p>
            <a:pPr algn="l"/>
            <a:r>
              <a:rPr lang="en-US" b="1" i="0" dirty="0">
                <a:effectLst/>
                <a:latin typeface="OpenSans"/>
              </a:rPr>
              <a:t>3. Solution validation plan</a:t>
            </a:r>
            <a:endParaRPr lang="en-US" b="0" i="0" dirty="0">
              <a:effectLst/>
              <a:latin typeface="OpenSans"/>
            </a:endParaRPr>
          </a:p>
          <a:p>
            <a:pPr algn="l"/>
            <a:endParaRPr lang="en-US" b="0" i="0" dirty="0">
              <a:effectLst/>
              <a:latin typeface="OpenSans"/>
            </a:endParaRPr>
          </a:p>
          <a:p>
            <a:pPr algn="l"/>
            <a:r>
              <a:rPr lang="en-US" dirty="0">
                <a:latin typeface="OpenSans"/>
              </a:rPr>
              <a:t>Solution concept</a:t>
            </a:r>
            <a:endParaRPr lang="en-US" b="0" i="0" dirty="0">
              <a:effectLst/>
              <a:latin typeface="OpenSans"/>
            </a:endParaRPr>
          </a:p>
          <a:p>
            <a:pPr marL="285750" indent="-285750" algn="l">
              <a:buFont typeface="Arial" panose="020B0604020202020204" pitchFamily="34" charset="0"/>
              <a:buChar char="•"/>
            </a:pPr>
            <a:r>
              <a:rPr lang="en-US" dirty="0">
                <a:latin typeface="OpenSans"/>
              </a:rPr>
              <a:t>Deep learning model will be trained on US images with labeled nerves.</a:t>
            </a:r>
          </a:p>
          <a:p>
            <a:pPr marL="285750" indent="-285750" algn="l">
              <a:buFont typeface="Arial" panose="020B0604020202020204" pitchFamily="34" charset="0"/>
              <a:buChar char="•"/>
            </a:pPr>
            <a:r>
              <a:rPr lang="en-US" dirty="0">
                <a:latin typeface="OpenSans"/>
              </a:rPr>
              <a:t>US images from US machine will be streamed into a secondary computing unit for inference (predict nerve segmentation) using the DL model and the contours will be overlaid onto the original US images for radiologists to view in </a:t>
            </a:r>
            <a:r>
              <a:rPr lang="en-US" dirty="0" err="1">
                <a:latin typeface="OpenSans"/>
              </a:rPr>
              <a:t>realtime</a:t>
            </a:r>
            <a:r>
              <a:rPr lang="en-US" dirty="0">
                <a:latin typeface="OpenSans"/>
              </a:rPr>
              <a:t>.</a:t>
            </a:r>
          </a:p>
          <a:p>
            <a:pPr marL="285750" indent="-285750" algn="l">
              <a:buFont typeface="Arial" panose="020B0604020202020204" pitchFamily="34" charset="0"/>
              <a:buChar char="•"/>
            </a:pPr>
            <a:endParaRPr lang="en-US" dirty="0">
              <a:latin typeface="OpenSans"/>
            </a:endParaRPr>
          </a:p>
          <a:p>
            <a:pPr algn="l"/>
            <a:r>
              <a:rPr lang="en-US" dirty="0">
                <a:latin typeface="OpenSans"/>
              </a:rPr>
              <a:t>Validation</a:t>
            </a:r>
          </a:p>
          <a:p>
            <a:pPr marL="285750" indent="-285750" algn="l">
              <a:buFont typeface="Arial" panose="020B0604020202020204" pitchFamily="34" charset="0"/>
              <a:buChar char="•"/>
            </a:pPr>
            <a:r>
              <a:rPr lang="en-US" b="0" i="0" dirty="0">
                <a:effectLst/>
                <a:latin typeface="OpenSans"/>
              </a:rPr>
              <a:t>Prediction accuracy and latency time will be tested on test dataset.</a:t>
            </a:r>
          </a:p>
          <a:p>
            <a:pPr marL="285750" indent="-285750" algn="l">
              <a:buFont typeface="Arial" panose="020B0604020202020204" pitchFamily="34" charset="0"/>
              <a:buChar char="•"/>
            </a:pPr>
            <a:r>
              <a:rPr lang="en-US" dirty="0">
                <a:latin typeface="OpenSans"/>
              </a:rPr>
              <a:t>Testing by radiologists</a:t>
            </a:r>
          </a:p>
        </p:txBody>
      </p:sp>
    </p:spTree>
    <p:extLst>
      <p:ext uri="{BB962C8B-B14F-4D97-AF65-F5344CB8AC3E}">
        <p14:creationId xmlns:p14="http://schemas.microsoft.com/office/powerpoint/2010/main" val="400783733"/>
      </p:ext>
    </p:extLst>
  </p:cSld>
  <p:clrMapOvr>
    <a:masterClrMapping/>
  </p:clrMapOvr>
  <mc:AlternateContent xmlns:mc="http://schemas.openxmlformats.org/markup-compatibility/2006">
    <mc:Choice xmlns:p14="http://schemas.microsoft.com/office/powerpoint/2010/main" Requires="p14">
      <p:transition spd="slow" p14:dur="2000" advTm="20605"/>
    </mc:Choice>
    <mc:Fallback>
      <p:transition spd="slow" advTm="2060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10441C-B10A-4978-A071-C627204AE5FA}"/>
              </a:ext>
            </a:extLst>
          </p:cNvPr>
          <p:cNvSpPr txBox="1"/>
          <p:nvPr/>
        </p:nvSpPr>
        <p:spPr>
          <a:xfrm>
            <a:off x="605790" y="690057"/>
            <a:ext cx="10980420" cy="2862322"/>
          </a:xfrm>
          <a:prstGeom prst="rect">
            <a:avLst/>
          </a:prstGeom>
          <a:noFill/>
        </p:spPr>
        <p:txBody>
          <a:bodyPr wrap="square">
            <a:spAutoFit/>
          </a:bodyPr>
          <a:lstStyle/>
          <a:p>
            <a:pPr algn="l"/>
            <a:r>
              <a:rPr lang="en-US" b="1" i="0" dirty="0">
                <a:effectLst/>
                <a:latin typeface="OpenSans"/>
              </a:rPr>
              <a:t>4. ML system design</a:t>
            </a:r>
            <a:endParaRPr lang="en-US" b="0" i="0" dirty="0">
              <a:effectLst/>
              <a:latin typeface="OpenSans"/>
            </a:endParaRPr>
          </a:p>
          <a:p>
            <a:pPr algn="l">
              <a:buFont typeface="Arial" panose="020B0604020202020204" pitchFamily="34" charset="0"/>
              <a:buChar char="•"/>
            </a:pPr>
            <a:endParaRPr lang="en-US" b="0" i="0" dirty="0">
              <a:effectLst/>
              <a:latin typeface="OpenSans"/>
            </a:endParaRPr>
          </a:p>
          <a:p>
            <a:pPr algn="l"/>
            <a:r>
              <a:rPr lang="en-US" dirty="0">
                <a:latin typeface="OpenSans"/>
              </a:rPr>
              <a:t>Cloud vs. Edge</a:t>
            </a:r>
          </a:p>
          <a:p>
            <a:pPr algn="l"/>
            <a:r>
              <a:rPr lang="en-US" b="0" i="0" dirty="0">
                <a:effectLst/>
                <a:latin typeface="OpenSans"/>
              </a:rPr>
              <a:t>Inference must be made at edge. No latency is required as </a:t>
            </a:r>
            <a:r>
              <a:rPr lang="en-US" b="0" i="0" dirty="0" err="1">
                <a:effectLst/>
                <a:latin typeface="OpenSans"/>
              </a:rPr>
              <a:t>realtime</a:t>
            </a:r>
            <a:r>
              <a:rPr lang="en-US" b="0" i="0" dirty="0">
                <a:effectLst/>
                <a:latin typeface="OpenSans"/>
              </a:rPr>
              <a:t> predictions for visualization is expected.</a:t>
            </a:r>
          </a:p>
          <a:p>
            <a:pPr algn="l"/>
            <a:endParaRPr lang="en-US" b="0" i="0" dirty="0">
              <a:effectLst/>
              <a:latin typeface="OpenSans"/>
            </a:endParaRPr>
          </a:p>
          <a:p>
            <a:pPr algn="l"/>
            <a:r>
              <a:rPr lang="en-US" dirty="0">
                <a:latin typeface="OpenSans"/>
              </a:rPr>
              <a:t>Offline vs. Online learning</a:t>
            </a:r>
          </a:p>
          <a:p>
            <a:pPr algn="l"/>
            <a:r>
              <a:rPr lang="en-US" b="0" i="0" dirty="0">
                <a:effectLst/>
                <a:latin typeface="OpenSans"/>
              </a:rPr>
              <a:t>Offline learning as new US training data will require cleaning and labeling before retraining can be performed.</a:t>
            </a:r>
          </a:p>
          <a:p>
            <a:pPr algn="l"/>
            <a:endParaRPr lang="en-US" b="0" i="0" dirty="0">
              <a:effectLst/>
              <a:latin typeface="OpenSans"/>
            </a:endParaRPr>
          </a:p>
          <a:p>
            <a:pPr algn="l"/>
            <a:r>
              <a:rPr lang="en-US" dirty="0">
                <a:latin typeface="OpenSans"/>
              </a:rPr>
              <a:t>Batch vs. Online predictions</a:t>
            </a:r>
          </a:p>
          <a:p>
            <a:pPr algn="l"/>
            <a:r>
              <a:rPr lang="en-US" b="0" i="0" dirty="0">
                <a:effectLst/>
                <a:latin typeface="OpenSans"/>
              </a:rPr>
              <a:t>Online prediction as inference will be made on the </a:t>
            </a:r>
            <a:r>
              <a:rPr lang="en-US" dirty="0">
                <a:latin typeface="OpenSans"/>
              </a:rPr>
              <a:t>US images acquired in </a:t>
            </a:r>
            <a:r>
              <a:rPr lang="en-US" dirty="0" err="1">
                <a:latin typeface="OpenSans"/>
              </a:rPr>
              <a:t>realtime</a:t>
            </a:r>
            <a:r>
              <a:rPr lang="en-US" dirty="0">
                <a:latin typeface="OpenSans"/>
              </a:rPr>
              <a:t>.</a:t>
            </a:r>
            <a:endParaRPr lang="en-US" b="0" i="0" dirty="0">
              <a:effectLst/>
              <a:latin typeface="OpenSans"/>
            </a:endParaRPr>
          </a:p>
        </p:txBody>
      </p:sp>
    </p:spTree>
    <p:extLst>
      <p:ext uri="{BB962C8B-B14F-4D97-AF65-F5344CB8AC3E}">
        <p14:creationId xmlns:p14="http://schemas.microsoft.com/office/powerpoint/2010/main" val="2143942957"/>
      </p:ext>
    </p:extLst>
  </p:cSld>
  <p:clrMapOvr>
    <a:masterClrMapping/>
  </p:clrMapOvr>
  <mc:AlternateContent xmlns:mc="http://schemas.openxmlformats.org/markup-compatibility/2006">
    <mc:Choice xmlns:p14="http://schemas.microsoft.com/office/powerpoint/2010/main" Requires="p14">
      <p:transition spd="slow" p14:dur="2000" advTm="20214"/>
    </mc:Choice>
    <mc:Fallback>
      <p:transition spd="slow" advTm="2021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10441C-B10A-4978-A071-C627204AE5FA}"/>
              </a:ext>
            </a:extLst>
          </p:cNvPr>
          <p:cNvSpPr txBox="1"/>
          <p:nvPr/>
        </p:nvSpPr>
        <p:spPr>
          <a:xfrm>
            <a:off x="605790" y="690057"/>
            <a:ext cx="10980420" cy="1477328"/>
          </a:xfrm>
          <a:prstGeom prst="rect">
            <a:avLst/>
          </a:prstGeom>
          <a:noFill/>
        </p:spPr>
        <p:txBody>
          <a:bodyPr wrap="square">
            <a:spAutoFit/>
          </a:bodyPr>
          <a:lstStyle/>
          <a:p>
            <a:pPr algn="l"/>
            <a:r>
              <a:rPr lang="en-US" b="1" i="0" dirty="0">
                <a:effectLst/>
                <a:latin typeface="OpenSans"/>
              </a:rPr>
              <a:t>5. Potential risks in production</a:t>
            </a:r>
            <a:endParaRPr lang="en-US" b="0" i="0" dirty="0">
              <a:effectLst/>
              <a:latin typeface="OpenSans"/>
            </a:endParaRPr>
          </a:p>
          <a:p>
            <a:pPr algn="l">
              <a:buFont typeface="Arial" panose="020B0604020202020204" pitchFamily="34" charset="0"/>
              <a:buChar char="•"/>
            </a:pPr>
            <a:endParaRPr lang="en-US" b="0" i="0" dirty="0">
              <a:effectLst/>
              <a:latin typeface="OpenSans"/>
            </a:endParaRPr>
          </a:p>
          <a:p>
            <a:pPr marL="285750" indent="-285750" algn="l">
              <a:buFont typeface="Arial" panose="020B0604020202020204" pitchFamily="34" charset="0"/>
              <a:buChar char="•"/>
            </a:pPr>
            <a:r>
              <a:rPr lang="en-US" dirty="0">
                <a:latin typeface="OpenSans"/>
              </a:rPr>
              <a:t>Potential training-serving skew if trained US images are different in quality than the US machine used by certain hospitals.</a:t>
            </a:r>
          </a:p>
          <a:p>
            <a:pPr marL="285750" indent="-285750" algn="l">
              <a:buFont typeface="Arial" panose="020B0604020202020204" pitchFamily="34" charset="0"/>
              <a:buChar char="•"/>
            </a:pPr>
            <a:r>
              <a:rPr lang="en-US" b="0" i="0" dirty="0">
                <a:effectLst/>
                <a:latin typeface="OpenSans"/>
              </a:rPr>
              <a:t>Excessive latency </a:t>
            </a:r>
            <a:r>
              <a:rPr lang="en-US" dirty="0">
                <a:latin typeface="OpenSans"/>
              </a:rPr>
              <a:t>during inferences prevents </a:t>
            </a:r>
            <a:r>
              <a:rPr lang="en-US" dirty="0" err="1">
                <a:latin typeface="OpenSans"/>
              </a:rPr>
              <a:t>realtime</a:t>
            </a:r>
            <a:r>
              <a:rPr lang="en-US" dirty="0">
                <a:latin typeface="OpenSans"/>
              </a:rPr>
              <a:t> prediction on US images. </a:t>
            </a:r>
            <a:endParaRPr lang="en-US" b="0" i="0" dirty="0">
              <a:effectLst/>
              <a:latin typeface="OpenSans"/>
            </a:endParaRPr>
          </a:p>
        </p:txBody>
      </p:sp>
    </p:spTree>
    <p:extLst>
      <p:ext uri="{BB962C8B-B14F-4D97-AF65-F5344CB8AC3E}">
        <p14:creationId xmlns:p14="http://schemas.microsoft.com/office/powerpoint/2010/main" val="2737065961"/>
      </p:ext>
    </p:extLst>
  </p:cSld>
  <p:clrMapOvr>
    <a:masterClrMapping/>
  </p:clrMapOvr>
  <mc:AlternateContent xmlns:mc="http://schemas.openxmlformats.org/markup-compatibility/2006">
    <mc:Choice xmlns:p14="http://schemas.microsoft.com/office/powerpoint/2010/main" Requires="p14">
      <p:transition spd="slow" p14:dur="2000" advTm="20489"/>
    </mc:Choice>
    <mc:Fallback>
      <p:transition spd="slow" advTm="20489"/>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1194</TotalTime>
  <Words>677</Words>
  <Application>Microsoft Office PowerPoint</Application>
  <PresentationFormat>Widescreen</PresentationFormat>
  <Paragraphs>72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Courier New</vt:lpstr>
      <vt:lpstr>OpenSans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 Sun</dc:creator>
  <cp:lastModifiedBy>Kay Sun</cp:lastModifiedBy>
  <cp:revision>20</cp:revision>
  <dcterms:created xsi:type="dcterms:W3CDTF">2022-07-18T21:17:33Z</dcterms:created>
  <dcterms:modified xsi:type="dcterms:W3CDTF">2022-07-19T17:12:13Z</dcterms:modified>
</cp:coreProperties>
</file>