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9" r:id="rId7"/>
    <p:sldId id="260" r:id="rId8"/>
    <p:sldId id="272" r:id="rId9"/>
    <p:sldId id="270" r:id="rId10"/>
    <p:sldId id="276" r:id="rId11"/>
    <p:sldId id="277" r:id="rId12"/>
    <p:sldId id="278" r:id="rId13"/>
    <p:sldId id="279" r:id="rId14"/>
    <p:sldId id="285" r:id="rId15"/>
    <p:sldId id="286" r:id="rId16"/>
    <p:sldId id="280" r:id="rId17"/>
    <p:sldId id="281" r:id="rId18"/>
    <p:sldId id="282" r:id="rId19"/>
    <p:sldId id="287" r:id="rId20"/>
    <p:sldId id="288" r:id="rId21"/>
    <p:sldId id="283" r:id="rId22"/>
    <p:sldId id="28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87315" autoAdjust="0"/>
  </p:normalViewPr>
  <p:slideViewPr>
    <p:cSldViewPr snapToGrid="0">
      <p:cViewPr varScale="1">
        <p:scale>
          <a:sx n="107" d="100"/>
          <a:sy n="107" d="100"/>
        </p:scale>
        <p:origin x="9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common genres for Bottom Movies are similar to Top Movies. No distinguishing traits.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1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profitable genres for Top Movies and their higher budgets. Target these genres with enough budget.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3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Least profitable genres for Bottom Movies and their lower budgets. These genres should be avoided if not enough budget.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07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 movies in Q2 as Summer movie or Q4 as holiday movie like Top Movie.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5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Paramount, Universal and 20</a:t>
            </a:r>
            <a:r>
              <a:rPr lang="en-US" baseline="30000" dirty="0"/>
              <a:t>th</a:t>
            </a:r>
            <a:r>
              <a:rPr lang="en-US" dirty="0"/>
              <a:t> Fox makes the most movies for Top Movies.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69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MGM, Warner Bros and 20</a:t>
            </a:r>
            <a:r>
              <a:rPr lang="en-US" baseline="30000" dirty="0"/>
              <a:t>th</a:t>
            </a:r>
            <a:r>
              <a:rPr lang="en-US" dirty="0"/>
              <a:t> Fox also makes the most movies for Bottom Movies. They are the top productive but no guarantee for top grossing.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63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Disney, Universal and Columbia makes the most profit movies for Top Movies. Target these production companies.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81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Disney, Universal also makes the least profit movies for Bottom Movies. Hits and misses with movies, production companies are no guarantees.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4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movie runtime is 108 minutes for Top Movies, no correlation between Runtime and Profits.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0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for Bottom Movies, median movie runtime is 94 minutes, no correlation between Runtime and Profits. Runtimes are more of a human endurance and psychology than profits.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7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Specific, measurable and actionable with key movie features, top5%/bottom95%, profits.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4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Weakness in data, missing data, incorrect data, profits may not be a sole good indicator.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2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missing data and outliers. </a:t>
            </a:r>
            <a:r>
              <a:rPr lang="en-US"/>
              <a:t>Supplement </a:t>
            </a:r>
            <a:r>
              <a:rPr lang="en-US" dirty="0"/>
              <a:t>data with more datasets and expand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features – genre, production companies, seasonality of release date, movie runtime.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27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and Bottom Movies are </a:t>
            </a:r>
            <a:r>
              <a:rPr lang="en-US" dirty="0" err="1"/>
              <a:t>typicall</a:t>
            </a:r>
            <a:r>
              <a:rPr lang="en-US" dirty="0"/>
              <a:t> Drama, Comedy and Romance. Most </a:t>
            </a:r>
            <a:r>
              <a:rPr lang="en-US" dirty="0" err="1"/>
              <a:t>profilable</a:t>
            </a:r>
            <a:r>
              <a:rPr lang="en-US" dirty="0"/>
              <a:t> are Action, Adventure, Animation.</a:t>
            </a:r>
          </a:p>
          <a:p>
            <a:r>
              <a:rPr lang="en-US" dirty="0"/>
              <a:t>Top Movies most profitable releases are in Q2 and Q4, Summer and Holidays.</a:t>
            </a:r>
          </a:p>
          <a:p>
            <a:r>
              <a:rPr lang="en-US" dirty="0"/>
              <a:t>No guarantee production company can result in top profits.</a:t>
            </a:r>
          </a:p>
          <a:p>
            <a:r>
              <a:rPr lang="en-US" dirty="0"/>
              <a:t>No correlations with movie runtime with profits.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9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Action, Adventure and Animation for next Top Movie if budget is at least $23 million.</a:t>
            </a:r>
          </a:p>
          <a:p>
            <a:r>
              <a:rPr lang="en-US" dirty="0"/>
              <a:t>Release in Q2 or Q4.</a:t>
            </a:r>
          </a:p>
          <a:p>
            <a:r>
              <a:rPr lang="en-US" dirty="0"/>
              <a:t>Pick Disney, Columbia or Universal to make movie but beware they might fail.</a:t>
            </a:r>
          </a:p>
          <a:p>
            <a:r>
              <a:rPr lang="en-US" dirty="0"/>
              <a:t>Keep movie runtime to around 100 mins.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4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 defined by Revenue – Budget.</a:t>
            </a:r>
          </a:p>
          <a:p>
            <a:r>
              <a:rPr lang="en-US" dirty="0"/>
              <a:t>Describe each cohort analysis by common traits and most/least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Evaluate profits of all movies. State median movies had no profits and a mean of $7 millions. Need to include the extremes since they are the Top 5% movies that we want to explore and replicate.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6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Splitting into 2 cohorts and their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7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 genres for Top Movies.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4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890" y="2417324"/>
            <a:ext cx="5693923" cy="2128042"/>
          </a:xfrm>
        </p:spPr>
        <p:txBody>
          <a:bodyPr/>
          <a:lstStyle/>
          <a:p>
            <a:r>
              <a:rPr lang="en-US" dirty="0"/>
              <a:t>Udacity </a:t>
            </a:r>
            <a:br>
              <a:rPr lang="en-US" dirty="0"/>
            </a:br>
            <a:r>
              <a:rPr lang="en-US" dirty="0"/>
              <a:t>Data Visualization nanodegree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57892"/>
            <a:ext cx="4941770" cy="711159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Kay Sun</a:t>
            </a:r>
          </a:p>
          <a:p>
            <a:r>
              <a:rPr lang="en-US" sz="1800" dirty="0">
                <a:latin typeface="Tenorite" panose="00000500000000000000" pitchFamily="2" charset="0"/>
              </a:rPr>
              <a:t>October 20 2023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96D125-E042-1C53-01D0-51D9ED8EDEBD}"/>
              </a:ext>
            </a:extLst>
          </p:cNvPr>
          <p:cNvSpPr txBox="1">
            <a:spLocks/>
          </p:cNvSpPr>
          <p:nvPr/>
        </p:nvSpPr>
        <p:spPr>
          <a:xfrm>
            <a:off x="6416041" y="454536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enorite" panose="00000500000000000000" pitchFamily="2" charset="0"/>
              </a:rPr>
              <a:t>Mid Term Project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71711-447D-9F6B-A4E1-310FAAF4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8" y="1630282"/>
            <a:ext cx="7572254" cy="509119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drama, Comedy, documentary, romance are most common genres to bottom 95% of movies, similar to top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EFFFEA-842A-3186-8E49-86046B9313E8}"/>
              </a:ext>
            </a:extLst>
          </p:cNvPr>
          <p:cNvSpPr txBox="1">
            <a:spLocks/>
          </p:cNvSpPr>
          <p:nvPr/>
        </p:nvSpPr>
        <p:spPr>
          <a:xfrm>
            <a:off x="7073274" y="2154822"/>
            <a:ext cx="4798428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Genres to Bottom Movies similar to that of Top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Drama, Romance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</p:txBody>
      </p:sp>
    </p:spTree>
    <p:extLst>
      <p:ext uri="{BB962C8B-B14F-4D97-AF65-F5344CB8AC3E}">
        <p14:creationId xmlns:p14="http://schemas.microsoft.com/office/powerpoint/2010/main" val="163049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47096A-DF7D-43B0-106F-3FA4164D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4" y="2040988"/>
            <a:ext cx="7460433" cy="44586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Adventure, Action, Animation GENREs are most profitable genres to Top 5% of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EFFFEA-842A-3186-8E49-86046B9313E8}"/>
              </a:ext>
            </a:extLst>
          </p:cNvPr>
          <p:cNvSpPr txBox="1">
            <a:spLocks/>
          </p:cNvSpPr>
          <p:nvPr/>
        </p:nvSpPr>
        <p:spPr>
          <a:xfrm>
            <a:off x="7998007" y="1713120"/>
            <a:ext cx="4193993" cy="1890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Most profitable genres to Top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Action,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Family, Adventure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Adventure, Fantasy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Science Fiction, Adventure</a:t>
            </a:r>
          </a:p>
          <a:p>
            <a:r>
              <a:rPr lang="en-US" dirty="0"/>
              <a:t>Target these genres for next potential Top Movie if budget is at least $40 million.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1360BE-14DF-F181-898E-CBE658E55896}"/>
              </a:ext>
            </a:extLst>
          </p:cNvPr>
          <p:cNvSpPr txBox="1">
            <a:spLocks/>
          </p:cNvSpPr>
          <p:nvPr/>
        </p:nvSpPr>
        <p:spPr>
          <a:xfrm>
            <a:off x="10439811" y="4270326"/>
            <a:ext cx="1036684" cy="485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Top Movies Budget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C91A6-D7BD-81B0-FC36-5022F8A0B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261" y="4698769"/>
            <a:ext cx="349616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5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drama, crime, Thriller are most Profitable genres to bottom 95% of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EFFFEA-842A-3186-8E49-86046B9313E8}"/>
              </a:ext>
            </a:extLst>
          </p:cNvPr>
          <p:cNvSpPr txBox="1">
            <a:spLocks/>
          </p:cNvSpPr>
          <p:nvPr/>
        </p:nvSpPr>
        <p:spPr>
          <a:xfrm>
            <a:off x="7826234" y="1859797"/>
            <a:ext cx="4193993" cy="242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Genres to least profitable Bottom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Wester,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Action, Adventure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Thriller, Science Fiction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Fantasy, Action</a:t>
            </a:r>
          </a:p>
          <a:p>
            <a:r>
              <a:rPr lang="en-US" dirty="0"/>
              <a:t>Avoid these genres if budget less than budget is at $40 million.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3AB713-0902-44F1-5815-5EC992E6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5809"/>
            <a:ext cx="6872807" cy="4548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BB3AFD-E8C7-837E-EE36-A0B72CA06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092" y="4496788"/>
            <a:ext cx="3620005" cy="1648055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7C77216-EF1B-E212-A941-CE7AA48BC997}"/>
              </a:ext>
            </a:extLst>
          </p:cNvPr>
          <p:cNvSpPr txBox="1">
            <a:spLocks/>
          </p:cNvSpPr>
          <p:nvPr/>
        </p:nvSpPr>
        <p:spPr>
          <a:xfrm>
            <a:off x="10360618" y="4042429"/>
            <a:ext cx="1364706" cy="485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200" dirty="0"/>
              <a:t>Bottom Movies Budget</a:t>
            </a:r>
          </a:p>
        </p:txBody>
      </p:sp>
    </p:spTree>
    <p:extLst>
      <p:ext uri="{BB962C8B-B14F-4D97-AF65-F5344CB8AC3E}">
        <p14:creationId xmlns:p14="http://schemas.microsoft.com/office/powerpoint/2010/main" val="21025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963" y="885971"/>
            <a:ext cx="6440837" cy="181073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Q2 and Q4 are most profitable for Top 5% of movies</a:t>
            </a:r>
            <a:br>
              <a:rPr lang="en-US" dirty="0"/>
            </a:br>
            <a:r>
              <a:rPr lang="en-US" dirty="0"/>
              <a:t>all quarters are loss for Bottom 95% Of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EFFFEA-842A-3186-8E49-86046B9313E8}"/>
              </a:ext>
            </a:extLst>
          </p:cNvPr>
          <p:cNvSpPr txBox="1">
            <a:spLocks/>
          </p:cNvSpPr>
          <p:nvPr/>
        </p:nvSpPr>
        <p:spPr>
          <a:xfrm>
            <a:off x="5183772" y="3255202"/>
            <a:ext cx="4798428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Q2 and Q4 are more profitable for Top Movies.</a:t>
            </a:r>
          </a:p>
          <a:p>
            <a:r>
              <a:rPr lang="en-US" dirty="0"/>
              <a:t>Q4 is typically the worst profits for Bottom Movies.</a:t>
            </a:r>
          </a:p>
          <a:p>
            <a:r>
              <a:rPr lang="en-US" dirty="0"/>
              <a:t>Q2 is best profits for Bottom Movies, but all quarters are negative profits.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6CA7E-0155-EBF6-6580-1E2C7F3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7"/>
            <a:ext cx="3532322" cy="66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403698-E22E-E8F3-C831-75737616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37" y="1445971"/>
            <a:ext cx="9239555" cy="52755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1661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Paramount, Universal, 20</a:t>
            </a:r>
            <a:r>
              <a:rPr lang="en-US" baseline="30000" dirty="0"/>
              <a:t>th</a:t>
            </a:r>
            <a:r>
              <a:rPr lang="en-US" dirty="0"/>
              <a:t> century fox are the common production companies to the Top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F489FE7-BBE7-087B-B96B-3173546CEEBE}"/>
              </a:ext>
            </a:extLst>
          </p:cNvPr>
          <p:cNvSpPr txBox="1">
            <a:spLocks/>
          </p:cNvSpPr>
          <p:nvPr/>
        </p:nvSpPr>
        <p:spPr>
          <a:xfrm>
            <a:off x="7073274" y="2154822"/>
            <a:ext cx="4193993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Production companies to Top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Century 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Warner Bros</a:t>
            </a:r>
          </a:p>
        </p:txBody>
      </p:sp>
    </p:spTree>
    <p:extLst>
      <p:ext uri="{BB962C8B-B14F-4D97-AF65-F5344CB8AC3E}">
        <p14:creationId xmlns:p14="http://schemas.microsoft.com/office/powerpoint/2010/main" val="342307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6CE128-9AA3-4BA7-9170-42482A24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87" y="1389713"/>
            <a:ext cx="9344274" cy="53317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1661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productive production companies make both top and bottom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EF34F89-9C5B-CAEA-34B6-617CA51AEDEF}"/>
              </a:ext>
            </a:extLst>
          </p:cNvPr>
          <p:cNvSpPr txBox="1">
            <a:spLocks/>
          </p:cNvSpPr>
          <p:nvPr/>
        </p:nvSpPr>
        <p:spPr>
          <a:xfrm>
            <a:off x="6718104" y="1896248"/>
            <a:ext cx="4798428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MGM, Warner Bros, 20</a:t>
            </a:r>
            <a:r>
              <a:rPr lang="en-US" baseline="30000" dirty="0"/>
              <a:t>th</a:t>
            </a:r>
            <a:r>
              <a:rPr lang="en-US" dirty="0"/>
              <a:t> Century Fox, RKO, </a:t>
            </a:r>
            <a:r>
              <a:rPr lang="en-US" dirty="0" err="1"/>
              <a:t>Mosfilm</a:t>
            </a:r>
            <a:r>
              <a:rPr lang="en-US" dirty="0"/>
              <a:t> also are maker of Top Movies.</a:t>
            </a:r>
          </a:p>
          <a:p>
            <a:r>
              <a:rPr lang="en-US" dirty="0"/>
              <a:t>Productive production companies make many movies which can be top grossing or not. Hit or miss.</a:t>
            </a:r>
          </a:p>
        </p:txBody>
      </p:sp>
    </p:spTree>
    <p:extLst>
      <p:ext uri="{BB962C8B-B14F-4D97-AF65-F5344CB8AC3E}">
        <p14:creationId xmlns:p14="http://schemas.microsoft.com/office/powerpoint/2010/main" val="148543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32911-FAE5-F536-EC94-61C5BADD5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0" y="1162372"/>
            <a:ext cx="9718561" cy="56956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1661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Disney, Columbia, Universal make most median profits for the Top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275719-4C73-BAFF-CD31-A73D06983F92}"/>
              </a:ext>
            </a:extLst>
          </p:cNvPr>
          <p:cNvSpPr txBox="1">
            <a:spLocks/>
          </p:cNvSpPr>
          <p:nvPr/>
        </p:nvSpPr>
        <p:spPr>
          <a:xfrm>
            <a:off x="6718104" y="1896248"/>
            <a:ext cx="4798428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Target these production companies when making next Top Movies.</a:t>
            </a:r>
          </a:p>
        </p:txBody>
      </p:sp>
    </p:spTree>
    <p:extLst>
      <p:ext uri="{BB962C8B-B14F-4D97-AF65-F5344CB8AC3E}">
        <p14:creationId xmlns:p14="http://schemas.microsoft.com/office/powerpoint/2010/main" val="358341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121661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paramount, Disney, relativity make least median profits for the bottom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DDC733-18C8-B6E0-094D-2054303C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7" y="1983842"/>
            <a:ext cx="8481124" cy="4874157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834E928-6741-D7EC-094D-4DD932575D55}"/>
              </a:ext>
            </a:extLst>
          </p:cNvPr>
          <p:cNvSpPr txBox="1">
            <a:spLocks/>
          </p:cNvSpPr>
          <p:nvPr/>
        </p:nvSpPr>
        <p:spPr>
          <a:xfrm>
            <a:off x="8857280" y="1896248"/>
            <a:ext cx="3205243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Disney and Universal also makes most and least profitable movies.</a:t>
            </a:r>
          </a:p>
          <a:p>
            <a:r>
              <a:rPr lang="en-US" dirty="0"/>
              <a:t>Hit or miss movie making.</a:t>
            </a:r>
          </a:p>
        </p:txBody>
      </p:sp>
    </p:spTree>
    <p:extLst>
      <p:ext uri="{BB962C8B-B14F-4D97-AF65-F5344CB8AC3E}">
        <p14:creationId xmlns:p14="http://schemas.microsoft.com/office/powerpoint/2010/main" val="374616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C4F0C-0EB6-29C4-1D8F-ED982F6E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2" y="1456697"/>
            <a:ext cx="10401946" cy="54013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1661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Longer movies does not indicate more profits for top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EF34F89-9C5B-CAEA-34B6-617CA51AEDEF}"/>
              </a:ext>
            </a:extLst>
          </p:cNvPr>
          <p:cNvSpPr txBox="1">
            <a:spLocks/>
          </p:cNvSpPr>
          <p:nvPr/>
        </p:nvSpPr>
        <p:spPr>
          <a:xfrm>
            <a:off x="6977702" y="1456697"/>
            <a:ext cx="4798428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Weak correlation of Profit vs Runtime, R2=0.0272.</a:t>
            </a:r>
          </a:p>
          <a:p>
            <a:r>
              <a:rPr lang="en-US" dirty="0"/>
              <a:t>Median runtime of 108 mins.</a:t>
            </a:r>
          </a:p>
          <a:p>
            <a:r>
              <a:rPr lang="en-US" dirty="0"/>
              <a:t>Runtime is heavily influenced by human behavior and psychology.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B72C9-EDB6-B850-7D80-59C48FBF1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92"/>
          <a:stretch/>
        </p:blipFill>
        <p:spPr>
          <a:xfrm>
            <a:off x="5742122" y="2382172"/>
            <a:ext cx="1053836" cy="3676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09848-C6FC-BF25-2F5F-66A65DE130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84"/>
          <a:stretch/>
        </p:blipFill>
        <p:spPr>
          <a:xfrm>
            <a:off x="8610600" y="3429000"/>
            <a:ext cx="2829320" cy="15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A3F248-2EBC-399A-2AA3-20371760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4" y="1456697"/>
            <a:ext cx="9880169" cy="50283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1661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Longer movies does not indicate more profits for Bottom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EF34F89-9C5B-CAEA-34B6-617CA51AEDEF}"/>
              </a:ext>
            </a:extLst>
          </p:cNvPr>
          <p:cNvSpPr txBox="1">
            <a:spLocks/>
          </p:cNvSpPr>
          <p:nvPr/>
        </p:nvSpPr>
        <p:spPr>
          <a:xfrm>
            <a:off x="6977702" y="1456697"/>
            <a:ext cx="4798428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Weak correlation of Profit vs Runtime, R2=0.0026.</a:t>
            </a:r>
          </a:p>
          <a:p>
            <a:r>
              <a:rPr lang="en-US" dirty="0"/>
              <a:t>Median runtime of 94 mins, similar to Top Movies.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C4F5C2-0AB4-59A9-9955-87C628B9AB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46" t="7466"/>
          <a:stretch/>
        </p:blipFill>
        <p:spPr>
          <a:xfrm>
            <a:off x="7855602" y="2797578"/>
            <a:ext cx="1091344" cy="380568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FEBAC2-F856-080E-9D33-C203CB22F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505" y="3429000"/>
            <a:ext cx="288647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6024461" cy="2263602"/>
          </a:xfrm>
        </p:spPr>
        <p:txBody>
          <a:bodyPr/>
          <a:lstStyle/>
          <a:p>
            <a:r>
              <a:rPr lang="en-US" dirty="0"/>
              <a:t>What are the </a:t>
            </a:r>
            <a:r>
              <a:rPr lang="en-US" b="1" dirty="0"/>
              <a:t>key movie features </a:t>
            </a:r>
            <a:r>
              <a:rPr lang="en-US" dirty="0"/>
              <a:t>the </a:t>
            </a:r>
            <a:r>
              <a:rPr lang="en-US" b="1" dirty="0"/>
              <a:t>top 5% movies </a:t>
            </a:r>
            <a:r>
              <a:rPr lang="en-US" dirty="0"/>
              <a:t>have compared to the </a:t>
            </a:r>
            <a:r>
              <a:rPr lang="en-US" b="1" dirty="0"/>
              <a:t>bottom 95% movies </a:t>
            </a:r>
            <a:r>
              <a:rPr lang="en-US" dirty="0"/>
              <a:t>when considering </a:t>
            </a:r>
            <a:r>
              <a:rPr lang="en-US" b="1" dirty="0"/>
              <a:t>profits</a:t>
            </a:r>
            <a:r>
              <a:rPr lang="en-US" dirty="0"/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5" y="1"/>
            <a:ext cx="6696075" cy="1371600"/>
          </a:xfrm>
        </p:spPr>
        <p:txBody>
          <a:bodyPr/>
          <a:lstStyle/>
          <a:p>
            <a:r>
              <a:rPr lang="en-US" dirty="0"/>
              <a:t>Limitations and biases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E66A111-A292-2832-C105-5FB310F7F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978" y="1554164"/>
            <a:ext cx="7612096" cy="516731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Raw data is messy, have to be parsed to separate out like genre and production companies.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Popularity and voter ratings were sourced from 1 website – </a:t>
            </a:r>
            <a:r>
              <a:rPr lang="en-US" dirty="0" err="1">
                <a:solidFill>
                  <a:schemeClr val="tx1"/>
                </a:solidFill>
              </a:rPr>
              <a:t>GroupLens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Potential errors as dataset was assembled as part of an education coursework and not an official release with quality checks.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Missing data for some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Mislabel data for some fields.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Insights</a:t>
            </a:r>
          </a:p>
          <a:p>
            <a:r>
              <a:rPr lang="en-US" dirty="0">
                <a:solidFill>
                  <a:schemeClr val="tx1"/>
                </a:solidFill>
              </a:rPr>
              <a:t>Profit defined by Revenue – Budget may not be present the P/E relationship. There could be extraneous factors like tax incentives, insurance payouts, etc.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54593"/>
            <a:ext cx="5111750" cy="1921958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Impute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outliers.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to include other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to include analysis of other features and multi-variate analysis for combination of features.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Issue tree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38F4A06-5575-619A-B8B9-8D7559651E6C}"/>
              </a:ext>
            </a:extLst>
          </p:cNvPr>
          <p:cNvSpPr txBox="1">
            <a:spLocks/>
          </p:cNvSpPr>
          <p:nvPr/>
        </p:nvSpPr>
        <p:spPr>
          <a:xfrm>
            <a:off x="1403846" y="1527309"/>
            <a:ext cx="9492537" cy="509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What are the </a:t>
            </a:r>
            <a:r>
              <a:rPr lang="en-US" sz="1400" b="1" dirty="0"/>
              <a:t>key movie features </a:t>
            </a:r>
            <a:r>
              <a:rPr lang="en-US" sz="1400" dirty="0"/>
              <a:t>the </a:t>
            </a:r>
            <a:r>
              <a:rPr lang="en-US" sz="1400" b="1" dirty="0"/>
              <a:t>top 5% movies </a:t>
            </a:r>
            <a:r>
              <a:rPr lang="en-US" sz="1400" dirty="0"/>
              <a:t>have compared to the </a:t>
            </a:r>
            <a:r>
              <a:rPr lang="en-US" sz="1400" b="1" dirty="0"/>
              <a:t>bottom 95% movies </a:t>
            </a:r>
            <a:r>
              <a:rPr lang="en-US" sz="1400" dirty="0"/>
              <a:t>when considering </a:t>
            </a:r>
            <a:r>
              <a:rPr lang="en-US" sz="1400" b="1" dirty="0"/>
              <a:t>profits</a:t>
            </a:r>
            <a:r>
              <a:rPr lang="en-US" sz="1400" dirty="0"/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A76B9-C109-76A2-5E13-A50841126218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1232043" y="2036323"/>
            <a:ext cx="4918072" cy="8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99CC5DE-0C54-755F-8C50-91CC79ACE03E}"/>
              </a:ext>
            </a:extLst>
          </p:cNvPr>
          <p:cNvSpPr txBox="1">
            <a:spLocks/>
          </p:cNvSpPr>
          <p:nvPr/>
        </p:nvSpPr>
        <p:spPr>
          <a:xfrm>
            <a:off x="560885" y="2913468"/>
            <a:ext cx="1342315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Type of Genre?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B446951-70D7-788E-A652-C016E4DA7420}"/>
              </a:ext>
            </a:extLst>
          </p:cNvPr>
          <p:cNvSpPr txBox="1">
            <a:spLocks/>
          </p:cNvSpPr>
          <p:nvPr/>
        </p:nvSpPr>
        <p:spPr>
          <a:xfrm>
            <a:off x="3869648" y="2913468"/>
            <a:ext cx="1664898" cy="4506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Specific Production Companies?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6856017-D3FF-2C94-3AD8-CF67E4F8A3EF}"/>
              </a:ext>
            </a:extLst>
          </p:cNvPr>
          <p:cNvSpPr txBox="1">
            <a:spLocks/>
          </p:cNvSpPr>
          <p:nvPr/>
        </p:nvSpPr>
        <p:spPr>
          <a:xfrm>
            <a:off x="8108487" y="2913468"/>
            <a:ext cx="1397437" cy="4506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Seasonality of Release Date?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5073630-8AFD-BE90-6794-8F9184A1004D}"/>
              </a:ext>
            </a:extLst>
          </p:cNvPr>
          <p:cNvSpPr txBox="1">
            <a:spLocks/>
          </p:cNvSpPr>
          <p:nvPr/>
        </p:nvSpPr>
        <p:spPr>
          <a:xfrm>
            <a:off x="9844295" y="2989470"/>
            <a:ext cx="1634144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Runtime of movie?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27349-8077-5419-259C-F84CDC38A0D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702097" y="2036323"/>
            <a:ext cx="1448018" cy="8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5E5A2-40CD-BAF8-94E9-ED0C248E259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6150115" y="2036323"/>
            <a:ext cx="2657091" cy="8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B5304A-E2EF-ECEF-1138-6C92583A456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150115" y="2036323"/>
            <a:ext cx="4511252" cy="95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665F3B-E3E5-72D3-7DE3-55BAF2BBFD9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8965" y="3215094"/>
            <a:ext cx="663078" cy="67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CFC86CA-FA7B-77D6-6DBB-C10FC93FC18A}"/>
              </a:ext>
            </a:extLst>
          </p:cNvPr>
          <p:cNvSpPr txBox="1">
            <a:spLocks/>
          </p:cNvSpPr>
          <p:nvPr/>
        </p:nvSpPr>
        <p:spPr>
          <a:xfrm>
            <a:off x="288410" y="3941426"/>
            <a:ext cx="752272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Action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9EACF1D-8BCC-13F0-6AF3-B46FF6A10F3C}"/>
              </a:ext>
            </a:extLst>
          </p:cNvPr>
          <p:cNvSpPr txBox="1">
            <a:spLocks/>
          </p:cNvSpPr>
          <p:nvPr/>
        </p:nvSpPr>
        <p:spPr>
          <a:xfrm>
            <a:off x="440809" y="40938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Comedy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2DAE186-8F1B-2521-E5A6-A6C64C18999E}"/>
              </a:ext>
            </a:extLst>
          </p:cNvPr>
          <p:cNvSpPr txBox="1">
            <a:spLocks/>
          </p:cNvSpPr>
          <p:nvPr/>
        </p:nvSpPr>
        <p:spPr>
          <a:xfrm>
            <a:off x="593209" y="42462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Family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6E0DCA3-9698-E314-D692-F936B6F5D509}"/>
              </a:ext>
            </a:extLst>
          </p:cNvPr>
          <p:cNvSpPr txBox="1">
            <a:spLocks/>
          </p:cNvSpPr>
          <p:nvPr/>
        </p:nvSpPr>
        <p:spPr>
          <a:xfrm>
            <a:off x="745609" y="43986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Drama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6B0DB5F4-CBB9-9264-DEC8-27822595F92B}"/>
              </a:ext>
            </a:extLst>
          </p:cNvPr>
          <p:cNvSpPr txBox="1">
            <a:spLocks/>
          </p:cNvSpPr>
          <p:nvPr/>
        </p:nvSpPr>
        <p:spPr>
          <a:xfrm>
            <a:off x="898009" y="45510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Horror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4F753F0-80D5-D88D-22D3-390BD7D77E56}"/>
              </a:ext>
            </a:extLst>
          </p:cNvPr>
          <p:cNvSpPr txBox="1">
            <a:spLocks/>
          </p:cNvSpPr>
          <p:nvPr/>
        </p:nvSpPr>
        <p:spPr>
          <a:xfrm>
            <a:off x="1050409" y="47034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Adventure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CB191F4C-6807-28DF-8207-B09EE029175D}"/>
              </a:ext>
            </a:extLst>
          </p:cNvPr>
          <p:cNvSpPr txBox="1">
            <a:spLocks/>
          </p:cNvSpPr>
          <p:nvPr/>
        </p:nvSpPr>
        <p:spPr>
          <a:xfrm>
            <a:off x="1202809" y="4855826"/>
            <a:ext cx="1076528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Sci-Fiction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03CECB45-DCEC-5918-F52A-261B5D07845E}"/>
              </a:ext>
            </a:extLst>
          </p:cNvPr>
          <p:cNvSpPr txBox="1">
            <a:spLocks/>
          </p:cNvSpPr>
          <p:nvPr/>
        </p:nvSpPr>
        <p:spPr>
          <a:xfrm>
            <a:off x="1355209" y="5008226"/>
            <a:ext cx="1076528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Romance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094C7A2-8810-A713-1F5D-24359CFBC35D}"/>
              </a:ext>
            </a:extLst>
          </p:cNvPr>
          <p:cNvSpPr txBox="1">
            <a:spLocks/>
          </p:cNvSpPr>
          <p:nvPr/>
        </p:nvSpPr>
        <p:spPr>
          <a:xfrm>
            <a:off x="1507609" y="5160626"/>
            <a:ext cx="1076528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Thriller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D42187D-5E83-EA56-2678-BDDE46FE3E86}"/>
              </a:ext>
            </a:extLst>
          </p:cNvPr>
          <p:cNvSpPr txBox="1">
            <a:spLocks/>
          </p:cNvSpPr>
          <p:nvPr/>
        </p:nvSpPr>
        <p:spPr>
          <a:xfrm>
            <a:off x="1660009" y="5313026"/>
            <a:ext cx="1076528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History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6740A6ED-46D2-C8C8-313B-651C854533CC}"/>
              </a:ext>
            </a:extLst>
          </p:cNvPr>
          <p:cNvSpPr txBox="1">
            <a:spLocks/>
          </p:cNvSpPr>
          <p:nvPr/>
        </p:nvSpPr>
        <p:spPr>
          <a:xfrm>
            <a:off x="3391939" y="3843269"/>
            <a:ext cx="1451688" cy="509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More experienced companies like Disney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40DAF-317E-E141-755F-5DE77B597AB3}"/>
              </a:ext>
            </a:extLst>
          </p:cNvPr>
          <p:cNvSpPr txBox="1"/>
          <p:nvPr/>
        </p:nvSpPr>
        <p:spPr>
          <a:xfrm>
            <a:off x="4788134" y="4160067"/>
            <a:ext cx="16977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Less experienced, more independent companies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BA04E3-47B3-EAF1-36E8-7274DC65D09A}"/>
              </a:ext>
            </a:extLst>
          </p:cNvPr>
          <p:cNvSpPr txBox="1"/>
          <p:nvPr/>
        </p:nvSpPr>
        <p:spPr>
          <a:xfrm>
            <a:off x="8033484" y="3753854"/>
            <a:ext cx="824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Summer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89E28A-1D58-7A4E-B954-E35C221CE9D6}"/>
              </a:ext>
            </a:extLst>
          </p:cNvPr>
          <p:cNvSpPr txBox="1"/>
          <p:nvPr/>
        </p:nvSpPr>
        <p:spPr>
          <a:xfrm>
            <a:off x="8626366" y="4028981"/>
            <a:ext cx="589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Fall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DF5B2-FAF1-B15E-6E97-C1971B5F2E52}"/>
              </a:ext>
            </a:extLst>
          </p:cNvPr>
          <p:cNvSpPr txBox="1"/>
          <p:nvPr/>
        </p:nvSpPr>
        <p:spPr>
          <a:xfrm>
            <a:off x="10118472" y="3886439"/>
            <a:ext cx="777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Shorter movie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032E10-2964-B4FE-7986-41D7C13AC020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 flipH="1">
            <a:off x="4117783" y="3364115"/>
            <a:ext cx="584314" cy="479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458B7D-29E3-1E04-7497-0981FF145DC5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>
            <a:off x="4702097" y="3364115"/>
            <a:ext cx="934906" cy="795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7DA1A54-EA61-ACD7-486D-4D8D0F8D8B3E}"/>
              </a:ext>
            </a:extLst>
          </p:cNvPr>
          <p:cNvCxnSpPr>
            <a:cxnSpLocks/>
            <a:stCxn id="16" idx="2"/>
            <a:endCxn id="61" idx="0"/>
          </p:cNvCxnSpPr>
          <p:nvPr/>
        </p:nvCxnSpPr>
        <p:spPr>
          <a:xfrm flipH="1">
            <a:off x="8445526" y="3364115"/>
            <a:ext cx="361680" cy="389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BA7E812-178F-1860-83C8-76242815F281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>
            <a:off x="8807206" y="3364115"/>
            <a:ext cx="114136" cy="664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4CCEC6-6ED5-260F-BC40-4E53DE2C000E}"/>
              </a:ext>
            </a:extLst>
          </p:cNvPr>
          <p:cNvCxnSpPr>
            <a:cxnSpLocks/>
            <a:stCxn id="16" idx="2"/>
            <a:endCxn id="90" idx="0"/>
          </p:cNvCxnSpPr>
          <p:nvPr/>
        </p:nvCxnSpPr>
        <p:spPr>
          <a:xfrm>
            <a:off x="8807206" y="3364115"/>
            <a:ext cx="409835" cy="92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52F84F8-239F-E661-327B-5A5A0CB55F61}"/>
              </a:ext>
            </a:extLst>
          </p:cNvPr>
          <p:cNvSpPr txBox="1"/>
          <p:nvPr/>
        </p:nvSpPr>
        <p:spPr>
          <a:xfrm>
            <a:off x="8856667" y="4290378"/>
            <a:ext cx="720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Spring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427E9A-0C99-B404-2F17-B08869AAEF5D}"/>
              </a:ext>
            </a:extLst>
          </p:cNvPr>
          <p:cNvSpPr txBox="1"/>
          <p:nvPr/>
        </p:nvSpPr>
        <p:spPr>
          <a:xfrm>
            <a:off x="9140466" y="3833169"/>
            <a:ext cx="720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Winter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FE58F9-64A0-E34A-ABF7-F222656A19BF}"/>
              </a:ext>
            </a:extLst>
          </p:cNvPr>
          <p:cNvCxnSpPr>
            <a:cxnSpLocks/>
            <a:stCxn id="16" idx="2"/>
            <a:endCxn id="93" idx="0"/>
          </p:cNvCxnSpPr>
          <p:nvPr/>
        </p:nvCxnSpPr>
        <p:spPr>
          <a:xfrm>
            <a:off x="8807206" y="3364115"/>
            <a:ext cx="693634" cy="46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F555A1-31E1-49B7-3598-C2B2E97C3A8E}"/>
              </a:ext>
            </a:extLst>
          </p:cNvPr>
          <p:cNvCxnSpPr>
            <a:cxnSpLocks/>
            <a:stCxn id="17" idx="2"/>
            <a:endCxn id="63" idx="0"/>
          </p:cNvCxnSpPr>
          <p:nvPr/>
        </p:nvCxnSpPr>
        <p:spPr>
          <a:xfrm flipH="1">
            <a:off x="10507428" y="3291096"/>
            <a:ext cx="153939" cy="595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483108F-A745-1B86-6FFC-9D2BC52E12F8}"/>
              </a:ext>
            </a:extLst>
          </p:cNvPr>
          <p:cNvSpPr txBox="1"/>
          <p:nvPr/>
        </p:nvSpPr>
        <p:spPr>
          <a:xfrm>
            <a:off x="10764686" y="4112309"/>
            <a:ext cx="777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Longer movie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6A7F79-6C49-E8C7-B45A-FD318FCAFECA}"/>
              </a:ext>
            </a:extLst>
          </p:cNvPr>
          <p:cNvCxnSpPr>
            <a:cxnSpLocks/>
            <a:stCxn id="17" idx="2"/>
            <a:endCxn id="112" idx="0"/>
          </p:cNvCxnSpPr>
          <p:nvPr/>
        </p:nvCxnSpPr>
        <p:spPr>
          <a:xfrm>
            <a:off x="10661367" y="3291096"/>
            <a:ext cx="492275" cy="821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49A2F18-BB08-C064-E04C-5586F3FF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75" y="454097"/>
            <a:ext cx="9081351" cy="1377306"/>
          </a:xfrm>
        </p:spPr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170310A-8B7E-4457-D08F-AA862987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6689" y="2269664"/>
            <a:ext cx="2882475" cy="768371"/>
          </a:xfrm>
        </p:spPr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AB498FB-5E21-D45C-1F2A-7F1F01A7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92395" y="3080877"/>
            <a:ext cx="3025002" cy="1444628"/>
          </a:xfrm>
        </p:spPr>
        <p:txBody>
          <a:bodyPr>
            <a:normAutofit/>
          </a:bodyPr>
          <a:lstStyle/>
          <a:p>
            <a:r>
              <a:rPr lang="en-US" dirty="0"/>
              <a:t>Drama, Comedy, and Romance are most common genres to both Top and Bottom movies.</a:t>
            </a:r>
          </a:p>
          <a:p>
            <a:r>
              <a:rPr lang="en-US" dirty="0"/>
              <a:t>Adventure, Action, Animation are most profitable genres.</a:t>
            </a:r>
          </a:p>
          <a:p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60539614-677C-3F25-89BB-829623F271CC}"/>
              </a:ext>
            </a:extLst>
          </p:cNvPr>
          <p:cNvSpPr txBox="1">
            <a:spLocks/>
          </p:cNvSpPr>
          <p:nvPr/>
        </p:nvSpPr>
        <p:spPr>
          <a:xfrm>
            <a:off x="5996628" y="2269664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spc="150" baseline="0" dirty="0" smtClean="0">
                <a:latin typeface="+mj-lt"/>
                <a:ea typeface="+mj-ea"/>
                <a:cs typeface="+mj-c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PRODUCTION COMPANY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384FF93-B652-09C9-75AA-45683DCCA6E1}"/>
              </a:ext>
            </a:extLst>
          </p:cNvPr>
          <p:cNvSpPr txBox="1">
            <a:spLocks/>
          </p:cNvSpPr>
          <p:nvPr/>
        </p:nvSpPr>
        <p:spPr>
          <a:xfrm>
            <a:off x="3216689" y="4405998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RELEASE DATE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F824D43-CD9E-9989-97B6-F3DE2C5231C2}"/>
              </a:ext>
            </a:extLst>
          </p:cNvPr>
          <p:cNvSpPr txBox="1">
            <a:spLocks/>
          </p:cNvSpPr>
          <p:nvPr/>
        </p:nvSpPr>
        <p:spPr>
          <a:xfrm>
            <a:off x="2492395" y="5217210"/>
            <a:ext cx="3025002" cy="13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Q2 and Q4 are most profitable for Top Movies.</a:t>
            </a:r>
          </a:p>
          <a:p>
            <a:br>
              <a:rPr lang="en-US" dirty="0"/>
            </a:br>
            <a:r>
              <a:rPr lang="en-US" dirty="0"/>
              <a:t>All quarters are loss for Bottom Movies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A550EAB-D3EC-6E7B-DC82-382E02E548AC}"/>
              </a:ext>
            </a:extLst>
          </p:cNvPr>
          <p:cNvSpPr txBox="1">
            <a:spLocks/>
          </p:cNvSpPr>
          <p:nvPr/>
        </p:nvSpPr>
        <p:spPr>
          <a:xfrm>
            <a:off x="5982432" y="4413817"/>
            <a:ext cx="2896671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 RUNTIME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350F88E1-B33B-3AB3-25CC-9A6F588125A8}"/>
              </a:ext>
            </a:extLst>
          </p:cNvPr>
          <p:cNvSpPr txBox="1">
            <a:spLocks/>
          </p:cNvSpPr>
          <p:nvPr/>
        </p:nvSpPr>
        <p:spPr>
          <a:xfrm>
            <a:off x="5982432" y="5225031"/>
            <a:ext cx="2896671" cy="92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Median runtime of 100 mins similar for Top and Bottom Movies.</a:t>
            </a:r>
          </a:p>
        </p:txBody>
      </p: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D749AA1C-3930-3CDB-984C-DA9C685EACF4}"/>
              </a:ext>
            </a:extLst>
          </p:cNvPr>
          <p:cNvSpPr txBox="1">
            <a:spLocks/>
          </p:cNvSpPr>
          <p:nvPr/>
        </p:nvSpPr>
        <p:spPr>
          <a:xfrm>
            <a:off x="5996628" y="3080878"/>
            <a:ext cx="2953643" cy="12744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Productive production companies make many movies. </a:t>
            </a:r>
          </a:p>
          <a:p>
            <a:pPr marL="0" indent="0">
              <a:buNone/>
            </a:pPr>
            <a:r>
              <a:rPr lang="en-US" sz="1400" dirty="0"/>
              <a:t>Some are top grossing or most are not. Hit or miss.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49A2F18-BB08-C064-E04C-5586F3FF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502" y="522515"/>
            <a:ext cx="8678394" cy="1377306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4AD4C69-3E01-2299-1022-7E19B107C396}"/>
              </a:ext>
            </a:extLst>
          </p:cNvPr>
          <p:cNvSpPr txBox="1">
            <a:spLocks/>
          </p:cNvSpPr>
          <p:nvPr/>
        </p:nvSpPr>
        <p:spPr>
          <a:xfrm>
            <a:off x="3216689" y="2269664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GENRE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AD2F9CF-E041-384F-7AD0-C8E45DF625E6}"/>
              </a:ext>
            </a:extLst>
          </p:cNvPr>
          <p:cNvSpPr txBox="1">
            <a:spLocks/>
          </p:cNvSpPr>
          <p:nvPr/>
        </p:nvSpPr>
        <p:spPr>
          <a:xfrm>
            <a:off x="2580469" y="3080877"/>
            <a:ext cx="2953642" cy="152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Adventure, Action, Animation are most profitable genres.</a:t>
            </a:r>
          </a:p>
          <a:p>
            <a:r>
              <a:rPr lang="en-US" dirty="0"/>
              <a:t>Target these genres for next potential Top Movie if budget is at least $23 million.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827218A-AC08-FE0F-C7DB-3B61258A6D8C}"/>
              </a:ext>
            </a:extLst>
          </p:cNvPr>
          <p:cNvSpPr txBox="1">
            <a:spLocks/>
          </p:cNvSpPr>
          <p:nvPr/>
        </p:nvSpPr>
        <p:spPr>
          <a:xfrm>
            <a:off x="5996628" y="2269664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spc="150" baseline="0" dirty="0" smtClean="0">
                <a:latin typeface="+mj-lt"/>
                <a:ea typeface="+mj-ea"/>
                <a:cs typeface="+mj-c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PRODUCTION COMPANY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83CC84D-1D83-A0B3-FF64-4B68EFE5A931}"/>
              </a:ext>
            </a:extLst>
          </p:cNvPr>
          <p:cNvSpPr txBox="1">
            <a:spLocks/>
          </p:cNvSpPr>
          <p:nvPr/>
        </p:nvSpPr>
        <p:spPr>
          <a:xfrm>
            <a:off x="5996628" y="3080878"/>
            <a:ext cx="2953643" cy="12744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Disney, Columbia, Universal are  a few of top production companies.</a:t>
            </a:r>
          </a:p>
          <a:p>
            <a:pPr marL="0" indent="0">
              <a:buNone/>
            </a:pPr>
            <a:r>
              <a:rPr lang="en-US" sz="1400" dirty="0"/>
              <a:t>Beware they can also make the least profitable movies.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2E922B1-C2BD-A363-E36D-1C039E8B5FC7}"/>
              </a:ext>
            </a:extLst>
          </p:cNvPr>
          <p:cNvSpPr txBox="1">
            <a:spLocks/>
          </p:cNvSpPr>
          <p:nvPr/>
        </p:nvSpPr>
        <p:spPr>
          <a:xfrm>
            <a:off x="3216689" y="4405998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RELEASE DATE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BEBBD6E-10A0-4A4B-809C-32F8E13106F6}"/>
              </a:ext>
            </a:extLst>
          </p:cNvPr>
          <p:cNvSpPr txBox="1">
            <a:spLocks/>
          </p:cNvSpPr>
          <p:nvPr/>
        </p:nvSpPr>
        <p:spPr>
          <a:xfrm>
            <a:off x="2580469" y="5217211"/>
            <a:ext cx="2953642" cy="89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Release movies in Q2 (Summer) and Q4 (Holidays).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4EEEF31-E8D4-7558-1B97-0A53AA0E2248}"/>
              </a:ext>
            </a:extLst>
          </p:cNvPr>
          <p:cNvSpPr txBox="1">
            <a:spLocks/>
          </p:cNvSpPr>
          <p:nvPr/>
        </p:nvSpPr>
        <p:spPr>
          <a:xfrm>
            <a:off x="5982432" y="4413817"/>
            <a:ext cx="2896671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 RUNTIME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B391505F-20FD-5EB0-4F07-8A7F43E8940A}"/>
              </a:ext>
            </a:extLst>
          </p:cNvPr>
          <p:cNvSpPr txBox="1">
            <a:spLocks/>
          </p:cNvSpPr>
          <p:nvPr/>
        </p:nvSpPr>
        <p:spPr>
          <a:xfrm>
            <a:off x="5982432" y="5225031"/>
            <a:ext cx="3363046" cy="1110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Runtime is heavily influenced by human behavior and psychology.</a:t>
            </a:r>
          </a:p>
          <a:p>
            <a:r>
              <a:rPr lang="en-US" dirty="0"/>
              <a:t>Too long loses interest and too short can’t make the emotional investment.</a:t>
            </a:r>
          </a:p>
          <a:p>
            <a:r>
              <a:rPr lang="en-US" dirty="0"/>
              <a:t>Median runtime of 100 mins.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9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Analysis Overview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EB09D1-AA9C-40E2-4DD0-0E181CFB2627}"/>
              </a:ext>
            </a:extLst>
          </p:cNvPr>
          <p:cNvSpPr txBox="1">
            <a:spLocks/>
          </p:cNvSpPr>
          <p:nvPr/>
        </p:nvSpPr>
        <p:spPr>
          <a:xfrm>
            <a:off x="3664522" y="2738457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spc="150" baseline="0" dirty="0" smtClean="0">
                <a:latin typeface="+mj-lt"/>
                <a:ea typeface="+mj-ea"/>
                <a:cs typeface="+mj-c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GENRE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A9C02D8-8AC9-4930-71B3-9AF32ED51937}"/>
              </a:ext>
            </a:extLst>
          </p:cNvPr>
          <p:cNvSpPr txBox="1">
            <a:spLocks/>
          </p:cNvSpPr>
          <p:nvPr/>
        </p:nvSpPr>
        <p:spPr>
          <a:xfrm>
            <a:off x="3022987" y="3494141"/>
            <a:ext cx="2738749" cy="116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Compare profits by genres for Top and Bottom Movies to find the most common genres and most/least profitable.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A883622-7EDF-556D-D1F4-A5A8A3518802}"/>
              </a:ext>
            </a:extLst>
          </p:cNvPr>
          <p:cNvSpPr txBox="1">
            <a:spLocks/>
          </p:cNvSpPr>
          <p:nvPr/>
        </p:nvSpPr>
        <p:spPr>
          <a:xfrm>
            <a:off x="6508575" y="2660629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spc="150" baseline="0" dirty="0" smtClean="0">
                <a:latin typeface="+mj-lt"/>
                <a:ea typeface="+mj-ea"/>
                <a:cs typeface="+mj-c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PRODUCTION COMPANY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697487-802C-9CE2-6DF6-D782571E8049}"/>
              </a:ext>
            </a:extLst>
          </p:cNvPr>
          <p:cNvSpPr txBox="1">
            <a:spLocks/>
          </p:cNvSpPr>
          <p:nvPr/>
        </p:nvSpPr>
        <p:spPr>
          <a:xfrm>
            <a:off x="6508575" y="3536983"/>
            <a:ext cx="2621035" cy="10248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Compare profits by production companies for Top and Bottom Movies to find the most common genres and most/least profitable.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149E159-6BD9-6125-7892-3141C647540A}"/>
              </a:ext>
            </a:extLst>
          </p:cNvPr>
          <p:cNvSpPr txBox="1">
            <a:spLocks/>
          </p:cNvSpPr>
          <p:nvPr/>
        </p:nvSpPr>
        <p:spPr>
          <a:xfrm>
            <a:off x="3664522" y="4569674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RELEASE DATE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B04124E-B57A-8934-172C-776C771BAA8B}"/>
              </a:ext>
            </a:extLst>
          </p:cNvPr>
          <p:cNvSpPr txBox="1">
            <a:spLocks/>
          </p:cNvSpPr>
          <p:nvPr/>
        </p:nvSpPr>
        <p:spPr>
          <a:xfrm>
            <a:off x="3022988" y="5380887"/>
            <a:ext cx="2660440" cy="8930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profits by quarter for Top and Bottom Movies to find the most profitable release date.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68B3098-472C-EB63-BABE-E609E53719D7}"/>
              </a:ext>
            </a:extLst>
          </p:cNvPr>
          <p:cNvSpPr txBox="1">
            <a:spLocks/>
          </p:cNvSpPr>
          <p:nvPr/>
        </p:nvSpPr>
        <p:spPr>
          <a:xfrm>
            <a:off x="6430265" y="4577493"/>
            <a:ext cx="2896671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 RUNTIME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BAF333D-F0AA-C45C-4A16-D77316EC1E0D}"/>
              </a:ext>
            </a:extLst>
          </p:cNvPr>
          <p:cNvSpPr txBox="1">
            <a:spLocks/>
          </p:cNvSpPr>
          <p:nvPr/>
        </p:nvSpPr>
        <p:spPr>
          <a:xfrm>
            <a:off x="6430265" y="5352632"/>
            <a:ext cx="2699345" cy="95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profits by runtime for Top and Bottom Movies to find any correlation.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20846FA-FE1A-0F39-D708-385A90CA85DE}"/>
              </a:ext>
            </a:extLst>
          </p:cNvPr>
          <p:cNvSpPr txBox="1">
            <a:spLocks/>
          </p:cNvSpPr>
          <p:nvPr/>
        </p:nvSpPr>
        <p:spPr>
          <a:xfrm>
            <a:off x="1514780" y="1814722"/>
            <a:ext cx="7226264" cy="89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What drives the profitability for the Top 5% of movies?</a:t>
            </a:r>
          </a:p>
          <a:p>
            <a:r>
              <a:rPr lang="en-US" dirty="0"/>
              <a:t>Profit = Revenue - Budget</a:t>
            </a:r>
          </a:p>
        </p:txBody>
      </p:sp>
    </p:spTree>
    <p:extLst>
      <p:ext uri="{BB962C8B-B14F-4D97-AF65-F5344CB8AC3E}">
        <p14:creationId xmlns:p14="http://schemas.microsoft.com/office/powerpoint/2010/main" val="18244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D032DDC-630C-1062-21C9-515480DF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06" y="1732994"/>
            <a:ext cx="5421064" cy="47667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Most Movies do not make any Profits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EFFFEA-842A-3186-8E49-86046B9313E8}"/>
              </a:ext>
            </a:extLst>
          </p:cNvPr>
          <p:cNvSpPr txBox="1">
            <a:spLocks/>
          </p:cNvSpPr>
          <p:nvPr/>
        </p:nvSpPr>
        <p:spPr>
          <a:xfrm>
            <a:off x="7499478" y="4533812"/>
            <a:ext cx="4193993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Profit defined by Revenue - Budget.</a:t>
            </a:r>
          </a:p>
          <a:p>
            <a:r>
              <a:rPr lang="en-US" dirty="0"/>
              <a:t>Profit is highly skewed with all movies making a median of no profits but mean of $7 million.</a:t>
            </a:r>
          </a:p>
          <a:p>
            <a:r>
              <a:rPr lang="en-US" dirty="0"/>
              <a:t>Include extremes to explore why the Top 5% of movies have in common compared to the Bottom 95%.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4BBB26-6CF8-F77B-3ED5-9E831F859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966"/>
          <a:stretch/>
        </p:blipFill>
        <p:spPr>
          <a:xfrm>
            <a:off x="7499478" y="2464231"/>
            <a:ext cx="3620005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6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56389-99E2-AE5D-8A39-E1A6B7C3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1" y="1693836"/>
            <a:ext cx="6332310" cy="50276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Top 5% of movies makes much more profits than Bottom 95% of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EFFFEA-842A-3186-8E49-86046B9313E8}"/>
              </a:ext>
            </a:extLst>
          </p:cNvPr>
          <p:cNvSpPr txBox="1">
            <a:spLocks/>
          </p:cNvSpPr>
          <p:nvPr/>
        </p:nvSpPr>
        <p:spPr>
          <a:xfrm>
            <a:off x="7499478" y="4533812"/>
            <a:ext cx="4193993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Split all movies into 2 cohorts – Top 5% and Bottom 95% by profits.</a:t>
            </a:r>
          </a:p>
          <a:p>
            <a:r>
              <a:rPr lang="en-US" dirty="0"/>
              <a:t>Many more Bottom Movies than Top Movies.</a:t>
            </a:r>
          </a:p>
          <a:p>
            <a:r>
              <a:rPr lang="en-US" dirty="0"/>
              <a:t>Median profit of Top Movies is much higher at  $69 million while median Bottom Movies is $0.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2CBE86-D941-D072-0003-3CC26C558BE2}"/>
              </a:ext>
            </a:extLst>
          </p:cNvPr>
          <p:cNvGrpSpPr/>
          <p:nvPr/>
        </p:nvGrpSpPr>
        <p:grpSpPr>
          <a:xfrm>
            <a:off x="6577732" y="2200435"/>
            <a:ext cx="5115740" cy="2143092"/>
            <a:chOff x="6577732" y="2200435"/>
            <a:chExt cx="5115740" cy="21430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2CE9EB-8F1B-3A32-2415-B956B5368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7732" y="2514472"/>
              <a:ext cx="3572374" cy="182905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61ECFC-74E8-2220-88A1-84F8C724C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79"/>
            <a:stretch/>
          </p:blipFill>
          <p:spPr>
            <a:xfrm>
              <a:off x="10102372" y="2514472"/>
              <a:ext cx="1467055" cy="1809682"/>
            </a:xfrm>
            <a:prstGeom prst="rect">
              <a:avLst/>
            </a:prstGeom>
          </p:spPr>
        </p:pic>
        <p:sp>
          <p:nvSpPr>
            <p:cNvPr id="12" name="Content Placeholder 3">
              <a:extLst>
                <a:ext uri="{FF2B5EF4-FFF2-40B4-BE49-F238E27FC236}">
                  <a16:creationId xmlns:a16="http://schemas.microsoft.com/office/drawing/2014/main" id="{361550D8-575E-0D0D-826D-70B3BFDC084F}"/>
                </a:ext>
              </a:extLst>
            </p:cNvPr>
            <p:cNvSpPr txBox="1">
              <a:spLocks/>
            </p:cNvSpPr>
            <p:nvPr/>
          </p:nvSpPr>
          <p:spPr>
            <a:xfrm>
              <a:off x="9256804" y="2200435"/>
              <a:ext cx="2436668" cy="18902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spc="50" baseline="0"/>
              </a:lvl1pPr>
              <a:lvl2pPr indent="0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spc="50" baseline="0"/>
              </a:lvl2pPr>
              <a:lvl3pPr indent="0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spc="50" baseline="0"/>
              </a:lvl3pPr>
              <a:lvl4pPr indent="0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spc="50" baseline="0"/>
              </a:lvl4pPr>
              <a:lvl5pPr indent="0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spc="50" baseline="0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Top                  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74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Comedy, drama, romance are most common genres to Top 5% of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9FE7D-2DF4-F7F7-4580-E3C518E8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6" y="1743560"/>
            <a:ext cx="8357329" cy="4977916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EFFFEA-842A-3186-8E49-86046B9313E8}"/>
              </a:ext>
            </a:extLst>
          </p:cNvPr>
          <p:cNvSpPr txBox="1">
            <a:spLocks/>
          </p:cNvSpPr>
          <p:nvPr/>
        </p:nvSpPr>
        <p:spPr>
          <a:xfrm>
            <a:off x="7073274" y="2154822"/>
            <a:ext cx="4193993" cy="189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Genres to Top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Drama, Romance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Comedy, Romance</a:t>
            </a:r>
          </a:p>
        </p:txBody>
      </p:sp>
    </p:spTree>
    <p:extLst>
      <p:ext uri="{BB962C8B-B14F-4D97-AF65-F5344CB8AC3E}">
        <p14:creationId xmlns:p14="http://schemas.microsoft.com/office/powerpoint/2010/main" val="6533427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05327A-3F11-4B74-87F2-F91762B92A4E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sharepoint/v3"/>
    <ds:schemaRef ds:uri="http://schemas.microsoft.com/office/infopath/2007/PartnerControls"/>
    <ds:schemaRef ds:uri="http://purl.org/dc/terms/"/>
    <ds:schemaRef ds:uri="230e9df3-be65-4c73-a93b-d1236ebd677e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{C578F145-8110-4311-964B-44D862E643DB}tf67328976_win32</Template>
  <TotalTime>3276</TotalTime>
  <Words>1566</Words>
  <Application>Microsoft Office PowerPoint</Application>
  <PresentationFormat>Widescreen</PresentationFormat>
  <Paragraphs>229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Custom</vt:lpstr>
      <vt:lpstr>Udacity  Data Visualization nanodegree</vt:lpstr>
      <vt:lpstr>Problem Statement</vt:lpstr>
      <vt:lpstr>Issue tree</vt:lpstr>
      <vt:lpstr>Synthesis</vt:lpstr>
      <vt:lpstr>RECOMMENDATION</vt:lpstr>
      <vt:lpstr>Analysis Overview</vt:lpstr>
      <vt:lpstr>Most Movies do not make any Profits</vt:lpstr>
      <vt:lpstr>Top 5% of movies makes much more profits than Bottom 95% of movies</vt:lpstr>
      <vt:lpstr>Comedy, drama, romance are most common genres to Top 5% of movies</vt:lpstr>
      <vt:lpstr>drama, Comedy, documentary, romance are most common genres to bottom 95% of movies, similar to top movies</vt:lpstr>
      <vt:lpstr>Adventure, Action, Animation GENREs are most profitable genres to Top 5% of movies</vt:lpstr>
      <vt:lpstr>drama, crime, Thriller are most Profitable genres to bottom 95% of movies</vt:lpstr>
      <vt:lpstr>Q2 and Q4 are most profitable for Top 5% of movies all quarters are loss for Bottom 95% Of movies</vt:lpstr>
      <vt:lpstr>Paramount, Universal, 20th century fox are the common production companies to the Top Movies</vt:lpstr>
      <vt:lpstr>productive production companies make both top and bottom Movies</vt:lpstr>
      <vt:lpstr>Disney, Columbia, Universal make most median profits for the Top Movies</vt:lpstr>
      <vt:lpstr>paramount, Disney, relativity make least median profits for the bottom Movies</vt:lpstr>
      <vt:lpstr>Longer movies does not indicate more profits for top movies</vt:lpstr>
      <vt:lpstr>Longer movies does not indicate more profits for Bottom movies</vt:lpstr>
      <vt:lpstr>Limitations and biases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Sun, Kay</dc:creator>
  <cp:lastModifiedBy>Sun, Kay</cp:lastModifiedBy>
  <cp:revision>138</cp:revision>
  <dcterms:created xsi:type="dcterms:W3CDTF">2023-10-18T13:00:44Z</dcterms:created>
  <dcterms:modified xsi:type="dcterms:W3CDTF">2023-10-20T19:37:42Z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