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9" r:id="rId7"/>
    <p:sldId id="260" r:id="rId8"/>
    <p:sldId id="27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0655" autoAdjust="0"/>
  </p:normalViewPr>
  <p:slideViewPr>
    <p:cSldViewPr snapToGrid="0">
      <p:cViewPr varScale="1">
        <p:scale>
          <a:sx n="123" d="100"/>
          <a:sy n="123" d="100"/>
        </p:scale>
        <p:origin x="32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890" y="2417324"/>
            <a:ext cx="5693923" cy="2128042"/>
          </a:xfrm>
        </p:spPr>
        <p:txBody>
          <a:bodyPr/>
          <a:lstStyle/>
          <a:p>
            <a:r>
              <a:rPr lang="en-US" dirty="0"/>
              <a:t>Udacity </a:t>
            </a:r>
            <a:br>
              <a:rPr lang="en-US" dirty="0"/>
            </a:br>
            <a:r>
              <a:rPr lang="en-US" dirty="0"/>
              <a:t>Data Visualization nanodegree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57892"/>
            <a:ext cx="4941770" cy="711159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Kay Sun</a:t>
            </a:r>
          </a:p>
          <a:p>
            <a:r>
              <a:rPr lang="en-US" sz="1800" dirty="0">
                <a:latin typeface="Tenorite" panose="00000500000000000000" pitchFamily="2" charset="0"/>
              </a:rPr>
              <a:t>October 20 2023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96D125-E042-1C53-01D0-51D9ED8EDEBD}"/>
              </a:ext>
            </a:extLst>
          </p:cNvPr>
          <p:cNvSpPr txBox="1">
            <a:spLocks/>
          </p:cNvSpPr>
          <p:nvPr/>
        </p:nvSpPr>
        <p:spPr>
          <a:xfrm>
            <a:off x="6416041" y="45453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enorite" panose="00000500000000000000" pitchFamily="2" charset="0"/>
              </a:rPr>
              <a:t>Mid Term Project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6024461" cy="2263602"/>
          </a:xfrm>
        </p:spPr>
        <p:txBody>
          <a:bodyPr/>
          <a:lstStyle/>
          <a:p>
            <a:r>
              <a:rPr lang="en-US" dirty="0"/>
              <a:t>What are the </a:t>
            </a:r>
            <a:r>
              <a:rPr lang="en-US" b="1" dirty="0"/>
              <a:t>key movie features </a:t>
            </a:r>
            <a:r>
              <a:rPr lang="en-US" dirty="0"/>
              <a:t>the </a:t>
            </a:r>
            <a:r>
              <a:rPr lang="en-US" b="1" dirty="0"/>
              <a:t>top 5% movies </a:t>
            </a:r>
            <a:r>
              <a:rPr lang="en-US" dirty="0"/>
              <a:t>have compared to the </a:t>
            </a:r>
            <a:r>
              <a:rPr lang="en-US" b="1" dirty="0"/>
              <a:t>bottom 95% movies </a:t>
            </a:r>
            <a:r>
              <a:rPr lang="en-US" dirty="0"/>
              <a:t>when considering </a:t>
            </a:r>
            <a:r>
              <a:rPr lang="en-US" b="1" dirty="0"/>
              <a:t>profits</a:t>
            </a:r>
            <a:r>
              <a:rPr lang="en-US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Issue tree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38F4A06-5575-619A-B8B9-8D7559651E6C}"/>
              </a:ext>
            </a:extLst>
          </p:cNvPr>
          <p:cNvSpPr txBox="1">
            <a:spLocks/>
          </p:cNvSpPr>
          <p:nvPr/>
        </p:nvSpPr>
        <p:spPr>
          <a:xfrm>
            <a:off x="1403846" y="1527309"/>
            <a:ext cx="9492537" cy="509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What are the </a:t>
            </a:r>
            <a:r>
              <a:rPr lang="en-US" sz="1400" b="1" dirty="0"/>
              <a:t>key movie features </a:t>
            </a:r>
            <a:r>
              <a:rPr lang="en-US" sz="1400" dirty="0"/>
              <a:t>the </a:t>
            </a:r>
            <a:r>
              <a:rPr lang="en-US" sz="1400" b="1" dirty="0"/>
              <a:t>top 5% movies </a:t>
            </a:r>
            <a:r>
              <a:rPr lang="en-US" sz="1400" dirty="0"/>
              <a:t>have compared to the </a:t>
            </a:r>
            <a:r>
              <a:rPr lang="en-US" sz="1400" b="1" dirty="0"/>
              <a:t>bottom 95% movies </a:t>
            </a:r>
            <a:r>
              <a:rPr lang="en-US" sz="1400" dirty="0"/>
              <a:t>when considering </a:t>
            </a:r>
            <a:r>
              <a:rPr lang="en-US" sz="1400" b="1" dirty="0"/>
              <a:t>profits</a:t>
            </a:r>
            <a:r>
              <a:rPr lang="en-US" sz="1400" dirty="0"/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A76B9-C109-76A2-5E13-A5084112621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1232043" y="2036323"/>
            <a:ext cx="4918072" cy="8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99CC5DE-0C54-755F-8C50-91CC79ACE03E}"/>
              </a:ext>
            </a:extLst>
          </p:cNvPr>
          <p:cNvSpPr txBox="1">
            <a:spLocks/>
          </p:cNvSpPr>
          <p:nvPr/>
        </p:nvSpPr>
        <p:spPr>
          <a:xfrm>
            <a:off x="560885" y="2913468"/>
            <a:ext cx="1342315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Type of Genre?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B446951-70D7-788E-A652-C016E4DA7420}"/>
              </a:ext>
            </a:extLst>
          </p:cNvPr>
          <p:cNvSpPr txBox="1">
            <a:spLocks/>
          </p:cNvSpPr>
          <p:nvPr/>
        </p:nvSpPr>
        <p:spPr>
          <a:xfrm>
            <a:off x="3869648" y="2913468"/>
            <a:ext cx="1664898" cy="4506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Specific Production Companies?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6856017-D3FF-2C94-3AD8-CF67E4F8A3EF}"/>
              </a:ext>
            </a:extLst>
          </p:cNvPr>
          <p:cNvSpPr txBox="1">
            <a:spLocks/>
          </p:cNvSpPr>
          <p:nvPr/>
        </p:nvSpPr>
        <p:spPr>
          <a:xfrm>
            <a:off x="8108487" y="2913468"/>
            <a:ext cx="1397437" cy="4506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Seasonality of Release Data?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5073630-8AFD-BE90-6794-8F9184A1004D}"/>
              </a:ext>
            </a:extLst>
          </p:cNvPr>
          <p:cNvSpPr txBox="1">
            <a:spLocks/>
          </p:cNvSpPr>
          <p:nvPr/>
        </p:nvSpPr>
        <p:spPr>
          <a:xfrm>
            <a:off x="9844295" y="2989470"/>
            <a:ext cx="1634144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Runtime of movie?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27349-8077-5419-259C-F84CDC38A0D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02097" y="2036323"/>
            <a:ext cx="1448018" cy="8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E5A2-40CD-BAF8-94E9-ED0C248E259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6150115" y="2036323"/>
            <a:ext cx="2657091" cy="8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B5304A-E2EF-ECEF-1138-6C92583A456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150115" y="2036323"/>
            <a:ext cx="4511252" cy="95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665F3B-E3E5-72D3-7DE3-55BAF2BBFD9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8965" y="3215094"/>
            <a:ext cx="663078" cy="67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CFC86CA-FA7B-77D6-6DBB-C10FC93FC18A}"/>
              </a:ext>
            </a:extLst>
          </p:cNvPr>
          <p:cNvSpPr txBox="1">
            <a:spLocks/>
          </p:cNvSpPr>
          <p:nvPr/>
        </p:nvSpPr>
        <p:spPr>
          <a:xfrm>
            <a:off x="288410" y="3941426"/>
            <a:ext cx="752272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Action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9EACF1D-8BCC-13F0-6AF3-B46FF6A10F3C}"/>
              </a:ext>
            </a:extLst>
          </p:cNvPr>
          <p:cNvSpPr txBox="1">
            <a:spLocks/>
          </p:cNvSpPr>
          <p:nvPr/>
        </p:nvSpPr>
        <p:spPr>
          <a:xfrm>
            <a:off x="440809" y="40938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Comedy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2DAE186-8F1B-2521-E5A6-A6C64C18999E}"/>
              </a:ext>
            </a:extLst>
          </p:cNvPr>
          <p:cNvSpPr txBox="1">
            <a:spLocks/>
          </p:cNvSpPr>
          <p:nvPr/>
        </p:nvSpPr>
        <p:spPr>
          <a:xfrm>
            <a:off x="593209" y="42462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Family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6E0DCA3-9698-E314-D692-F936B6F5D509}"/>
              </a:ext>
            </a:extLst>
          </p:cNvPr>
          <p:cNvSpPr txBox="1">
            <a:spLocks/>
          </p:cNvSpPr>
          <p:nvPr/>
        </p:nvSpPr>
        <p:spPr>
          <a:xfrm>
            <a:off x="745609" y="43986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Drama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B0DB5F4-CBB9-9264-DEC8-27822595F92B}"/>
              </a:ext>
            </a:extLst>
          </p:cNvPr>
          <p:cNvSpPr txBox="1">
            <a:spLocks/>
          </p:cNvSpPr>
          <p:nvPr/>
        </p:nvSpPr>
        <p:spPr>
          <a:xfrm>
            <a:off x="898009" y="45510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Horror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4F753F0-80D5-D88D-22D3-390BD7D77E56}"/>
              </a:ext>
            </a:extLst>
          </p:cNvPr>
          <p:cNvSpPr txBox="1">
            <a:spLocks/>
          </p:cNvSpPr>
          <p:nvPr/>
        </p:nvSpPr>
        <p:spPr>
          <a:xfrm>
            <a:off x="1050409" y="4703426"/>
            <a:ext cx="963037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Adventure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CB191F4C-6807-28DF-8207-B09EE029175D}"/>
              </a:ext>
            </a:extLst>
          </p:cNvPr>
          <p:cNvSpPr txBox="1">
            <a:spLocks/>
          </p:cNvSpPr>
          <p:nvPr/>
        </p:nvSpPr>
        <p:spPr>
          <a:xfrm>
            <a:off x="1202809" y="48558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Sci-Fiction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03CECB45-DCEC-5918-F52A-261B5D07845E}"/>
              </a:ext>
            </a:extLst>
          </p:cNvPr>
          <p:cNvSpPr txBox="1">
            <a:spLocks/>
          </p:cNvSpPr>
          <p:nvPr/>
        </p:nvSpPr>
        <p:spPr>
          <a:xfrm>
            <a:off x="1355209" y="50082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Romance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094C7A2-8810-A713-1F5D-24359CFBC35D}"/>
              </a:ext>
            </a:extLst>
          </p:cNvPr>
          <p:cNvSpPr txBox="1">
            <a:spLocks/>
          </p:cNvSpPr>
          <p:nvPr/>
        </p:nvSpPr>
        <p:spPr>
          <a:xfrm>
            <a:off x="1507609" y="51606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Thriller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D42187D-5E83-EA56-2678-BDDE46FE3E86}"/>
              </a:ext>
            </a:extLst>
          </p:cNvPr>
          <p:cNvSpPr txBox="1">
            <a:spLocks/>
          </p:cNvSpPr>
          <p:nvPr/>
        </p:nvSpPr>
        <p:spPr>
          <a:xfrm>
            <a:off x="1660009" y="5313026"/>
            <a:ext cx="1076528" cy="301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History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6740A6ED-46D2-C8C8-313B-651C854533CC}"/>
              </a:ext>
            </a:extLst>
          </p:cNvPr>
          <p:cNvSpPr txBox="1">
            <a:spLocks/>
          </p:cNvSpPr>
          <p:nvPr/>
        </p:nvSpPr>
        <p:spPr>
          <a:xfrm>
            <a:off x="3391939" y="3843269"/>
            <a:ext cx="1451688" cy="509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More experienced companies like Disney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40DAF-317E-E141-755F-5DE77B597AB3}"/>
              </a:ext>
            </a:extLst>
          </p:cNvPr>
          <p:cNvSpPr txBox="1"/>
          <p:nvPr/>
        </p:nvSpPr>
        <p:spPr>
          <a:xfrm>
            <a:off x="4788134" y="4160067"/>
            <a:ext cx="16977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Less experienced, more independent companies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BA04E3-47B3-EAF1-36E8-7274DC65D09A}"/>
              </a:ext>
            </a:extLst>
          </p:cNvPr>
          <p:cNvSpPr txBox="1"/>
          <p:nvPr/>
        </p:nvSpPr>
        <p:spPr>
          <a:xfrm>
            <a:off x="8033484" y="3753854"/>
            <a:ext cx="824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Summer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89E28A-1D58-7A4E-B954-E35C221CE9D6}"/>
              </a:ext>
            </a:extLst>
          </p:cNvPr>
          <p:cNvSpPr txBox="1"/>
          <p:nvPr/>
        </p:nvSpPr>
        <p:spPr>
          <a:xfrm>
            <a:off x="8626366" y="4028981"/>
            <a:ext cx="589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Fall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DF5B2-FAF1-B15E-6E97-C1971B5F2E52}"/>
              </a:ext>
            </a:extLst>
          </p:cNvPr>
          <p:cNvSpPr txBox="1"/>
          <p:nvPr/>
        </p:nvSpPr>
        <p:spPr>
          <a:xfrm>
            <a:off x="10118472" y="3886439"/>
            <a:ext cx="777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Shorter movie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032E10-2964-B4FE-7986-41D7C13AC020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 flipH="1">
            <a:off x="4117783" y="3364115"/>
            <a:ext cx="584314" cy="479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458B7D-29E3-1E04-7497-0981FF145DC5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>
            <a:off x="4702097" y="3364115"/>
            <a:ext cx="934906" cy="79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7DA1A54-EA61-ACD7-486D-4D8D0F8D8B3E}"/>
              </a:ext>
            </a:extLst>
          </p:cNvPr>
          <p:cNvCxnSpPr>
            <a:cxnSpLocks/>
            <a:stCxn id="16" idx="2"/>
            <a:endCxn id="61" idx="0"/>
          </p:cNvCxnSpPr>
          <p:nvPr/>
        </p:nvCxnSpPr>
        <p:spPr>
          <a:xfrm flipH="1">
            <a:off x="8445526" y="3364115"/>
            <a:ext cx="361680" cy="389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BA7E812-178F-1860-83C8-76242815F281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>
            <a:off x="8807206" y="3364115"/>
            <a:ext cx="114136" cy="664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4CCEC6-6ED5-260F-BC40-4E53DE2C000E}"/>
              </a:ext>
            </a:extLst>
          </p:cNvPr>
          <p:cNvCxnSpPr>
            <a:cxnSpLocks/>
            <a:stCxn id="16" idx="2"/>
            <a:endCxn id="90" idx="0"/>
          </p:cNvCxnSpPr>
          <p:nvPr/>
        </p:nvCxnSpPr>
        <p:spPr>
          <a:xfrm>
            <a:off x="8807206" y="3364115"/>
            <a:ext cx="409835" cy="92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52F84F8-239F-E661-327B-5A5A0CB55F61}"/>
              </a:ext>
            </a:extLst>
          </p:cNvPr>
          <p:cNvSpPr txBox="1"/>
          <p:nvPr/>
        </p:nvSpPr>
        <p:spPr>
          <a:xfrm>
            <a:off x="8856667" y="4290378"/>
            <a:ext cx="720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Spring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427E9A-0C99-B404-2F17-B08869AAEF5D}"/>
              </a:ext>
            </a:extLst>
          </p:cNvPr>
          <p:cNvSpPr txBox="1"/>
          <p:nvPr/>
        </p:nvSpPr>
        <p:spPr>
          <a:xfrm>
            <a:off x="9140466" y="3833169"/>
            <a:ext cx="720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Winter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FE58F9-64A0-E34A-ABF7-F222656A19BF}"/>
              </a:ext>
            </a:extLst>
          </p:cNvPr>
          <p:cNvCxnSpPr>
            <a:cxnSpLocks/>
            <a:stCxn id="16" idx="2"/>
            <a:endCxn id="93" idx="0"/>
          </p:cNvCxnSpPr>
          <p:nvPr/>
        </p:nvCxnSpPr>
        <p:spPr>
          <a:xfrm>
            <a:off x="8807206" y="3364115"/>
            <a:ext cx="693634" cy="46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F555A1-31E1-49B7-3598-C2B2E97C3A8E}"/>
              </a:ext>
            </a:extLst>
          </p:cNvPr>
          <p:cNvCxnSpPr>
            <a:cxnSpLocks/>
            <a:stCxn id="17" idx="2"/>
            <a:endCxn id="63" idx="0"/>
          </p:cNvCxnSpPr>
          <p:nvPr/>
        </p:nvCxnSpPr>
        <p:spPr>
          <a:xfrm flipH="1">
            <a:off x="10507428" y="3291096"/>
            <a:ext cx="153939" cy="595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483108F-A745-1B86-6FFC-9D2BC52E12F8}"/>
              </a:ext>
            </a:extLst>
          </p:cNvPr>
          <p:cNvSpPr txBox="1"/>
          <p:nvPr/>
        </p:nvSpPr>
        <p:spPr>
          <a:xfrm>
            <a:off x="10764686" y="4112309"/>
            <a:ext cx="777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Longer movie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6A7F79-6C49-E8C7-B45A-FD318FCAFECA}"/>
              </a:ext>
            </a:extLst>
          </p:cNvPr>
          <p:cNvCxnSpPr>
            <a:cxnSpLocks/>
            <a:stCxn id="17" idx="2"/>
            <a:endCxn id="112" idx="0"/>
          </p:cNvCxnSpPr>
          <p:nvPr/>
        </p:nvCxnSpPr>
        <p:spPr>
          <a:xfrm>
            <a:off x="10661367" y="3291096"/>
            <a:ext cx="492275" cy="82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9A2F18-BB08-C064-E04C-5586F3FF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75" y="454097"/>
            <a:ext cx="9081351" cy="1377306"/>
          </a:xfrm>
        </p:spPr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170310A-8B7E-4457-D08F-AA862987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6689" y="2269664"/>
            <a:ext cx="2882475" cy="768371"/>
          </a:xfrm>
        </p:spPr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AB498FB-5E21-D45C-1F2A-7F1F01A7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197" y="3080877"/>
            <a:ext cx="2461397" cy="11656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Drama, Comedy, and Romance are most common genres to both Top and Bottom movies.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60539614-677C-3F25-89BB-829623F271CC}"/>
              </a:ext>
            </a:extLst>
          </p:cNvPr>
          <p:cNvSpPr txBox="1">
            <a:spLocks/>
          </p:cNvSpPr>
          <p:nvPr/>
        </p:nvSpPr>
        <p:spPr>
          <a:xfrm>
            <a:off x="5996628" y="2269664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spc="150" baseline="0" dirty="0" smtClean="0">
                <a:latin typeface="+mj-lt"/>
                <a:ea typeface="+mj-ea"/>
                <a:cs typeface="+mj-c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PRODUCTION COMPANY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384FF93-B652-09C9-75AA-45683DCCA6E1}"/>
              </a:ext>
            </a:extLst>
          </p:cNvPr>
          <p:cNvSpPr txBox="1">
            <a:spLocks/>
          </p:cNvSpPr>
          <p:nvPr/>
        </p:nvSpPr>
        <p:spPr>
          <a:xfrm>
            <a:off x="3216689" y="4405998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 DATE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F824D43-CD9E-9989-97B6-F3DE2C5231C2}"/>
              </a:ext>
            </a:extLst>
          </p:cNvPr>
          <p:cNvSpPr txBox="1">
            <a:spLocks/>
          </p:cNvSpPr>
          <p:nvPr/>
        </p:nvSpPr>
        <p:spPr>
          <a:xfrm>
            <a:off x="2774197" y="5217210"/>
            <a:ext cx="2743200" cy="13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Q2 and Q4 are most profitable for Top Movies.</a:t>
            </a:r>
          </a:p>
          <a:p>
            <a:r>
              <a:rPr lang="en-US" dirty="0"/>
              <a:t>All quarters are loss for Bottom Movies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A550EAB-D3EC-6E7B-DC82-382E02E548AC}"/>
              </a:ext>
            </a:extLst>
          </p:cNvPr>
          <p:cNvSpPr txBox="1">
            <a:spLocks/>
          </p:cNvSpPr>
          <p:nvPr/>
        </p:nvSpPr>
        <p:spPr>
          <a:xfrm>
            <a:off x="5982432" y="4413817"/>
            <a:ext cx="2896671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RUNTIME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50F88E1-B33B-3AB3-25CC-9A6F588125A8}"/>
              </a:ext>
            </a:extLst>
          </p:cNvPr>
          <p:cNvSpPr txBox="1">
            <a:spLocks/>
          </p:cNvSpPr>
          <p:nvPr/>
        </p:nvSpPr>
        <p:spPr>
          <a:xfrm>
            <a:off x="5982432" y="5225031"/>
            <a:ext cx="2896671" cy="92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Median runtime of 100 mins similar for Top and Bottom Movies.</a:t>
            </a:r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D749AA1C-3930-3CDB-984C-DA9C685EACF4}"/>
              </a:ext>
            </a:extLst>
          </p:cNvPr>
          <p:cNvSpPr txBox="1">
            <a:spLocks/>
          </p:cNvSpPr>
          <p:nvPr/>
        </p:nvSpPr>
        <p:spPr>
          <a:xfrm>
            <a:off x="5996628" y="3080878"/>
            <a:ext cx="2953643" cy="12744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Productive production companies make many movies. </a:t>
            </a:r>
          </a:p>
          <a:p>
            <a:pPr marL="0" indent="0">
              <a:buNone/>
            </a:pPr>
            <a:r>
              <a:rPr lang="en-US" sz="1400" dirty="0"/>
              <a:t>Some are top grossing or most are not. Hit or miss.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Analysis 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C5C387D0-A9F0-CE8D-2A4C-0FF786D708C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EB09D1-AA9C-40E2-4DD0-0E181CFB2627}"/>
              </a:ext>
            </a:extLst>
          </p:cNvPr>
          <p:cNvSpPr txBox="1">
            <a:spLocks/>
          </p:cNvSpPr>
          <p:nvPr/>
        </p:nvSpPr>
        <p:spPr>
          <a:xfrm>
            <a:off x="3664522" y="2738457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spc="150" baseline="0" dirty="0" smtClean="0">
                <a:latin typeface="+mj-lt"/>
                <a:ea typeface="+mj-ea"/>
                <a:cs typeface="+mj-c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GENRE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A9C02D8-8AC9-4930-71B3-9AF32ED51937}"/>
              </a:ext>
            </a:extLst>
          </p:cNvPr>
          <p:cNvSpPr txBox="1">
            <a:spLocks/>
          </p:cNvSpPr>
          <p:nvPr/>
        </p:nvSpPr>
        <p:spPr>
          <a:xfrm>
            <a:off x="3022987" y="3494141"/>
            <a:ext cx="2738749" cy="116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Compare profits by genres for Top and Bottom Movies to find the most common genres and most/least profitable.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A883622-7EDF-556D-D1F4-A5A8A3518802}"/>
              </a:ext>
            </a:extLst>
          </p:cNvPr>
          <p:cNvSpPr txBox="1">
            <a:spLocks/>
          </p:cNvSpPr>
          <p:nvPr/>
        </p:nvSpPr>
        <p:spPr>
          <a:xfrm>
            <a:off x="6508575" y="2660629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spc="150" baseline="0" dirty="0" smtClean="0">
                <a:latin typeface="+mj-lt"/>
                <a:ea typeface="+mj-ea"/>
                <a:cs typeface="+mj-c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PRODUCTION COMPANY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697487-802C-9CE2-6DF6-D782571E8049}"/>
              </a:ext>
            </a:extLst>
          </p:cNvPr>
          <p:cNvSpPr txBox="1">
            <a:spLocks/>
          </p:cNvSpPr>
          <p:nvPr/>
        </p:nvSpPr>
        <p:spPr>
          <a:xfrm>
            <a:off x="6508575" y="3536983"/>
            <a:ext cx="2621035" cy="10248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Compare profits by production companies for Top and Bottom Movies to find the most common genres and most/least profitable.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149E159-6BD9-6125-7892-3141C647540A}"/>
              </a:ext>
            </a:extLst>
          </p:cNvPr>
          <p:cNvSpPr txBox="1">
            <a:spLocks/>
          </p:cNvSpPr>
          <p:nvPr/>
        </p:nvSpPr>
        <p:spPr>
          <a:xfrm>
            <a:off x="3664522" y="4569674"/>
            <a:ext cx="2882475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 DATE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B04124E-B57A-8934-172C-776C771BAA8B}"/>
              </a:ext>
            </a:extLst>
          </p:cNvPr>
          <p:cNvSpPr txBox="1">
            <a:spLocks/>
          </p:cNvSpPr>
          <p:nvPr/>
        </p:nvSpPr>
        <p:spPr>
          <a:xfrm>
            <a:off x="3022988" y="5380887"/>
            <a:ext cx="2660440" cy="8930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profits by quarter for Top and Bottom Movies to find the most profitable release date.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8B3098-472C-EB63-BABE-E609E53719D7}"/>
              </a:ext>
            </a:extLst>
          </p:cNvPr>
          <p:cNvSpPr txBox="1">
            <a:spLocks/>
          </p:cNvSpPr>
          <p:nvPr/>
        </p:nvSpPr>
        <p:spPr>
          <a:xfrm>
            <a:off x="6430265" y="4577493"/>
            <a:ext cx="2896671" cy="768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RUNTIME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BAF333D-F0AA-C45C-4A16-D77316EC1E0D}"/>
              </a:ext>
            </a:extLst>
          </p:cNvPr>
          <p:cNvSpPr txBox="1">
            <a:spLocks/>
          </p:cNvSpPr>
          <p:nvPr/>
        </p:nvSpPr>
        <p:spPr>
          <a:xfrm>
            <a:off x="6430265" y="5352632"/>
            <a:ext cx="2699345" cy="95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profits by runtime for Top and Bottom Movies to find any correlation.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20846FA-FE1A-0F39-D708-385A90CA85DE}"/>
              </a:ext>
            </a:extLst>
          </p:cNvPr>
          <p:cNvSpPr txBox="1">
            <a:spLocks/>
          </p:cNvSpPr>
          <p:nvPr/>
        </p:nvSpPr>
        <p:spPr>
          <a:xfrm>
            <a:off x="1514780" y="1814722"/>
            <a:ext cx="7226264" cy="89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spc="50" baseline="0"/>
            </a:lvl1pPr>
            <a:lvl2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spc="5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What drives the profitability for the Top 5% of movies?</a:t>
            </a:r>
          </a:p>
          <a:p>
            <a:r>
              <a:rPr lang="en-US" dirty="0"/>
              <a:t>Profit = Revenue - Budget</a:t>
            </a:r>
          </a:p>
        </p:txBody>
      </p:sp>
    </p:spTree>
    <p:extLst>
      <p:ext uri="{BB962C8B-B14F-4D97-AF65-F5344CB8AC3E}">
        <p14:creationId xmlns:p14="http://schemas.microsoft.com/office/powerpoint/2010/main" val="18244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1"/>
            <a:ext cx="6696075" cy="1371600"/>
          </a:xfrm>
        </p:spPr>
        <p:txBody>
          <a:bodyPr/>
          <a:lstStyle/>
          <a:p>
            <a:r>
              <a:rPr lang="en-US" dirty="0"/>
              <a:t>Limitations and biases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6A111-A292-2832-C105-5FB310F7F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978" y="1554164"/>
            <a:ext cx="7612096" cy="516731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Raw data is messy, have to be parsed to separate out like genre and production companies.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Popularity and voter ratings were sourced from 1 website – </a:t>
            </a:r>
            <a:r>
              <a:rPr lang="en-US" dirty="0" err="1">
                <a:solidFill>
                  <a:schemeClr val="tx1"/>
                </a:solidFill>
              </a:rPr>
              <a:t>GroupLens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Potential errors as dataset was assembled as part of an education coursework and not an official release with quality checks.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Missing data for some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Mislabel data for some fields.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Insights</a:t>
            </a:r>
          </a:p>
          <a:p>
            <a:r>
              <a:rPr lang="en-US" dirty="0">
                <a:solidFill>
                  <a:schemeClr val="tx1"/>
                </a:solidFill>
              </a:rPr>
              <a:t>Profit defined by Revenue – Budget may not be present the P/E relationship. There could be extraneous factors like tax incentives, insurance payouts, etc.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54593"/>
            <a:ext cx="5111750" cy="1921958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actual data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Impute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to include other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to include analysis of other features and multi-variate analysis for combination of features.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{C578F145-8110-4311-964B-44D862E643DB}tf67328976_win32</Template>
  <TotalTime>3099</TotalTime>
  <Words>428</Words>
  <Application>Microsoft Office PowerPoint</Application>
  <PresentationFormat>Widescreen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Udacity  Data Visualization nanodegree</vt:lpstr>
      <vt:lpstr>Problem Statement</vt:lpstr>
      <vt:lpstr>Issue tree</vt:lpstr>
      <vt:lpstr>Synthesis</vt:lpstr>
      <vt:lpstr>Analysis Overview</vt:lpstr>
      <vt:lpstr>Limitations and biases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Sun, Kay</dc:creator>
  <cp:lastModifiedBy>Sun, Kay</cp:lastModifiedBy>
  <cp:revision>120</cp:revision>
  <dcterms:created xsi:type="dcterms:W3CDTF">2023-10-18T13:00:44Z</dcterms:created>
  <dcterms:modified xsi:type="dcterms:W3CDTF">2023-10-20T16:56:46Z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