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4" r:id="rId3"/>
    <p:sldMasterId id="2147483695" r:id="rId4"/>
    <p:sldMasterId id="2147483696" r:id="rId5"/>
    <p:sldMasterId id="214748369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10058400" cx="77724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Helvetica Neue"/>
      <p:regular r:id="rId28"/>
      <p:bold r:id="rId29"/>
      <p:italic r:id="rId30"/>
      <p:boldItalic r:id="rId31"/>
    </p:embeddedFont>
    <p:embeddedFont>
      <p:font typeface="Open Sans Light"/>
      <p:regular r:id="rId32"/>
      <p:bold r:id="rId33"/>
      <p:italic r:id="rId34"/>
      <p:boldItalic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Roboto-regular.fntdata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HelveticaNeue-regular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font" Target="fonts/HelveticaNeue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HelveticaNeue-boldItalic.fntdata"/><Relationship Id="rId30" Type="http://schemas.openxmlformats.org/officeDocument/2006/relationships/font" Target="fonts/HelveticaNeue-italic.fntdata"/><Relationship Id="rId11" Type="http://schemas.openxmlformats.org/officeDocument/2006/relationships/slide" Target="slides/slide4.xml"/><Relationship Id="rId33" Type="http://schemas.openxmlformats.org/officeDocument/2006/relationships/font" Target="fonts/OpenSansLight-bold.fntdata"/><Relationship Id="rId10" Type="http://schemas.openxmlformats.org/officeDocument/2006/relationships/slide" Target="slides/slide3.xml"/><Relationship Id="rId32" Type="http://schemas.openxmlformats.org/officeDocument/2006/relationships/font" Target="fonts/OpenSansLight-regular.fntdata"/><Relationship Id="rId13" Type="http://schemas.openxmlformats.org/officeDocument/2006/relationships/slide" Target="slides/slide6.xml"/><Relationship Id="rId35" Type="http://schemas.openxmlformats.org/officeDocument/2006/relationships/font" Target="fonts/OpenSansLight-boldItalic.fntdata"/><Relationship Id="rId12" Type="http://schemas.openxmlformats.org/officeDocument/2006/relationships/slide" Target="slides/slide5.xml"/><Relationship Id="rId34" Type="http://schemas.openxmlformats.org/officeDocument/2006/relationships/font" Target="fonts/OpenSansLight-italic.fntdata"/><Relationship Id="rId15" Type="http://schemas.openxmlformats.org/officeDocument/2006/relationships/slide" Target="slides/slide8.xml"/><Relationship Id="rId37" Type="http://schemas.openxmlformats.org/officeDocument/2006/relationships/font" Target="fonts/OpenSans-bold.fntdata"/><Relationship Id="rId14" Type="http://schemas.openxmlformats.org/officeDocument/2006/relationships/slide" Target="slides/slide7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0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9.xml"/><Relationship Id="rId38" Type="http://schemas.openxmlformats.org/officeDocument/2006/relationships/font" Target="fonts/OpenSans-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e9ed12aab_0_0:notes"/>
          <p:cNvSpPr/>
          <p:nvPr>
            <p:ph idx="2" type="sldImg"/>
          </p:nvPr>
        </p:nvSpPr>
        <p:spPr>
          <a:xfrm>
            <a:off x="2104459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e9ed12a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84b2d1663f_0_167:notes"/>
          <p:cNvSpPr/>
          <p:nvPr>
            <p:ph idx="2" type="sldImg"/>
          </p:nvPr>
        </p:nvSpPr>
        <p:spPr>
          <a:xfrm>
            <a:off x="2104459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84b2d1663f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84b2d1663f_0_207:notes"/>
          <p:cNvSpPr/>
          <p:nvPr>
            <p:ph idx="2" type="sldImg"/>
          </p:nvPr>
        </p:nvSpPr>
        <p:spPr>
          <a:xfrm>
            <a:off x="2104459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84b2d1663f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4b864f3db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64b864f3db_0_1:notes"/>
          <p:cNvSpPr/>
          <p:nvPr>
            <p:ph idx="2" type="sldImg"/>
          </p:nvPr>
        </p:nvSpPr>
        <p:spPr>
          <a:xfrm>
            <a:off x="2435369" y="685800"/>
            <a:ext cx="1987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4b2d1663f_0_249:notes"/>
          <p:cNvSpPr/>
          <p:nvPr>
            <p:ph idx="2" type="sldImg"/>
          </p:nvPr>
        </p:nvSpPr>
        <p:spPr>
          <a:xfrm>
            <a:off x="2104459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84b2d1663f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84b2d1663f_0_290:notes"/>
          <p:cNvSpPr/>
          <p:nvPr>
            <p:ph idx="2" type="sldImg"/>
          </p:nvPr>
        </p:nvSpPr>
        <p:spPr>
          <a:xfrm>
            <a:off x="2104459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84b2d1663f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64b864f3db_0_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64b864f3db_0_63:notes"/>
          <p:cNvSpPr/>
          <p:nvPr>
            <p:ph idx="2" type="sldImg"/>
          </p:nvPr>
        </p:nvSpPr>
        <p:spPr>
          <a:xfrm>
            <a:off x="2435369" y="685800"/>
            <a:ext cx="1987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64b864f3db_0_68:notes"/>
          <p:cNvSpPr/>
          <p:nvPr>
            <p:ph idx="2" type="sldImg"/>
          </p:nvPr>
        </p:nvSpPr>
        <p:spPr>
          <a:xfrm>
            <a:off x="2104459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64b864f3d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bbfcd4c3a_0_0:notes"/>
          <p:cNvSpPr/>
          <p:nvPr>
            <p:ph idx="2" type="sldImg"/>
          </p:nvPr>
        </p:nvSpPr>
        <p:spPr>
          <a:xfrm>
            <a:off x="2104459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bbfcd4c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bbfcd4c3a_0_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3bbfcd4c3a_0_41:notes"/>
          <p:cNvSpPr/>
          <p:nvPr>
            <p:ph idx="2" type="sldImg"/>
          </p:nvPr>
        </p:nvSpPr>
        <p:spPr>
          <a:xfrm>
            <a:off x="2435369" y="685800"/>
            <a:ext cx="1987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4b2d16620_0_19:notes"/>
          <p:cNvSpPr/>
          <p:nvPr>
            <p:ph idx="2" type="sldImg"/>
          </p:nvPr>
        </p:nvSpPr>
        <p:spPr>
          <a:xfrm>
            <a:off x="2104459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4b2d1662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4b2d16620_0_11:notes"/>
          <p:cNvSpPr/>
          <p:nvPr>
            <p:ph idx="2" type="sldImg"/>
          </p:nvPr>
        </p:nvSpPr>
        <p:spPr>
          <a:xfrm>
            <a:off x="2104459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84b2d1662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4b2d1663f_0_44:notes"/>
          <p:cNvSpPr/>
          <p:nvPr>
            <p:ph idx="2" type="sldImg"/>
          </p:nvPr>
        </p:nvSpPr>
        <p:spPr>
          <a:xfrm>
            <a:off x="2104459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84b2d1663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4b2d1663f_0_85:notes"/>
          <p:cNvSpPr/>
          <p:nvPr>
            <p:ph idx="2" type="sldImg"/>
          </p:nvPr>
        </p:nvSpPr>
        <p:spPr>
          <a:xfrm>
            <a:off x="2104459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4b2d1663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2fb0d8af8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62fb0d8af8_0_0:notes"/>
          <p:cNvSpPr/>
          <p:nvPr>
            <p:ph idx="2" type="sldImg"/>
          </p:nvPr>
        </p:nvSpPr>
        <p:spPr>
          <a:xfrm>
            <a:off x="2435369" y="685800"/>
            <a:ext cx="1987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84b2d1663f_0_126:notes"/>
          <p:cNvSpPr/>
          <p:nvPr>
            <p:ph idx="2" type="sldImg"/>
          </p:nvPr>
        </p:nvSpPr>
        <p:spPr>
          <a:xfrm>
            <a:off x="2104459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84b2d1663f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64945" y="5542289"/>
            <a:ext cx="7242600" cy="15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64945" y="2163089"/>
            <a:ext cx="7242600" cy="3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264945" y="5542289"/>
            <a:ext cx="7242600" cy="15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264945" y="2253729"/>
            <a:ext cx="7242600" cy="62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" type="body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6" name="Google Shape;66;p17"/>
          <p:cNvSpPr txBox="1"/>
          <p:nvPr>
            <p:ph idx="2" type="body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/>
          <p:nvPr>
            <p:ph type="title"/>
          </p:nvPr>
        </p:nvSpPr>
        <p:spPr>
          <a:xfrm>
            <a:off x="264945" y="1086507"/>
            <a:ext cx="2386800" cy="14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" name="Google Shape;71;p19"/>
          <p:cNvSpPr txBox="1"/>
          <p:nvPr>
            <p:ph idx="1" type="body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type="title"/>
          </p:nvPr>
        </p:nvSpPr>
        <p:spPr>
          <a:xfrm>
            <a:off x="416713" y="880293"/>
            <a:ext cx="5412600" cy="79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1"/>
          <p:cNvSpPr txBox="1"/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7" name="Google Shape;77;p21"/>
          <p:cNvSpPr txBox="1"/>
          <p:nvPr>
            <p:ph idx="1" type="subTitle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8" name="Google Shape;78;p21"/>
          <p:cNvSpPr txBox="1"/>
          <p:nvPr>
            <p:ph idx="2" type="body"/>
          </p:nvPr>
        </p:nvSpPr>
        <p:spPr>
          <a:xfrm>
            <a:off x="4198575" y="1415969"/>
            <a:ext cx="3261300" cy="72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/>
          <p:nvPr>
            <p:ph idx="1" type="body"/>
          </p:nvPr>
        </p:nvSpPr>
        <p:spPr>
          <a:xfrm>
            <a:off x="264945" y="8273124"/>
            <a:ext cx="5099100" cy="11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3"/>
          <p:cNvSpPr txBox="1"/>
          <p:nvPr>
            <p:ph hasCustomPrompt="1" type="title"/>
          </p:nvPr>
        </p:nvSpPr>
        <p:spPr>
          <a:xfrm>
            <a:off x="264945" y="2163089"/>
            <a:ext cx="7242600" cy="3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3" name="Google Shape;83;p23"/>
          <p:cNvSpPr txBox="1"/>
          <p:nvPr>
            <p:ph idx="1" type="body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6"/>
          <p:cNvSpPr txBox="1"/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1" name="Google Shape;91;p26"/>
          <p:cNvSpPr txBox="1"/>
          <p:nvPr>
            <p:ph idx="1" type="subTitle"/>
          </p:nvPr>
        </p:nvSpPr>
        <p:spPr>
          <a:xfrm>
            <a:off x="264945" y="5542289"/>
            <a:ext cx="7242600" cy="15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7"/>
          <p:cNvSpPr txBox="1"/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8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28"/>
          <p:cNvSpPr txBox="1"/>
          <p:nvPr>
            <p:ph idx="1" type="body"/>
          </p:nvPr>
        </p:nvSpPr>
        <p:spPr>
          <a:xfrm>
            <a:off x="264945" y="2253729"/>
            <a:ext cx="7242600" cy="62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1pPr>
            <a:lvl2pPr indent="-381000" lvl="1" marL="914400" rtl="0">
              <a:spcBef>
                <a:spcPts val="16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9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p29"/>
          <p:cNvSpPr txBox="1"/>
          <p:nvPr>
            <p:ph idx="1" type="body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29"/>
          <p:cNvSpPr txBox="1"/>
          <p:nvPr>
            <p:ph idx="2" type="body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0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1"/>
          <p:cNvSpPr txBox="1"/>
          <p:nvPr>
            <p:ph type="title"/>
          </p:nvPr>
        </p:nvSpPr>
        <p:spPr>
          <a:xfrm>
            <a:off x="264945" y="1086507"/>
            <a:ext cx="2386800" cy="14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31"/>
          <p:cNvSpPr txBox="1"/>
          <p:nvPr>
            <p:ph idx="1" type="body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2"/>
          <p:cNvSpPr txBox="1"/>
          <p:nvPr>
            <p:ph type="title"/>
          </p:nvPr>
        </p:nvSpPr>
        <p:spPr>
          <a:xfrm>
            <a:off x="416713" y="880293"/>
            <a:ext cx="5412600" cy="79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3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3"/>
          <p:cNvSpPr txBox="1"/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1" name="Google Shape;111;p33"/>
          <p:cNvSpPr txBox="1"/>
          <p:nvPr>
            <p:ph idx="1" type="subTitle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33"/>
          <p:cNvSpPr txBox="1"/>
          <p:nvPr>
            <p:ph idx="2" type="body"/>
          </p:nvPr>
        </p:nvSpPr>
        <p:spPr>
          <a:xfrm>
            <a:off x="4198575" y="1415969"/>
            <a:ext cx="3261300" cy="72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4"/>
          <p:cNvSpPr txBox="1"/>
          <p:nvPr>
            <p:ph idx="1" type="body"/>
          </p:nvPr>
        </p:nvSpPr>
        <p:spPr>
          <a:xfrm>
            <a:off x="264945" y="8273124"/>
            <a:ext cx="5099100" cy="11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5"/>
          <p:cNvSpPr txBox="1"/>
          <p:nvPr>
            <p:ph hasCustomPrompt="1" type="title"/>
          </p:nvPr>
        </p:nvSpPr>
        <p:spPr>
          <a:xfrm>
            <a:off x="264945" y="2163089"/>
            <a:ext cx="7242600" cy="3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7" name="Google Shape;117;p35"/>
          <p:cNvSpPr txBox="1"/>
          <p:nvPr>
            <p:ph idx="1" type="body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8"/>
          <p:cNvSpPr txBox="1"/>
          <p:nvPr>
            <p:ph type="title"/>
          </p:nvPr>
        </p:nvSpPr>
        <p:spPr>
          <a:xfrm>
            <a:off x="1540817" y="1689497"/>
            <a:ext cx="4690800" cy="3405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25" name="Google Shape;125;p38"/>
          <p:cNvSpPr txBox="1"/>
          <p:nvPr>
            <p:ph idx="1" type="body"/>
          </p:nvPr>
        </p:nvSpPr>
        <p:spPr>
          <a:xfrm>
            <a:off x="1540817" y="5186362"/>
            <a:ext cx="4690800" cy="11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26" name="Google Shape;126;p38"/>
          <p:cNvSpPr txBox="1"/>
          <p:nvPr>
            <p:ph idx="12" type="sldNum"/>
          </p:nvPr>
        </p:nvSpPr>
        <p:spPr>
          <a:xfrm>
            <a:off x="3804541" y="9541073"/>
            <a:ext cx="157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 type="tx">
  <p:cSld name="TITLE_AND_BOD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9"/>
          <p:cNvSpPr/>
          <p:nvPr>
            <p:ph idx="2" type="pic"/>
          </p:nvPr>
        </p:nvSpPr>
        <p:spPr>
          <a:xfrm>
            <a:off x="1691673" y="654843"/>
            <a:ext cx="4383300" cy="6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413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1066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1231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1397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15621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29" name="Google Shape;129;p39"/>
          <p:cNvSpPr txBox="1"/>
          <p:nvPr>
            <p:ph type="title"/>
          </p:nvPr>
        </p:nvSpPr>
        <p:spPr>
          <a:xfrm>
            <a:off x="1540817" y="6928247"/>
            <a:ext cx="4690800" cy="14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0" name="Google Shape;130;p39"/>
          <p:cNvSpPr txBox="1"/>
          <p:nvPr>
            <p:ph idx="1" type="body"/>
          </p:nvPr>
        </p:nvSpPr>
        <p:spPr>
          <a:xfrm>
            <a:off x="1540817" y="8447484"/>
            <a:ext cx="4690800" cy="11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1" name="Google Shape;131;p39"/>
          <p:cNvSpPr txBox="1"/>
          <p:nvPr>
            <p:ph idx="12" type="sldNum"/>
          </p:nvPr>
        </p:nvSpPr>
        <p:spPr>
          <a:xfrm>
            <a:off x="3804541" y="9534525"/>
            <a:ext cx="157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0"/>
          <p:cNvSpPr txBox="1"/>
          <p:nvPr>
            <p:ph type="title"/>
          </p:nvPr>
        </p:nvSpPr>
        <p:spPr>
          <a:xfrm>
            <a:off x="1540817" y="3326606"/>
            <a:ext cx="4690800" cy="34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4" name="Google Shape;134;p40"/>
          <p:cNvSpPr txBox="1"/>
          <p:nvPr>
            <p:ph idx="12" type="sldNum"/>
          </p:nvPr>
        </p:nvSpPr>
        <p:spPr>
          <a:xfrm>
            <a:off x="3804541" y="9541073"/>
            <a:ext cx="157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1"/>
          <p:cNvSpPr/>
          <p:nvPr>
            <p:ph idx="2" type="pic"/>
          </p:nvPr>
        </p:nvSpPr>
        <p:spPr>
          <a:xfrm>
            <a:off x="3982975" y="654843"/>
            <a:ext cx="2391000" cy="84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413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1066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1231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1397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15621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7" name="Google Shape;137;p41"/>
          <p:cNvSpPr txBox="1"/>
          <p:nvPr>
            <p:ph type="title"/>
          </p:nvPr>
        </p:nvSpPr>
        <p:spPr>
          <a:xfrm>
            <a:off x="1398501" y="654843"/>
            <a:ext cx="2391000" cy="4112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8" name="Google Shape;138;p41"/>
          <p:cNvSpPr txBox="1"/>
          <p:nvPr>
            <p:ph idx="1" type="body"/>
          </p:nvPr>
        </p:nvSpPr>
        <p:spPr>
          <a:xfrm>
            <a:off x="1398501" y="4911328"/>
            <a:ext cx="2391000" cy="42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9" name="Google Shape;139;p41"/>
          <p:cNvSpPr txBox="1"/>
          <p:nvPr>
            <p:ph idx="12" type="sldNum"/>
          </p:nvPr>
        </p:nvSpPr>
        <p:spPr>
          <a:xfrm>
            <a:off x="3804541" y="9541073"/>
            <a:ext cx="157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2"/>
          <p:cNvSpPr txBox="1"/>
          <p:nvPr>
            <p:ph type="title"/>
          </p:nvPr>
        </p:nvSpPr>
        <p:spPr>
          <a:xfrm>
            <a:off x="1398501" y="458391"/>
            <a:ext cx="4975200" cy="22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42" name="Google Shape;142;p42"/>
          <p:cNvSpPr txBox="1"/>
          <p:nvPr>
            <p:ph idx="12" type="sldNum"/>
          </p:nvPr>
        </p:nvSpPr>
        <p:spPr>
          <a:xfrm>
            <a:off x="3804541" y="9541073"/>
            <a:ext cx="157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3"/>
          <p:cNvSpPr txBox="1"/>
          <p:nvPr>
            <p:ph type="title"/>
          </p:nvPr>
        </p:nvSpPr>
        <p:spPr>
          <a:xfrm>
            <a:off x="1398501" y="458391"/>
            <a:ext cx="4975200" cy="22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45" name="Google Shape;145;p43"/>
          <p:cNvSpPr txBox="1"/>
          <p:nvPr>
            <p:ph idx="1" type="body"/>
          </p:nvPr>
        </p:nvSpPr>
        <p:spPr>
          <a:xfrm>
            <a:off x="1398501" y="2684859"/>
            <a:ext cx="4975200" cy="64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46" name="Google Shape;146;p43"/>
          <p:cNvSpPr txBox="1"/>
          <p:nvPr>
            <p:ph idx="12" type="sldNum"/>
          </p:nvPr>
        </p:nvSpPr>
        <p:spPr>
          <a:xfrm>
            <a:off x="3804541" y="9541073"/>
            <a:ext cx="157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4"/>
          <p:cNvSpPr/>
          <p:nvPr>
            <p:ph idx="2" type="pic"/>
          </p:nvPr>
        </p:nvSpPr>
        <p:spPr>
          <a:xfrm>
            <a:off x="3982975" y="2684859"/>
            <a:ext cx="2391000" cy="6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413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1066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1231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1397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15621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49" name="Google Shape;149;p44"/>
          <p:cNvSpPr txBox="1"/>
          <p:nvPr>
            <p:ph type="title"/>
          </p:nvPr>
        </p:nvSpPr>
        <p:spPr>
          <a:xfrm>
            <a:off x="1398501" y="458391"/>
            <a:ext cx="4975200" cy="22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0" name="Google Shape;150;p44"/>
          <p:cNvSpPr txBox="1"/>
          <p:nvPr>
            <p:ph idx="1" type="body"/>
          </p:nvPr>
        </p:nvSpPr>
        <p:spPr>
          <a:xfrm>
            <a:off x="1398501" y="2684859"/>
            <a:ext cx="2391000" cy="64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Char char="•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Char char="•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Char char="•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Char char="•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Char char="•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1" name="Google Shape;151;p44"/>
          <p:cNvSpPr txBox="1"/>
          <p:nvPr>
            <p:ph idx="12" type="sldNum"/>
          </p:nvPr>
        </p:nvSpPr>
        <p:spPr>
          <a:xfrm>
            <a:off x="3804541" y="9541073"/>
            <a:ext cx="157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5"/>
          <p:cNvSpPr txBox="1"/>
          <p:nvPr>
            <p:ph idx="1" type="body"/>
          </p:nvPr>
        </p:nvSpPr>
        <p:spPr>
          <a:xfrm>
            <a:off x="1398501" y="1309687"/>
            <a:ext cx="4975200" cy="74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4" name="Google Shape;154;p45"/>
          <p:cNvSpPr txBox="1"/>
          <p:nvPr>
            <p:ph idx="12" type="sldNum"/>
          </p:nvPr>
        </p:nvSpPr>
        <p:spPr>
          <a:xfrm>
            <a:off x="3804541" y="9541073"/>
            <a:ext cx="157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6"/>
          <p:cNvSpPr/>
          <p:nvPr>
            <p:ph idx="2" type="pic"/>
          </p:nvPr>
        </p:nvSpPr>
        <p:spPr>
          <a:xfrm>
            <a:off x="3982975" y="5251847"/>
            <a:ext cx="2391000" cy="38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413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1066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1231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1397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15621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7" name="Google Shape;157;p46"/>
          <p:cNvSpPr/>
          <p:nvPr>
            <p:ph idx="3" type="pic"/>
          </p:nvPr>
        </p:nvSpPr>
        <p:spPr>
          <a:xfrm>
            <a:off x="3985763" y="916781"/>
            <a:ext cx="2391000" cy="38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413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1066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1231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1397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15621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8" name="Google Shape;158;p46"/>
          <p:cNvSpPr/>
          <p:nvPr>
            <p:ph idx="4" type="pic"/>
          </p:nvPr>
        </p:nvSpPr>
        <p:spPr>
          <a:xfrm>
            <a:off x="1398501" y="916781"/>
            <a:ext cx="2391000" cy="82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413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1066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1231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1397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15621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9" name="Google Shape;159;p46"/>
          <p:cNvSpPr txBox="1"/>
          <p:nvPr>
            <p:ph idx="12" type="sldNum"/>
          </p:nvPr>
        </p:nvSpPr>
        <p:spPr>
          <a:xfrm>
            <a:off x="3804541" y="9541073"/>
            <a:ext cx="157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7"/>
          <p:cNvSpPr txBox="1"/>
          <p:nvPr>
            <p:ph idx="1" type="body"/>
          </p:nvPr>
        </p:nvSpPr>
        <p:spPr>
          <a:xfrm>
            <a:off x="1540817" y="6561534"/>
            <a:ext cx="4690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62" name="Google Shape;162;p47"/>
          <p:cNvSpPr txBox="1"/>
          <p:nvPr>
            <p:ph idx="2" type="body"/>
          </p:nvPr>
        </p:nvSpPr>
        <p:spPr>
          <a:xfrm>
            <a:off x="1540817" y="4400259"/>
            <a:ext cx="4690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63" name="Google Shape;163;p47"/>
          <p:cNvSpPr txBox="1"/>
          <p:nvPr>
            <p:ph idx="12" type="sldNum"/>
          </p:nvPr>
        </p:nvSpPr>
        <p:spPr>
          <a:xfrm>
            <a:off x="3804541" y="9541073"/>
            <a:ext cx="157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8"/>
          <p:cNvSpPr/>
          <p:nvPr>
            <p:ph idx="2" type="pic"/>
          </p:nvPr>
        </p:nvSpPr>
        <p:spPr>
          <a:xfrm>
            <a:off x="971550" y="0"/>
            <a:ext cx="582930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413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1066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1231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1397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15621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66" name="Google Shape;166;p48"/>
          <p:cNvSpPr txBox="1"/>
          <p:nvPr>
            <p:ph idx="12" type="sldNum"/>
          </p:nvPr>
        </p:nvSpPr>
        <p:spPr>
          <a:xfrm>
            <a:off x="3804541" y="9541073"/>
            <a:ext cx="157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9"/>
          <p:cNvSpPr txBox="1"/>
          <p:nvPr>
            <p:ph idx="12" type="sldNum"/>
          </p:nvPr>
        </p:nvSpPr>
        <p:spPr>
          <a:xfrm>
            <a:off x="3804541" y="9541073"/>
            <a:ext cx="157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BODY_1">
  <p:cSld name="TITLE_AND_BODY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0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71" name="Google Shape;171;p50"/>
          <p:cNvSpPr txBox="1"/>
          <p:nvPr>
            <p:ph idx="1" type="body"/>
          </p:nvPr>
        </p:nvSpPr>
        <p:spPr>
          <a:xfrm>
            <a:off x="264945" y="2253729"/>
            <a:ext cx="7242600" cy="62397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rtl="0">
              <a:spcBef>
                <a:spcPts val="22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2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rtl="0">
              <a:spcBef>
                <a:spcPts val="2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2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>
              <a:spcBef>
                <a:spcPts val="2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>
              <a:spcBef>
                <a:spcPts val="22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22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22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22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64945" y="1086507"/>
            <a:ext cx="2386800" cy="14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16713" y="880293"/>
            <a:ext cx="5412600" cy="79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198575" y="1415969"/>
            <a:ext cx="3261300" cy="72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64945" y="8273124"/>
            <a:ext cx="5099100" cy="11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64945" y="2253729"/>
            <a:ext cx="7242600" cy="6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3"/>
          <p:cNvSpPr/>
          <p:nvPr/>
        </p:nvSpPr>
        <p:spPr>
          <a:xfrm>
            <a:off x="-11" y="964431"/>
            <a:ext cx="32400" cy="931500"/>
          </a:xfrm>
          <a:prstGeom prst="rect">
            <a:avLst/>
          </a:prstGeom>
          <a:solidFill>
            <a:srgbClr val="02B4E5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4" name="Google Shape;54;p1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6744176" y="8934689"/>
            <a:ext cx="808095" cy="27314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5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4000"/>
              <a:buFont typeface="Open Sans"/>
              <a:buNone/>
              <a:defRPr sz="40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" name="Google Shape;87;p25"/>
          <p:cNvSpPr txBox="1"/>
          <p:nvPr>
            <p:ph idx="1" type="body"/>
          </p:nvPr>
        </p:nvSpPr>
        <p:spPr>
          <a:xfrm>
            <a:off x="264945" y="2253729"/>
            <a:ext cx="7242600" cy="6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 Light"/>
              <a:buChar char="●"/>
              <a:defRPr sz="18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○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■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●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○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■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●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○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 Light"/>
              <a:buChar char="■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88" name="Google Shape;88;p25"/>
          <p:cNvSpPr/>
          <p:nvPr/>
        </p:nvSpPr>
        <p:spPr>
          <a:xfrm>
            <a:off x="-11" y="964431"/>
            <a:ext cx="32400" cy="931500"/>
          </a:xfrm>
          <a:prstGeom prst="rect">
            <a:avLst/>
          </a:prstGeom>
          <a:solidFill>
            <a:srgbClr val="02B4E5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7"/>
          <p:cNvSpPr txBox="1"/>
          <p:nvPr>
            <p:ph type="title"/>
          </p:nvPr>
        </p:nvSpPr>
        <p:spPr>
          <a:xfrm>
            <a:off x="1398501" y="458391"/>
            <a:ext cx="4975200" cy="22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21" name="Google Shape;121;p37"/>
          <p:cNvSpPr txBox="1"/>
          <p:nvPr>
            <p:ph idx="1" type="body"/>
          </p:nvPr>
        </p:nvSpPr>
        <p:spPr>
          <a:xfrm>
            <a:off x="1398501" y="2684859"/>
            <a:ext cx="4975200" cy="64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22" name="Google Shape;122;p37"/>
          <p:cNvSpPr txBox="1"/>
          <p:nvPr>
            <p:ph idx="12" type="sldNum"/>
          </p:nvPr>
        </p:nvSpPr>
        <p:spPr>
          <a:xfrm>
            <a:off x="3804541" y="9541073"/>
            <a:ext cx="157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1"/>
          <p:cNvSpPr/>
          <p:nvPr/>
        </p:nvSpPr>
        <p:spPr>
          <a:xfrm>
            <a:off x="3504215" y="3857676"/>
            <a:ext cx="764100" cy="74400"/>
          </a:xfrm>
          <a:prstGeom prst="rect">
            <a:avLst/>
          </a:prstGeom>
          <a:solidFill>
            <a:srgbClr val="02B4E5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77" name="Google Shape;177;p51"/>
          <p:cNvGrpSpPr/>
          <p:nvPr/>
        </p:nvGrpSpPr>
        <p:grpSpPr>
          <a:xfrm>
            <a:off x="0" y="0"/>
            <a:ext cx="7772475" cy="10058400"/>
            <a:chOff x="0" y="0"/>
            <a:chExt cx="7772475" cy="10058400"/>
          </a:xfrm>
        </p:grpSpPr>
        <p:pic>
          <p:nvPicPr>
            <p:cNvPr id="178" name="Google Shape;178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7772400" cy="10058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" name="Google Shape;179;p51"/>
            <p:cNvPicPr preferRelativeResize="0"/>
            <p:nvPr/>
          </p:nvPicPr>
          <p:blipFill rotWithShape="1">
            <a:blip r:embed="rId3">
              <a:alphaModFix/>
            </a:blip>
            <a:srcRect b="86384" l="0" r="0" t="0"/>
            <a:stretch/>
          </p:blipFill>
          <p:spPr>
            <a:xfrm>
              <a:off x="75" y="999200"/>
              <a:ext cx="7772400" cy="2433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0" name="Google Shape;180;p51"/>
            <p:cNvSpPr txBox="1"/>
            <p:nvPr/>
          </p:nvSpPr>
          <p:spPr>
            <a:xfrm>
              <a:off x="746775" y="999200"/>
              <a:ext cx="6279000" cy="217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Applying Iterative Design Principles to a Live Product</a:t>
              </a:r>
              <a:endPara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81" name="Google Shape;181;p51"/>
          <p:cNvSpPr txBox="1"/>
          <p:nvPr/>
        </p:nvSpPr>
        <p:spPr>
          <a:xfrm>
            <a:off x="0" y="7882200"/>
            <a:ext cx="4863300" cy="217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Name:  </a:t>
            </a:r>
            <a:endParaRPr i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Date: </a:t>
            </a:r>
            <a:endParaRPr i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60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3D49"/>
                </a:solidFill>
              </a:rPr>
              <a:t>User Segments</a:t>
            </a:r>
            <a:endParaRPr b="1" sz="4000">
              <a:solidFill>
                <a:srgbClr val="2E3D49"/>
              </a:solidFill>
            </a:endParaRPr>
          </a:p>
        </p:txBody>
      </p:sp>
      <p:sp>
        <p:nvSpPr>
          <p:cNvPr id="243" name="Google Shape;243;p60"/>
          <p:cNvSpPr txBox="1"/>
          <p:nvPr>
            <p:ph idx="1" type="body"/>
          </p:nvPr>
        </p:nvSpPr>
        <p:spPr>
          <a:xfrm>
            <a:off x="264945" y="2253729"/>
            <a:ext cx="7242600" cy="62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525C65"/>
              </a:buClr>
              <a:buSzPts val="2200"/>
              <a:buFont typeface="Open Sans Light"/>
              <a:buChar char="●"/>
            </a:pPr>
            <a:r>
              <a:rPr lang="en" sz="2200">
                <a:solidFill>
                  <a:srgbClr val="525C65"/>
                </a:solidFill>
                <a:highlight>
                  <a:schemeClr val="lt1"/>
                </a:highlight>
                <a:latin typeface="Open Sans Light"/>
                <a:ea typeface="Open Sans Light"/>
                <a:cs typeface="Open Sans Light"/>
                <a:sym typeface="Open Sans Light"/>
              </a:rPr>
              <a:t>Identify 2 demographic attributes present in the data that allow for segment analysis</a:t>
            </a:r>
            <a:endParaRPr sz="2200">
              <a:solidFill>
                <a:srgbClr val="525C65"/>
              </a:solidFill>
              <a:highlight>
                <a:schemeClr val="lt1"/>
              </a:highlight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525C65"/>
              </a:buClr>
              <a:buSzPts val="2200"/>
              <a:buFont typeface="Open Sans Light"/>
              <a:buChar char="●"/>
            </a:pPr>
            <a:r>
              <a:rPr lang="en" sz="2200">
                <a:solidFill>
                  <a:srgbClr val="525C65"/>
                </a:solidFill>
                <a:highlight>
                  <a:schemeClr val="lt1"/>
                </a:highlight>
                <a:latin typeface="Open Sans Light"/>
                <a:ea typeface="Open Sans Light"/>
                <a:cs typeface="Open Sans Light"/>
                <a:sym typeface="Open Sans Light"/>
              </a:rPr>
              <a:t>For each demographic attribute, p</a:t>
            </a:r>
            <a:r>
              <a:rPr lang="en" sz="2200">
                <a:solidFill>
                  <a:srgbClr val="525C65"/>
                </a:solidFill>
                <a:highlight>
                  <a:schemeClr val="lt1"/>
                </a:highlight>
                <a:latin typeface="Open Sans Light"/>
                <a:ea typeface="Open Sans Light"/>
                <a:cs typeface="Open Sans Light"/>
                <a:sym typeface="Open Sans Light"/>
              </a:rPr>
              <a:t>rovide the </a:t>
            </a:r>
            <a:r>
              <a:rPr lang="en" sz="2200">
                <a:solidFill>
                  <a:srgbClr val="525C65"/>
                </a:solidFill>
                <a:highlight>
                  <a:schemeClr val="lt1"/>
                </a:highlight>
                <a:latin typeface="Open Sans Light"/>
                <a:ea typeface="Open Sans Light"/>
                <a:cs typeface="Open Sans Light"/>
                <a:sym typeface="Open Sans Light"/>
              </a:rPr>
              <a:t>number of users in each </a:t>
            </a:r>
            <a:r>
              <a:rPr lang="en" sz="2200">
                <a:solidFill>
                  <a:srgbClr val="525C65"/>
                </a:solidFill>
                <a:highlight>
                  <a:schemeClr val="lt1"/>
                </a:highlight>
                <a:latin typeface="Open Sans Light"/>
                <a:ea typeface="Open Sans Light"/>
                <a:cs typeface="Open Sans Light"/>
                <a:sym typeface="Open Sans Light"/>
              </a:rPr>
              <a:t>segment group</a:t>
            </a:r>
            <a:endParaRPr sz="2200">
              <a:solidFill>
                <a:srgbClr val="525C65"/>
              </a:solidFill>
              <a:highlight>
                <a:schemeClr val="lt1"/>
              </a:highlight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525C65"/>
              </a:buClr>
              <a:buSzPts val="2200"/>
              <a:buFont typeface="Open Sans Light"/>
              <a:buChar char="●"/>
            </a:pPr>
            <a:r>
              <a:rPr lang="en" sz="2200">
                <a:solidFill>
                  <a:srgbClr val="525C65"/>
                </a:solidFill>
                <a:highlight>
                  <a:schemeClr val="lt1"/>
                </a:highlight>
                <a:latin typeface="Open Sans Light"/>
                <a:ea typeface="Open Sans Light"/>
                <a:cs typeface="Open Sans Light"/>
                <a:sym typeface="Open Sans Light"/>
              </a:rPr>
              <a:t>For each demographic attribute, i</a:t>
            </a:r>
            <a:r>
              <a:rPr lang="en" sz="2200">
                <a:solidFill>
                  <a:srgbClr val="525C65"/>
                </a:solidFill>
                <a:highlight>
                  <a:schemeClr val="lt1"/>
                </a:highlight>
                <a:latin typeface="Open Sans Light"/>
                <a:ea typeface="Open Sans Light"/>
                <a:cs typeface="Open Sans Light"/>
                <a:sym typeface="Open Sans Light"/>
              </a:rPr>
              <a:t>dentify the segment group with the largest number of users</a:t>
            </a:r>
            <a:endParaRPr i="1" sz="2200">
              <a:solidFill>
                <a:srgbClr val="525C65"/>
              </a:solidFill>
              <a:highlight>
                <a:srgbClr val="FFFFFF"/>
              </a:highlight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i="1" lang="en" sz="2200">
                <a:solidFill>
                  <a:srgbClr val="525C65"/>
                </a:solidFill>
                <a:highlight>
                  <a:srgbClr val="FFFFFF"/>
                </a:highlight>
                <a:latin typeface="Open Sans Light"/>
                <a:ea typeface="Open Sans Light"/>
                <a:cs typeface="Open Sans Light"/>
                <a:sym typeface="Open Sans Light"/>
              </a:rPr>
            </a:br>
            <a:endParaRPr i="1" sz="2200">
              <a:solidFill>
                <a:srgbClr val="525C65"/>
              </a:solidFill>
              <a:highlight>
                <a:srgbClr val="FFFFFF"/>
              </a:highlight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2200">
              <a:solidFill>
                <a:srgbClr val="525C65"/>
              </a:solidFill>
              <a:highlight>
                <a:srgbClr val="FFFFFF"/>
              </a:highlight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61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3D49"/>
                </a:solidFill>
              </a:rPr>
              <a:t>Segment</a:t>
            </a:r>
            <a:r>
              <a:rPr b="1" lang="en" sz="4000">
                <a:solidFill>
                  <a:srgbClr val="2E3D49"/>
                </a:solidFill>
              </a:rPr>
              <a:t> Analysis of Funnel</a:t>
            </a:r>
            <a:endParaRPr b="1" sz="4000">
              <a:solidFill>
                <a:srgbClr val="2E3D49"/>
              </a:solidFill>
            </a:endParaRPr>
          </a:p>
        </p:txBody>
      </p:sp>
      <p:sp>
        <p:nvSpPr>
          <p:cNvPr id="249" name="Google Shape;249;p61"/>
          <p:cNvSpPr txBox="1"/>
          <p:nvPr>
            <p:ph idx="1" type="body"/>
          </p:nvPr>
        </p:nvSpPr>
        <p:spPr>
          <a:xfrm>
            <a:off x="264945" y="2253729"/>
            <a:ext cx="7242600" cy="62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525C65"/>
                </a:solidFill>
                <a:highlight>
                  <a:schemeClr val="lt1"/>
                </a:highlight>
              </a:rPr>
              <a:t>Identify Opportunities for Improvement</a:t>
            </a:r>
            <a:endParaRPr i="1" sz="2200">
              <a:solidFill>
                <a:srgbClr val="525C65"/>
              </a:solidFill>
              <a:highlight>
                <a:srgbClr val="FFFFFF"/>
              </a:highlight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Clr>
                <a:srgbClr val="525C65"/>
              </a:buClr>
              <a:buSzPts val="2200"/>
              <a:buChar char="●"/>
            </a:pPr>
            <a:r>
              <a:rPr lang="en" sz="2200">
                <a:solidFill>
                  <a:srgbClr val="525C65"/>
                </a:solidFill>
                <a:highlight>
                  <a:srgbClr val="FFFFFF"/>
                </a:highlight>
                <a:latin typeface="Open Sans Light"/>
                <a:ea typeface="Open Sans Light"/>
                <a:cs typeface="Open Sans Light"/>
                <a:sym typeface="Open Sans Light"/>
              </a:rPr>
              <a:t>Perform a funnel analysis by segment</a:t>
            </a:r>
            <a:r>
              <a:rPr lang="en" sz="2200">
                <a:solidFill>
                  <a:srgbClr val="525C65"/>
                </a:solidFill>
                <a:highlight>
                  <a:srgbClr val="FFFFFF"/>
                </a:highlight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n" sz="2200">
                <a:solidFill>
                  <a:srgbClr val="525C65"/>
                </a:solidFill>
                <a:highlight>
                  <a:srgbClr val="FFFFFF"/>
                </a:highlight>
                <a:latin typeface="Open Sans Light"/>
                <a:ea typeface="Open Sans Light"/>
                <a:cs typeface="Open Sans Light"/>
                <a:sym typeface="Open Sans Light"/>
              </a:rPr>
              <a:t>for all identified demographic attributes and describe the results</a:t>
            </a:r>
            <a:endParaRPr sz="2200">
              <a:solidFill>
                <a:srgbClr val="525C65"/>
              </a:solidFill>
              <a:highlight>
                <a:srgbClr val="FFFFFF"/>
              </a:highlight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525C65"/>
              </a:buClr>
              <a:buSzPts val="2200"/>
              <a:buFont typeface="Open Sans Light"/>
              <a:buChar char="●"/>
            </a:pPr>
            <a:r>
              <a:rPr lang="en" sz="2200">
                <a:solidFill>
                  <a:srgbClr val="525C65"/>
                </a:solidFill>
                <a:highlight>
                  <a:srgbClr val="FFFFFF"/>
                </a:highlight>
                <a:latin typeface="Open Sans Light"/>
                <a:ea typeface="Open Sans Light"/>
                <a:cs typeface="Open Sans Light"/>
                <a:sym typeface="Open Sans Light"/>
              </a:rPr>
              <a:t>If underperformance for a segment in an attribute is identified, a</a:t>
            </a:r>
            <a:r>
              <a:rPr lang="en" sz="2200">
                <a:solidFill>
                  <a:srgbClr val="525C65"/>
                </a:solidFill>
                <a:highlight>
                  <a:srgbClr val="FFFFFF"/>
                </a:highlight>
                <a:latin typeface="Open Sans Light"/>
                <a:ea typeface="Open Sans Light"/>
                <a:cs typeface="Open Sans Light"/>
                <a:sym typeface="Open Sans Light"/>
              </a:rPr>
              <a:t>dd a visual showing the average funnel conversion by segment group for that </a:t>
            </a:r>
            <a:r>
              <a:rPr lang="en" sz="2200">
                <a:solidFill>
                  <a:srgbClr val="525C65"/>
                </a:solidFill>
                <a:highlight>
                  <a:srgbClr val="FFFFFF"/>
                </a:highlight>
                <a:latin typeface="Open Sans Light"/>
                <a:ea typeface="Open Sans Light"/>
                <a:cs typeface="Open Sans Light"/>
                <a:sym typeface="Open Sans Light"/>
              </a:rPr>
              <a:t>demographic</a:t>
            </a:r>
            <a:endParaRPr sz="2200">
              <a:solidFill>
                <a:srgbClr val="525C65"/>
              </a:solidFill>
              <a:highlight>
                <a:srgbClr val="FFFFFF"/>
              </a:highlight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2200">
              <a:solidFill>
                <a:srgbClr val="525C65"/>
              </a:solidFill>
              <a:highlight>
                <a:srgbClr val="FFFFFF"/>
              </a:highlight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50" name="Google Shape;250;p61"/>
          <p:cNvSpPr/>
          <p:nvPr/>
        </p:nvSpPr>
        <p:spPr>
          <a:xfrm>
            <a:off x="6550350" y="8740400"/>
            <a:ext cx="1060200" cy="64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3BBC0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62"/>
          <p:cNvSpPr/>
          <p:nvPr/>
        </p:nvSpPr>
        <p:spPr>
          <a:xfrm>
            <a:off x="1807121" y="4003549"/>
            <a:ext cx="4158000" cy="24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b="1" lang="en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Step 3</a:t>
            </a:r>
            <a:endParaRPr b="1" sz="3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Hypothesis &amp; Next Steps</a:t>
            </a:r>
            <a:endParaRPr sz="3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6" name="Google Shape;256;p62"/>
          <p:cNvSpPr/>
          <p:nvPr/>
        </p:nvSpPr>
        <p:spPr>
          <a:xfrm>
            <a:off x="3582591" y="3663029"/>
            <a:ext cx="607200" cy="74400"/>
          </a:xfrm>
          <a:prstGeom prst="rect">
            <a:avLst/>
          </a:prstGeom>
          <a:solidFill>
            <a:srgbClr val="02B4E5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02B4E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63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3D49"/>
                </a:solidFill>
              </a:rPr>
              <a:t>Review Qualitative Data</a:t>
            </a:r>
            <a:endParaRPr b="1" sz="4000">
              <a:solidFill>
                <a:srgbClr val="2E3D49"/>
              </a:solidFill>
            </a:endParaRPr>
          </a:p>
        </p:txBody>
      </p:sp>
      <p:sp>
        <p:nvSpPr>
          <p:cNvPr id="262" name="Google Shape;262;p63"/>
          <p:cNvSpPr txBox="1"/>
          <p:nvPr>
            <p:ph idx="1" type="body"/>
          </p:nvPr>
        </p:nvSpPr>
        <p:spPr>
          <a:xfrm>
            <a:off x="264945" y="2253729"/>
            <a:ext cx="7242600" cy="62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525C65"/>
              </a:buClr>
              <a:buSzPts val="2200"/>
              <a:buFont typeface="Open Sans Light"/>
              <a:buChar char="●"/>
            </a:pPr>
            <a:r>
              <a:rPr lang="en" sz="2200">
                <a:solidFill>
                  <a:srgbClr val="525C65"/>
                </a:solidFill>
                <a:highlight>
                  <a:schemeClr val="lt1"/>
                </a:highlight>
                <a:latin typeface="Open Sans Light"/>
                <a:ea typeface="Open Sans Light"/>
                <a:cs typeface="Open Sans Light"/>
                <a:sym typeface="Open Sans Light"/>
              </a:rPr>
              <a:t>Read user interviews to understand “why” any funnel under-performance seen in Step 2 might occur</a:t>
            </a:r>
            <a:endParaRPr sz="2200">
              <a:solidFill>
                <a:srgbClr val="525C65"/>
              </a:solidFill>
              <a:highlight>
                <a:schemeClr val="lt1"/>
              </a:highlight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525C65"/>
              </a:buClr>
              <a:buSzPts val="2200"/>
              <a:buFont typeface="Open Sans Light"/>
              <a:buChar char="●"/>
            </a:pPr>
            <a:r>
              <a:rPr lang="en" sz="2200">
                <a:solidFill>
                  <a:srgbClr val="525C65"/>
                </a:solidFill>
                <a:highlight>
                  <a:schemeClr val="lt1"/>
                </a:highlight>
                <a:latin typeface="Open Sans Light"/>
                <a:ea typeface="Open Sans Light"/>
                <a:cs typeface="Open Sans Light"/>
                <a:sym typeface="Open Sans Light"/>
              </a:rPr>
              <a:t>List your </a:t>
            </a:r>
            <a:r>
              <a:rPr lang="en" sz="2200">
                <a:solidFill>
                  <a:srgbClr val="525C65"/>
                </a:solidFill>
                <a:highlight>
                  <a:schemeClr val="lt1"/>
                </a:highlight>
                <a:latin typeface="Open Sans Light"/>
                <a:ea typeface="Open Sans Light"/>
                <a:cs typeface="Open Sans Light"/>
                <a:sym typeface="Open Sans Light"/>
              </a:rPr>
              <a:t>hypothesis </a:t>
            </a:r>
            <a:r>
              <a:rPr lang="en" sz="2200">
                <a:solidFill>
                  <a:srgbClr val="525C65"/>
                </a:solidFill>
                <a:highlight>
                  <a:schemeClr val="lt1"/>
                </a:highlight>
                <a:latin typeface="Open Sans Light"/>
                <a:ea typeface="Open Sans Light"/>
                <a:cs typeface="Open Sans Light"/>
                <a:sym typeface="Open Sans Light"/>
              </a:rPr>
              <a:t>for what customer need is being under-served</a:t>
            </a:r>
            <a:endParaRPr sz="2200">
              <a:solidFill>
                <a:srgbClr val="525C65"/>
              </a:solidFill>
              <a:highlight>
                <a:schemeClr val="lt1"/>
              </a:highlight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525C65"/>
              </a:buClr>
              <a:buSzPts val="2200"/>
              <a:buFont typeface="Open Sans Light"/>
              <a:buChar char="●"/>
            </a:pPr>
            <a:r>
              <a:rPr lang="en" sz="2200">
                <a:solidFill>
                  <a:srgbClr val="525C65"/>
                </a:solidFill>
                <a:highlight>
                  <a:schemeClr val="lt1"/>
                </a:highlight>
                <a:latin typeface="Open Sans Light"/>
                <a:ea typeface="Open Sans Light"/>
                <a:cs typeface="Open Sans Light"/>
                <a:sym typeface="Open Sans Light"/>
              </a:rPr>
              <a:t>Provide 3 or more </a:t>
            </a:r>
            <a:r>
              <a:rPr lang="en" sz="2200">
                <a:solidFill>
                  <a:srgbClr val="525C65"/>
                </a:solidFill>
                <a:highlight>
                  <a:schemeClr val="lt1"/>
                </a:highlight>
                <a:latin typeface="Open Sans Light"/>
                <a:ea typeface="Open Sans Light"/>
                <a:cs typeface="Open Sans Light"/>
                <a:sym typeface="Open Sans Light"/>
              </a:rPr>
              <a:t>quotes </a:t>
            </a:r>
            <a:r>
              <a:rPr lang="en" sz="2200">
                <a:solidFill>
                  <a:srgbClr val="525C65"/>
                </a:solidFill>
                <a:highlight>
                  <a:schemeClr val="lt1"/>
                </a:highlight>
                <a:latin typeface="Open Sans Light"/>
                <a:ea typeface="Open Sans Light"/>
                <a:cs typeface="Open Sans Light"/>
                <a:sym typeface="Open Sans Light"/>
              </a:rPr>
              <a:t>as evidence for this hypothesis</a:t>
            </a:r>
            <a:endParaRPr sz="2200">
              <a:solidFill>
                <a:srgbClr val="525C65"/>
              </a:solidFill>
              <a:highlight>
                <a:schemeClr val="lt1"/>
              </a:highlight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63"/>
          <p:cNvSpPr/>
          <p:nvPr/>
        </p:nvSpPr>
        <p:spPr>
          <a:xfrm>
            <a:off x="6550350" y="8740400"/>
            <a:ext cx="1060200" cy="64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64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3D49"/>
                </a:solidFill>
              </a:rPr>
              <a:t>Suggested Features &amp; Experimentation Plan</a:t>
            </a:r>
            <a:endParaRPr b="1" sz="4000">
              <a:solidFill>
                <a:srgbClr val="2E3D49"/>
              </a:solidFill>
            </a:endParaRPr>
          </a:p>
        </p:txBody>
      </p:sp>
      <p:sp>
        <p:nvSpPr>
          <p:cNvPr id="269" name="Google Shape;269;p64"/>
          <p:cNvSpPr/>
          <p:nvPr/>
        </p:nvSpPr>
        <p:spPr>
          <a:xfrm>
            <a:off x="6647375" y="8740400"/>
            <a:ext cx="1060200" cy="64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64"/>
          <p:cNvSpPr txBox="1"/>
          <p:nvPr>
            <p:ph idx="1" type="body"/>
          </p:nvPr>
        </p:nvSpPr>
        <p:spPr>
          <a:xfrm>
            <a:off x="264895" y="3288204"/>
            <a:ext cx="7242600" cy="62397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279400" lvl="0" marL="228600" rtl="0" algn="l"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2200"/>
              <a:buFont typeface="Open Sans Light"/>
              <a:buChar char="●"/>
            </a:pPr>
            <a:r>
              <a:rPr lang="en" sz="2200">
                <a:solidFill>
                  <a:srgbClr val="3C40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Share your hypothesis using the following format: </a:t>
            </a:r>
            <a:r>
              <a:rPr lang="en" sz="2200">
                <a:solidFill>
                  <a:srgbClr val="3C40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We believe [observed quantitative effect]</a:t>
            </a:r>
            <a:r>
              <a:rPr lang="en" sz="2200">
                <a:solidFill>
                  <a:srgbClr val="3C40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n" sz="2200">
                <a:solidFill>
                  <a:srgbClr val="3C40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Because </a:t>
            </a:r>
            <a:r>
              <a:rPr lang="en" sz="2200">
                <a:solidFill>
                  <a:srgbClr val="3C40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[hypothesized user “why”] </a:t>
            </a:r>
            <a:r>
              <a:rPr lang="en" sz="2200">
                <a:solidFill>
                  <a:srgbClr val="3C40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And that by </a:t>
            </a:r>
            <a:r>
              <a:rPr lang="en" sz="2200">
                <a:solidFill>
                  <a:srgbClr val="3C40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[general change/opportunity for Flyber to improve] </a:t>
            </a:r>
            <a:r>
              <a:rPr lang="en" sz="2200">
                <a:solidFill>
                  <a:srgbClr val="3C40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for </a:t>
            </a:r>
            <a:r>
              <a:rPr lang="en" sz="2200">
                <a:solidFill>
                  <a:srgbClr val="3C40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[targeted cohort]</a:t>
            </a:r>
            <a:r>
              <a:rPr lang="en" sz="2200">
                <a:solidFill>
                  <a:srgbClr val="3C40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we will s</a:t>
            </a:r>
            <a:r>
              <a:rPr lang="en" sz="2200">
                <a:solidFill>
                  <a:srgbClr val="3C40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ee [expected effect ]</a:t>
            </a:r>
            <a:endParaRPr sz="2200">
              <a:solidFill>
                <a:srgbClr val="3C40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22860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C40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endParaRPr sz="2200">
              <a:solidFill>
                <a:srgbClr val="3C40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79400" lvl="0" marL="228600" rtl="0" algn="l"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2200"/>
              <a:buFont typeface="Open Sans Light"/>
              <a:buChar char="●"/>
            </a:pPr>
            <a:r>
              <a:rPr lang="en" sz="2200">
                <a:solidFill>
                  <a:srgbClr val="3C40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Suggest 2 or more </a:t>
            </a:r>
            <a:r>
              <a:rPr lang="en" sz="2200">
                <a:solidFill>
                  <a:srgbClr val="3C40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features </a:t>
            </a:r>
            <a:r>
              <a:rPr lang="en" sz="2200">
                <a:solidFill>
                  <a:srgbClr val="3C40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that would match your hypothesis and determine a plan for multivariate testing, including describing the control and experimental conditions</a:t>
            </a:r>
            <a:endParaRPr sz="2200">
              <a:solidFill>
                <a:srgbClr val="3C40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22860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3C40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79400" lvl="0" marL="228600" rtl="0" algn="l"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2200"/>
              <a:buFont typeface="Open Sans Light"/>
              <a:buChar char="●"/>
            </a:pPr>
            <a:r>
              <a:rPr lang="en" sz="2200">
                <a:solidFill>
                  <a:srgbClr val="3C40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Determine who should be exposed to the experimental changes</a:t>
            </a:r>
            <a:endParaRPr sz="2200">
              <a:solidFill>
                <a:srgbClr val="3C40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22860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3C40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79400" lvl="0" marL="228600" rtl="0" algn="l"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2200"/>
              <a:buFont typeface="Open Sans Light"/>
              <a:buChar char="●"/>
            </a:pPr>
            <a:r>
              <a:rPr lang="en" sz="2200">
                <a:solidFill>
                  <a:srgbClr val="3C40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List any additional metrics that would be helpful to collect from your suggested features</a:t>
            </a:r>
            <a:endParaRPr sz="2200">
              <a:solidFill>
                <a:srgbClr val="3C40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39700" lvl="0" marL="22860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3C404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139700" lvl="0" marL="22860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3C404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139700" lvl="0" marL="22860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3BBC0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65"/>
          <p:cNvSpPr/>
          <p:nvPr/>
        </p:nvSpPr>
        <p:spPr>
          <a:xfrm>
            <a:off x="1807121" y="4003549"/>
            <a:ext cx="4158000" cy="24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b="1" lang="en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Appendix</a:t>
            </a:r>
            <a:endParaRPr b="1" sz="3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3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Raw Data</a:t>
            </a:r>
            <a:endParaRPr b="1" sz="3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6" name="Google Shape;276;p65"/>
          <p:cNvSpPr/>
          <p:nvPr/>
        </p:nvSpPr>
        <p:spPr>
          <a:xfrm>
            <a:off x="3582591" y="3663029"/>
            <a:ext cx="607200" cy="74400"/>
          </a:xfrm>
          <a:prstGeom prst="rect">
            <a:avLst/>
          </a:prstGeom>
          <a:solidFill>
            <a:srgbClr val="02B4E5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02B4E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66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3D49"/>
                </a:solidFill>
              </a:rPr>
              <a:t>Additional Info</a:t>
            </a:r>
            <a:endParaRPr b="1" sz="4000">
              <a:solidFill>
                <a:srgbClr val="2E3D49"/>
              </a:solidFill>
            </a:endParaRPr>
          </a:p>
        </p:txBody>
      </p:sp>
      <p:sp>
        <p:nvSpPr>
          <p:cNvPr id="282" name="Google Shape;282;p66"/>
          <p:cNvSpPr txBox="1"/>
          <p:nvPr>
            <p:ph idx="1" type="body"/>
          </p:nvPr>
        </p:nvSpPr>
        <p:spPr>
          <a:xfrm>
            <a:off x="264945" y="2253729"/>
            <a:ext cx="7242600" cy="62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rgbClr val="525C65"/>
                </a:solidFill>
                <a:highlight>
                  <a:schemeClr val="lt1"/>
                </a:highlight>
              </a:rPr>
              <a:t>You could include supporting or additional information that can support your previous slides but isn’t necessary for every person to see that looks at your slides.</a:t>
            </a:r>
            <a:endParaRPr i="1" sz="2200">
              <a:solidFill>
                <a:srgbClr val="525C65"/>
              </a:solidFill>
              <a:highlight>
                <a:srgbClr val="FFFFFF"/>
              </a:highlight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 sz="2200">
              <a:solidFill>
                <a:srgbClr val="525C65"/>
              </a:solidFill>
              <a:highlight>
                <a:srgbClr val="FFFFFF"/>
              </a:highlight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i="1" lang="en" sz="2200">
                <a:solidFill>
                  <a:srgbClr val="525C65"/>
                </a:solidFill>
                <a:highlight>
                  <a:srgbClr val="FFFFFF"/>
                </a:highlight>
                <a:latin typeface="Open Sans Light"/>
                <a:ea typeface="Open Sans Light"/>
                <a:cs typeface="Open Sans Light"/>
                <a:sym typeface="Open Sans Light"/>
              </a:rPr>
            </a:br>
            <a:endParaRPr i="1" sz="2200">
              <a:solidFill>
                <a:srgbClr val="525C65"/>
              </a:solidFill>
              <a:highlight>
                <a:srgbClr val="FFFFFF"/>
              </a:highlight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2200">
              <a:solidFill>
                <a:srgbClr val="525C65"/>
              </a:solidFill>
              <a:highlight>
                <a:srgbClr val="FFFFFF"/>
              </a:highlight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83" name="Google Shape;283;p66"/>
          <p:cNvSpPr/>
          <p:nvPr/>
        </p:nvSpPr>
        <p:spPr>
          <a:xfrm>
            <a:off x="6550350" y="8740400"/>
            <a:ext cx="1060200" cy="64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2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use this Template</a:t>
            </a:r>
            <a:endParaRPr/>
          </a:p>
        </p:txBody>
      </p:sp>
      <p:sp>
        <p:nvSpPr>
          <p:cNvPr id="187" name="Google Shape;187;p52"/>
          <p:cNvSpPr txBox="1"/>
          <p:nvPr>
            <p:ph idx="1" type="body"/>
          </p:nvPr>
        </p:nvSpPr>
        <p:spPr>
          <a:xfrm>
            <a:off x="264945" y="2253729"/>
            <a:ext cx="7242600" cy="62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Make a copy of this Google Slide deck.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We have provided these slides as a guide to ensure that you submit all the required components to successfully complete your project.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When presenting your project, please only think of this as a guide. We encouraged you to use creative freedom when making changes as long as the required information is present.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>
                <a:latin typeface="Open Sans"/>
                <a:ea typeface="Open Sans"/>
                <a:cs typeface="Open Sans"/>
                <a:sym typeface="Open Sans"/>
              </a:rPr>
              <a:t>Remember to delete this and all</a:t>
            </a:r>
            <a:r>
              <a:rPr lang="en" sz="2200"/>
              <a:t> of the other example slides before you submit your project.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>
                <a:latin typeface="Open Sans"/>
                <a:ea typeface="Open Sans"/>
                <a:cs typeface="Open Sans"/>
                <a:sym typeface="Open Sans"/>
              </a:rPr>
              <a:t>Remember to add your name and the date</a:t>
            </a:r>
            <a:r>
              <a:rPr lang="en" sz="2200"/>
              <a:t> to the cover slide</a:t>
            </a:r>
            <a:endParaRPr sz="22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88" name="Google Shape;188;p52"/>
          <p:cNvSpPr txBox="1"/>
          <p:nvPr/>
        </p:nvSpPr>
        <p:spPr>
          <a:xfrm>
            <a:off x="1028425" y="7749175"/>
            <a:ext cx="56529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Remove this slide</a:t>
            </a:r>
            <a:endParaRPr sz="4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9" name="Google Shape;189;p52"/>
          <p:cNvPicPr preferRelativeResize="0"/>
          <p:nvPr/>
        </p:nvPicPr>
        <p:blipFill rotWithShape="1">
          <a:blip r:embed="rId3">
            <a:alphaModFix/>
          </a:blip>
          <a:srcRect b="11824" l="18073" r="14486" t="20988"/>
          <a:stretch/>
        </p:blipFill>
        <p:spPr>
          <a:xfrm>
            <a:off x="374375" y="7823200"/>
            <a:ext cx="7023750" cy="174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3BBC0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3"/>
          <p:cNvSpPr/>
          <p:nvPr/>
        </p:nvSpPr>
        <p:spPr>
          <a:xfrm>
            <a:off x="1807121" y="4003549"/>
            <a:ext cx="4158000" cy="24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b="1" lang="en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Step 1 </a:t>
            </a:r>
            <a:endParaRPr b="1" sz="3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b="1" lang="en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Select KPIs </a:t>
            </a:r>
            <a:endParaRPr b="1" sz="3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b="1" lang="en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&amp; </a:t>
            </a:r>
            <a:endParaRPr b="1" sz="3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b="1" lang="en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Evaluate Previous Multivariate Experiment Results</a:t>
            </a:r>
            <a:endParaRPr b="1" sz="3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t/>
            </a:r>
            <a:endParaRPr sz="2000"/>
          </a:p>
        </p:txBody>
      </p:sp>
      <p:sp>
        <p:nvSpPr>
          <p:cNvPr id="195" name="Google Shape;195;p53"/>
          <p:cNvSpPr/>
          <p:nvPr/>
        </p:nvSpPr>
        <p:spPr>
          <a:xfrm>
            <a:off x="3582591" y="3663029"/>
            <a:ext cx="607200" cy="74400"/>
          </a:xfrm>
          <a:prstGeom prst="rect">
            <a:avLst/>
          </a:prstGeom>
          <a:solidFill>
            <a:srgbClr val="02B4E5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02B4E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4"/>
          <p:cNvSpPr/>
          <p:nvPr/>
        </p:nvSpPr>
        <p:spPr>
          <a:xfrm>
            <a:off x="6550350" y="8740400"/>
            <a:ext cx="1060200" cy="64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54"/>
          <p:cNvSpPr txBox="1"/>
          <p:nvPr>
            <p:ph type="title"/>
          </p:nvPr>
        </p:nvSpPr>
        <p:spPr>
          <a:xfrm>
            <a:off x="264945" y="2709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3D49"/>
                </a:solidFill>
              </a:rPr>
              <a:t>Select KPIs for Flyber Analyses</a:t>
            </a:r>
            <a:endParaRPr b="1" sz="4000">
              <a:solidFill>
                <a:srgbClr val="2E3D4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54"/>
          <p:cNvSpPr txBox="1"/>
          <p:nvPr>
            <p:ph idx="1" type="body"/>
          </p:nvPr>
        </p:nvSpPr>
        <p:spPr>
          <a:xfrm>
            <a:off x="264950" y="2121825"/>
            <a:ext cx="7242600" cy="63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data available, w</a:t>
            </a:r>
            <a:r>
              <a:rPr lang="en"/>
              <a:t>hich KPI(s) best match Flyber’s business model?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would you calculate these KPI(s) using the available event data logs?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 other KPIs that might be important to Flyber but are not calculable based on available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5"/>
          <p:cNvSpPr/>
          <p:nvPr/>
        </p:nvSpPr>
        <p:spPr>
          <a:xfrm>
            <a:off x="6550350" y="8740400"/>
            <a:ext cx="1060200" cy="64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" y="3469810"/>
            <a:ext cx="7772401" cy="4462581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55"/>
          <p:cNvSpPr txBox="1"/>
          <p:nvPr>
            <p:ph type="title"/>
          </p:nvPr>
        </p:nvSpPr>
        <p:spPr>
          <a:xfrm>
            <a:off x="264945" y="2709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3D49"/>
                </a:solidFill>
              </a:rPr>
              <a:t>Describe the First Multivariate Experiment</a:t>
            </a:r>
            <a:endParaRPr b="1" sz="4000">
              <a:solidFill>
                <a:srgbClr val="2E3D4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55"/>
          <p:cNvSpPr txBox="1"/>
          <p:nvPr>
            <p:ph idx="1" type="body"/>
          </p:nvPr>
        </p:nvSpPr>
        <p:spPr>
          <a:xfrm>
            <a:off x="264945" y="1945791"/>
            <a:ext cx="7242600" cy="62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25C65"/>
              </a:buClr>
              <a:buSzPts val="1800"/>
              <a:buChar char="●"/>
            </a:pPr>
            <a:r>
              <a:rPr lang="en">
                <a:solidFill>
                  <a:srgbClr val="525C65"/>
                </a:solidFill>
                <a:highlight>
                  <a:schemeClr val="lt1"/>
                </a:highlight>
              </a:rPr>
              <a:t>Describe the elements tested during the multivariate experiment. You can use the image below when referencing the tests</a:t>
            </a:r>
            <a:endParaRPr i="1" sz="2200">
              <a:solidFill>
                <a:srgbClr val="525C65"/>
              </a:solidFill>
              <a:highlight>
                <a:srgbClr val="FFFFFF"/>
              </a:highlight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 sz="2200">
              <a:solidFill>
                <a:srgbClr val="525C65"/>
              </a:solidFill>
              <a:highlight>
                <a:srgbClr val="FFFFFF"/>
              </a:highlight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i="1" lang="en" sz="2200">
                <a:solidFill>
                  <a:srgbClr val="525C65"/>
                </a:solidFill>
                <a:highlight>
                  <a:srgbClr val="FFFFFF"/>
                </a:highlight>
                <a:latin typeface="Open Sans Light"/>
                <a:ea typeface="Open Sans Light"/>
                <a:cs typeface="Open Sans Light"/>
                <a:sym typeface="Open Sans Light"/>
              </a:rPr>
            </a:br>
            <a:endParaRPr i="1" sz="2200">
              <a:solidFill>
                <a:srgbClr val="525C65"/>
              </a:solidFill>
              <a:highlight>
                <a:srgbClr val="FFFFFF"/>
              </a:highlight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2200">
              <a:solidFill>
                <a:srgbClr val="525C65"/>
              </a:solidFill>
              <a:highlight>
                <a:srgbClr val="FFFFFF"/>
              </a:highlight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6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3D49"/>
                </a:solidFill>
              </a:rPr>
              <a:t>Review Multivariate Test Results: Visualization</a:t>
            </a:r>
            <a:endParaRPr b="1" sz="4000">
              <a:solidFill>
                <a:srgbClr val="2E3D49"/>
              </a:solidFill>
            </a:endParaRPr>
          </a:p>
        </p:txBody>
      </p:sp>
      <p:sp>
        <p:nvSpPr>
          <p:cNvPr id="216" name="Google Shape;216;p56"/>
          <p:cNvSpPr txBox="1"/>
          <p:nvPr>
            <p:ph idx="1" type="body"/>
          </p:nvPr>
        </p:nvSpPr>
        <p:spPr>
          <a:xfrm>
            <a:off x="264945" y="2576629"/>
            <a:ext cx="7242600" cy="62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525C65"/>
              </a:buClr>
              <a:buSzPts val="2200"/>
              <a:buChar char="●"/>
            </a:pPr>
            <a:r>
              <a:rPr lang="en" sz="2200">
                <a:solidFill>
                  <a:srgbClr val="525C65"/>
                </a:solidFill>
                <a:highlight>
                  <a:srgbClr val="FFFFFF"/>
                </a:highlight>
              </a:rPr>
              <a:t>Provide a visual representation of the impact of the experiment on the conversion rate of users booking a flight (out of all users opening the app) </a:t>
            </a:r>
            <a:endParaRPr sz="2200">
              <a:solidFill>
                <a:srgbClr val="525C6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 sz="2200">
              <a:solidFill>
                <a:srgbClr val="525C65"/>
              </a:solidFill>
              <a:highlight>
                <a:srgbClr val="FFFFFF"/>
              </a:highlight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i="1" lang="en" sz="2200">
                <a:solidFill>
                  <a:srgbClr val="525C65"/>
                </a:solidFill>
                <a:highlight>
                  <a:srgbClr val="FFFFFF"/>
                </a:highlight>
                <a:latin typeface="Open Sans Light"/>
                <a:ea typeface="Open Sans Light"/>
                <a:cs typeface="Open Sans Light"/>
                <a:sym typeface="Open Sans Light"/>
              </a:rPr>
            </a:br>
            <a:endParaRPr i="1" sz="2200">
              <a:solidFill>
                <a:srgbClr val="525C65"/>
              </a:solidFill>
              <a:highlight>
                <a:srgbClr val="FFFFFF"/>
              </a:highlight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2200">
              <a:solidFill>
                <a:srgbClr val="525C65"/>
              </a:solidFill>
              <a:highlight>
                <a:srgbClr val="FFFFFF"/>
              </a:highlight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17" name="Google Shape;217;p56"/>
          <p:cNvSpPr/>
          <p:nvPr/>
        </p:nvSpPr>
        <p:spPr>
          <a:xfrm>
            <a:off x="6550350" y="8740400"/>
            <a:ext cx="1060200" cy="64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57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2E3D49"/>
                </a:solidFill>
              </a:rPr>
              <a:t>Review Multivariate Test Results: Significance Test</a:t>
            </a:r>
            <a:endParaRPr b="1" sz="4000">
              <a:solidFill>
                <a:srgbClr val="2E3D49"/>
              </a:solidFill>
            </a:endParaRPr>
          </a:p>
        </p:txBody>
      </p:sp>
      <p:sp>
        <p:nvSpPr>
          <p:cNvPr id="223" name="Google Shape;223;p57"/>
          <p:cNvSpPr txBox="1"/>
          <p:nvPr>
            <p:ph idx="1" type="body"/>
          </p:nvPr>
        </p:nvSpPr>
        <p:spPr>
          <a:xfrm>
            <a:off x="264945" y="2253729"/>
            <a:ext cx="7242600" cy="62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525C65"/>
                </a:solidFill>
                <a:highlight>
                  <a:schemeClr val="lt1"/>
                </a:highlight>
              </a:rPr>
              <a:t>Determine if there was a significant difference between the experiments and control states.</a:t>
            </a:r>
            <a:endParaRPr i="1" sz="2200">
              <a:solidFill>
                <a:srgbClr val="525C65"/>
              </a:solidFill>
              <a:highlight>
                <a:srgbClr val="FFFFFF"/>
              </a:highlight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Clr>
                <a:srgbClr val="525C65"/>
              </a:buClr>
              <a:buSzPts val="2200"/>
              <a:buChar char="●"/>
            </a:pPr>
            <a:r>
              <a:rPr lang="en" sz="2200">
                <a:solidFill>
                  <a:srgbClr val="525C65"/>
                </a:solidFill>
                <a:highlight>
                  <a:srgbClr val="FFFFFF"/>
                </a:highlight>
              </a:rPr>
              <a:t>Explain</a:t>
            </a:r>
            <a:r>
              <a:rPr lang="en" sz="2200">
                <a:solidFill>
                  <a:srgbClr val="525C65"/>
                </a:solidFill>
                <a:highlight>
                  <a:srgbClr val="FFFFFF"/>
                </a:highlight>
              </a:rPr>
              <a:t> </a:t>
            </a:r>
            <a:r>
              <a:rPr lang="en" sz="2200">
                <a:solidFill>
                  <a:srgbClr val="3C4043"/>
                </a:solidFill>
                <a:highlight>
                  <a:srgbClr val="FFFFFF"/>
                </a:highlight>
              </a:rPr>
              <a:t>how you would perform a t-test to determine if the experimental results had a greater impact on the booking conversion rate than the control state</a:t>
            </a:r>
            <a:endParaRPr sz="220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525C65"/>
              </a:buClr>
              <a:buSzPts val="2200"/>
              <a:buChar char="●"/>
            </a:pPr>
            <a:r>
              <a:rPr lang="en" sz="2200">
                <a:solidFill>
                  <a:srgbClr val="525C65"/>
                </a:solidFill>
                <a:highlight>
                  <a:srgbClr val="FFFFFF"/>
                </a:highlight>
              </a:rPr>
              <a:t>List the </a:t>
            </a:r>
            <a:r>
              <a:rPr lang="en" sz="2200">
                <a:solidFill>
                  <a:srgbClr val="525C65"/>
                </a:solidFill>
                <a:highlight>
                  <a:srgbClr val="FFFFFF"/>
                </a:highlight>
              </a:rPr>
              <a:t>test results (p value) for each experiment compared to the control </a:t>
            </a:r>
            <a:endParaRPr sz="2200">
              <a:solidFill>
                <a:srgbClr val="525C65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525C65"/>
              </a:buClr>
              <a:buSzPts val="2200"/>
              <a:buChar char="●"/>
            </a:pPr>
            <a:r>
              <a:rPr lang="en" sz="2200">
                <a:solidFill>
                  <a:srgbClr val="525C65"/>
                </a:solidFill>
                <a:highlight>
                  <a:srgbClr val="FFFFFF"/>
                </a:highlight>
              </a:rPr>
              <a:t>Using the statistical significance calculator of you</a:t>
            </a:r>
            <a:r>
              <a:rPr lang="en" sz="2200">
                <a:solidFill>
                  <a:srgbClr val="525C65"/>
                </a:solidFill>
                <a:highlight>
                  <a:srgbClr val="FFFFFF"/>
                </a:highlight>
              </a:rPr>
              <a:t>r choice, determine which experiments, if any, had a significant result at the 95% level. Include your calculations as part of your explanation</a:t>
            </a:r>
            <a:endParaRPr sz="2200">
              <a:solidFill>
                <a:srgbClr val="525C65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525C65"/>
              </a:buClr>
              <a:buSzPts val="2200"/>
              <a:buChar char="●"/>
            </a:pPr>
            <a:r>
              <a:rPr lang="en" sz="2200">
                <a:solidFill>
                  <a:srgbClr val="525C65"/>
                </a:solidFill>
                <a:highlight>
                  <a:srgbClr val="FFFFFF"/>
                </a:highlight>
              </a:rPr>
              <a:t>Based on your statistical significance calculations, recommend if any of the experiments should be expanded</a:t>
            </a:r>
            <a:endParaRPr sz="2200">
              <a:solidFill>
                <a:srgbClr val="525C6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 sz="2200">
              <a:solidFill>
                <a:srgbClr val="525C65"/>
              </a:solidFill>
              <a:highlight>
                <a:srgbClr val="FFFFFF"/>
              </a:highlight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i="1" lang="en" sz="2200">
                <a:solidFill>
                  <a:srgbClr val="525C65"/>
                </a:solidFill>
                <a:highlight>
                  <a:srgbClr val="FFFFFF"/>
                </a:highlight>
                <a:latin typeface="Open Sans Light"/>
                <a:ea typeface="Open Sans Light"/>
                <a:cs typeface="Open Sans Light"/>
                <a:sym typeface="Open Sans Light"/>
              </a:rPr>
            </a:br>
            <a:endParaRPr i="1" sz="2200">
              <a:solidFill>
                <a:srgbClr val="525C65"/>
              </a:solidFill>
              <a:highlight>
                <a:srgbClr val="FFFFFF"/>
              </a:highlight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2200">
              <a:solidFill>
                <a:srgbClr val="525C65"/>
              </a:solidFill>
              <a:highlight>
                <a:srgbClr val="FFFFFF"/>
              </a:highlight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24" name="Google Shape;224;p57"/>
          <p:cNvSpPr/>
          <p:nvPr/>
        </p:nvSpPr>
        <p:spPr>
          <a:xfrm>
            <a:off x="6550350" y="8740400"/>
            <a:ext cx="1060200" cy="64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3BBC0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8"/>
          <p:cNvSpPr/>
          <p:nvPr/>
        </p:nvSpPr>
        <p:spPr>
          <a:xfrm>
            <a:off x="1807121" y="4003549"/>
            <a:ext cx="4158000" cy="24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b="1" lang="en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Step 2</a:t>
            </a:r>
            <a:endParaRPr b="1" sz="3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Funnel &amp; Cohort Analyses</a:t>
            </a:r>
            <a:endParaRPr sz="3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0" name="Google Shape;230;p58"/>
          <p:cNvSpPr/>
          <p:nvPr/>
        </p:nvSpPr>
        <p:spPr>
          <a:xfrm>
            <a:off x="3582591" y="3663029"/>
            <a:ext cx="607200" cy="74400"/>
          </a:xfrm>
          <a:prstGeom prst="rect">
            <a:avLst/>
          </a:prstGeom>
          <a:solidFill>
            <a:srgbClr val="02B4E5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02B4E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9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3D49"/>
                </a:solidFill>
              </a:rPr>
              <a:t>User Funnel</a:t>
            </a:r>
            <a:endParaRPr b="1" sz="4000">
              <a:solidFill>
                <a:srgbClr val="2E3D49"/>
              </a:solidFill>
            </a:endParaRPr>
          </a:p>
        </p:txBody>
      </p:sp>
      <p:sp>
        <p:nvSpPr>
          <p:cNvPr id="236" name="Google Shape;236;p59"/>
          <p:cNvSpPr txBox="1"/>
          <p:nvPr>
            <p:ph idx="1" type="body"/>
          </p:nvPr>
        </p:nvSpPr>
        <p:spPr>
          <a:xfrm>
            <a:off x="264945" y="1990179"/>
            <a:ext cx="7242600" cy="62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525C65"/>
                </a:solidFill>
                <a:highlight>
                  <a:schemeClr val="lt1"/>
                </a:highlight>
              </a:rPr>
              <a:t>Identifying the different stages the user funnel</a:t>
            </a:r>
            <a:endParaRPr i="1" sz="2200">
              <a:solidFill>
                <a:srgbClr val="525C65"/>
              </a:solidFill>
              <a:highlight>
                <a:srgbClr val="FFFFFF"/>
              </a:highlight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Clr>
                <a:srgbClr val="525C65"/>
              </a:buClr>
              <a:buSzPts val="2200"/>
              <a:buFont typeface="Open Sans Light"/>
              <a:buChar char="●"/>
            </a:pPr>
            <a:r>
              <a:rPr lang="en" sz="2200">
                <a:solidFill>
                  <a:srgbClr val="525C65"/>
                </a:solidFill>
                <a:highlight>
                  <a:srgbClr val="FFFFFF"/>
                </a:highlight>
                <a:latin typeface="Open Sans Light"/>
                <a:ea typeface="Open Sans Light"/>
                <a:cs typeface="Open Sans Light"/>
                <a:sym typeface="Open Sans Light"/>
              </a:rPr>
              <a:t>Based on the event types in the data provided, list the</a:t>
            </a:r>
            <a:r>
              <a:rPr lang="en" sz="2200">
                <a:solidFill>
                  <a:srgbClr val="525C65"/>
                </a:solidFill>
                <a:highlight>
                  <a:srgbClr val="FFFFFF"/>
                </a:highlight>
                <a:latin typeface="Open Sans Light"/>
                <a:ea typeface="Open Sans Light"/>
                <a:cs typeface="Open Sans Light"/>
                <a:sym typeface="Open Sans Light"/>
              </a:rPr>
              <a:t> 3 or more steps </a:t>
            </a:r>
            <a:r>
              <a:rPr lang="en" sz="2200">
                <a:solidFill>
                  <a:srgbClr val="525C65"/>
                </a:solidFill>
                <a:highlight>
                  <a:srgbClr val="FFFFFF"/>
                </a:highlight>
                <a:latin typeface="Open Sans Light"/>
                <a:ea typeface="Open Sans Light"/>
                <a:cs typeface="Open Sans Light"/>
                <a:sym typeface="Open Sans Light"/>
              </a:rPr>
              <a:t>a user can take from opening the app to final booking of a ride</a:t>
            </a:r>
            <a:endParaRPr sz="2200">
              <a:solidFill>
                <a:srgbClr val="525C65"/>
              </a:solidFill>
              <a:highlight>
                <a:srgbClr val="FFFFFF"/>
              </a:highlight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525C65"/>
              </a:buClr>
              <a:buSzPts val="2200"/>
              <a:buFont typeface="Open Sans Light"/>
              <a:buChar char="●"/>
            </a:pPr>
            <a:r>
              <a:rPr lang="en" sz="2200">
                <a:solidFill>
                  <a:srgbClr val="525C65"/>
                </a:solidFill>
                <a:highlight>
                  <a:srgbClr val="FFFFFF"/>
                </a:highlight>
                <a:latin typeface="Open Sans Light"/>
                <a:ea typeface="Open Sans Light"/>
                <a:cs typeface="Open Sans Light"/>
                <a:sym typeface="Open Sans Light"/>
              </a:rPr>
              <a:t>Provide a graph showing the funnel from step to step, including drop off rates</a:t>
            </a:r>
            <a:r>
              <a:rPr lang="en" sz="2200">
                <a:solidFill>
                  <a:srgbClr val="525C65"/>
                </a:solidFill>
                <a:highlight>
                  <a:srgbClr val="FFFFFF"/>
                </a:highlight>
                <a:latin typeface="Open Sans Light"/>
                <a:ea typeface="Open Sans Light"/>
                <a:cs typeface="Open Sans Light"/>
                <a:sym typeface="Open Sans Light"/>
              </a:rPr>
              <a:t>. </a:t>
            </a:r>
            <a:endParaRPr i="1" sz="2200">
              <a:solidFill>
                <a:srgbClr val="525C65"/>
              </a:solidFill>
              <a:highlight>
                <a:srgbClr val="FFFFFF"/>
              </a:highlight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37" name="Google Shape;237;p59"/>
          <p:cNvSpPr/>
          <p:nvPr/>
        </p:nvSpPr>
        <p:spPr>
          <a:xfrm>
            <a:off x="6550350" y="8740400"/>
            <a:ext cx="1060200" cy="64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