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C4D701-4B45-4EFC-8C31-A3F0C9A59FCE}">
  <a:tblStyle styleId="{DDC4D701-4B45-4EFC-8C31-A3F0C9A59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34107D-2CD0-4818-A500-70683510C3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106faea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106faea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0d93340a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0d93340a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d93340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d93340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d93340a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d93340a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d93340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d93340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a8b693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7a8b693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306f86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306f86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8c3fba4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8c3fba4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d93340a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d93340a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da7d3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da7d3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0d93340a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0d93340a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d93340a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d93340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306f86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0306f86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d93340a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d93340a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0d93340a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0d93340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0d93340a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0d93340a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0d93340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0d93340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6b37016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6b37016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b37016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6b37016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d09e0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d09e0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306f86f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306f86f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8c3fba4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38c3fba4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d34db0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d34db0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d93340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d93340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d93340a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d93340a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d93340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d93340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. Base">
  <p:cSld name="SECTION_HEADER_3_1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1: Evaluation &amp; Research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. Base">
  <p:cSld name="SECTION_HEADER_3_1_1_1_1_1_1_1_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3: Comprehensive Plan &amp; Timeframe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. Sample">
  <p:cSld name="SECTION_HEADER_3_1_1_1_1_1_1_1_2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EFEFEF"/>
              </a:solidFill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2"/>
          <p:cNvSpPr txBox="1"/>
          <p:nvPr/>
        </p:nvSpPr>
        <p:spPr>
          <a:xfrm rot="949616">
            <a:off x="-2097928" y="-555801"/>
            <a:ext cx="25233505" cy="7788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 sz="1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12"/>
          <p:cNvSpPr txBox="1"/>
          <p:nvPr/>
        </p:nvSpPr>
        <p:spPr>
          <a:xfrm rot="949618">
            <a:off x="-5142845" y="5531882"/>
            <a:ext cx="18960290" cy="203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3: Comprehensive Plan &amp; Timeframe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. Sample">
  <p:cSld name="SECTION_HEADER_3_1_1_1_1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EFEFEF"/>
              </a:solidFill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3"/>
          <p:cNvSpPr txBox="1"/>
          <p:nvPr/>
        </p:nvSpPr>
        <p:spPr>
          <a:xfrm rot="949616">
            <a:off x="-2097928" y="-555801"/>
            <a:ext cx="25233505" cy="7788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 sz="1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 rot="949618">
            <a:off x="-5142845" y="5531882"/>
            <a:ext cx="18960290" cy="203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2065400" y="6920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 1: Evaluation &amp; Research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1: Evaluation &amp; Research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. Main Title">
  <p:cSld name="SECTION_HEADER_2_1_1_1_1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3775" y="888200"/>
            <a:ext cx="16492200" cy="8478000"/>
          </a:xfrm>
          <a:prstGeom prst="roundRect">
            <a:avLst>
              <a:gd fmla="val 2332" name="adj"/>
            </a:avLst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449928" y="4629150"/>
            <a:ext cx="149406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1438075" y="5829300"/>
            <a:ext cx="14935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i="1" sz="3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906">
          <p15:clr>
            <a:srgbClr val="A951ED"/>
          </p15:clr>
        </p15:guide>
        <p15:guide id="2" orient="horz" pos="2916">
          <p15:clr>
            <a:srgbClr val="A951ED"/>
          </p15:clr>
        </p15:guide>
        <p15:guide id="3" orient="horz" pos="3564">
          <p15:clr>
            <a:srgbClr val="A951ED"/>
          </p15:clr>
        </p15:guide>
        <p15:guide id="4" orient="horz" pos="3672">
          <p15:clr>
            <a:srgbClr val="A951ED"/>
          </p15:clr>
        </p15:guide>
        <p15:guide id="5" orient="horz" pos="4125">
          <p15:clr>
            <a:srgbClr val="A951ED"/>
          </p15:clr>
        </p15:guide>
        <p15:guide id="6" pos="10659">
          <p15:clr>
            <a:srgbClr val="A951ED"/>
          </p15:clr>
        </p15:guide>
        <p15:guide id="7" orient="horz" pos="5587">
          <p15:clr>
            <a:schemeClr val="accent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. Instructions">
  <p:cSld name="SECTION_HEADER_2_1_1_1_1_2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933775" y="888200"/>
            <a:ext cx="16492200" cy="8478000"/>
          </a:xfrm>
          <a:prstGeom prst="roundRect">
            <a:avLst>
              <a:gd fmla="val 2332" name="adj"/>
            </a:avLst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437775" y="2215100"/>
            <a:ext cx="15484200" cy="6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437775" y="1392200"/>
            <a:ext cx="15484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1: Evaluation &amp; Research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906">
          <p15:clr>
            <a:schemeClr val="accent2"/>
          </p15:clr>
        </p15:guide>
        <p15:guide id="2" orient="horz" pos="877">
          <p15:clr>
            <a:srgbClr val="A951ED"/>
          </p15:clr>
        </p15:guide>
        <p15:guide id="3" orient="horz" pos="1239">
          <p15:clr>
            <a:srgbClr val="A951ED"/>
          </p15:clr>
        </p15:guide>
        <p15:guide id="4" orient="horz" pos="1395">
          <p15:clr>
            <a:schemeClr val="accent2"/>
          </p15:clr>
        </p15:guide>
        <p15:guide id="5" pos="10660">
          <p15:clr>
            <a:schemeClr val="accent2"/>
          </p15:clr>
        </p15:guide>
        <p15:guide id="6" orient="horz" pos="3491">
          <p15:clr>
            <a:schemeClr val="accent3"/>
          </p15:clr>
        </p15:guide>
        <p15:guide id="7" pos="5681">
          <p15:clr>
            <a:schemeClr val="accent3"/>
          </p15:clr>
        </p15:guide>
        <p15:guide id="8" pos="5839">
          <p15:clr>
            <a:schemeClr val="accent3"/>
          </p15:clr>
        </p15:guide>
        <p15:guide id="9" pos="5760">
          <p15:clr>
            <a:schemeClr val="accent3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. Instructions">
  <p:cSld name="SECTION_HEADER_2_1_1_1_1_2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933775" y="888200"/>
            <a:ext cx="16492200" cy="8478000"/>
          </a:xfrm>
          <a:prstGeom prst="roundRect">
            <a:avLst>
              <a:gd fmla="val 2332" name="adj"/>
            </a:avLst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37775" y="2215100"/>
            <a:ext cx="15484200" cy="6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1437775" y="1392200"/>
            <a:ext cx="15484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2: North Star &amp; Strategy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906">
          <p15:clr>
            <a:schemeClr val="accent2"/>
          </p15:clr>
        </p15:guide>
        <p15:guide id="2" orient="horz" pos="877">
          <p15:clr>
            <a:srgbClr val="A951ED"/>
          </p15:clr>
        </p15:guide>
        <p15:guide id="3" orient="horz" pos="1239">
          <p15:clr>
            <a:srgbClr val="A951ED"/>
          </p15:clr>
        </p15:guide>
        <p15:guide id="4" orient="horz" pos="1395">
          <p15:clr>
            <a:schemeClr val="accent2"/>
          </p15:clr>
        </p15:guide>
        <p15:guide id="5" pos="10660">
          <p15:clr>
            <a:schemeClr val="accent2"/>
          </p15:clr>
        </p15:guide>
        <p15:guide id="6" orient="horz" pos="3491">
          <p15:clr>
            <a:schemeClr val="accent3"/>
          </p15:clr>
        </p15:guide>
        <p15:guide id="7" pos="5681">
          <p15:clr>
            <a:schemeClr val="accent3"/>
          </p15:clr>
        </p15:guide>
        <p15:guide id="8" pos="5839">
          <p15:clr>
            <a:schemeClr val="accent3"/>
          </p15:clr>
        </p15:guide>
        <p15:guide id="9" pos="5760">
          <p15:clr>
            <a:schemeClr val="accent3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. Instructions">
  <p:cSld name="SECTION_HEADER_2_1_1_1_1_2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933775" y="888200"/>
            <a:ext cx="16492200" cy="8478000"/>
          </a:xfrm>
          <a:prstGeom prst="roundRect">
            <a:avLst>
              <a:gd fmla="val 2332" name="adj"/>
            </a:avLst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37775" y="2215100"/>
            <a:ext cx="15484200" cy="6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437775" y="1392200"/>
            <a:ext cx="15484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3: Comprehensive Plan &amp; Timeframe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906">
          <p15:clr>
            <a:schemeClr val="accent2"/>
          </p15:clr>
        </p15:guide>
        <p15:guide id="2" orient="horz" pos="877">
          <p15:clr>
            <a:srgbClr val="A951ED"/>
          </p15:clr>
        </p15:guide>
        <p15:guide id="3" orient="horz" pos="1239">
          <p15:clr>
            <a:srgbClr val="A951ED"/>
          </p15:clr>
        </p15:guide>
        <p15:guide id="4" orient="horz" pos="1395">
          <p15:clr>
            <a:schemeClr val="accent2"/>
          </p15:clr>
        </p15:guide>
        <p15:guide id="5" pos="10660">
          <p15:clr>
            <a:schemeClr val="accent2"/>
          </p15:clr>
        </p15:guide>
        <p15:guide id="6" orient="horz" pos="3491">
          <p15:clr>
            <a:schemeClr val="accent3"/>
          </p15:clr>
        </p15:guide>
        <p15:guide id="7" pos="5681">
          <p15:clr>
            <a:schemeClr val="accent3"/>
          </p15:clr>
        </p15:guide>
        <p15:guide id="8" pos="5839">
          <p15:clr>
            <a:schemeClr val="accent3"/>
          </p15:clr>
        </p15:guide>
        <p15:guide id="9" pos="5760">
          <p15:clr>
            <a:schemeClr val="accent3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.1 Title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501300" y="4049500"/>
            <a:ext cx="172827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title"/>
          </p:nvPr>
        </p:nvSpPr>
        <p:spPr>
          <a:xfrm>
            <a:off x="504000" y="5249650"/>
            <a:ext cx="172827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i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. Base">
  <p:cSld name="SECTION_HEADER_3_1_1_1_1_1_1_1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2: North Star &amp; Strategy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. Sample">
  <p:cSld name="SECTION_HEADER_3_1_1_1_1_1_1_1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EFEFEF"/>
              </a:solidFill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400" y="970865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/>
        </p:nvSpPr>
        <p:spPr>
          <a:xfrm>
            <a:off x="13095000" y="9708647"/>
            <a:ext cx="5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3657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2021 Udacity, Inc.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0"/>
          <p:cNvSpPr txBox="1"/>
          <p:nvPr/>
        </p:nvSpPr>
        <p:spPr>
          <a:xfrm rot="949616">
            <a:off x="-2097928" y="-555801"/>
            <a:ext cx="25233505" cy="7788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 sz="1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04100" y="1326850"/>
            <a:ext cx="17280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indent="-4191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indent="-4191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indent="-4191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indent="-4191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indent="-4191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indent="-419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○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indent="-4191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■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pen Sans"/>
              <a:buNone/>
              <a:defRPr b="1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Open Sans"/>
              <a:buNone/>
              <a:defRPr b="1" sz="6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949618">
            <a:off x="-5142845" y="5531882"/>
            <a:ext cx="18960290" cy="203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EFEFEF"/>
                </a:solidFill>
              </a:rPr>
              <a:t>SAMPLE</a:t>
            </a:r>
            <a:r>
              <a:rPr lang="en" sz="6000">
                <a:solidFill>
                  <a:srgbClr val="FFFFFF"/>
                </a:solidFill>
              </a:rPr>
              <a:t>SAMPLE</a:t>
            </a:r>
            <a:r>
              <a:rPr lang="en" sz="12000">
                <a:solidFill>
                  <a:srgbClr val="EFEFEF"/>
                </a:solidFill>
              </a:rPr>
              <a:t>SAMPLE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12294000" y="9369950"/>
            <a:ext cx="57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Roadmap 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Stage 2: North Star &amp; Strategy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A951ED"/>
          </p15:clr>
        </p15:guide>
        <p15:guide id="2" orient="horz" pos="679">
          <p15:clr>
            <a:schemeClr val="accent5"/>
          </p15:clr>
        </p15:guide>
        <p15:guide id="3" orient="horz" pos="836">
          <p15:clr>
            <a:schemeClr val="accent2"/>
          </p15:clr>
        </p15:guide>
        <p15:guide id="4" orient="horz" pos="3211">
          <p15:clr>
            <a:schemeClr val="accent3"/>
          </p15:clr>
        </p15:guide>
        <p15:guide id="5" pos="11203">
          <p15:clr>
            <a:schemeClr val="accent2"/>
          </p15:clr>
        </p15:guide>
        <p15:guide id="6" pos="5681">
          <p15:clr>
            <a:schemeClr val="accent3"/>
          </p15:clr>
        </p15:guide>
        <p15:guide id="7" pos="5760">
          <p15:clr>
            <a:schemeClr val="accent3"/>
          </p15:clr>
        </p15:guide>
        <p15:guide id="8" pos="5839">
          <p15:clr>
            <a:schemeClr val="accent3"/>
          </p15:clr>
        </p15:guide>
        <p15:guide id="9" pos="317">
          <p15:clr>
            <a:schemeClr val="accent2"/>
          </p15:clr>
        </p15:guide>
        <p15:guide id="10" orient="horz" pos="5587">
          <p15:clr>
            <a:schemeClr val="accent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317" r="466" t="388"/>
          <a:stretch/>
        </p:blipFill>
        <p:spPr>
          <a:xfrm>
            <a:off x="0" y="0"/>
            <a:ext cx="18288000" cy="103275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449928" y="3296625"/>
            <a:ext cx="14940600" cy="1029000"/>
          </a:xfrm>
          <a:prstGeom prst="rect">
            <a:avLst/>
          </a:prstGeom>
        </p:spPr>
        <p:txBody>
          <a:bodyPr anchorCtr="0" anchor="b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Transformation Roadmap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449925" y="4496775"/>
            <a:ext cx="12352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Udacity recommends that you complete this document, to support the success of your digital transformation initiative. It is not required. </a:t>
            </a:r>
            <a:endParaRPr i="1"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other project document, the Talent Transformation Plan, is required to complete for the project.</a:t>
            </a:r>
            <a:endParaRPr i="1"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Talent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you train the entire organization in developing a transformational and flexible mindset, or a subset of the organization?  What will be the process of removing toxic and inflexible employees who can be detrimental to the effort?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9" name="Google Shape;169;p22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Talent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Funding</a:t>
            </a:r>
            <a:endParaRPr b="1" sz="4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all milestones and KPIs are met, how can you ensure funding will be protected for the initiative?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Funding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the digital transformation effort be secluded and allowed to run on its own, or housed within the larger organization?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Structure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Risk Profile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will the risk tolerance be for the digital transformation?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 Profile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1437775" y="1392200"/>
            <a:ext cx="15484200" cy="7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Transformation Overview Planning Roadmap</a:t>
            </a:r>
            <a:endParaRPr b="1" sz="1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Note: You can choose whether</a:t>
            </a: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this roadmap calendar corresponds to the calendar year or not. </a:t>
            </a:r>
            <a:endParaRPr sz="24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quarter in which you begin planning your transformation initiative could be Y1-Q1</a:t>
            </a:r>
            <a:r>
              <a:rPr lang="en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or you can choose to make January-March be Q1.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504000" y="348550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Overview Planning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1"/>
                </a:solidFill>
              </a:rPr>
              <a:t>Mark an X or fill color in boxes to show timeframe for activities for 3 years of initiative. Add activities as needed.</a:t>
            </a:r>
            <a:endParaRPr b="0" sz="2400">
              <a:solidFill>
                <a:schemeClr val="dk1"/>
              </a:solidFill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503863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</a:tblGrid>
              <a:tr h="7793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Y2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7793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0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 Strategy &amp; Secure Stakeholder Agreement 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70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Initiate Communication Commitment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3448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 Business Use Cases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240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Tal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 Transformation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Legal / Regulatory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IT/Data/Security Plans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Development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8"/>
          <p:cNvGraphicFramePr/>
          <p:nvPr/>
        </p:nvGraphicFramePr>
        <p:xfrm>
          <a:off x="503863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</a:tblGrid>
              <a:tr h="7793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Y2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7793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0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 Strategy &amp; Secure Stakeholder Agreement 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70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Initiate Communication Commitment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3448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 Business Use Cases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240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Tal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 Transformation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Legal / Regulatory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IT/Data/Security Plans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Development Plan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4" name="Google Shape;204;p28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Sample: Transformation Overview Planning Roadmap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437775" y="1392200"/>
            <a:ext cx="15484200" cy="7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Communication Commitment &amp; Logs</a:t>
            </a:r>
            <a:br>
              <a:rPr b="1" lang="en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</a:t>
            </a:r>
            <a:endParaRPr b="1" sz="4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To keep yourself accountable, make a commitment of how often and to whom you will communicate Digital Transformation updates. Then track your communication using the Communication Commitment &amp; Logs table.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We suggest you communicate weekly with stakeholders and all levels of the organization (when appropriate).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Create your own spreadsheet to continue your logs for the long-term.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Commitment &amp; Logs</a:t>
            </a:r>
            <a:endParaRPr/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504000" y="132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{E534107D-2CD0-4818-A500-70683510C353}</a:tableStyleId>
              </a:tblPr>
              <a:tblGrid>
                <a:gridCol w="1697150"/>
                <a:gridCol w="4422850"/>
                <a:gridCol w="4525725"/>
                <a:gridCol w="6634275"/>
              </a:tblGrid>
              <a:tr h="570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Communication Frequency Commitment Statement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 hMerge="1"/>
                <a:tc hMerge="1"/>
                <a:tc hMerge="1"/>
              </a:tr>
              <a:tr h="13147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your commitment statement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36575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9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 Sent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 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(email, meeting, slack)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Audience Receiving Communication</a:t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Feedback from Audience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</a:tr>
              <a:tr h="8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</a:tr>
              <a:tr h="8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</a:tr>
              <a:tr h="8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</a:tr>
              <a:tr h="8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</a:tr>
              <a:tr h="8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Sample</a:t>
            </a:r>
            <a:r>
              <a:rPr lang="en" u="sng"/>
              <a:t>: </a:t>
            </a:r>
            <a:r>
              <a:rPr lang="en" u="sng"/>
              <a:t>Communication Commitment &amp; Logs</a:t>
            </a:r>
            <a:endParaRPr u="sng"/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504000" y="13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{E534107D-2CD0-4818-A500-70683510C353}</a:tableStyleId>
              </a:tblPr>
              <a:tblGrid>
                <a:gridCol w="1697150"/>
                <a:gridCol w="4422850"/>
                <a:gridCol w="4525725"/>
                <a:gridCol w="6634275"/>
              </a:tblGrid>
              <a:tr h="5481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Communication Frequency Commitment Statement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 hMerge="1"/>
                <a:tc hMerge="1"/>
                <a:tc hMerge="1"/>
              </a:tr>
              <a:tr h="12555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updates will be sent out to the entire company at the beginning of every week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36575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3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 Sent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 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(email, meeting, slack)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Audience Receiving Communication</a:t>
                      </a:r>
                      <a:endParaRPr sz="24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Feedback from Audience</a:t>
                      </a:r>
                      <a:endParaRPr b="1" sz="2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rgbClr val="017C9F"/>
                    </a:solidFill>
                  </a:tcPr>
                </a:tc>
              </a:tr>
              <a:tr h="8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12/05/2020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All-hands meeting, presentation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Entire company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 feedback, sent link to presentation via email to entire company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</a:tr>
              <a:tr h="8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12/10/2020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Email, company monthly newsletter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Entire company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</a:tr>
              <a:tr h="8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12/15/2020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Email, video recording 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Entire company, external stakeholders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 stakeholders to host a follow up meeting to discuss roadmaps and anticipated funding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</a:tr>
              <a:tr h="8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12/20/2020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Slack and email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C-suite, entire company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Congratulated on small wins, majority of company is engaged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</a:tr>
              <a:tr h="8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01/03/2021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All-hands meeting, presentation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Entire company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2E3D4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lot of questions regarding projections of upskilling and talent transformation</a:t>
                      </a:r>
                      <a:endParaRPr i="1"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50" marB="91450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Transformation Purpose &amp; Strategic Priorities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23475" y="3653325"/>
            <a:ext cx="10060500" cy="1642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Describe a goal of your initiative in some detail here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34925" y="3653325"/>
            <a:ext cx="7980300" cy="1642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Goal #1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34925" y="5439847"/>
            <a:ext cx="7980300" cy="1642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Goal #2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34925" y="7226370"/>
            <a:ext cx="7980300" cy="1642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Transformation Goal #3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723475" y="5439850"/>
            <a:ext cx="10060500" cy="1642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Describe a goal of your initiative in some detail here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723475" y="7226374"/>
            <a:ext cx="10060500" cy="1642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Describe a goal of your initiative in some detail here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6" name="Google Shape;106;p14"/>
          <p:cNvGraphicFramePr/>
          <p:nvPr/>
        </p:nvGraphicFramePr>
        <p:xfrm>
          <a:off x="504000" y="1326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7280000"/>
              </a:tblGrid>
              <a:tr h="4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 of Digital Transformation</a:t>
                      </a:r>
                      <a:endParaRPr b="1" sz="24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4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Describe</a:t>
                      </a: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purpose of your organization’s digital transformation initiative here, based on your discussions with key stakeholders.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504100" y="1078725"/>
            <a:ext cx="17280000" cy="7790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Based on the potential solutions to the problems you’ve articulated previously, b</a:t>
            </a:r>
            <a:r>
              <a:rPr lang="en" sz="2400"/>
              <a:t>riefly describe here up to 10 potential business use cases for your digital transformation initiative.</a:t>
            </a:r>
            <a:r>
              <a:rPr lang="en" sz="2400"/>
              <a:t> It will also be helpful if you create a title for each.</a:t>
            </a:r>
            <a:endParaRPr sz="2400"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Business Use Case</a:t>
            </a:r>
            <a:r>
              <a:rPr lang="en"/>
              <a:t>s</a:t>
            </a:r>
            <a:endParaRPr/>
          </a:p>
        </p:txBody>
      </p:sp>
      <p:graphicFrame>
        <p:nvGraphicFramePr>
          <p:cNvPr id="228" name="Google Shape;228;p32"/>
          <p:cNvGraphicFramePr/>
          <p:nvPr/>
        </p:nvGraphicFramePr>
        <p:xfrm>
          <a:off x="504100" y="20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659300"/>
                <a:gridCol w="4751825"/>
                <a:gridCol w="11868875"/>
              </a:tblGrid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Business Use Case Title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</a:t>
            </a:r>
            <a:r>
              <a:rPr lang="en"/>
              <a:t>Case</a:t>
            </a:r>
            <a:r>
              <a:rPr lang="en"/>
              <a:t> Prioritization Checklist</a:t>
            </a:r>
            <a:endParaRPr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503988" y="2387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3390125"/>
                <a:gridCol w="3889875"/>
              </a:tblGrid>
              <a:tr h="5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Activity</a:t>
                      </a:r>
                      <a:endParaRPr b="1" sz="18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C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When Complete</a:t>
                      </a:r>
                      <a:endParaRPr b="1" sz="18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C9F"/>
                    </a:solidFill>
                  </a:tcPr>
                </a:tc>
              </a:tr>
              <a:tr h="9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 potential use cases are identified, interview legal and IT stakeholders to identify areas potential challenges with legal regulations, data requirements, devops, etc 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each use case, catalog impact to potential revenue, customer experience, employee productivity, employee experience/morale, resourcing on other projects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Gather information on financial requirements to implement each use case, challenges surfaced in previous interviews, time to market, etc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33"/>
          <p:cNvSpPr txBox="1"/>
          <p:nvPr/>
        </p:nvSpPr>
        <p:spPr>
          <a:xfrm>
            <a:off x="550775" y="1368050"/>
            <a:ext cx="1723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Gathering data through the activities here, for each of your potential business use cases, will help you in choosing which of your use cases to prioritize for implementation.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504000" y="503925"/>
            <a:ext cx="8467800" cy="37503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 Opportunity Matrix</a:t>
            </a:r>
            <a:br>
              <a:rPr lang="en"/>
            </a:br>
            <a:endParaRPr sz="9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0" lang="en" sz="2400">
                <a:solidFill>
                  <a:srgbClr val="000000"/>
                </a:solidFill>
              </a:rPr>
              <a:t>Title each of your business use cases (BUCs). </a:t>
            </a:r>
            <a:endParaRPr b="0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0" lang="en" sz="2400">
                <a:solidFill>
                  <a:srgbClr val="000000"/>
                </a:solidFill>
              </a:rPr>
              <a:t>Then d</a:t>
            </a:r>
            <a:r>
              <a:rPr b="0" lang="en" sz="2400">
                <a:solidFill>
                  <a:srgbClr val="000000"/>
                </a:solidFill>
              </a:rPr>
              <a:t>rag and drop the pink circles onto the matrix</a:t>
            </a:r>
            <a:r>
              <a:rPr b="0" lang="en" sz="2400">
                <a:solidFill>
                  <a:srgbClr val="000000"/>
                </a:solidFill>
              </a:rPr>
              <a:t> (up to 10). </a:t>
            </a:r>
            <a:endParaRPr b="0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0" lang="en" sz="2400">
                <a:solidFill>
                  <a:srgbClr val="000000"/>
                </a:solidFill>
              </a:rPr>
              <a:t>Then decide on the </a:t>
            </a:r>
            <a:r>
              <a:rPr b="0" i="1" lang="en" sz="2400">
                <a:solidFill>
                  <a:srgbClr val="000000"/>
                </a:solidFill>
              </a:rPr>
              <a:t>top 3 BUCs.</a:t>
            </a:r>
            <a:endParaRPr i="1"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1933" l="4980" r="3292" t="2373"/>
          <a:stretch/>
        </p:blipFill>
        <p:spPr>
          <a:xfrm>
            <a:off x="9575404" y="524747"/>
            <a:ext cx="8208600" cy="843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34"/>
          <p:cNvGrpSpPr/>
          <p:nvPr/>
        </p:nvGrpSpPr>
        <p:grpSpPr>
          <a:xfrm>
            <a:off x="504000" y="4562600"/>
            <a:ext cx="2517300" cy="827725"/>
            <a:chOff x="504000" y="3953000"/>
            <a:chExt cx="2517300" cy="827725"/>
          </a:xfrm>
        </p:grpSpPr>
        <p:sp>
          <p:nvSpPr>
            <p:cNvPr id="243" name="Google Shape;243;p34"/>
            <p:cNvSpPr/>
            <p:nvPr/>
          </p:nvSpPr>
          <p:spPr>
            <a:xfrm>
              <a:off x="15720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 txBox="1"/>
            <p:nvPr/>
          </p:nvSpPr>
          <p:spPr>
            <a:xfrm>
              <a:off x="5040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1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5" name="Google Shape;245;p34"/>
          <p:cNvGrpSpPr/>
          <p:nvPr/>
        </p:nvGrpSpPr>
        <p:grpSpPr>
          <a:xfrm>
            <a:off x="3380950" y="4562600"/>
            <a:ext cx="2517300" cy="827725"/>
            <a:chOff x="3380950" y="3953000"/>
            <a:chExt cx="2517300" cy="827725"/>
          </a:xfrm>
        </p:grpSpPr>
        <p:sp>
          <p:nvSpPr>
            <p:cNvPr id="246" name="Google Shape;246;p34"/>
            <p:cNvSpPr/>
            <p:nvPr/>
          </p:nvSpPr>
          <p:spPr>
            <a:xfrm>
              <a:off x="444895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 txBox="1"/>
            <p:nvPr/>
          </p:nvSpPr>
          <p:spPr>
            <a:xfrm>
              <a:off x="338095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2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8" name="Google Shape;248;p34"/>
          <p:cNvGrpSpPr/>
          <p:nvPr/>
        </p:nvGrpSpPr>
        <p:grpSpPr>
          <a:xfrm>
            <a:off x="6257900" y="4562600"/>
            <a:ext cx="2517300" cy="827725"/>
            <a:chOff x="6257900" y="3953000"/>
            <a:chExt cx="2517300" cy="827725"/>
          </a:xfrm>
        </p:grpSpPr>
        <p:sp>
          <p:nvSpPr>
            <p:cNvPr id="249" name="Google Shape;249;p34"/>
            <p:cNvSpPr/>
            <p:nvPr/>
          </p:nvSpPr>
          <p:spPr>
            <a:xfrm>
              <a:off x="73259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0" name="Google Shape;250;p34"/>
            <p:cNvSpPr txBox="1"/>
            <p:nvPr/>
          </p:nvSpPr>
          <p:spPr>
            <a:xfrm>
              <a:off x="62579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3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150675" y="5698700"/>
            <a:ext cx="2517300" cy="827725"/>
            <a:chOff x="2150675" y="5241500"/>
            <a:chExt cx="2517300" cy="827725"/>
          </a:xfrm>
        </p:grpSpPr>
        <p:sp>
          <p:nvSpPr>
            <p:cNvPr id="252" name="Google Shape;252;p34"/>
            <p:cNvSpPr/>
            <p:nvPr/>
          </p:nvSpPr>
          <p:spPr>
            <a:xfrm>
              <a:off x="3218675" y="56882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3" name="Google Shape;253;p34"/>
            <p:cNvSpPr txBox="1"/>
            <p:nvPr/>
          </p:nvSpPr>
          <p:spPr>
            <a:xfrm>
              <a:off x="2150675" y="52415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4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4" name="Google Shape;254;p34"/>
          <p:cNvGrpSpPr/>
          <p:nvPr/>
        </p:nvGrpSpPr>
        <p:grpSpPr>
          <a:xfrm>
            <a:off x="5027625" y="5698700"/>
            <a:ext cx="2517300" cy="827725"/>
            <a:chOff x="5027625" y="5241500"/>
            <a:chExt cx="2517300" cy="827725"/>
          </a:xfrm>
        </p:grpSpPr>
        <p:sp>
          <p:nvSpPr>
            <p:cNvPr id="255" name="Google Shape;255;p34"/>
            <p:cNvSpPr/>
            <p:nvPr/>
          </p:nvSpPr>
          <p:spPr>
            <a:xfrm>
              <a:off x="6095625" y="56882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6" name="Google Shape;256;p34"/>
            <p:cNvSpPr txBox="1"/>
            <p:nvPr/>
          </p:nvSpPr>
          <p:spPr>
            <a:xfrm>
              <a:off x="5027625" y="52415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5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7" name="Google Shape;257;p34"/>
          <p:cNvGrpSpPr/>
          <p:nvPr/>
        </p:nvGrpSpPr>
        <p:grpSpPr>
          <a:xfrm>
            <a:off x="504000" y="6911000"/>
            <a:ext cx="2517300" cy="827725"/>
            <a:chOff x="504000" y="6530000"/>
            <a:chExt cx="2517300" cy="827725"/>
          </a:xfrm>
        </p:grpSpPr>
        <p:sp>
          <p:nvSpPr>
            <p:cNvPr id="258" name="Google Shape;258;p34"/>
            <p:cNvSpPr/>
            <p:nvPr/>
          </p:nvSpPr>
          <p:spPr>
            <a:xfrm>
              <a:off x="1572000" y="6976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9" name="Google Shape;259;p34"/>
            <p:cNvSpPr txBox="1"/>
            <p:nvPr/>
          </p:nvSpPr>
          <p:spPr>
            <a:xfrm>
              <a:off x="504000" y="6530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6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34"/>
          <p:cNvGrpSpPr/>
          <p:nvPr/>
        </p:nvGrpSpPr>
        <p:grpSpPr>
          <a:xfrm>
            <a:off x="3380950" y="6911000"/>
            <a:ext cx="2517300" cy="827725"/>
            <a:chOff x="3380950" y="6530000"/>
            <a:chExt cx="2517300" cy="827725"/>
          </a:xfrm>
        </p:grpSpPr>
        <p:sp>
          <p:nvSpPr>
            <p:cNvPr id="261" name="Google Shape;261;p34"/>
            <p:cNvSpPr/>
            <p:nvPr/>
          </p:nvSpPr>
          <p:spPr>
            <a:xfrm>
              <a:off x="4448950" y="6976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62" name="Google Shape;262;p34"/>
            <p:cNvSpPr txBox="1"/>
            <p:nvPr/>
          </p:nvSpPr>
          <p:spPr>
            <a:xfrm>
              <a:off x="3380950" y="6530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7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3" name="Google Shape;263;p34"/>
          <p:cNvGrpSpPr/>
          <p:nvPr/>
        </p:nvGrpSpPr>
        <p:grpSpPr>
          <a:xfrm>
            <a:off x="6257900" y="6911000"/>
            <a:ext cx="2517300" cy="827725"/>
            <a:chOff x="6257900" y="6530000"/>
            <a:chExt cx="2517300" cy="827725"/>
          </a:xfrm>
        </p:grpSpPr>
        <p:sp>
          <p:nvSpPr>
            <p:cNvPr id="264" name="Google Shape;264;p34"/>
            <p:cNvSpPr/>
            <p:nvPr/>
          </p:nvSpPr>
          <p:spPr>
            <a:xfrm>
              <a:off x="7325900" y="6976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65" name="Google Shape;265;p34"/>
            <p:cNvSpPr txBox="1"/>
            <p:nvPr/>
          </p:nvSpPr>
          <p:spPr>
            <a:xfrm>
              <a:off x="6257900" y="6530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8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6" name="Google Shape;266;p34"/>
          <p:cNvGrpSpPr/>
          <p:nvPr/>
        </p:nvGrpSpPr>
        <p:grpSpPr>
          <a:xfrm>
            <a:off x="2150675" y="7970900"/>
            <a:ext cx="2517300" cy="827725"/>
            <a:chOff x="2150675" y="7818500"/>
            <a:chExt cx="2517300" cy="827725"/>
          </a:xfrm>
        </p:grpSpPr>
        <p:sp>
          <p:nvSpPr>
            <p:cNvPr id="267" name="Google Shape;267;p34"/>
            <p:cNvSpPr/>
            <p:nvPr/>
          </p:nvSpPr>
          <p:spPr>
            <a:xfrm>
              <a:off x="3218675" y="82652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2150675" y="78185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9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9" name="Google Shape;269;p34"/>
          <p:cNvGrpSpPr/>
          <p:nvPr/>
        </p:nvGrpSpPr>
        <p:grpSpPr>
          <a:xfrm>
            <a:off x="5027625" y="7970900"/>
            <a:ext cx="2517300" cy="827725"/>
            <a:chOff x="5027625" y="7818500"/>
            <a:chExt cx="2517300" cy="827725"/>
          </a:xfrm>
        </p:grpSpPr>
        <p:sp>
          <p:nvSpPr>
            <p:cNvPr id="270" name="Google Shape;270;p34"/>
            <p:cNvSpPr/>
            <p:nvPr/>
          </p:nvSpPr>
          <p:spPr>
            <a:xfrm>
              <a:off x="6095625" y="82652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71" name="Google Shape;271;p34"/>
            <p:cNvSpPr txBox="1"/>
            <p:nvPr/>
          </p:nvSpPr>
          <p:spPr>
            <a:xfrm>
              <a:off x="5027625" y="78185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Open Sans"/>
                  <a:ea typeface="Open Sans"/>
                  <a:cs typeface="Open Sans"/>
                  <a:sym typeface="Open Sans"/>
                </a:rPr>
                <a:t>BUC 10 Title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504000" y="503925"/>
            <a:ext cx="8514000" cy="83652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Sample: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Business Use Case Opportunity Matrix</a:t>
            </a:r>
            <a:endParaRPr u="sng"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1933" l="4980" r="3292" t="2373"/>
          <a:stretch/>
        </p:blipFill>
        <p:spPr>
          <a:xfrm>
            <a:off x="9575404" y="524747"/>
            <a:ext cx="8208600" cy="843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35"/>
          <p:cNvGrpSpPr/>
          <p:nvPr/>
        </p:nvGrpSpPr>
        <p:grpSpPr>
          <a:xfrm>
            <a:off x="12229500" y="6148550"/>
            <a:ext cx="2517300" cy="827725"/>
            <a:chOff x="504000" y="3953000"/>
            <a:chExt cx="2517300" cy="827725"/>
          </a:xfrm>
        </p:grpSpPr>
        <p:sp>
          <p:nvSpPr>
            <p:cNvPr id="279" name="Google Shape;279;p35"/>
            <p:cNvSpPr/>
            <p:nvPr/>
          </p:nvSpPr>
          <p:spPr>
            <a:xfrm>
              <a:off x="15720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 txBox="1"/>
            <p:nvPr/>
          </p:nvSpPr>
          <p:spPr>
            <a:xfrm>
              <a:off x="5040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AWS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35"/>
          <p:cNvGrpSpPr/>
          <p:nvPr/>
        </p:nvGrpSpPr>
        <p:grpSpPr>
          <a:xfrm>
            <a:off x="14084325" y="4327850"/>
            <a:ext cx="2517300" cy="827725"/>
            <a:chOff x="504000" y="3953000"/>
            <a:chExt cx="2517300" cy="827725"/>
          </a:xfrm>
        </p:grpSpPr>
        <p:sp>
          <p:nvSpPr>
            <p:cNvPr id="282" name="Google Shape;282;p35"/>
            <p:cNvSpPr/>
            <p:nvPr/>
          </p:nvSpPr>
          <p:spPr>
            <a:xfrm>
              <a:off x="15720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 txBox="1"/>
            <p:nvPr/>
          </p:nvSpPr>
          <p:spPr>
            <a:xfrm>
              <a:off x="5040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Chatbot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14746800" y="1422538"/>
            <a:ext cx="2517300" cy="827725"/>
            <a:chOff x="504000" y="3953000"/>
            <a:chExt cx="2517300" cy="827725"/>
          </a:xfrm>
        </p:grpSpPr>
        <p:sp>
          <p:nvSpPr>
            <p:cNvPr id="285" name="Google Shape;285;p35"/>
            <p:cNvSpPr/>
            <p:nvPr/>
          </p:nvSpPr>
          <p:spPr>
            <a:xfrm>
              <a:off x="15720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 txBox="1"/>
            <p:nvPr/>
          </p:nvSpPr>
          <p:spPr>
            <a:xfrm>
              <a:off x="5040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Image Diag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7" name="Google Shape;287;p35"/>
          <p:cNvGrpSpPr/>
          <p:nvPr/>
        </p:nvGrpSpPr>
        <p:grpSpPr>
          <a:xfrm>
            <a:off x="10876175" y="3785538"/>
            <a:ext cx="2517300" cy="827725"/>
            <a:chOff x="504000" y="3953000"/>
            <a:chExt cx="2517300" cy="827725"/>
          </a:xfrm>
        </p:grpSpPr>
        <p:sp>
          <p:nvSpPr>
            <p:cNvPr id="288" name="Google Shape;288;p35"/>
            <p:cNvSpPr/>
            <p:nvPr/>
          </p:nvSpPr>
          <p:spPr>
            <a:xfrm>
              <a:off x="1572000" y="4399725"/>
              <a:ext cx="381300" cy="3810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 txBox="1"/>
            <p:nvPr/>
          </p:nvSpPr>
          <p:spPr>
            <a:xfrm>
              <a:off x="504000" y="3953000"/>
              <a:ext cx="25173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Cybersecurity Strategy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504000" y="216600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Business Use Case #1</a:t>
            </a:r>
            <a:r>
              <a:rPr lang="en"/>
              <a:t> Roadmap</a:t>
            </a:r>
            <a:endParaRPr/>
          </a:p>
        </p:txBody>
      </p:sp>
      <p:graphicFrame>
        <p:nvGraphicFramePr>
          <p:cNvPr id="295" name="Google Shape;295;p36"/>
          <p:cNvGraphicFramePr/>
          <p:nvPr/>
        </p:nvGraphicFramePr>
        <p:xfrm>
          <a:off x="504038" y="16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</a:tblGrid>
              <a:tr h="7793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Y2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7793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a brief (including basic business case data) and get stakeholder buy-in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KPIs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Initiate funding process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6"/>
          <p:cNvSpPr txBox="1"/>
          <p:nvPr/>
        </p:nvSpPr>
        <p:spPr>
          <a:xfrm>
            <a:off x="515250" y="941650"/>
            <a:ext cx="1728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Add all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critical activities specific to your prioritized business use case. Mark an X or fill color to indicate timeline for each.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504000" y="216600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Business Use Case #2</a:t>
            </a:r>
            <a:r>
              <a:rPr lang="en"/>
              <a:t> Roadmap</a:t>
            </a:r>
            <a:endParaRPr/>
          </a:p>
        </p:txBody>
      </p:sp>
      <p:graphicFrame>
        <p:nvGraphicFramePr>
          <p:cNvPr id="302" name="Google Shape;302;p37"/>
          <p:cNvGraphicFramePr/>
          <p:nvPr/>
        </p:nvGraphicFramePr>
        <p:xfrm>
          <a:off x="504038" y="16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</a:tblGrid>
              <a:tr h="7793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Y2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7793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a brief (including basic business case data) and get stakeholder buy-in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KPIs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Initiate funding process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37"/>
          <p:cNvSpPr txBox="1"/>
          <p:nvPr/>
        </p:nvSpPr>
        <p:spPr>
          <a:xfrm>
            <a:off x="515250" y="941650"/>
            <a:ext cx="1728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Add all critical activities specific to your prioritized business use case.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Mark an X or fill color to indicate timeline for each.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504000" y="216600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Business Use Case #3</a:t>
            </a:r>
            <a:r>
              <a:rPr lang="en"/>
              <a:t> Roadmap</a:t>
            </a:r>
            <a:endParaRPr/>
          </a:p>
        </p:txBody>
      </p:sp>
      <p:graphicFrame>
        <p:nvGraphicFramePr>
          <p:cNvPr id="309" name="Google Shape;309;p38"/>
          <p:cNvGraphicFramePr/>
          <p:nvPr/>
        </p:nvGraphicFramePr>
        <p:xfrm>
          <a:off x="504038" y="16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  <a:gridCol w="751300"/>
              </a:tblGrid>
              <a:tr h="7793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Y1 - Q4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Y2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</a:tr>
              <a:tr h="7793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M3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Q1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Q3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a brief (including basic business case data) and get stakeholder buy-in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Create KPIs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Initiate funding process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850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8"/>
          <p:cNvSpPr txBox="1"/>
          <p:nvPr/>
        </p:nvSpPr>
        <p:spPr>
          <a:xfrm>
            <a:off x="515250" y="941650"/>
            <a:ext cx="1728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Add all critical activities specific to your prioritized business use case.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Mark an X or fill color to indicate timeline for each.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with Overarching Company Mission &amp; Priorities</a:t>
            </a: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504000" y="132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4133925"/>
              </a:tblGrid>
              <a:tr h="6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Purpose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your digital transformation purpose here (same as previous page).</a:t>
                      </a:r>
                      <a:endParaRPr i="1" sz="180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Alignment with Overarching Company Mission</a:t>
                      </a:r>
                      <a:endParaRPr b="1" sz="18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4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how the transformation purpose aligns with the company’s North Star here…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5"/>
          <p:cNvGraphicFramePr/>
          <p:nvPr/>
        </p:nvGraphicFramePr>
        <p:xfrm>
          <a:off x="4887000" y="132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4133925"/>
              </a:tblGrid>
              <a:tr h="6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Goal #1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goal of your digital transformation here 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(same as previous page).</a:t>
                      </a:r>
                      <a:endParaRPr i="1" sz="180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Alignment with Overarching Company Priority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4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how this goal aligns with a company goal or priority here…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5"/>
          <p:cNvGraphicFramePr/>
          <p:nvPr/>
        </p:nvGraphicFramePr>
        <p:xfrm>
          <a:off x="9270000" y="132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4133925"/>
              </a:tblGrid>
              <a:tr h="6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Goal #2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a goal of your digital transformation here (same as previous page).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Alignment with Overarching Company Priority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4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how this goal aligns with a company goal or priority here…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5"/>
          <p:cNvGraphicFramePr/>
          <p:nvPr/>
        </p:nvGraphicFramePr>
        <p:xfrm>
          <a:off x="13650075" y="132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4133925"/>
              </a:tblGrid>
              <a:tr h="6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Transformation Goal #3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a goal of your digital transformation here (same as previous page).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Alignment with Overarching Company Priority</a:t>
                      </a:r>
                      <a:endParaRPr b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4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how this goal aligns with a company goal or priority here…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Your Problem State</a:t>
            </a:r>
            <a:r>
              <a:rPr lang="en"/>
              <a:t>ment</a:t>
            </a:r>
            <a:r>
              <a:rPr lang="en"/>
              <a:t>s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503950" y="47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7280000"/>
              </a:tblGrid>
              <a:tr h="3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Possible Solution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5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description of</a:t>
                      </a: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possible solution to this problem, applying a transformative technology you’ve learned about here</a:t>
                      </a:r>
                      <a:r>
                        <a:rPr i="1" lang="en" sz="180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6"/>
          <p:cNvSpPr txBox="1"/>
          <p:nvPr/>
        </p:nvSpPr>
        <p:spPr>
          <a:xfrm>
            <a:off x="3753500" y="20292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753500" y="28336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HAVE TO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753500" y="36380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WHEN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336162" y="2076625"/>
            <a:ext cx="87927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 the description of the customer persona here…</a:t>
            </a:r>
            <a:endParaRPr i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741800" y="2857356"/>
            <a:ext cx="87927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Input the description of the customer pain point here…</a:t>
            </a:r>
            <a:endParaRPr i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130675" y="3638100"/>
            <a:ext cx="87927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Input the description of the context in which that pain point occurs here…</a:t>
            </a:r>
            <a:endParaRPr i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04000" y="1326850"/>
            <a:ext cx="110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Open Sans"/>
                <a:ea typeface="Open Sans"/>
                <a:cs typeface="Open Sans"/>
                <a:sym typeface="Open Sans"/>
              </a:rPr>
              <a:t>*Copy this template to </a:t>
            </a:r>
            <a:r>
              <a:rPr i="1" lang="en" sz="2000"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i="1" lang="en" sz="2000">
                <a:latin typeface="Open Sans"/>
                <a:ea typeface="Open Sans"/>
                <a:cs typeface="Open Sans"/>
                <a:sym typeface="Open Sans"/>
              </a:rPr>
              <a:t> up to 10 problem statements and their possible solutions.</a:t>
            </a:r>
            <a:endParaRPr i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04000" y="503925"/>
            <a:ext cx="17280000" cy="574800"/>
          </a:xfrm>
          <a:prstGeom prst="rect">
            <a:avLst/>
          </a:prstGeom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Sample: Amazon Go Problem Statement</a:t>
            </a:r>
            <a:endParaRPr u="sng"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503950" y="47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7280000"/>
              </a:tblGrid>
              <a:tr h="3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Amazon Go Solution: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5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completely touch-free and line-free checkout process: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Walk Out Technology automatically detects when products are taken from or returned to the shelves and keeps track of them in a virtual cart. 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customers are done shopping, they can just walk out the store. 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Open Sans"/>
                        <a:buChar char="●"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Customers then receive a receipt and a charge on their Amazon account.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7"/>
          <p:cNvSpPr txBox="1"/>
          <p:nvPr/>
        </p:nvSpPr>
        <p:spPr>
          <a:xfrm>
            <a:off x="4947525" y="18006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947525" y="26050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HAVE TO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947525" y="3409488"/>
            <a:ext cx="25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WHEN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480625" y="1848013"/>
            <a:ext cx="66720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tech-savvy urban shoppers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788425" y="2628750"/>
            <a:ext cx="66720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waste time standing in line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324700" y="3409500"/>
            <a:ext cx="6672000" cy="64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they only need a few items from the store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437775" y="1392200"/>
            <a:ext cx="15484200" cy="7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Key Decisions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Key decisions need to be made throughout your digital transformation roadmap planning. Address the following questions with appropriate stakeholders to support your successful digital transformation.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Technology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transformative technology(s) will power the digital transformation?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Technology 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Process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will your process be for engaging with stakeholders and making decisions during the transformation effort?  What new processes need to be established to support the transformation?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504100" y="1326850"/>
            <a:ext cx="6468300" cy="7542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area of digital transformation will you work on?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7328650" y="13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{DDC4D701-4B45-4EFC-8C31-A3F0C9A59FCE}</a:tableStyleId>
              </a:tblPr>
              <a:tblGrid>
                <a:gridCol w="10455300"/>
              </a:tblGrid>
              <a:tr h="4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</a:t>
                      </a:r>
                      <a:r>
                        <a:rPr lang="en" sz="3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sz="3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 decision here…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74300" marB="365750" marR="365750" marL="3657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ulean">
  <a:themeElements>
    <a:clrScheme name="Simple Light">
      <a:dk1>
        <a:srgbClr val="161D22"/>
      </a:dk1>
      <a:lt1>
        <a:srgbClr val="FFFFFF"/>
      </a:lt1>
      <a:dk2>
        <a:srgbClr val="657482"/>
      </a:dk2>
      <a:lt2>
        <a:srgbClr val="B1B9C0"/>
      </a:lt2>
      <a:accent1>
        <a:srgbClr val="017C9F"/>
      </a:accent1>
      <a:accent2>
        <a:srgbClr val="DD3131"/>
      </a:accent2>
      <a:accent3>
        <a:srgbClr val="15C26B"/>
      </a:accent3>
      <a:accent4>
        <a:srgbClr val="02B3E4"/>
      </a:accent4>
      <a:accent5>
        <a:srgbClr val="9F4CDF"/>
      </a:accent5>
      <a:accent6>
        <a:srgbClr val="FF548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