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4" r:id="rId3"/>
    <p:sldId id="265" r:id="rId4"/>
    <p:sldId id="257" r:id="rId5"/>
    <p:sldId id="258" r:id="rId6"/>
    <p:sldId id="259"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3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727EFD-5131-470C-BF10-D357BF1ADEA9}" type="datetimeFigureOut">
              <a:rPr lang="en-US" smtClean="0"/>
              <a:t>9/19/2021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DC160-993E-4814-BF0C-A4C039BC671F}" type="slidenum">
              <a:rPr lang="en-US" smtClean="0"/>
              <a:t>‹#›</a:t>
            </a:fld>
            <a:endParaRPr lang="en-US"/>
          </a:p>
        </p:txBody>
      </p:sp>
    </p:spTree>
    <p:extLst>
      <p:ext uri="{BB962C8B-B14F-4D97-AF65-F5344CB8AC3E}">
        <p14:creationId xmlns:p14="http://schemas.microsoft.com/office/powerpoint/2010/main" val="3693837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4DC160-993E-4814-BF0C-A4C039BC671F}" type="slidenum">
              <a:rPr lang="en-US" smtClean="0"/>
              <a:t>2</a:t>
            </a:fld>
            <a:endParaRPr lang="en-US"/>
          </a:p>
        </p:txBody>
      </p:sp>
    </p:spTree>
    <p:extLst>
      <p:ext uri="{BB962C8B-B14F-4D97-AF65-F5344CB8AC3E}">
        <p14:creationId xmlns:p14="http://schemas.microsoft.com/office/powerpoint/2010/main" val="368647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Cardiology examples – echocardiogram, ECG</a:t>
            </a:r>
          </a:p>
          <a:p>
            <a:r>
              <a:rPr lang="en-US" dirty="0"/>
              <a:t>Exams – mental health wellness exam, testicular screening</a:t>
            </a:r>
          </a:p>
          <a:p>
            <a:r>
              <a:rPr lang="en-US" dirty="0"/>
              <a:t>Hematology and Immunology – pap smears, STI testing, Basic metabolic panels which test for glucose presence</a:t>
            </a:r>
          </a:p>
          <a:p>
            <a:r>
              <a:rPr lang="en-US" dirty="0"/>
              <a:t>Computed Tomography – bone density scans, colonoscopies, MRIs</a:t>
            </a:r>
          </a:p>
          <a:p>
            <a:endParaRPr lang="en-US" dirty="0"/>
          </a:p>
          <a:p>
            <a:endParaRPr lang="en-US" dirty="0"/>
          </a:p>
        </p:txBody>
      </p:sp>
      <p:sp>
        <p:nvSpPr>
          <p:cNvPr id="4" name="Slide Number Placeholder 3"/>
          <p:cNvSpPr>
            <a:spLocks noGrp="1"/>
          </p:cNvSpPr>
          <p:nvPr>
            <p:ph type="sldNum" sz="quarter" idx="5"/>
          </p:nvPr>
        </p:nvSpPr>
        <p:spPr/>
        <p:txBody>
          <a:bodyPr/>
          <a:lstStyle/>
          <a:p>
            <a:fld id="{B94DC160-993E-4814-BF0C-A4C039BC671F}" type="slidenum">
              <a:rPr lang="en-US" smtClean="0"/>
              <a:t>3</a:t>
            </a:fld>
            <a:endParaRPr lang="en-US"/>
          </a:p>
        </p:txBody>
      </p:sp>
    </p:spTree>
    <p:extLst>
      <p:ext uri="{BB962C8B-B14F-4D97-AF65-F5344CB8AC3E}">
        <p14:creationId xmlns:p14="http://schemas.microsoft.com/office/powerpoint/2010/main" val="3777875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should not be used as a determination of department productivity. Tests are not all performed the same and require different amounts of observation, equipment and manpower. </a:t>
            </a:r>
          </a:p>
        </p:txBody>
      </p:sp>
      <p:sp>
        <p:nvSpPr>
          <p:cNvPr id="4" name="Slide Number Placeholder 3"/>
          <p:cNvSpPr>
            <a:spLocks noGrp="1"/>
          </p:cNvSpPr>
          <p:nvPr>
            <p:ph type="sldNum" sz="quarter" idx="5"/>
          </p:nvPr>
        </p:nvSpPr>
        <p:spPr/>
        <p:txBody>
          <a:bodyPr/>
          <a:lstStyle/>
          <a:p>
            <a:fld id="{B94DC160-993E-4814-BF0C-A4C039BC671F}" type="slidenum">
              <a:rPr lang="en-US" smtClean="0"/>
              <a:t>5</a:t>
            </a:fld>
            <a:endParaRPr lang="en-US"/>
          </a:p>
        </p:txBody>
      </p:sp>
    </p:spTree>
    <p:extLst>
      <p:ext uri="{BB962C8B-B14F-4D97-AF65-F5344CB8AC3E}">
        <p14:creationId xmlns:p14="http://schemas.microsoft.com/office/powerpoint/2010/main" val="3890060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Providers were counted once, even if they performed tests in multiple departments (multi-specialists). </a:t>
            </a:r>
          </a:p>
        </p:txBody>
      </p:sp>
      <p:sp>
        <p:nvSpPr>
          <p:cNvPr id="4" name="Slide Number Placeholder 3"/>
          <p:cNvSpPr>
            <a:spLocks noGrp="1"/>
          </p:cNvSpPr>
          <p:nvPr>
            <p:ph type="sldNum" sz="quarter" idx="5"/>
          </p:nvPr>
        </p:nvSpPr>
        <p:spPr/>
        <p:txBody>
          <a:bodyPr/>
          <a:lstStyle/>
          <a:p>
            <a:fld id="{B94DC160-993E-4814-BF0C-A4C039BC671F}" type="slidenum">
              <a:rPr lang="en-US" smtClean="0"/>
              <a:t>6</a:t>
            </a:fld>
            <a:endParaRPr lang="en-US"/>
          </a:p>
        </p:txBody>
      </p:sp>
    </p:spTree>
    <p:extLst>
      <p:ext uri="{BB962C8B-B14F-4D97-AF65-F5344CB8AC3E}">
        <p14:creationId xmlns:p14="http://schemas.microsoft.com/office/powerpoint/2010/main" val="1159168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4DC160-993E-4814-BF0C-A4C039BC671F}" type="slidenum">
              <a:rPr lang="en-US" smtClean="0"/>
              <a:t>7</a:t>
            </a:fld>
            <a:endParaRPr lang="en-US"/>
          </a:p>
        </p:txBody>
      </p:sp>
    </p:spTree>
    <p:extLst>
      <p:ext uri="{BB962C8B-B14F-4D97-AF65-F5344CB8AC3E}">
        <p14:creationId xmlns:p14="http://schemas.microsoft.com/office/powerpoint/2010/main" val="119773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5B636-F9E9-40B6-9D75-3EE9C8CA76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310639-7469-4AD7-9F2C-DCBB65D6B3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10CFBD-7165-474F-9AB0-D1729706D58C}"/>
              </a:ext>
            </a:extLst>
          </p:cNvPr>
          <p:cNvSpPr>
            <a:spLocks noGrp="1"/>
          </p:cNvSpPr>
          <p:nvPr>
            <p:ph type="dt" sz="half" idx="10"/>
          </p:nvPr>
        </p:nvSpPr>
        <p:spPr/>
        <p:txBody>
          <a:bodyPr/>
          <a:lstStyle/>
          <a:p>
            <a:fld id="{C898A938-3A02-42DE-B981-B7804D20E9E0}" type="datetimeFigureOut">
              <a:rPr lang="en-US" smtClean="0"/>
              <a:t>9/19/2021</a:t>
            </a:fld>
            <a:endParaRPr lang="en-US"/>
          </a:p>
        </p:txBody>
      </p:sp>
      <p:sp>
        <p:nvSpPr>
          <p:cNvPr id="5" name="Footer Placeholder 4">
            <a:extLst>
              <a:ext uri="{FF2B5EF4-FFF2-40B4-BE49-F238E27FC236}">
                <a16:creationId xmlns:a16="http://schemas.microsoft.com/office/drawing/2014/main" id="{3B084E35-A679-4318-8CE2-36D4BB21DA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1BD857-046E-4B06-B2E3-32B92CC3337B}"/>
              </a:ext>
            </a:extLst>
          </p:cNvPr>
          <p:cNvSpPr>
            <a:spLocks noGrp="1"/>
          </p:cNvSpPr>
          <p:nvPr>
            <p:ph type="sldNum" sz="quarter" idx="12"/>
          </p:nvPr>
        </p:nvSpPr>
        <p:spPr/>
        <p:txBody>
          <a:bodyPr/>
          <a:lstStyle/>
          <a:p>
            <a:fld id="{6A38D5B2-3D4D-4A47-B514-20A740F12F54}" type="slidenum">
              <a:rPr lang="en-US" smtClean="0"/>
              <a:t>‹#›</a:t>
            </a:fld>
            <a:endParaRPr lang="en-US"/>
          </a:p>
        </p:txBody>
      </p:sp>
    </p:spTree>
    <p:extLst>
      <p:ext uri="{BB962C8B-B14F-4D97-AF65-F5344CB8AC3E}">
        <p14:creationId xmlns:p14="http://schemas.microsoft.com/office/powerpoint/2010/main" val="3083440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BC61B-5709-4939-98AC-01E1D63E88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3C868B-5A80-41DD-85B0-0C7BE95FA3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ECB80A-FE44-4E54-9A64-F3BA943CAE1B}"/>
              </a:ext>
            </a:extLst>
          </p:cNvPr>
          <p:cNvSpPr>
            <a:spLocks noGrp="1"/>
          </p:cNvSpPr>
          <p:nvPr>
            <p:ph type="dt" sz="half" idx="10"/>
          </p:nvPr>
        </p:nvSpPr>
        <p:spPr/>
        <p:txBody>
          <a:bodyPr/>
          <a:lstStyle/>
          <a:p>
            <a:fld id="{C898A938-3A02-42DE-B981-B7804D20E9E0}" type="datetimeFigureOut">
              <a:rPr lang="en-US" smtClean="0"/>
              <a:t>9/19/2021</a:t>
            </a:fld>
            <a:endParaRPr lang="en-US"/>
          </a:p>
        </p:txBody>
      </p:sp>
      <p:sp>
        <p:nvSpPr>
          <p:cNvPr id="5" name="Footer Placeholder 4">
            <a:extLst>
              <a:ext uri="{FF2B5EF4-FFF2-40B4-BE49-F238E27FC236}">
                <a16:creationId xmlns:a16="http://schemas.microsoft.com/office/drawing/2014/main" id="{74698AE2-E778-49ED-8048-A4D43D4D46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A33B2-C8E2-441E-8020-C589C3C5E0DF}"/>
              </a:ext>
            </a:extLst>
          </p:cNvPr>
          <p:cNvSpPr>
            <a:spLocks noGrp="1"/>
          </p:cNvSpPr>
          <p:nvPr>
            <p:ph type="sldNum" sz="quarter" idx="12"/>
          </p:nvPr>
        </p:nvSpPr>
        <p:spPr/>
        <p:txBody>
          <a:bodyPr/>
          <a:lstStyle/>
          <a:p>
            <a:fld id="{6A38D5B2-3D4D-4A47-B514-20A740F12F54}" type="slidenum">
              <a:rPr lang="en-US" smtClean="0"/>
              <a:t>‹#›</a:t>
            </a:fld>
            <a:endParaRPr lang="en-US"/>
          </a:p>
        </p:txBody>
      </p:sp>
    </p:spTree>
    <p:extLst>
      <p:ext uri="{BB962C8B-B14F-4D97-AF65-F5344CB8AC3E}">
        <p14:creationId xmlns:p14="http://schemas.microsoft.com/office/powerpoint/2010/main" val="3180888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94E664-B131-4E12-B24D-3A1BDE2596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3E9155-6B44-41B0-B074-6BCB959D27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55926D-DE78-41E1-AF54-1366FE259DF3}"/>
              </a:ext>
            </a:extLst>
          </p:cNvPr>
          <p:cNvSpPr>
            <a:spLocks noGrp="1"/>
          </p:cNvSpPr>
          <p:nvPr>
            <p:ph type="dt" sz="half" idx="10"/>
          </p:nvPr>
        </p:nvSpPr>
        <p:spPr/>
        <p:txBody>
          <a:bodyPr/>
          <a:lstStyle/>
          <a:p>
            <a:fld id="{C898A938-3A02-42DE-B981-B7804D20E9E0}" type="datetimeFigureOut">
              <a:rPr lang="en-US" smtClean="0"/>
              <a:t>9/19/2021</a:t>
            </a:fld>
            <a:endParaRPr lang="en-US"/>
          </a:p>
        </p:txBody>
      </p:sp>
      <p:sp>
        <p:nvSpPr>
          <p:cNvPr id="5" name="Footer Placeholder 4">
            <a:extLst>
              <a:ext uri="{FF2B5EF4-FFF2-40B4-BE49-F238E27FC236}">
                <a16:creationId xmlns:a16="http://schemas.microsoft.com/office/drawing/2014/main" id="{B1FF4421-1CCB-41D9-BF9F-7BF97A08F7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74D7FD-825B-494C-B79A-F3BB20120C89}"/>
              </a:ext>
            </a:extLst>
          </p:cNvPr>
          <p:cNvSpPr>
            <a:spLocks noGrp="1"/>
          </p:cNvSpPr>
          <p:nvPr>
            <p:ph type="sldNum" sz="quarter" idx="12"/>
          </p:nvPr>
        </p:nvSpPr>
        <p:spPr/>
        <p:txBody>
          <a:bodyPr/>
          <a:lstStyle/>
          <a:p>
            <a:fld id="{6A38D5B2-3D4D-4A47-B514-20A740F12F54}" type="slidenum">
              <a:rPr lang="en-US" smtClean="0"/>
              <a:t>‹#›</a:t>
            </a:fld>
            <a:endParaRPr lang="en-US"/>
          </a:p>
        </p:txBody>
      </p:sp>
    </p:spTree>
    <p:extLst>
      <p:ext uri="{BB962C8B-B14F-4D97-AF65-F5344CB8AC3E}">
        <p14:creationId xmlns:p14="http://schemas.microsoft.com/office/powerpoint/2010/main" val="1264283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0F595-4007-4239-B528-18D0760D2E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849926-ED1A-4196-9E97-DA2CBE84AC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361C77-2329-43A1-8ADD-AC432DA9A891}"/>
              </a:ext>
            </a:extLst>
          </p:cNvPr>
          <p:cNvSpPr>
            <a:spLocks noGrp="1"/>
          </p:cNvSpPr>
          <p:nvPr>
            <p:ph type="dt" sz="half" idx="10"/>
          </p:nvPr>
        </p:nvSpPr>
        <p:spPr/>
        <p:txBody>
          <a:bodyPr/>
          <a:lstStyle/>
          <a:p>
            <a:fld id="{C898A938-3A02-42DE-B981-B7804D20E9E0}" type="datetimeFigureOut">
              <a:rPr lang="en-US" smtClean="0"/>
              <a:t>9/19/2021</a:t>
            </a:fld>
            <a:endParaRPr lang="en-US"/>
          </a:p>
        </p:txBody>
      </p:sp>
      <p:sp>
        <p:nvSpPr>
          <p:cNvPr id="5" name="Footer Placeholder 4">
            <a:extLst>
              <a:ext uri="{FF2B5EF4-FFF2-40B4-BE49-F238E27FC236}">
                <a16:creationId xmlns:a16="http://schemas.microsoft.com/office/drawing/2014/main" id="{1F3E3A16-B3ED-4B4B-9C7C-DF84346FDD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624A5A-E6E7-4008-85F9-916A33E50F95}"/>
              </a:ext>
            </a:extLst>
          </p:cNvPr>
          <p:cNvSpPr>
            <a:spLocks noGrp="1"/>
          </p:cNvSpPr>
          <p:nvPr>
            <p:ph type="sldNum" sz="quarter" idx="12"/>
          </p:nvPr>
        </p:nvSpPr>
        <p:spPr/>
        <p:txBody>
          <a:bodyPr/>
          <a:lstStyle/>
          <a:p>
            <a:fld id="{6A38D5B2-3D4D-4A47-B514-20A740F12F54}" type="slidenum">
              <a:rPr lang="en-US" smtClean="0"/>
              <a:t>‹#›</a:t>
            </a:fld>
            <a:endParaRPr lang="en-US"/>
          </a:p>
        </p:txBody>
      </p:sp>
    </p:spTree>
    <p:extLst>
      <p:ext uri="{BB962C8B-B14F-4D97-AF65-F5344CB8AC3E}">
        <p14:creationId xmlns:p14="http://schemas.microsoft.com/office/powerpoint/2010/main" val="3500129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37250-4C3B-4818-A4AC-47985FECAE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DBAC79-605E-4694-99FC-E7809CF2F1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DFB391-AFE1-4877-8F93-8BE7ED8E15C3}"/>
              </a:ext>
            </a:extLst>
          </p:cNvPr>
          <p:cNvSpPr>
            <a:spLocks noGrp="1"/>
          </p:cNvSpPr>
          <p:nvPr>
            <p:ph type="dt" sz="half" idx="10"/>
          </p:nvPr>
        </p:nvSpPr>
        <p:spPr/>
        <p:txBody>
          <a:bodyPr/>
          <a:lstStyle/>
          <a:p>
            <a:fld id="{C898A938-3A02-42DE-B981-B7804D20E9E0}" type="datetimeFigureOut">
              <a:rPr lang="en-US" smtClean="0"/>
              <a:t>9/19/2021</a:t>
            </a:fld>
            <a:endParaRPr lang="en-US"/>
          </a:p>
        </p:txBody>
      </p:sp>
      <p:sp>
        <p:nvSpPr>
          <p:cNvPr id="5" name="Footer Placeholder 4">
            <a:extLst>
              <a:ext uri="{FF2B5EF4-FFF2-40B4-BE49-F238E27FC236}">
                <a16:creationId xmlns:a16="http://schemas.microsoft.com/office/drawing/2014/main" id="{A1914338-4C98-4210-82A1-695570760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711E7C-E8DD-42AA-8449-B94325E65DF0}"/>
              </a:ext>
            </a:extLst>
          </p:cNvPr>
          <p:cNvSpPr>
            <a:spLocks noGrp="1"/>
          </p:cNvSpPr>
          <p:nvPr>
            <p:ph type="sldNum" sz="quarter" idx="12"/>
          </p:nvPr>
        </p:nvSpPr>
        <p:spPr/>
        <p:txBody>
          <a:bodyPr/>
          <a:lstStyle/>
          <a:p>
            <a:fld id="{6A38D5B2-3D4D-4A47-B514-20A740F12F54}" type="slidenum">
              <a:rPr lang="en-US" smtClean="0"/>
              <a:t>‹#›</a:t>
            </a:fld>
            <a:endParaRPr lang="en-US"/>
          </a:p>
        </p:txBody>
      </p:sp>
    </p:spTree>
    <p:extLst>
      <p:ext uri="{BB962C8B-B14F-4D97-AF65-F5344CB8AC3E}">
        <p14:creationId xmlns:p14="http://schemas.microsoft.com/office/powerpoint/2010/main" val="2876499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A2E95-E45B-4A51-9F58-4C4E8A8435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CCE29F-8F21-4130-8D20-954B20C5C9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3593B7-D7BE-4109-8C44-74244C8EC6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63FCD3-CC6C-4CCC-8944-E654A32723F2}"/>
              </a:ext>
            </a:extLst>
          </p:cNvPr>
          <p:cNvSpPr>
            <a:spLocks noGrp="1"/>
          </p:cNvSpPr>
          <p:nvPr>
            <p:ph type="dt" sz="half" idx="10"/>
          </p:nvPr>
        </p:nvSpPr>
        <p:spPr/>
        <p:txBody>
          <a:bodyPr/>
          <a:lstStyle/>
          <a:p>
            <a:fld id="{C898A938-3A02-42DE-B981-B7804D20E9E0}" type="datetimeFigureOut">
              <a:rPr lang="en-US" smtClean="0"/>
              <a:t>9/19/2021</a:t>
            </a:fld>
            <a:endParaRPr lang="en-US"/>
          </a:p>
        </p:txBody>
      </p:sp>
      <p:sp>
        <p:nvSpPr>
          <p:cNvPr id="6" name="Footer Placeholder 5">
            <a:extLst>
              <a:ext uri="{FF2B5EF4-FFF2-40B4-BE49-F238E27FC236}">
                <a16:creationId xmlns:a16="http://schemas.microsoft.com/office/drawing/2014/main" id="{6BEEBB8C-28B7-4507-B11F-2454950716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5F5EBB-1F3E-4C36-8C97-1F9CE68BFE88}"/>
              </a:ext>
            </a:extLst>
          </p:cNvPr>
          <p:cNvSpPr>
            <a:spLocks noGrp="1"/>
          </p:cNvSpPr>
          <p:nvPr>
            <p:ph type="sldNum" sz="quarter" idx="12"/>
          </p:nvPr>
        </p:nvSpPr>
        <p:spPr/>
        <p:txBody>
          <a:bodyPr/>
          <a:lstStyle/>
          <a:p>
            <a:fld id="{6A38D5B2-3D4D-4A47-B514-20A740F12F54}" type="slidenum">
              <a:rPr lang="en-US" smtClean="0"/>
              <a:t>‹#›</a:t>
            </a:fld>
            <a:endParaRPr lang="en-US"/>
          </a:p>
        </p:txBody>
      </p:sp>
    </p:spTree>
    <p:extLst>
      <p:ext uri="{BB962C8B-B14F-4D97-AF65-F5344CB8AC3E}">
        <p14:creationId xmlns:p14="http://schemas.microsoft.com/office/powerpoint/2010/main" val="1067971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76F00-D41E-4EE1-8034-5746A43F7C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98E3EA-6DE9-4BE0-BC1A-5E145EF20F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D55E87-65D1-4754-B439-7A3ECF4E77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541466-4BFF-4C07-8FED-25180B02FE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8A4405-09AF-4CF7-B4F3-9FE186A179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6D79EB-2C3E-437A-92FC-A108691E6E00}"/>
              </a:ext>
            </a:extLst>
          </p:cNvPr>
          <p:cNvSpPr>
            <a:spLocks noGrp="1"/>
          </p:cNvSpPr>
          <p:nvPr>
            <p:ph type="dt" sz="half" idx="10"/>
          </p:nvPr>
        </p:nvSpPr>
        <p:spPr/>
        <p:txBody>
          <a:bodyPr/>
          <a:lstStyle/>
          <a:p>
            <a:fld id="{C898A938-3A02-42DE-B981-B7804D20E9E0}" type="datetimeFigureOut">
              <a:rPr lang="en-US" smtClean="0"/>
              <a:t>9/19/2021</a:t>
            </a:fld>
            <a:endParaRPr lang="en-US"/>
          </a:p>
        </p:txBody>
      </p:sp>
      <p:sp>
        <p:nvSpPr>
          <p:cNvPr id="8" name="Footer Placeholder 7">
            <a:extLst>
              <a:ext uri="{FF2B5EF4-FFF2-40B4-BE49-F238E27FC236}">
                <a16:creationId xmlns:a16="http://schemas.microsoft.com/office/drawing/2014/main" id="{706DC6D2-5912-4686-99B6-782B310918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4D1FD5-7E73-499F-8482-193650A65A1A}"/>
              </a:ext>
            </a:extLst>
          </p:cNvPr>
          <p:cNvSpPr>
            <a:spLocks noGrp="1"/>
          </p:cNvSpPr>
          <p:nvPr>
            <p:ph type="sldNum" sz="quarter" idx="12"/>
          </p:nvPr>
        </p:nvSpPr>
        <p:spPr/>
        <p:txBody>
          <a:bodyPr/>
          <a:lstStyle/>
          <a:p>
            <a:fld id="{6A38D5B2-3D4D-4A47-B514-20A740F12F54}" type="slidenum">
              <a:rPr lang="en-US" smtClean="0"/>
              <a:t>‹#›</a:t>
            </a:fld>
            <a:endParaRPr lang="en-US"/>
          </a:p>
        </p:txBody>
      </p:sp>
    </p:spTree>
    <p:extLst>
      <p:ext uri="{BB962C8B-B14F-4D97-AF65-F5344CB8AC3E}">
        <p14:creationId xmlns:p14="http://schemas.microsoft.com/office/powerpoint/2010/main" val="2915636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0F1A-1EA0-4C03-8156-EE393FDE5D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A06D67-3395-4582-8A15-ABB955FD8682}"/>
              </a:ext>
            </a:extLst>
          </p:cNvPr>
          <p:cNvSpPr>
            <a:spLocks noGrp="1"/>
          </p:cNvSpPr>
          <p:nvPr>
            <p:ph type="dt" sz="half" idx="10"/>
          </p:nvPr>
        </p:nvSpPr>
        <p:spPr/>
        <p:txBody>
          <a:bodyPr/>
          <a:lstStyle/>
          <a:p>
            <a:fld id="{C898A938-3A02-42DE-B981-B7804D20E9E0}" type="datetimeFigureOut">
              <a:rPr lang="en-US" smtClean="0"/>
              <a:t>9/19/2021</a:t>
            </a:fld>
            <a:endParaRPr lang="en-US"/>
          </a:p>
        </p:txBody>
      </p:sp>
      <p:sp>
        <p:nvSpPr>
          <p:cNvPr id="4" name="Footer Placeholder 3">
            <a:extLst>
              <a:ext uri="{FF2B5EF4-FFF2-40B4-BE49-F238E27FC236}">
                <a16:creationId xmlns:a16="http://schemas.microsoft.com/office/drawing/2014/main" id="{9E971BED-A500-4C1D-8DB4-99248FC88A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45916C-7A00-4D60-AA15-1AA463739527}"/>
              </a:ext>
            </a:extLst>
          </p:cNvPr>
          <p:cNvSpPr>
            <a:spLocks noGrp="1"/>
          </p:cNvSpPr>
          <p:nvPr>
            <p:ph type="sldNum" sz="quarter" idx="12"/>
          </p:nvPr>
        </p:nvSpPr>
        <p:spPr/>
        <p:txBody>
          <a:bodyPr/>
          <a:lstStyle/>
          <a:p>
            <a:fld id="{6A38D5B2-3D4D-4A47-B514-20A740F12F54}" type="slidenum">
              <a:rPr lang="en-US" smtClean="0"/>
              <a:t>‹#›</a:t>
            </a:fld>
            <a:endParaRPr lang="en-US"/>
          </a:p>
        </p:txBody>
      </p:sp>
    </p:spTree>
    <p:extLst>
      <p:ext uri="{BB962C8B-B14F-4D97-AF65-F5344CB8AC3E}">
        <p14:creationId xmlns:p14="http://schemas.microsoft.com/office/powerpoint/2010/main" val="796308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143D95-2377-42C0-83F6-8404BB2248C2}"/>
              </a:ext>
            </a:extLst>
          </p:cNvPr>
          <p:cNvSpPr>
            <a:spLocks noGrp="1"/>
          </p:cNvSpPr>
          <p:nvPr>
            <p:ph type="dt" sz="half" idx="10"/>
          </p:nvPr>
        </p:nvSpPr>
        <p:spPr/>
        <p:txBody>
          <a:bodyPr/>
          <a:lstStyle/>
          <a:p>
            <a:fld id="{C898A938-3A02-42DE-B981-B7804D20E9E0}" type="datetimeFigureOut">
              <a:rPr lang="en-US" smtClean="0"/>
              <a:t>9/19/2021</a:t>
            </a:fld>
            <a:endParaRPr lang="en-US"/>
          </a:p>
        </p:txBody>
      </p:sp>
      <p:sp>
        <p:nvSpPr>
          <p:cNvPr id="3" name="Footer Placeholder 2">
            <a:extLst>
              <a:ext uri="{FF2B5EF4-FFF2-40B4-BE49-F238E27FC236}">
                <a16:creationId xmlns:a16="http://schemas.microsoft.com/office/drawing/2014/main" id="{032EEFDC-DB76-4A09-9B22-343DAE62E6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341FEC-B075-4D2E-961D-5DAF00EFDD10}"/>
              </a:ext>
            </a:extLst>
          </p:cNvPr>
          <p:cNvSpPr>
            <a:spLocks noGrp="1"/>
          </p:cNvSpPr>
          <p:nvPr>
            <p:ph type="sldNum" sz="quarter" idx="12"/>
          </p:nvPr>
        </p:nvSpPr>
        <p:spPr/>
        <p:txBody>
          <a:bodyPr/>
          <a:lstStyle/>
          <a:p>
            <a:fld id="{6A38D5B2-3D4D-4A47-B514-20A740F12F54}" type="slidenum">
              <a:rPr lang="en-US" smtClean="0"/>
              <a:t>‹#›</a:t>
            </a:fld>
            <a:endParaRPr lang="en-US"/>
          </a:p>
        </p:txBody>
      </p:sp>
    </p:spTree>
    <p:extLst>
      <p:ext uri="{BB962C8B-B14F-4D97-AF65-F5344CB8AC3E}">
        <p14:creationId xmlns:p14="http://schemas.microsoft.com/office/powerpoint/2010/main" val="1222226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F4489-34A7-47A8-9E65-B1B7ADD35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27C691-C259-48B5-B9A8-E6071823B2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4C148E-CFAE-48A0-95AC-A02209F07F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0CFF55-E587-41EA-805B-DD54CE3204C7}"/>
              </a:ext>
            </a:extLst>
          </p:cNvPr>
          <p:cNvSpPr>
            <a:spLocks noGrp="1"/>
          </p:cNvSpPr>
          <p:nvPr>
            <p:ph type="dt" sz="half" idx="10"/>
          </p:nvPr>
        </p:nvSpPr>
        <p:spPr/>
        <p:txBody>
          <a:bodyPr/>
          <a:lstStyle/>
          <a:p>
            <a:fld id="{C898A938-3A02-42DE-B981-B7804D20E9E0}" type="datetimeFigureOut">
              <a:rPr lang="en-US" smtClean="0"/>
              <a:t>9/19/2021</a:t>
            </a:fld>
            <a:endParaRPr lang="en-US"/>
          </a:p>
        </p:txBody>
      </p:sp>
      <p:sp>
        <p:nvSpPr>
          <p:cNvPr id="6" name="Footer Placeholder 5">
            <a:extLst>
              <a:ext uri="{FF2B5EF4-FFF2-40B4-BE49-F238E27FC236}">
                <a16:creationId xmlns:a16="http://schemas.microsoft.com/office/drawing/2014/main" id="{9AC92C42-44F3-44CC-A23A-71BB7ED5A8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5A93F1-6804-4582-ADD6-E85F676CBFD9}"/>
              </a:ext>
            </a:extLst>
          </p:cNvPr>
          <p:cNvSpPr>
            <a:spLocks noGrp="1"/>
          </p:cNvSpPr>
          <p:nvPr>
            <p:ph type="sldNum" sz="quarter" idx="12"/>
          </p:nvPr>
        </p:nvSpPr>
        <p:spPr/>
        <p:txBody>
          <a:bodyPr/>
          <a:lstStyle/>
          <a:p>
            <a:fld id="{6A38D5B2-3D4D-4A47-B514-20A740F12F54}" type="slidenum">
              <a:rPr lang="en-US" smtClean="0"/>
              <a:t>‹#›</a:t>
            </a:fld>
            <a:endParaRPr lang="en-US"/>
          </a:p>
        </p:txBody>
      </p:sp>
    </p:spTree>
    <p:extLst>
      <p:ext uri="{BB962C8B-B14F-4D97-AF65-F5344CB8AC3E}">
        <p14:creationId xmlns:p14="http://schemas.microsoft.com/office/powerpoint/2010/main" val="1636019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B841-44CC-45EB-AC05-1F214A1FB5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F5BECE-3A1F-4CC5-AF47-1AF70DB4D2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56F3F8-F023-4CB0-93E6-45EE3C625A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DC4A14-821E-42D4-A2C8-F0E7B4B2AA0D}"/>
              </a:ext>
            </a:extLst>
          </p:cNvPr>
          <p:cNvSpPr>
            <a:spLocks noGrp="1"/>
          </p:cNvSpPr>
          <p:nvPr>
            <p:ph type="dt" sz="half" idx="10"/>
          </p:nvPr>
        </p:nvSpPr>
        <p:spPr/>
        <p:txBody>
          <a:bodyPr/>
          <a:lstStyle/>
          <a:p>
            <a:fld id="{C898A938-3A02-42DE-B981-B7804D20E9E0}" type="datetimeFigureOut">
              <a:rPr lang="en-US" smtClean="0"/>
              <a:t>9/19/2021</a:t>
            </a:fld>
            <a:endParaRPr lang="en-US"/>
          </a:p>
        </p:txBody>
      </p:sp>
      <p:sp>
        <p:nvSpPr>
          <p:cNvPr id="6" name="Footer Placeholder 5">
            <a:extLst>
              <a:ext uri="{FF2B5EF4-FFF2-40B4-BE49-F238E27FC236}">
                <a16:creationId xmlns:a16="http://schemas.microsoft.com/office/drawing/2014/main" id="{3E03A937-7E45-4D72-A017-21995F3992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D81459-BE56-45F3-BCA6-2EE844812EC4}"/>
              </a:ext>
            </a:extLst>
          </p:cNvPr>
          <p:cNvSpPr>
            <a:spLocks noGrp="1"/>
          </p:cNvSpPr>
          <p:nvPr>
            <p:ph type="sldNum" sz="quarter" idx="12"/>
          </p:nvPr>
        </p:nvSpPr>
        <p:spPr/>
        <p:txBody>
          <a:bodyPr/>
          <a:lstStyle/>
          <a:p>
            <a:fld id="{6A38D5B2-3D4D-4A47-B514-20A740F12F54}" type="slidenum">
              <a:rPr lang="en-US" smtClean="0"/>
              <a:t>‹#›</a:t>
            </a:fld>
            <a:endParaRPr lang="en-US"/>
          </a:p>
        </p:txBody>
      </p:sp>
    </p:spTree>
    <p:extLst>
      <p:ext uri="{BB962C8B-B14F-4D97-AF65-F5344CB8AC3E}">
        <p14:creationId xmlns:p14="http://schemas.microsoft.com/office/powerpoint/2010/main" val="3923767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96AF59-5A01-4D10-817F-E888AF82F2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57EC77-C5D6-4BB8-935E-B3D9C27192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65481-9785-4554-86FD-E188E9AEA5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98A938-3A02-42DE-B981-B7804D20E9E0}" type="datetimeFigureOut">
              <a:rPr lang="en-US" smtClean="0"/>
              <a:t>9/19/2021</a:t>
            </a:fld>
            <a:endParaRPr lang="en-US"/>
          </a:p>
        </p:txBody>
      </p:sp>
      <p:sp>
        <p:nvSpPr>
          <p:cNvPr id="5" name="Footer Placeholder 4">
            <a:extLst>
              <a:ext uri="{FF2B5EF4-FFF2-40B4-BE49-F238E27FC236}">
                <a16:creationId xmlns:a16="http://schemas.microsoft.com/office/drawing/2014/main" id="{5DC532FA-2880-48AD-AFA0-B08207E40F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93EAB1-5B8F-4156-81BF-3C1252DC31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38D5B2-3D4D-4A47-B514-20A740F12F54}" type="slidenum">
              <a:rPr lang="en-US" smtClean="0"/>
              <a:t>‹#›</a:t>
            </a:fld>
            <a:endParaRPr lang="en-US"/>
          </a:p>
        </p:txBody>
      </p:sp>
    </p:spTree>
    <p:extLst>
      <p:ext uri="{BB962C8B-B14F-4D97-AF65-F5344CB8AC3E}">
        <p14:creationId xmlns:p14="http://schemas.microsoft.com/office/powerpoint/2010/main" val="2159077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rive.google.com/drive/folders/15Rg3HhRjkT3zyMgT5WBTEtvRHpPL95a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BDF85-A0A8-4ABE-92EE-7F54AA510ABB}"/>
              </a:ext>
            </a:extLst>
          </p:cNvPr>
          <p:cNvSpPr>
            <a:spLocks noGrp="1"/>
          </p:cNvSpPr>
          <p:nvPr>
            <p:ph type="ctrTitle"/>
          </p:nvPr>
        </p:nvSpPr>
        <p:spPr/>
        <p:txBody>
          <a:bodyPr>
            <a:normAutofit/>
          </a:bodyPr>
          <a:lstStyle/>
          <a:p>
            <a:r>
              <a:rPr lang="en-US" dirty="0"/>
              <a:t>Week 4 Assignment </a:t>
            </a:r>
            <a:br>
              <a:rPr lang="en-US" dirty="0"/>
            </a:br>
            <a:r>
              <a:rPr lang="en-US" dirty="0"/>
              <a:t>MSDS 670 Data Visualization </a:t>
            </a:r>
          </a:p>
        </p:txBody>
      </p:sp>
      <p:sp>
        <p:nvSpPr>
          <p:cNvPr id="3" name="Subtitle 2">
            <a:extLst>
              <a:ext uri="{FF2B5EF4-FFF2-40B4-BE49-F238E27FC236}">
                <a16:creationId xmlns:a16="http://schemas.microsoft.com/office/drawing/2014/main" id="{DCA804E1-9F7E-4B13-842A-08C1057A8059}"/>
              </a:ext>
            </a:extLst>
          </p:cNvPr>
          <p:cNvSpPr>
            <a:spLocks noGrp="1"/>
          </p:cNvSpPr>
          <p:nvPr>
            <p:ph type="subTitle" idx="1"/>
          </p:nvPr>
        </p:nvSpPr>
        <p:spPr/>
        <p:txBody>
          <a:bodyPr/>
          <a:lstStyle/>
          <a:p>
            <a:r>
              <a:rPr lang="en-US" dirty="0"/>
              <a:t>Kaytie Moyer </a:t>
            </a:r>
          </a:p>
          <a:p>
            <a:r>
              <a:rPr lang="en-US" dirty="0"/>
              <a:t>Regis University </a:t>
            </a:r>
          </a:p>
          <a:p>
            <a:r>
              <a:rPr lang="en-US" dirty="0"/>
              <a:t>September 18, 2021</a:t>
            </a:r>
          </a:p>
        </p:txBody>
      </p:sp>
    </p:spTree>
    <p:extLst>
      <p:ext uri="{BB962C8B-B14F-4D97-AF65-F5344CB8AC3E}">
        <p14:creationId xmlns:p14="http://schemas.microsoft.com/office/powerpoint/2010/main" val="1105735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2C04B9-11D8-4A90-A342-96305F905D2C}"/>
              </a:ext>
            </a:extLst>
          </p:cNvPr>
          <p:cNvSpPr>
            <a:spLocks noGrp="1"/>
          </p:cNvSpPr>
          <p:nvPr>
            <p:ph type="title"/>
          </p:nvPr>
        </p:nvSpPr>
        <p:spPr>
          <a:xfrm>
            <a:off x="643467" y="321734"/>
            <a:ext cx="10905066" cy="1135737"/>
          </a:xfrm>
        </p:spPr>
        <p:txBody>
          <a:bodyPr>
            <a:normAutofit/>
          </a:bodyPr>
          <a:lstStyle/>
          <a:p>
            <a:r>
              <a:rPr lang="en-US" sz="3600" dirty="0"/>
              <a:t>Summary</a:t>
            </a:r>
          </a:p>
        </p:txBody>
      </p:sp>
      <p:sp>
        <p:nvSpPr>
          <p:cNvPr id="3" name="Content Placeholder 2">
            <a:extLst>
              <a:ext uri="{FF2B5EF4-FFF2-40B4-BE49-F238E27FC236}">
                <a16:creationId xmlns:a16="http://schemas.microsoft.com/office/drawing/2014/main" id="{AC849AA5-7475-4AB7-B942-1EBDDEA8DA1A}"/>
              </a:ext>
            </a:extLst>
          </p:cNvPr>
          <p:cNvSpPr>
            <a:spLocks noGrp="1"/>
          </p:cNvSpPr>
          <p:nvPr>
            <p:ph idx="1"/>
          </p:nvPr>
        </p:nvSpPr>
        <p:spPr>
          <a:xfrm>
            <a:off x="643467" y="1782981"/>
            <a:ext cx="10905066" cy="4393982"/>
          </a:xfrm>
        </p:spPr>
        <p:txBody>
          <a:bodyPr>
            <a:normAutofit/>
          </a:bodyPr>
          <a:lstStyle/>
          <a:p>
            <a:r>
              <a:rPr lang="en-US" sz="2000" dirty="0"/>
              <a:t>The Week 4 Project demonstrates results taken from data provided by the Exact Medical Health System Laboratory over a period of nine years from 2005 to 2014. </a:t>
            </a:r>
          </a:p>
          <a:p>
            <a:r>
              <a:rPr lang="en-US" sz="2000" dirty="0"/>
              <a:t>The medical data involved was used as a means of communication across several fronts of the medical field. </a:t>
            </a:r>
          </a:p>
          <a:p>
            <a:r>
              <a:rPr lang="en-US" sz="2000" dirty="0"/>
              <a:t>The information that results from analysis of the medical data helps hospitals and care facilities determine the most popular units and departments and where their resources should be allocated each fiscal year (Smith, 2008). </a:t>
            </a:r>
          </a:p>
          <a:p>
            <a:r>
              <a:rPr lang="en-US" sz="2000" dirty="0"/>
              <a:t>This project looked to answer the following research question; is the laboratory useful to the health system it is connected to? </a:t>
            </a:r>
          </a:p>
          <a:p>
            <a:r>
              <a:rPr lang="en-US" sz="2000" dirty="0"/>
              <a:t>The answer to this question could determine the allocation of resources to the laboratory from a business standpoint. </a:t>
            </a:r>
          </a:p>
          <a:p>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44118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2C04B9-11D8-4A90-A342-96305F905D2C}"/>
              </a:ext>
            </a:extLst>
          </p:cNvPr>
          <p:cNvSpPr>
            <a:spLocks noGrp="1"/>
          </p:cNvSpPr>
          <p:nvPr>
            <p:ph type="title"/>
          </p:nvPr>
        </p:nvSpPr>
        <p:spPr>
          <a:xfrm>
            <a:off x="643467" y="321734"/>
            <a:ext cx="10905066" cy="1135737"/>
          </a:xfrm>
        </p:spPr>
        <p:txBody>
          <a:bodyPr>
            <a:normAutofit/>
          </a:bodyPr>
          <a:lstStyle/>
          <a:p>
            <a:r>
              <a:rPr lang="en-US" sz="3600" dirty="0"/>
              <a:t>Data and Methodology</a:t>
            </a:r>
          </a:p>
        </p:txBody>
      </p:sp>
      <p:sp>
        <p:nvSpPr>
          <p:cNvPr id="3" name="Content Placeholder 2">
            <a:extLst>
              <a:ext uri="{FF2B5EF4-FFF2-40B4-BE49-F238E27FC236}">
                <a16:creationId xmlns:a16="http://schemas.microsoft.com/office/drawing/2014/main" id="{AC849AA5-7475-4AB7-B942-1EBDDEA8DA1A}"/>
              </a:ext>
            </a:extLst>
          </p:cNvPr>
          <p:cNvSpPr>
            <a:spLocks noGrp="1"/>
          </p:cNvSpPr>
          <p:nvPr>
            <p:ph idx="1"/>
          </p:nvPr>
        </p:nvSpPr>
        <p:spPr>
          <a:xfrm>
            <a:off x="643467" y="1782981"/>
            <a:ext cx="10905066" cy="4393982"/>
          </a:xfrm>
        </p:spPr>
        <p:txBody>
          <a:bodyPr>
            <a:normAutofit/>
          </a:bodyPr>
          <a:lstStyle/>
          <a:p>
            <a:r>
              <a:rPr lang="en-US" sz="2000" dirty="0"/>
              <a:t>The data was sourced from John Koenig’s MSDS 670: Data Visualization class through the Course Resources. A link is provided in the references for personal viewing and use. </a:t>
            </a:r>
          </a:p>
          <a:p>
            <a:r>
              <a:rPr lang="en-US" sz="2000" dirty="0"/>
              <a:t>The original data included undefined categories and variables that were removed to unclutter the data set. Test values were standardized into either a Positive or Negative category for easier analysis. Each test was placed in a department category, based upon the type of test. </a:t>
            </a:r>
          </a:p>
          <a:p>
            <a:pPr lvl="1"/>
            <a:r>
              <a:rPr lang="en-US" sz="1600" dirty="0"/>
              <a:t>Cardiology – tests focusing on the heart and cardio system.</a:t>
            </a:r>
          </a:p>
          <a:p>
            <a:pPr lvl="1"/>
            <a:r>
              <a:rPr lang="en-US" sz="1600" dirty="0"/>
              <a:t>Exams – routine physical and mental examinations, physical pre-screenings, and surface examinations of oral, ocular and auditory senses. </a:t>
            </a:r>
          </a:p>
          <a:p>
            <a:pPr lvl="1"/>
            <a:r>
              <a:rPr lang="en-US" sz="1600" dirty="0"/>
              <a:t>Hematology and Immunology – blood and body fluid analysis, protein and lipid molecule profiles, and the testing of targeted molecule components. </a:t>
            </a:r>
          </a:p>
          <a:p>
            <a:pPr lvl="1"/>
            <a:r>
              <a:rPr lang="en-US" sz="1600" dirty="0"/>
              <a:t>Computed Tomography – mammograms, magnetic resonance imaging (MRI), X-Rays, and other computer based imagery and scanning.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40188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Chart, line chart&#10;&#10;Description automatically generated">
            <a:extLst>
              <a:ext uri="{FF2B5EF4-FFF2-40B4-BE49-F238E27FC236}">
                <a16:creationId xmlns:a16="http://schemas.microsoft.com/office/drawing/2014/main" id="{5A8E6567-01B2-4442-856C-2FBD489F8A67}"/>
              </a:ext>
            </a:extLst>
          </p:cNvPr>
          <p:cNvPicPr>
            <a:picLocks noChangeAspect="1"/>
          </p:cNvPicPr>
          <p:nvPr/>
        </p:nvPicPr>
        <p:blipFill rotWithShape="1">
          <a:blip r:embed="rId2">
            <a:extLst>
              <a:ext uri="{28A0092B-C50C-407E-A947-70E740481C1C}">
                <a14:useLocalDpi xmlns:a14="http://schemas.microsoft.com/office/drawing/2010/main" val="0"/>
              </a:ext>
            </a:extLst>
          </a:blip>
          <a:srcRect r="2" b="1125"/>
          <a:stretch/>
        </p:blipFill>
        <p:spPr>
          <a:xfrm>
            <a:off x="0" y="3429010"/>
            <a:ext cx="5779884" cy="3428990"/>
          </a:xfrm>
          <a:prstGeom prst="rect">
            <a:avLst/>
          </a:prstGeom>
        </p:spPr>
      </p:pic>
      <p:grpSp>
        <p:nvGrpSpPr>
          <p:cNvPr id="16" name="Group 15">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 y="713128"/>
            <a:ext cx="1068867" cy="2126625"/>
            <a:chOff x="10918968" y="713127"/>
            <a:chExt cx="1273032" cy="2532832"/>
          </a:xfrm>
        </p:grpSpPr>
        <p:sp>
          <p:nvSpPr>
            <p:cNvPr id="17"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descr="Chart, line chart&#10;&#10;Description automatically generated">
            <a:extLst>
              <a:ext uri="{FF2B5EF4-FFF2-40B4-BE49-F238E27FC236}">
                <a16:creationId xmlns:a16="http://schemas.microsoft.com/office/drawing/2014/main" id="{7852B804-3E7D-4884-9460-1C0F543CFE9A}"/>
              </a:ext>
            </a:extLst>
          </p:cNvPr>
          <p:cNvPicPr>
            <a:picLocks noChangeAspect="1"/>
          </p:cNvPicPr>
          <p:nvPr/>
        </p:nvPicPr>
        <p:blipFill rotWithShape="1">
          <a:blip r:embed="rId3">
            <a:extLst>
              <a:ext uri="{28A0092B-C50C-407E-A947-70E740481C1C}">
                <a14:useLocalDpi xmlns:a14="http://schemas.microsoft.com/office/drawing/2010/main" val="0"/>
              </a:ext>
            </a:extLst>
          </a:blip>
          <a:srcRect r="11" b="1253"/>
          <a:stretch/>
        </p:blipFill>
        <p:spPr>
          <a:xfrm>
            <a:off x="-11232" y="0"/>
            <a:ext cx="5779884" cy="3429000"/>
          </a:xfrm>
          <a:prstGeom prst="rect">
            <a:avLst/>
          </a:prstGeom>
        </p:spPr>
      </p:pic>
      <p:sp>
        <p:nvSpPr>
          <p:cNvPr id="11" name="Content Placeholder 10">
            <a:extLst>
              <a:ext uri="{FF2B5EF4-FFF2-40B4-BE49-F238E27FC236}">
                <a16:creationId xmlns:a16="http://schemas.microsoft.com/office/drawing/2014/main" id="{8D9CBFCE-FCC4-4D22-BCF2-8FB28A407A39}"/>
              </a:ext>
            </a:extLst>
          </p:cNvPr>
          <p:cNvSpPr>
            <a:spLocks noGrp="1"/>
          </p:cNvSpPr>
          <p:nvPr>
            <p:ph idx="1"/>
          </p:nvPr>
        </p:nvSpPr>
        <p:spPr>
          <a:xfrm>
            <a:off x="6412120" y="238923"/>
            <a:ext cx="5136412" cy="5938040"/>
          </a:xfrm>
        </p:spPr>
        <p:txBody>
          <a:bodyPr>
            <a:normAutofit/>
          </a:bodyPr>
          <a:lstStyle/>
          <a:p>
            <a:r>
              <a:rPr lang="en-US" sz="2000" dirty="0"/>
              <a:t>The number of tests per year dropped sharply from 2005 to 2006 with a slight increase in 2007 and later downturn in 2008, before seeing an overall increase from 2009 to 2014 for the entire laboratory. </a:t>
            </a:r>
          </a:p>
          <a:p>
            <a:r>
              <a:rPr lang="en-US" sz="2000" dirty="0"/>
              <a:t>The </a:t>
            </a:r>
            <a:r>
              <a:rPr lang="en-US" sz="2000" dirty="0">
                <a:solidFill>
                  <a:schemeClr val="accent6"/>
                </a:solidFill>
              </a:rPr>
              <a:t>Hematology and Immunology </a:t>
            </a:r>
            <a:r>
              <a:rPr lang="en-US" sz="2000" dirty="0"/>
              <a:t>department saw a sharp increase in testing numbers from 2007 to 2009 and remained at a steady overage until 2014.  </a:t>
            </a:r>
          </a:p>
          <a:p>
            <a:r>
              <a:rPr lang="en-US" sz="2000" dirty="0"/>
              <a:t>The </a:t>
            </a:r>
            <a:r>
              <a:rPr lang="en-US" sz="2000" dirty="0">
                <a:solidFill>
                  <a:srgbClr val="FF0000"/>
                </a:solidFill>
              </a:rPr>
              <a:t>Computed Tomography </a:t>
            </a:r>
            <a:r>
              <a:rPr lang="en-US" sz="2000" dirty="0"/>
              <a:t>department saw a sharp decline from 2005 to 2006 and remained at low numbers. </a:t>
            </a:r>
          </a:p>
          <a:p>
            <a:r>
              <a:rPr lang="en-US" sz="2000" dirty="0"/>
              <a:t>The </a:t>
            </a:r>
            <a:r>
              <a:rPr lang="en-US" sz="2000" dirty="0">
                <a:solidFill>
                  <a:srgbClr val="7030A0"/>
                </a:solidFill>
              </a:rPr>
              <a:t>Exams</a:t>
            </a:r>
            <a:r>
              <a:rPr lang="en-US" sz="2000" dirty="0"/>
              <a:t> department saw an increase in testing from 2005 to 2006, remained steady until 2007, and then decreased through 2008 to 2009 where it remained at low numbers until 2014. </a:t>
            </a:r>
          </a:p>
          <a:p>
            <a:r>
              <a:rPr lang="en-US" sz="2000" dirty="0"/>
              <a:t>The </a:t>
            </a:r>
            <a:r>
              <a:rPr lang="en-US" sz="2000" dirty="0">
                <a:solidFill>
                  <a:schemeClr val="accent1">
                    <a:lumMod val="75000"/>
                  </a:schemeClr>
                </a:solidFill>
              </a:rPr>
              <a:t>Cardiology</a:t>
            </a:r>
            <a:r>
              <a:rPr lang="en-US" sz="2000" dirty="0"/>
              <a:t> department remained at low numbers for the entire nine years. </a:t>
            </a:r>
          </a:p>
        </p:txBody>
      </p:sp>
      <p:sp>
        <p:nvSpPr>
          <p:cNvPr id="20" name="Isosceles Triangle 1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3877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13">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24" name="Rectangle 14">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15">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6" name="Content Placeholder 8">
            <a:extLst>
              <a:ext uri="{FF2B5EF4-FFF2-40B4-BE49-F238E27FC236}">
                <a16:creationId xmlns:a16="http://schemas.microsoft.com/office/drawing/2014/main" id="{1C8F18DE-66AB-4BE6-AF27-F954E5D33781}"/>
              </a:ext>
            </a:extLst>
          </p:cNvPr>
          <p:cNvSpPr>
            <a:spLocks noGrp="1"/>
          </p:cNvSpPr>
          <p:nvPr>
            <p:ph idx="1"/>
          </p:nvPr>
        </p:nvSpPr>
        <p:spPr>
          <a:xfrm>
            <a:off x="7544052" y="404734"/>
            <a:ext cx="4004479" cy="5772229"/>
          </a:xfrm>
        </p:spPr>
        <p:txBody>
          <a:bodyPr>
            <a:normAutofit/>
          </a:bodyPr>
          <a:lstStyle/>
          <a:p>
            <a:r>
              <a:rPr lang="en-US" sz="2000" dirty="0"/>
              <a:t>Over nine years, the Hematology and Immunology department ran the highest number of tests. </a:t>
            </a:r>
          </a:p>
          <a:p>
            <a:r>
              <a:rPr lang="en-US" sz="2000" dirty="0"/>
              <a:t>The Exams department ran the second highest number of tests, about 1/5 the amount of the Hematology and Immunology department’s results. </a:t>
            </a:r>
          </a:p>
          <a:p>
            <a:r>
              <a:rPr lang="en-US" sz="2000" dirty="0"/>
              <a:t>The Computed Tomography department ran the second lowest number of tests. </a:t>
            </a:r>
          </a:p>
          <a:p>
            <a:r>
              <a:rPr lang="en-US" sz="2000" dirty="0"/>
              <a:t>The Cardiology department ran the lowest number of tests in nine years. </a:t>
            </a:r>
          </a:p>
          <a:p>
            <a:pPr marL="0" indent="0">
              <a:buNone/>
            </a:pPr>
            <a:endParaRPr lang="en-US" sz="2000" dirty="0"/>
          </a:p>
        </p:txBody>
      </p:sp>
      <p:grpSp>
        <p:nvGrpSpPr>
          <p:cNvPr id="27" name="Group 17">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28" name="Isosceles Triangle 18">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9">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descr="Chart, waterfall chart&#10;&#10;Description automatically generated">
            <a:extLst>
              <a:ext uri="{FF2B5EF4-FFF2-40B4-BE49-F238E27FC236}">
                <a16:creationId xmlns:a16="http://schemas.microsoft.com/office/drawing/2014/main" id="{EC46C431-0730-4A91-9BC5-F7F79321C1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629" y="250136"/>
            <a:ext cx="7234486" cy="4672557"/>
          </a:xfrm>
          <a:prstGeom prst="rect">
            <a:avLst/>
          </a:prstGeom>
        </p:spPr>
      </p:pic>
    </p:spTree>
    <p:extLst>
      <p:ext uri="{BB962C8B-B14F-4D97-AF65-F5344CB8AC3E}">
        <p14:creationId xmlns:p14="http://schemas.microsoft.com/office/powerpoint/2010/main" val="1306982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13">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24" name="Rectangle 14">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15">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6" name="Content Placeholder 8">
            <a:extLst>
              <a:ext uri="{FF2B5EF4-FFF2-40B4-BE49-F238E27FC236}">
                <a16:creationId xmlns:a16="http://schemas.microsoft.com/office/drawing/2014/main" id="{6C27758F-B95F-4D9C-BB83-0C951E5F9142}"/>
              </a:ext>
            </a:extLst>
          </p:cNvPr>
          <p:cNvSpPr>
            <a:spLocks noGrp="1"/>
          </p:cNvSpPr>
          <p:nvPr>
            <p:ph idx="1"/>
          </p:nvPr>
        </p:nvSpPr>
        <p:spPr>
          <a:xfrm>
            <a:off x="7544052" y="1172782"/>
            <a:ext cx="4004479" cy="5004181"/>
          </a:xfrm>
        </p:spPr>
        <p:txBody>
          <a:bodyPr>
            <a:normAutofit/>
          </a:bodyPr>
          <a:lstStyle/>
          <a:p>
            <a:r>
              <a:rPr lang="en-US" sz="2000" dirty="0"/>
              <a:t>These results are a direct reflection of tests completed by department. </a:t>
            </a:r>
          </a:p>
          <a:p>
            <a:r>
              <a:rPr lang="en-US" sz="2000" dirty="0"/>
              <a:t>Hematology and Immunology employed the highest number of providers in nine years. </a:t>
            </a:r>
          </a:p>
          <a:p>
            <a:r>
              <a:rPr lang="en-US" sz="2000" dirty="0"/>
              <a:t>Each provider in Hematology and Immunology would have completed about 75 tests in the nine years of data. </a:t>
            </a:r>
          </a:p>
          <a:p>
            <a:r>
              <a:rPr lang="en-US" sz="2000" dirty="0"/>
              <a:t>By comparison, each provider in Cardiology would have completed about two tests in the nine-year period. </a:t>
            </a:r>
          </a:p>
        </p:txBody>
      </p:sp>
      <p:grpSp>
        <p:nvGrpSpPr>
          <p:cNvPr id="27" name="Group 17">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28" name="Isosceles Triangle 18">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9">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descr="Chart, bar chart&#10;&#10;Description automatically generated">
            <a:extLst>
              <a:ext uri="{FF2B5EF4-FFF2-40B4-BE49-F238E27FC236}">
                <a16:creationId xmlns:a16="http://schemas.microsoft.com/office/drawing/2014/main" id="{612E5BB1-987B-4756-A389-2BB1771F2C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42" y="865773"/>
            <a:ext cx="7326969" cy="4744513"/>
          </a:xfrm>
          <a:prstGeom prst="rect">
            <a:avLst/>
          </a:prstGeom>
        </p:spPr>
      </p:pic>
    </p:spTree>
    <p:extLst>
      <p:ext uri="{BB962C8B-B14F-4D97-AF65-F5344CB8AC3E}">
        <p14:creationId xmlns:p14="http://schemas.microsoft.com/office/powerpoint/2010/main" val="1219341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5" name="Rectangle 14">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Content Placeholder 4" descr="A picture containing chart&#10;&#10;Description automatically generated">
            <a:extLst>
              <a:ext uri="{FF2B5EF4-FFF2-40B4-BE49-F238E27FC236}">
                <a16:creationId xmlns:a16="http://schemas.microsoft.com/office/drawing/2014/main" id="{B58432E4-4967-42A1-81F9-642A7BC31D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10" y="1151099"/>
            <a:ext cx="7329280" cy="4491235"/>
          </a:xfrm>
          <a:prstGeom prst="rect">
            <a:avLst/>
          </a:prstGeom>
        </p:spPr>
      </p:pic>
      <p:sp>
        <p:nvSpPr>
          <p:cNvPr id="9" name="Content Placeholder 8">
            <a:extLst>
              <a:ext uri="{FF2B5EF4-FFF2-40B4-BE49-F238E27FC236}">
                <a16:creationId xmlns:a16="http://schemas.microsoft.com/office/drawing/2014/main" id="{9BCD1620-DD0F-4C84-887F-2139AF0FF180}"/>
              </a:ext>
            </a:extLst>
          </p:cNvPr>
          <p:cNvSpPr>
            <a:spLocks noGrp="1"/>
          </p:cNvSpPr>
          <p:nvPr>
            <p:ph idx="1"/>
          </p:nvPr>
        </p:nvSpPr>
        <p:spPr>
          <a:xfrm>
            <a:off x="7544052" y="1151099"/>
            <a:ext cx="4004479" cy="5025864"/>
          </a:xfrm>
        </p:spPr>
        <p:txBody>
          <a:bodyPr>
            <a:normAutofit/>
          </a:bodyPr>
          <a:lstStyle/>
          <a:p>
            <a:r>
              <a:rPr lang="en-US" sz="2000" dirty="0"/>
              <a:t>Hematology and Immunology had the largest ratio of positive to negative test results. </a:t>
            </a:r>
          </a:p>
          <a:p>
            <a:r>
              <a:rPr lang="en-US" sz="2000" dirty="0"/>
              <a:t>Exams and Cardiology both had no reports of positive test results. </a:t>
            </a:r>
          </a:p>
          <a:p>
            <a:r>
              <a:rPr lang="en-US" sz="2000" dirty="0"/>
              <a:t>Computed Tomography reported 144 positive results against 570 negative results, making it the smallest ratio of reported positives between the departments. </a:t>
            </a:r>
          </a:p>
          <a:p>
            <a:pPr marL="0" indent="0">
              <a:buNone/>
            </a:pPr>
            <a:endParaRPr lang="en-US" sz="2000" dirty="0"/>
          </a:p>
        </p:txBody>
      </p:sp>
      <p:grpSp>
        <p:nvGrpSpPr>
          <p:cNvPr id="18" name="Group 17">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19" name="Isosceles Triangle 18">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82693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2C04B9-11D8-4A90-A342-96305F905D2C}"/>
              </a:ext>
            </a:extLst>
          </p:cNvPr>
          <p:cNvSpPr>
            <a:spLocks noGrp="1"/>
          </p:cNvSpPr>
          <p:nvPr>
            <p:ph type="title"/>
          </p:nvPr>
        </p:nvSpPr>
        <p:spPr>
          <a:xfrm>
            <a:off x="643467" y="321734"/>
            <a:ext cx="10905066" cy="1135737"/>
          </a:xfrm>
        </p:spPr>
        <p:txBody>
          <a:bodyPr>
            <a:normAutofit/>
          </a:bodyPr>
          <a:lstStyle/>
          <a:p>
            <a:r>
              <a:rPr lang="en-US" sz="3600"/>
              <a:t>Conclusion</a:t>
            </a:r>
          </a:p>
        </p:txBody>
      </p:sp>
      <p:sp>
        <p:nvSpPr>
          <p:cNvPr id="3" name="Content Placeholder 2">
            <a:extLst>
              <a:ext uri="{FF2B5EF4-FFF2-40B4-BE49-F238E27FC236}">
                <a16:creationId xmlns:a16="http://schemas.microsoft.com/office/drawing/2014/main" id="{AC849AA5-7475-4AB7-B942-1EBDDEA8DA1A}"/>
              </a:ext>
            </a:extLst>
          </p:cNvPr>
          <p:cNvSpPr>
            <a:spLocks noGrp="1"/>
          </p:cNvSpPr>
          <p:nvPr>
            <p:ph idx="1"/>
          </p:nvPr>
        </p:nvSpPr>
        <p:spPr>
          <a:xfrm>
            <a:off x="643467" y="1782981"/>
            <a:ext cx="10905066" cy="4393982"/>
          </a:xfrm>
        </p:spPr>
        <p:txBody>
          <a:bodyPr>
            <a:normAutofit lnSpcReduction="10000"/>
          </a:bodyPr>
          <a:lstStyle/>
          <a:p>
            <a:r>
              <a:rPr lang="en-US" sz="2000" dirty="0"/>
              <a:t>The Exact Medical Health system laboratory has seen increasing numbers of test completion. This means that the Laboratory is seeing higher numbers of tests being ordered compared to when the data was first taken in 2005 to when it was last taken in 2014. </a:t>
            </a:r>
          </a:p>
          <a:p>
            <a:r>
              <a:rPr lang="en-US" sz="2000" dirty="0"/>
              <a:t>The Hematology and Immunology department sees the highest number of tests compared to other departments, employing the highest number of providers and with the highest number of reported positive results, though this didn’t outnumber the number of negative results. </a:t>
            </a:r>
          </a:p>
          <a:p>
            <a:r>
              <a:rPr lang="en-US" sz="2000" dirty="0"/>
              <a:t>Future research should involve provider satisfaction surveys and questionnaires to ensure overworked employees and burnout is avoided in busier departments. </a:t>
            </a:r>
          </a:p>
          <a:p>
            <a:r>
              <a:rPr lang="en-US" sz="2000" dirty="0"/>
              <a:t>Additionally, further research into which test types have the highest rates of positive results versus negative results could help to determine why some departments report no positive results and other report higher positive results, versus the reason simply being because of the number of tests completed. </a:t>
            </a:r>
          </a:p>
          <a:p>
            <a:r>
              <a:rPr lang="en-US" sz="2000" dirty="0"/>
              <a:t>Finally, analysis should be conducted of what tests require to be completed to determine the true productivity of each department.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20344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0704C-EF3E-4E3A-9874-69935AD6526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CE7F386-5CF7-4496-B968-6C1EEFC9E8FD}"/>
              </a:ext>
            </a:extLst>
          </p:cNvPr>
          <p:cNvSpPr>
            <a:spLocks noGrp="1"/>
          </p:cNvSpPr>
          <p:nvPr>
            <p:ph idx="1"/>
          </p:nvPr>
        </p:nvSpPr>
        <p:spPr/>
        <p:txBody>
          <a:bodyPr>
            <a:normAutofit/>
          </a:bodyPr>
          <a:lstStyle/>
          <a:p>
            <a:r>
              <a:rPr lang="en-US" sz="2000" dirty="0">
                <a:solidFill>
                  <a:srgbClr val="303030"/>
                </a:solidFill>
                <a:effectLst/>
                <a:ea typeface="Calibri" panose="020F0502020204030204" pitchFamily="34" charset="0"/>
                <a:cs typeface="Calibri" panose="020F0502020204030204" pitchFamily="34" charset="0"/>
              </a:rPr>
              <a:t>Smith P. C. (2008). Resource allocation and purchasing in the health sector: the English experience. </a:t>
            </a:r>
            <a:r>
              <a:rPr lang="en-US" sz="2000" i="1" dirty="0">
                <a:solidFill>
                  <a:srgbClr val="303030"/>
                </a:solidFill>
                <a:effectLst/>
                <a:ea typeface="Calibri" panose="020F0502020204030204" pitchFamily="34" charset="0"/>
                <a:cs typeface="Calibri" panose="020F0502020204030204" pitchFamily="34" charset="0"/>
              </a:rPr>
              <a:t>Bulletin of the World Health Organization</a:t>
            </a:r>
            <a:r>
              <a:rPr lang="en-US" sz="2000" dirty="0">
                <a:solidFill>
                  <a:srgbClr val="303030"/>
                </a:solidFill>
                <a:effectLst/>
                <a:ea typeface="Calibri" panose="020F0502020204030204" pitchFamily="34" charset="0"/>
                <a:cs typeface="Calibri" panose="020F0502020204030204" pitchFamily="34" charset="0"/>
              </a:rPr>
              <a:t>, </a:t>
            </a:r>
            <a:r>
              <a:rPr lang="en-US" sz="2000" i="1" dirty="0">
                <a:solidFill>
                  <a:srgbClr val="303030"/>
                </a:solidFill>
                <a:effectLst/>
                <a:ea typeface="Calibri" panose="020F0502020204030204" pitchFamily="34" charset="0"/>
                <a:cs typeface="Calibri" panose="020F0502020204030204" pitchFamily="34" charset="0"/>
              </a:rPr>
              <a:t>86</a:t>
            </a:r>
            <a:r>
              <a:rPr lang="en-US" sz="2000" dirty="0">
                <a:solidFill>
                  <a:srgbClr val="303030"/>
                </a:solidFill>
                <a:effectLst/>
                <a:ea typeface="Calibri" panose="020F0502020204030204" pitchFamily="34" charset="0"/>
                <a:cs typeface="Calibri" panose="020F0502020204030204" pitchFamily="34" charset="0"/>
              </a:rPr>
              <a:t>(11), 884–888. https://doi.org/10.2471/blt.07.049528</a:t>
            </a:r>
            <a:endParaRPr lang="en-US" sz="2000" dirty="0">
              <a:effectLst/>
              <a:ea typeface="Calibri" panose="020F0502020204030204" pitchFamily="34" charset="0"/>
              <a:cs typeface="Times New Roman" panose="02020603050405020304" pitchFamily="18" charset="0"/>
            </a:endParaRPr>
          </a:p>
          <a:p>
            <a:r>
              <a:rPr lang="en-US" sz="2000" dirty="0">
                <a:hlinkClick r:id="rId2"/>
              </a:rPr>
              <a:t>https://drive.google.com/drive/folders/15Rg3HhRjkT3zyMgT5WBTEtvRHpPL95a4</a:t>
            </a:r>
            <a:r>
              <a:rPr lang="en-US" sz="2000" dirty="0"/>
              <a:t> (the location of the data set. </a:t>
            </a:r>
          </a:p>
        </p:txBody>
      </p:sp>
    </p:spTree>
    <p:extLst>
      <p:ext uri="{BB962C8B-B14F-4D97-AF65-F5344CB8AC3E}">
        <p14:creationId xmlns:p14="http://schemas.microsoft.com/office/powerpoint/2010/main" val="4124882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TotalTime>
  <Words>946</Words>
  <Application>Microsoft Office PowerPoint</Application>
  <PresentationFormat>Widescreen</PresentationFormat>
  <Paragraphs>53</Paragraphs>
  <Slides>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Week 4 Assignment  MSDS 670 Data Visualization </vt:lpstr>
      <vt:lpstr>Summary</vt:lpstr>
      <vt:lpstr>Data and Methodology</vt:lpstr>
      <vt:lpstr>PowerPoint Presentation</vt:lpstr>
      <vt:lpstr>PowerPoint Presentation</vt:lpstr>
      <vt:lpstr>PowerPoint Presentation</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Moyer, Kaytie R</dc:creator>
  <cp:lastModifiedBy>Moyer, Kaytie R</cp:lastModifiedBy>
  <cp:revision>7</cp:revision>
  <dcterms:created xsi:type="dcterms:W3CDTF">2021-09-19T04:36:57Z</dcterms:created>
  <dcterms:modified xsi:type="dcterms:W3CDTF">2021-09-19T23:33:22Z</dcterms:modified>
</cp:coreProperties>
</file>