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1"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6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35AC-79A8-4E5C-97D7-5F613C04DB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924405-8824-4AAB-BBD2-2A53CFEA1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A12337-4A41-481A-B7E2-8756A280AB30}"/>
              </a:ext>
            </a:extLst>
          </p:cNvPr>
          <p:cNvSpPr>
            <a:spLocks noGrp="1"/>
          </p:cNvSpPr>
          <p:nvPr>
            <p:ph type="dt" sz="half" idx="10"/>
          </p:nvPr>
        </p:nvSpPr>
        <p:spPr/>
        <p:txBody>
          <a:bodyPr/>
          <a:lstStyle/>
          <a:p>
            <a:fld id="{760D5958-E71E-4A8F-B2C6-8BE3FF95FBA4}" type="datetimeFigureOut">
              <a:rPr lang="en-US" smtClean="0"/>
              <a:t>10/3/2021</a:t>
            </a:fld>
            <a:endParaRPr lang="en-US"/>
          </a:p>
        </p:txBody>
      </p:sp>
      <p:sp>
        <p:nvSpPr>
          <p:cNvPr id="5" name="Footer Placeholder 4">
            <a:extLst>
              <a:ext uri="{FF2B5EF4-FFF2-40B4-BE49-F238E27FC236}">
                <a16:creationId xmlns:a16="http://schemas.microsoft.com/office/drawing/2014/main" id="{2FF606E3-46DF-479D-AFDC-84D7FB3A3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40224-7D9A-4FD7-815A-D14CFD79B172}"/>
              </a:ext>
            </a:extLst>
          </p:cNvPr>
          <p:cNvSpPr>
            <a:spLocks noGrp="1"/>
          </p:cNvSpPr>
          <p:nvPr>
            <p:ph type="sldNum" sz="quarter" idx="12"/>
          </p:nvPr>
        </p:nvSpPr>
        <p:spPr/>
        <p:txBody>
          <a:bodyPr/>
          <a:lstStyle/>
          <a:p>
            <a:fld id="{DE02DBFE-B2AF-42BA-8910-CE78D53F0E4B}" type="slidenum">
              <a:rPr lang="en-US" smtClean="0"/>
              <a:t>‹#›</a:t>
            </a:fld>
            <a:endParaRPr lang="en-US"/>
          </a:p>
        </p:txBody>
      </p:sp>
    </p:spTree>
    <p:extLst>
      <p:ext uri="{BB962C8B-B14F-4D97-AF65-F5344CB8AC3E}">
        <p14:creationId xmlns:p14="http://schemas.microsoft.com/office/powerpoint/2010/main" val="3085420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33C3-3177-4C3A-A2F1-9D70A7DA9E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C1563A-EC8D-407D-B75E-0337B18AE4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15C3F-9DCE-4421-AFB1-AA59FB08B5EF}"/>
              </a:ext>
            </a:extLst>
          </p:cNvPr>
          <p:cNvSpPr>
            <a:spLocks noGrp="1"/>
          </p:cNvSpPr>
          <p:nvPr>
            <p:ph type="dt" sz="half" idx="10"/>
          </p:nvPr>
        </p:nvSpPr>
        <p:spPr/>
        <p:txBody>
          <a:bodyPr/>
          <a:lstStyle/>
          <a:p>
            <a:fld id="{760D5958-E71E-4A8F-B2C6-8BE3FF95FBA4}" type="datetimeFigureOut">
              <a:rPr lang="en-US" smtClean="0"/>
              <a:t>10/3/2021</a:t>
            </a:fld>
            <a:endParaRPr lang="en-US"/>
          </a:p>
        </p:txBody>
      </p:sp>
      <p:sp>
        <p:nvSpPr>
          <p:cNvPr id="5" name="Footer Placeholder 4">
            <a:extLst>
              <a:ext uri="{FF2B5EF4-FFF2-40B4-BE49-F238E27FC236}">
                <a16:creationId xmlns:a16="http://schemas.microsoft.com/office/drawing/2014/main" id="{61A762CC-FCA8-48B9-81AA-5C079951C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87D89-BD77-4EDF-A378-D4A40958B12C}"/>
              </a:ext>
            </a:extLst>
          </p:cNvPr>
          <p:cNvSpPr>
            <a:spLocks noGrp="1"/>
          </p:cNvSpPr>
          <p:nvPr>
            <p:ph type="sldNum" sz="quarter" idx="12"/>
          </p:nvPr>
        </p:nvSpPr>
        <p:spPr/>
        <p:txBody>
          <a:bodyPr/>
          <a:lstStyle/>
          <a:p>
            <a:fld id="{DE02DBFE-B2AF-42BA-8910-CE78D53F0E4B}" type="slidenum">
              <a:rPr lang="en-US" smtClean="0"/>
              <a:t>‹#›</a:t>
            </a:fld>
            <a:endParaRPr lang="en-US"/>
          </a:p>
        </p:txBody>
      </p:sp>
    </p:spTree>
    <p:extLst>
      <p:ext uri="{BB962C8B-B14F-4D97-AF65-F5344CB8AC3E}">
        <p14:creationId xmlns:p14="http://schemas.microsoft.com/office/powerpoint/2010/main" val="1340516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593860-C8A8-43F2-A715-CC471A9394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ABAB88-8073-4591-A09E-9460E8A80D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D728D-0E77-4A94-A9DE-A8F05CDB4CE6}"/>
              </a:ext>
            </a:extLst>
          </p:cNvPr>
          <p:cNvSpPr>
            <a:spLocks noGrp="1"/>
          </p:cNvSpPr>
          <p:nvPr>
            <p:ph type="dt" sz="half" idx="10"/>
          </p:nvPr>
        </p:nvSpPr>
        <p:spPr/>
        <p:txBody>
          <a:bodyPr/>
          <a:lstStyle/>
          <a:p>
            <a:fld id="{760D5958-E71E-4A8F-B2C6-8BE3FF95FBA4}" type="datetimeFigureOut">
              <a:rPr lang="en-US" smtClean="0"/>
              <a:t>10/3/2021</a:t>
            </a:fld>
            <a:endParaRPr lang="en-US"/>
          </a:p>
        </p:txBody>
      </p:sp>
      <p:sp>
        <p:nvSpPr>
          <p:cNvPr id="5" name="Footer Placeholder 4">
            <a:extLst>
              <a:ext uri="{FF2B5EF4-FFF2-40B4-BE49-F238E27FC236}">
                <a16:creationId xmlns:a16="http://schemas.microsoft.com/office/drawing/2014/main" id="{1E09A9A9-3E91-4506-A0FA-EB64E0A97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D2B83-B6E2-4768-B38D-71A5DDD9B6F9}"/>
              </a:ext>
            </a:extLst>
          </p:cNvPr>
          <p:cNvSpPr>
            <a:spLocks noGrp="1"/>
          </p:cNvSpPr>
          <p:nvPr>
            <p:ph type="sldNum" sz="quarter" idx="12"/>
          </p:nvPr>
        </p:nvSpPr>
        <p:spPr/>
        <p:txBody>
          <a:bodyPr/>
          <a:lstStyle/>
          <a:p>
            <a:fld id="{DE02DBFE-B2AF-42BA-8910-CE78D53F0E4B}" type="slidenum">
              <a:rPr lang="en-US" smtClean="0"/>
              <a:t>‹#›</a:t>
            </a:fld>
            <a:endParaRPr lang="en-US"/>
          </a:p>
        </p:txBody>
      </p:sp>
    </p:spTree>
    <p:extLst>
      <p:ext uri="{BB962C8B-B14F-4D97-AF65-F5344CB8AC3E}">
        <p14:creationId xmlns:p14="http://schemas.microsoft.com/office/powerpoint/2010/main" val="1064809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3243-F2BB-4F62-AD54-46ED35F777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20880-FDF7-4396-97E9-5AFF995ED3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C8B21-9E46-4A70-8895-1E6A00C3B6AC}"/>
              </a:ext>
            </a:extLst>
          </p:cNvPr>
          <p:cNvSpPr>
            <a:spLocks noGrp="1"/>
          </p:cNvSpPr>
          <p:nvPr>
            <p:ph type="dt" sz="half" idx="10"/>
          </p:nvPr>
        </p:nvSpPr>
        <p:spPr/>
        <p:txBody>
          <a:bodyPr/>
          <a:lstStyle/>
          <a:p>
            <a:fld id="{760D5958-E71E-4A8F-B2C6-8BE3FF95FBA4}" type="datetimeFigureOut">
              <a:rPr lang="en-US" smtClean="0"/>
              <a:t>10/3/2021</a:t>
            </a:fld>
            <a:endParaRPr lang="en-US"/>
          </a:p>
        </p:txBody>
      </p:sp>
      <p:sp>
        <p:nvSpPr>
          <p:cNvPr id="5" name="Footer Placeholder 4">
            <a:extLst>
              <a:ext uri="{FF2B5EF4-FFF2-40B4-BE49-F238E27FC236}">
                <a16:creationId xmlns:a16="http://schemas.microsoft.com/office/drawing/2014/main" id="{72200203-3AFA-4F97-A38F-708255B992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ED595-464D-42C0-BAEA-1ABD67D32EDF}"/>
              </a:ext>
            </a:extLst>
          </p:cNvPr>
          <p:cNvSpPr>
            <a:spLocks noGrp="1"/>
          </p:cNvSpPr>
          <p:nvPr>
            <p:ph type="sldNum" sz="quarter" idx="12"/>
          </p:nvPr>
        </p:nvSpPr>
        <p:spPr/>
        <p:txBody>
          <a:bodyPr/>
          <a:lstStyle/>
          <a:p>
            <a:fld id="{DE02DBFE-B2AF-42BA-8910-CE78D53F0E4B}" type="slidenum">
              <a:rPr lang="en-US" smtClean="0"/>
              <a:t>‹#›</a:t>
            </a:fld>
            <a:endParaRPr lang="en-US"/>
          </a:p>
        </p:txBody>
      </p:sp>
    </p:spTree>
    <p:extLst>
      <p:ext uri="{BB962C8B-B14F-4D97-AF65-F5344CB8AC3E}">
        <p14:creationId xmlns:p14="http://schemas.microsoft.com/office/powerpoint/2010/main" val="1686352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6A1F-1503-40A9-A484-006732D827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1A48CB-B866-445C-9039-73636E498E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AE81A4-3635-452C-A4E3-1F94623C744E}"/>
              </a:ext>
            </a:extLst>
          </p:cNvPr>
          <p:cNvSpPr>
            <a:spLocks noGrp="1"/>
          </p:cNvSpPr>
          <p:nvPr>
            <p:ph type="dt" sz="half" idx="10"/>
          </p:nvPr>
        </p:nvSpPr>
        <p:spPr/>
        <p:txBody>
          <a:bodyPr/>
          <a:lstStyle/>
          <a:p>
            <a:fld id="{760D5958-E71E-4A8F-B2C6-8BE3FF95FBA4}" type="datetimeFigureOut">
              <a:rPr lang="en-US" smtClean="0"/>
              <a:t>10/3/2021</a:t>
            </a:fld>
            <a:endParaRPr lang="en-US"/>
          </a:p>
        </p:txBody>
      </p:sp>
      <p:sp>
        <p:nvSpPr>
          <p:cNvPr id="5" name="Footer Placeholder 4">
            <a:extLst>
              <a:ext uri="{FF2B5EF4-FFF2-40B4-BE49-F238E27FC236}">
                <a16:creationId xmlns:a16="http://schemas.microsoft.com/office/drawing/2014/main" id="{F4E7312E-97B8-4484-9FB0-C240FBD06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F77E3D-239B-4EF4-B70C-B3C93EFE1691}"/>
              </a:ext>
            </a:extLst>
          </p:cNvPr>
          <p:cNvSpPr>
            <a:spLocks noGrp="1"/>
          </p:cNvSpPr>
          <p:nvPr>
            <p:ph type="sldNum" sz="quarter" idx="12"/>
          </p:nvPr>
        </p:nvSpPr>
        <p:spPr/>
        <p:txBody>
          <a:bodyPr/>
          <a:lstStyle/>
          <a:p>
            <a:fld id="{DE02DBFE-B2AF-42BA-8910-CE78D53F0E4B}" type="slidenum">
              <a:rPr lang="en-US" smtClean="0"/>
              <a:t>‹#›</a:t>
            </a:fld>
            <a:endParaRPr lang="en-US"/>
          </a:p>
        </p:txBody>
      </p:sp>
    </p:spTree>
    <p:extLst>
      <p:ext uri="{BB962C8B-B14F-4D97-AF65-F5344CB8AC3E}">
        <p14:creationId xmlns:p14="http://schemas.microsoft.com/office/powerpoint/2010/main" val="197412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B5DF5-DD31-4252-B83F-F1A0FC908C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835BF1-C404-4D48-B568-CDECB03D11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F90103-CE54-4172-9576-63955327FE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564F94-314B-4716-A805-E8CBDB6628D4}"/>
              </a:ext>
            </a:extLst>
          </p:cNvPr>
          <p:cNvSpPr>
            <a:spLocks noGrp="1"/>
          </p:cNvSpPr>
          <p:nvPr>
            <p:ph type="dt" sz="half" idx="10"/>
          </p:nvPr>
        </p:nvSpPr>
        <p:spPr/>
        <p:txBody>
          <a:bodyPr/>
          <a:lstStyle/>
          <a:p>
            <a:fld id="{760D5958-E71E-4A8F-B2C6-8BE3FF95FBA4}" type="datetimeFigureOut">
              <a:rPr lang="en-US" smtClean="0"/>
              <a:t>10/3/2021</a:t>
            </a:fld>
            <a:endParaRPr lang="en-US"/>
          </a:p>
        </p:txBody>
      </p:sp>
      <p:sp>
        <p:nvSpPr>
          <p:cNvPr id="6" name="Footer Placeholder 5">
            <a:extLst>
              <a:ext uri="{FF2B5EF4-FFF2-40B4-BE49-F238E27FC236}">
                <a16:creationId xmlns:a16="http://schemas.microsoft.com/office/drawing/2014/main" id="{7683F04B-4B62-4CAF-BC8B-DC169BE4A0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E879FA-2310-41CA-8DCA-30A01941609E}"/>
              </a:ext>
            </a:extLst>
          </p:cNvPr>
          <p:cNvSpPr>
            <a:spLocks noGrp="1"/>
          </p:cNvSpPr>
          <p:nvPr>
            <p:ph type="sldNum" sz="quarter" idx="12"/>
          </p:nvPr>
        </p:nvSpPr>
        <p:spPr/>
        <p:txBody>
          <a:bodyPr/>
          <a:lstStyle/>
          <a:p>
            <a:fld id="{DE02DBFE-B2AF-42BA-8910-CE78D53F0E4B}" type="slidenum">
              <a:rPr lang="en-US" smtClean="0"/>
              <a:t>‹#›</a:t>
            </a:fld>
            <a:endParaRPr lang="en-US"/>
          </a:p>
        </p:txBody>
      </p:sp>
    </p:spTree>
    <p:extLst>
      <p:ext uri="{BB962C8B-B14F-4D97-AF65-F5344CB8AC3E}">
        <p14:creationId xmlns:p14="http://schemas.microsoft.com/office/powerpoint/2010/main" val="273518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D5A00-9907-4CBE-AEEE-00F5F3EC79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E90018-9071-4B97-A252-DF9B8D204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65CF87-4B88-430B-AF1F-B7B29D533A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CBE520-B6EB-41DF-AC7E-577D685625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80CC80-81C3-49F8-9307-8F5350B98C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70C220-11B3-4ED6-94F7-77E62FCE4A8D}"/>
              </a:ext>
            </a:extLst>
          </p:cNvPr>
          <p:cNvSpPr>
            <a:spLocks noGrp="1"/>
          </p:cNvSpPr>
          <p:nvPr>
            <p:ph type="dt" sz="half" idx="10"/>
          </p:nvPr>
        </p:nvSpPr>
        <p:spPr/>
        <p:txBody>
          <a:bodyPr/>
          <a:lstStyle/>
          <a:p>
            <a:fld id="{760D5958-E71E-4A8F-B2C6-8BE3FF95FBA4}" type="datetimeFigureOut">
              <a:rPr lang="en-US" smtClean="0"/>
              <a:t>10/3/2021</a:t>
            </a:fld>
            <a:endParaRPr lang="en-US"/>
          </a:p>
        </p:txBody>
      </p:sp>
      <p:sp>
        <p:nvSpPr>
          <p:cNvPr id="8" name="Footer Placeholder 7">
            <a:extLst>
              <a:ext uri="{FF2B5EF4-FFF2-40B4-BE49-F238E27FC236}">
                <a16:creationId xmlns:a16="http://schemas.microsoft.com/office/drawing/2014/main" id="{C9049858-FD17-4BDC-8B92-7AC160666A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D7EC1F-2AA2-451D-BA1A-06E8BA229D1F}"/>
              </a:ext>
            </a:extLst>
          </p:cNvPr>
          <p:cNvSpPr>
            <a:spLocks noGrp="1"/>
          </p:cNvSpPr>
          <p:nvPr>
            <p:ph type="sldNum" sz="quarter" idx="12"/>
          </p:nvPr>
        </p:nvSpPr>
        <p:spPr/>
        <p:txBody>
          <a:bodyPr/>
          <a:lstStyle/>
          <a:p>
            <a:fld id="{DE02DBFE-B2AF-42BA-8910-CE78D53F0E4B}" type="slidenum">
              <a:rPr lang="en-US" smtClean="0"/>
              <a:t>‹#›</a:t>
            </a:fld>
            <a:endParaRPr lang="en-US"/>
          </a:p>
        </p:txBody>
      </p:sp>
    </p:spTree>
    <p:extLst>
      <p:ext uri="{BB962C8B-B14F-4D97-AF65-F5344CB8AC3E}">
        <p14:creationId xmlns:p14="http://schemas.microsoft.com/office/powerpoint/2010/main" val="407764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44F3-94AE-4303-A6EE-A3A011B627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15405E-E3C8-491F-B179-12CAA58647B3}"/>
              </a:ext>
            </a:extLst>
          </p:cNvPr>
          <p:cNvSpPr>
            <a:spLocks noGrp="1"/>
          </p:cNvSpPr>
          <p:nvPr>
            <p:ph type="dt" sz="half" idx="10"/>
          </p:nvPr>
        </p:nvSpPr>
        <p:spPr/>
        <p:txBody>
          <a:bodyPr/>
          <a:lstStyle/>
          <a:p>
            <a:fld id="{760D5958-E71E-4A8F-B2C6-8BE3FF95FBA4}" type="datetimeFigureOut">
              <a:rPr lang="en-US" smtClean="0"/>
              <a:t>10/3/2021</a:t>
            </a:fld>
            <a:endParaRPr lang="en-US"/>
          </a:p>
        </p:txBody>
      </p:sp>
      <p:sp>
        <p:nvSpPr>
          <p:cNvPr id="4" name="Footer Placeholder 3">
            <a:extLst>
              <a:ext uri="{FF2B5EF4-FFF2-40B4-BE49-F238E27FC236}">
                <a16:creationId xmlns:a16="http://schemas.microsoft.com/office/drawing/2014/main" id="{EE580FDB-534D-41D0-B0E0-71EC649A84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7E016C-68E7-41BD-B8D6-A2827FE5E913}"/>
              </a:ext>
            </a:extLst>
          </p:cNvPr>
          <p:cNvSpPr>
            <a:spLocks noGrp="1"/>
          </p:cNvSpPr>
          <p:nvPr>
            <p:ph type="sldNum" sz="quarter" idx="12"/>
          </p:nvPr>
        </p:nvSpPr>
        <p:spPr/>
        <p:txBody>
          <a:bodyPr/>
          <a:lstStyle/>
          <a:p>
            <a:fld id="{DE02DBFE-B2AF-42BA-8910-CE78D53F0E4B}" type="slidenum">
              <a:rPr lang="en-US" smtClean="0"/>
              <a:t>‹#›</a:t>
            </a:fld>
            <a:endParaRPr lang="en-US"/>
          </a:p>
        </p:txBody>
      </p:sp>
    </p:spTree>
    <p:extLst>
      <p:ext uri="{BB962C8B-B14F-4D97-AF65-F5344CB8AC3E}">
        <p14:creationId xmlns:p14="http://schemas.microsoft.com/office/powerpoint/2010/main" val="3722917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B4891-CD2C-43A7-B6A6-988A7279738E}"/>
              </a:ext>
            </a:extLst>
          </p:cNvPr>
          <p:cNvSpPr>
            <a:spLocks noGrp="1"/>
          </p:cNvSpPr>
          <p:nvPr>
            <p:ph type="dt" sz="half" idx="10"/>
          </p:nvPr>
        </p:nvSpPr>
        <p:spPr/>
        <p:txBody>
          <a:bodyPr/>
          <a:lstStyle/>
          <a:p>
            <a:fld id="{760D5958-E71E-4A8F-B2C6-8BE3FF95FBA4}" type="datetimeFigureOut">
              <a:rPr lang="en-US" smtClean="0"/>
              <a:t>10/3/2021</a:t>
            </a:fld>
            <a:endParaRPr lang="en-US"/>
          </a:p>
        </p:txBody>
      </p:sp>
      <p:sp>
        <p:nvSpPr>
          <p:cNvPr id="3" name="Footer Placeholder 2">
            <a:extLst>
              <a:ext uri="{FF2B5EF4-FFF2-40B4-BE49-F238E27FC236}">
                <a16:creationId xmlns:a16="http://schemas.microsoft.com/office/drawing/2014/main" id="{547CA0E2-037B-4AFB-BA20-6DE3886EC9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9B58E5-6205-4DD5-B421-EE2FE50B1129}"/>
              </a:ext>
            </a:extLst>
          </p:cNvPr>
          <p:cNvSpPr>
            <a:spLocks noGrp="1"/>
          </p:cNvSpPr>
          <p:nvPr>
            <p:ph type="sldNum" sz="quarter" idx="12"/>
          </p:nvPr>
        </p:nvSpPr>
        <p:spPr/>
        <p:txBody>
          <a:bodyPr/>
          <a:lstStyle/>
          <a:p>
            <a:fld id="{DE02DBFE-B2AF-42BA-8910-CE78D53F0E4B}" type="slidenum">
              <a:rPr lang="en-US" smtClean="0"/>
              <a:t>‹#›</a:t>
            </a:fld>
            <a:endParaRPr lang="en-US"/>
          </a:p>
        </p:txBody>
      </p:sp>
    </p:spTree>
    <p:extLst>
      <p:ext uri="{BB962C8B-B14F-4D97-AF65-F5344CB8AC3E}">
        <p14:creationId xmlns:p14="http://schemas.microsoft.com/office/powerpoint/2010/main" val="79817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C4610-5AE6-4C77-9ABC-0E682B29C4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8F85DA-7293-41DC-BA55-C1E8F61AB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8FEE84-AFB1-46E4-8572-F7DAC5415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432219-2957-40F8-9963-254CCC79A3B7}"/>
              </a:ext>
            </a:extLst>
          </p:cNvPr>
          <p:cNvSpPr>
            <a:spLocks noGrp="1"/>
          </p:cNvSpPr>
          <p:nvPr>
            <p:ph type="dt" sz="half" idx="10"/>
          </p:nvPr>
        </p:nvSpPr>
        <p:spPr/>
        <p:txBody>
          <a:bodyPr/>
          <a:lstStyle/>
          <a:p>
            <a:fld id="{760D5958-E71E-4A8F-B2C6-8BE3FF95FBA4}" type="datetimeFigureOut">
              <a:rPr lang="en-US" smtClean="0"/>
              <a:t>10/3/2021</a:t>
            </a:fld>
            <a:endParaRPr lang="en-US"/>
          </a:p>
        </p:txBody>
      </p:sp>
      <p:sp>
        <p:nvSpPr>
          <p:cNvPr id="6" name="Footer Placeholder 5">
            <a:extLst>
              <a:ext uri="{FF2B5EF4-FFF2-40B4-BE49-F238E27FC236}">
                <a16:creationId xmlns:a16="http://schemas.microsoft.com/office/drawing/2014/main" id="{28140861-4C7B-4E4E-AA31-68BA3873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2DC60D-5E64-48A5-82F6-DC5DB2F34E38}"/>
              </a:ext>
            </a:extLst>
          </p:cNvPr>
          <p:cNvSpPr>
            <a:spLocks noGrp="1"/>
          </p:cNvSpPr>
          <p:nvPr>
            <p:ph type="sldNum" sz="quarter" idx="12"/>
          </p:nvPr>
        </p:nvSpPr>
        <p:spPr/>
        <p:txBody>
          <a:bodyPr/>
          <a:lstStyle/>
          <a:p>
            <a:fld id="{DE02DBFE-B2AF-42BA-8910-CE78D53F0E4B}" type="slidenum">
              <a:rPr lang="en-US" smtClean="0"/>
              <a:t>‹#›</a:t>
            </a:fld>
            <a:endParaRPr lang="en-US"/>
          </a:p>
        </p:txBody>
      </p:sp>
    </p:spTree>
    <p:extLst>
      <p:ext uri="{BB962C8B-B14F-4D97-AF65-F5344CB8AC3E}">
        <p14:creationId xmlns:p14="http://schemas.microsoft.com/office/powerpoint/2010/main" val="497152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BE03-B886-456E-8B11-96663EA35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4CF3F6-9E7F-46E3-AAF9-AEB7BDC1EE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C77F7D-1139-42E2-8F5D-4CA9B6EDA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BCB264-E991-4350-9F1C-FA96382C2F6D}"/>
              </a:ext>
            </a:extLst>
          </p:cNvPr>
          <p:cNvSpPr>
            <a:spLocks noGrp="1"/>
          </p:cNvSpPr>
          <p:nvPr>
            <p:ph type="dt" sz="half" idx="10"/>
          </p:nvPr>
        </p:nvSpPr>
        <p:spPr/>
        <p:txBody>
          <a:bodyPr/>
          <a:lstStyle/>
          <a:p>
            <a:fld id="{760D5958-E71E-4A8F-B2C6-8BE3FF95FBA4}" type="datetimeFigureOut">
              <a:rPr lang="en-US" smtClean="0"/>
              <a:t>10/3/2021</a:t>
            </a:fld>
            <a:endParaRPr lang="en-US"/>
          </a:p>
        </p:txBody>
      </p:sp>
      <p:sp>
        <p:nvSpPr>
          <p:cNvPr id="6" name="Footer Placeholder 5">
            <a:extLst>
              <a:ext uri="{FF2B5EF4-FFF2-40B4-BE49-F238E27FC236}">
                <a16:creationId xmlns:a16="http://schemas.microsoft.com/office/drawing/2014/main" id="{DFF28CDE-3079-4D7B-9524-5B25FDC6AC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6D1D72-9092-4F96-8EB5-7D3A8D7716DE}"/>
              </a:ext>
            </a:extLst>
          </p:cNvPr>
          <p:cNvSpPr>
            <a:spLocks noGrp="1"/>
          </p:cNvSpPr>
          <p:nvPr>
            <p:ph type="sldNum" sz="quarter" idx="12"/>
          </p:nvPr>
        </p:nvSpPr>
        <p:spPr/>
        <p:txBody>
          <a:bodyPr/>
          <a:lstStyle/>
          <a:p>
            <a:fld id="{DE02DBFE-B2AF-42BA-8910-CE78D53F0E4B}" type="slidenum">
              <a:rPr lang="en-US" smtClean="0"/>
              <a:t>‹#›</a:t>
            </a:fld>
            <a:endParaRPr lang="en-US"/>
          </a:p>
        </p:txBody>
      </p:sp>
    </p:spTree>
    <p:extLst>
      <p:ext uri="{BB962C8B-B14F-4D97-AF65-F5344CB8AC3E}">
        <p14:creationId xmlns:p14="http://schemas.microsoft.com/office/powerpoint/2010/main" val="3935542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E6CDA4-10C8-4FAE-AAA1-97D6B0DFAB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ABACD4-CFE1-4356-A2F7-AE9FB3AAC5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8D977-2FFA-48F8-AD5F-0816D734CF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D5958-E71E-4A8F-B2C6-8BE3FF95FBA4}" type="datetimeFigureOut">
              <a:rPr lang="en-US" smtClean="0"/>
              <a:t>10/3/2021</a:t>
            </a:fld>
            <a:endParaRPr lang="en-US"/>
          </a:p>
        </p:txBody>
      </p:sp>
      <p:sp>
        <p:nvSpPr>
          <p:cNvPr id="5" name="Footer Placeholder 4">
            <a:extLst>
              <a:ext uri="{FF2B5EF4-FFF2-40B4-BE49-F238E27FC236}">
                <a16:creationId xmlns:a16="http://schemas.microsoft.com/office/drawing/2014/main" id="{6FB6E1E4-BDFB-45B3-95EC-18C7932F5F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AAF6A8-0DD8-400E-B795-C150AB957D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2DBFE-B2AF-42BA-8910-CE78D53F0E4B}" type="slidenum">
              <a:rPr lang="en-US" smtClean="0"/>
              <a:t>‹#›</a:t>
            </a:fld>
            <a:endParaRPr lang="en-US"/>
          </a:p>
        </p:txBody>
      </p:sp>
    </p:spTree>
    <p:extLst>
      <p:ext uri="{BB962C8B-B14F-4D97-AF65-F5344CB8AC3E}">
        <p14:creationId xmlns:p14="http://schemas.microsoft.com/office/powerpoint/2010/main" val="4275887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orldclass.regis.edu/d2l/le/content/273433/Home" TargetMode="External"/><Relationship Id="rId7" Type="http://schemas.openxmlformats.org/officeDocument/2006/relationships/hyperlink" Target="https://matplotlib.org/stable/gallery/lines_bars_and_markers/bar_stacked.html" TargetMode="External"/><Relationship Id="rId2" Type="http://schemas.openxmlformats.org/officeDocument/2006/relationships/hyperlink" Target="https://www.cookcountystatesattorney.org/data" TargetMode="External"/><Relationship Id="rId1" Type="http://schemas.openxmlformats.org/officeDocument/2006/relationships/slideLayout" Target="../slideLayouts/slideLayout2.xml"/><Relationship Id="rId6" Type="http://schemas.openxmlformats.org/officeDocument/2006/relationships/hyperlink" Target="https://codefather.tech/blog/unhashable-type-python/" TargetMode="External"/><Relationship Id="rId5" Type="http://schemas.openxmlformats.org/officeDocument/2006/relationships/hyperlink" Target="https://pandas.pydata.org/docs/reference/api/pandas.DataFrame.plot.barh.html" TargetMode="External"/><Relationship Id="rId4" Type="http://schemas.openxmlformats.org/officeDocument/2006/relationships/hyperlink" Target="https://towardsdatascience.com/how-to-make-bar-and-hbar-charts-with-labels-using-matplotlib-b701ce70ba9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D317-7FC0-4642-BA96-D2432FD458C3}"/>
              </a:ext>
            </a:extLst>
          </p:cNvPr>
          <p:cNvSpPr>
            <a:spLocks noGrp="1"/>
          </p:cNvSpPr>
          <p:nvPr>
            <p:ph type="ctrTitle"/>
          </p:nvPr>
        </p:nvSpPr>
        <p:spPr/>
        <p:txBody>
          <a:bodyPr/>
          <a:lstStyle/>
          <a:p>
            <a:r>
              <a:rPr lang="en-US" dirty="0"/>
              <a:t>Week 6 Assignment</a:t>
            </a:r>
            <a:br>
              <a:rPr lang="en-US" dirty="0"/>
            </a:br>
            <a:r>
              <a:rPr lang="en-US" dirty="0"/>
              <a:t>MSDS 670 Data Visualization</a:t>
            </a:r>
          </a:p>
        </p:txBody>
      </p:sp>
      <p:sp>
        <p:nvSpPr>
          <p:cNvPr id="3" name="Subtitle 2">
            <a:extLst>
              <a:ext uri="{FF2B5EF4-FFF2-40B4-BE49-F238E27FC236}">
                <a16:creationId xmlns:a16="http://schemas.microsoft.com/office/drawing/2014/main" id="{A1DE9A58-8449-4903-8566-8CBC10F6C687}"/>
              </a:ext>
            </a:extLst>
          </p:cNvPr>
          <p:cNvSpPr>
            <a:spLocks noGrp="1"/>
          </p:cNvSpPr>
          <p:nvPr>
            <p:ph type="subTitle" idx="1"/>
          </p:nvPr>
        </p:nvSpPr>
        <p:spPr/>
        <p:txBody>
          <a:bodyPr/>
          <a:lstStyle/>
          <a:p>
            <a:r>
              <a:rPr lang="en-US" dirty="0"/>
              <a:t>Kaytie Moyer </a:t>
            </a:r>
          </a:p>
          <a:p>
            <a:r>
              <a:rPr lang="en-US" dirty="0"/>
              <a:t>Regis University </a:t>
            </a:r>
          </a:p>
          <a:p>
            <a:r>
              <a:rPr lang="en-US" dirty="0"/>
              <a:t>October 3, 2021</a:t>
            </a:r>
          </a:p>
        </p:txBody>
      </p:sp>
    </p:spTree>
    <p:extLst>
      <p:ext uri="{BB962C8B-B14F-4D97-AF65-F5344CB8AC3E}">
        <p14:creationId xmlns:p14="http://schemas.microsoft.com/office/powerpoint/2010/main" val="1732236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805215-A51C-42CF-B3CF-6BDCB6A04E16}"/>
              </a:ext>
            </a:extLst>
          </p:cNvPr>
          <p:cNvSpPr>
            <a:spLocks noGrp="1"/>
          </p:cNvSpPr>
          <p:nvPr>
            <p:ph type="title"/>
          </p:nvPr>
        </p:nvSpPr>
        <p:spPr>
          <a:xfrm>
            <a:off x="1288064" y="1284731"/>
            <a:ext cx="9637776" cy="1430696"/>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EBCFDD33-E2B9-4D23-99A1-F72EADF2BBD9}"/>
              </a:ext>
            </a:extLst>
          </p:cNvPr>
          <p:cNvSpPr>
            <a:spLocks noGrp="1"/>
          </p:cNvSpPr>
          <p:nvPr>
            <p:ph idx="1"/>
          </p:nvPr>
        </p:nvSpPr>
        <p:spPr>
          <a:xfrm>
            <a:off x="1288064" y="2358189"/>
            <a:ext cx="9637776" cy="3215080"/>
          </a:xfrm>
        </p:spPr>
        <p:txBody>
          <a:bodyPr>
            <a:normAutofit/>
          </a:bodyPr>
          <a:lstStyle/>
          <a:p>
            <a:r>
              <a:rPr lang="en-US" sz="1400" b="0" i="0" dirty="0">
                <a:solidFill>
                  <a:srgbClr val="24292F"/>
                </a:solidFill>
                <a:effectLst/>
                <a:latin typeface="-apple-system"/>
              </a:rPr>
              <a:t> </a:t>
            </a:r>
            <a:r>
              <a:rPr lang="en-US" sz="1400" b="0" i="0" u="none" strike="noStrike" dirty="0">
                <a:effectLst/>
                <a:latin typeface="-apple-system"/>
                <a:hlinkClick r:id="rId2"/>
              </a:rPr>
              <a:t>https://www.cookcountystatesattorney.org/data</a:t>
            </a:r>
            <a:endParaRPr lang="en-US" sz="1400" b="0" i="0" u="none" strike="noStrike" dirty="0">
              <a:effectLst/>
              <a:latin typeface="-apple-system"/>
            </a:endParaRPr>
          </a:p>
          <a:p>
            <a:r>
              <a:rPr lang="en-US" sz="1400" dirty="0">
                <a:latin typeface="-apple-system"/>
              </a:rPr>
              <a:t>John Koenig’s Matplotlib content starting in Week 5 of MSDS 670, found at </a:t>
            </a:r>
            <a:r>
              <a:rPr lang="en-US" sz="1400" dirty="0">
                <a:latin typeface="-apple-system"/>
                <a:hlinkClick r:id="rId3"/>
              </a:rPr>
              <a:t>https://worldclass.regis.edu/d2l/le/content/273433/Home</a:t>
            </a:r>
            <a:endParaRPr lang="en-US" sz="1400" dirty="0">
              <a:latin typeface="-apple-system"/>
            </a:endParaRPr>
          </a:p>
          <a:p>
            <a:r>
              <a:rPr lang="en-US" sz="1400" dirty="0">
                <a:latin typeface="-apple-system"/>
                <a:hlinkClick r:id="rId4"/>
              </a:rPr>
              <a:t>https://towardsdatascience.com/how-to-make-bar-and-hbar-charts-with-labels-using-matplotlib-b701ce70ba9c</a:t>
            </a:r>
            <a:endParaRPr lang="en-US" sz="1400" dirty="0">
              <a:latin typeface="-apple-system"/>
            </a:endParaRPr>
          </a:p>
          <a:p>
            <a:r>
              <a:rPr lang="en-US" sz="1400" dirty="0">
                <a:latin typeface="-apple-system"/>
                <a:hlinkClick r:id="rId5"/>
              </a:rPr>
              <a:t>https://pandas.pydata.org/docs/reference/api/pandas.DataFrame.plot.barh.html</a:t>
            </a:r>
            <a:endParaRPr lang="en-US" sz="1400" dirty="0">
              <a:latin typeface="-apple-system"/>
            </a:endParaRPr>
          </a:p>
          <a:p>
            <a:r>
              <a:rPr lang="en-US" sz="1400" dirty="0">
                <a:latin typeface="-apple-system"/>
                <a:hlinkClick r:id="rId6"/>
              </a:rPr>
              <a:t>https://codefather.tech/blog/unhashable-type-python/</a:t>
            </a:r>
            <a:endParaRPr lang="en-US" sz="1400" dirty="0">
              <a:latin typeface="-apple-system"/>
            </a:endParaRPr>
          </a:p>
          <a:p>
            <a:r>
              <a:rPr lang="en-US" sz="1400">
                <a:latin typeface="-apple-system"/>
                <a:hlinkClick r:id="rId7"/>
              </a:rPr>
              <a:t>https://matplotlib.org/stable/gallery/lines_bars_and_markers/bar_stacked.html</a:t>
            </a:r>
            <a:endParaRPr lang="en-US" sz="1400">
              <a:latin typeface="-apple-system"/>
            </a:endParaRPr>
          </a:p>
          <a:p>
            <a:pPr marL="0" indent="0">
              <a:buNone/>
            </a:pPr>
            <a:endParaRPr lang="en-US" sz="1400" dirty="0">
              <a:latin typeface="-apple-system"/>
            </a:endParaRPr>
          </a:p>
          <a:p>
            <a:endParaRPr lang="en-US" sz="2000" dirty="0"/>
          </a:p>
        </p:txBody>
      </p:sp>
    </p:spTree>
    <p:extLst>
      <p:ext uri="{BB962C8B-B14F-4D97-AF65-F5344CB8AC3E}">
        <p14:creationId xmlns:p14="http://schemas.microsoft.com/office/powerpoint/2010/main" val="239350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4C04E-8B97-4E9C-A90C-5D3B341BDD81}"/>
              </a:ext>
            </a:extLst>
          </p:cNvPr>
          <p:cNvSpPr>
            <a:spLocks noGrp="1"/>
          </p:cNvSpPr>
          <p:nvPr>
            <p:ph type="title"/>
          </p:nvPr>
        </p:nvSpPr>
        <p:spPr>
          <a:xfrm>
            <a:off x="1288064" y="1284731"/>
            <a:ext cx="9637776" cy="1430696"/>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91CA3398-71A9-4486-A973-B1A3A9322F34}"/>
              </a:ext>
            </a:extLst>
          </p:cNvPr>
          <p:cNvSpPr>
            <a:spLocks noGrp="1"/>
          </p:cNvSpPr>
          <p:nvPr>
            <p:ph idx="1"/>
          </p:nvPr>
        </p:nvSpPr>
        <p:spPr>
          <a:xfrm>
            <a:off x="1288064" y="2853879"/>
            <a:ext cx="9637776" cy="2714771"/>
          </a:xfrm>
        </p:spPr>
        <p:txBody>
          <a:bodyPr>
            <a:normAutofit/>
          </a:bodyPr>
          <a:lstStyle/>
          <a:p>
            <a:r>
              <a:rPr lang="en-US" sz="1400"/>
              <a:t>The Week 6 Project demonstrates results taken from data provided by Cook County State Attorney’s office in Illinois from 2010 to 2021. </a:t>
            </a:r>
          </a:p>
          <a:p>
            <a:r>
              <a:rPr lang="en-US" sz="1400"/>
              <a:t>The data involved is used as a means to communicate the demographic data collected by the State Attorney’s (SA) office for research and problem-solving means. </a:t>
            </a:r>
          </a:p>
          <a:p>
            <a:r>
              <a:rPr lang="en-US" sz="1400"/>
              <a:t> </a:t>
            </a:r>
            <a:r>
              <a:rPr lang="en-US" sz="1400" b="0" i="0">
                <a:effectLst/>
                <a:latin typeface="-apple-system"/>
              </a:rPr>
              <a:t>The file available for download held four files, each focusing on a separate part of the felony arrest and incarceration process.</a:t>
            </a:r>
          </a:p>
          <a:p>
            <a:r>
              <a:rPr lang="en-US" sz="1400" b="0" i="0">
                <a:effectLst/>
                <a:latin typeface="-apple-system"/>
              </a:rPr>
              <a:t> I focused on the "Initiation" or intake part of the process, where each person arrested was reported with their gender, race, arresting offence, and the results of those arrests ending in criminal charges or release. </a:t>
            </a:r>
          </a:p>
          <a:p>
            <a:r>
              <a:rPr lang="en-US" sz="1400">
                <a:latin typeface="-apple-system"/>
              </a:rPr>
              <a:t>This was done to answer the question; which demographics in Cook County are at highest risk of committing felonies, and which felonies are offenders arrested for the most? </a:t>
            </a:r>
            <a:endParaRPr lang="en-US" sz="1400" b="0" i="0">
              <a:effectLst/>
              <a:latin typeface="-apple-system"/>
            </a:endParaRPr>
          </a:p>
          <a:p>
            <a:endParaRPr lang="en-US" sz="1400"/>
          </a:p>
        </p:txBody>
      </p:sp>
    </p:spTree>
    <p:extLst>
      <p:ext uri="{BB962C8B-B14F-4D97-AF65-F5344CB8AC3E}">
        <p14:creationId xmlns:p14="http://schemas.microsoft.com/office/powerpoint/2010/main" val="263123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805215-A51C-42CF-B3CF-6BDCB6A04E16}"/>
              </a:ext>
            </a:extLst>
          </p:cNvPr>
          <p:cNvSpPr>
            <a:spLocks noGrp="1"/>
          </p:cNvSpPr>
          <p:nvPr>
            <p:ph type="title"/>
          </p:nvPr>
        </p:nvSpPr>
        <p:spPr>
          <a:xfrm>
            <a:off x="1288064" y="1284731"/>
            <a:ext cx="9637776" cy="1430696"/>
          </a:xfrm>
        </p:spPr>
        <p:txBody>
          <a:bodyPr>
            <a:normAutofit/>
          </a:bodyPr>
          <a:lstStyle/>
          <a:p>
            <a:r>
              <a:rPr lang="en-US" dirty="0"/>
              <a:t>Data and Methodology</a:t>
            </a:r>
          </a:p>
        </p:txBody>
      </p:sp>
      <p:sp>
        <p:nvSpPr>
          <p:cNvPr id="3" name="Content Placeholder 2">
            <a:extLst>
              <a:ext uri="{FF2B5EF4-FFF2-40B4-BE49-F238E27FC236}">
                <a16:creationId xmlns:a16="http://schemas.microsoft.com/office/drawing/2014/main" id="{EBCFDD33-E2B9-4D23-99A1-F72EADF2BBD9}"/>
              </a:ext>
            </a:extLst>
          </p:cNvPr>
          <p:cNvSpPr>
            <a:spLocks noGrp="1"/>
          </p:cNvSpPr>
          <p:nvPr>
            <p:ph idx="1"/>
          </p:nvPr>
        </p:nvSpPr>
        <p:spPr>
          <a:xfrm>
            <a:off x="1288064" y="2853879"/>
            <a:ext cx="9637776" cy="2714771"/>
          </a:xfrm>
        </p:spPr>
        <p:txBody>
          <a:bodyPr>
            <a:normAutofit/>
          </a:bodyPr>
          <a:lstStyle/>
          <a:p>
            <a:r>
              <a:rPr lang="en-US" sz="2000"/>
              <a:t>The data was sourced from the Cook County SA’s office, located in the state of Illinois. A link is provided in the references for personal viewing and use. </a:t>
            </a:r>
          </a:p>
          <a:p>
            <a:r>
              <a:rPr lang="en-US" sz="2000"/>
              <a:t>The original data included three other sets, but only the initiation.csv data set was used for this project. </a:t>
            </a:r>
          </a:p>
          <a:p>
            <a:r>
              <a:rPr lang="en-US" sz="2000"/>
              <a:t>The records involved in initiation.csv held over 42,000 reports of individuals who had been involved in felony charges and arrests. Each report was sourced from a police officer employed with the Cook County Police Department, Sheriff Department, or State Troopers.</a:t>
            </a:r>
          </a:p>
        </p:txBody>
      </p:sp>
    </p:spTree>
    <p:extLst>
      <p:ext uri="{BB962C8B-B14F-4D97-AF65-F5344CB8AC3E}">
        <p14:creationId xmlns:p14="http://schemas.microsoft.com/office/powerpoint/2010/main" val="292570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7486-16F0-4004-AC93-9011FD8D1FEB}"/>
              </a:ext>
            </a:extLst>
          </p:cNvPr>
          <p:cNvSpPr>
            <a:spLocks noGrp="1"/>
          </p:cNvSpPr>
          <p:nvPr>
            <p:ph type="title"/>
          </p:nvPr>
        </p:nvSpPr>
        <p:spPr>
          <a:xfrm>
            <a:off x="648929" y="629266"/>
            <a:ext cx="3505495" cy="1622321"/>
          </a:xfrm>
        </p:spPr>
        <p:txBody>
          <a:bodyPr>
            <a:normAutofit/>
          </a:bodyPr>
          <a:lstStyle/>
          <a:p>
            <a:r>
              <a:rPr lang="en-US" sz="3700" dirty="0"/>
              <a:t>Highest Reported Felonies by Gender</a:t>
            </a:r>
          </a:p>
        </p:txBody>
      </p:sp>
      <p:sp>
        <p:nvSpPr>
          <p:cNvPr id="9" name="Content Placeholder 8">
            <a:extLst>
              <a:ext uri="{FF2B5EF4-FFF2-40B4-BE49-F238E27FC236}">
                <a16:creationId xmlns:a16="http://schemas.microsoft.com/office/drawing/2014/main" id="{5FCE56EC-EFD4-4B54-ACBE-5EEBEFA48442}"/>
              </a:ext>
            </a:extLst>
          </p:cNvPr>
          <p:cNvSpPr>
            <a:spLocks noGrp="1"/>
          </p:cNvSpPr>
          <p:nvPr>
            <p:ph idx="1"/>
          </p:nvPr>
        </p:nvSpPr>
        <p:spPr>
          <a:xfrm>
            <a:off x="648931" y="2438400"/>
            <a:ext cx="3505494" cy="3785419"/>
          </a:xfrm>
        </p:spPr>
        <p:txBody>
          <a:bodyPr>
            <a:normAutofit/>
          </a:bodyPr>
          <a:lstStyle/>
          <a:p>
            <a:r>
              <a:rPr lang="en-US" sz="1600"/>
              <a:t>Very little amounts of case numbers reported male names with no gender given, and unknown genders.</a:t>
            </a:r>
          </a:p>
          <a:p>
            <a:r>
              <a:rPr lang="en-US" sz="1600"/>
              <a:t>Men committed the highest number of felonies in each category, reaching over 100% more counts than females in all four categories. </a:t>
            </a:r>
          </a:p>
          <a:p>
            <a:r>
              <a:rPr lang="en-US" sz="1600"/>
              <a:t>Retail theft was the highest committed felony for both men and women. </a:t>
            </a:r>
          </a:p>
          <a:p>
            <a:r>
              <a:rPr lang="en-US" sz="1600"/>
              <a:t>Burglary was the second highest committed felony for both men and women. </a:t>
            </a:r>
          </a:p>
        </p:txBody>
      </p:sp>
      <p:sp>
        <p:nvSpPr>
          <p:cNvPr id="19" name="Rectangle 1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3E965F6E-494E-4612-9304-B8AB36565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5678" y="807593"/>
            <a:ext cx="4859699" cy="5239568"/>
          </a:xfrm>
          <a:prstGeom prst="rect">
            <a:avLst/>
          </a:prstGeom>
          <a:effectLst/>
        </p:spPr>
      </p:pic>
    </p:spTree>
    <p:extLst>
      <p:ext uri="{BB962C8B-B14F-4D97-AF65-F5344CB8AC3E}">
        <p14:creationId xmlns:p14="http://schemas.microsoft.com/office/powerpoint/2010/main" val="384812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00A0A-C8D2-448B-8D08-58625C737492}"/>
              </a:ext>
            </a:extLst>
          </p:cNvPr>
          <p:cNvSpPr>
            <a:spLocks noGrp="1"/>
          </p:cNvSpPr>
          <p:nvPr>
            <p:ph type="title"/>
          </p:nvPr>
        </p:nvSpPr>
        <p:spPr>
          <a:xfrm>
            <a:off x="143839" y="205484"/>
            <a:ext cx="4345968" cy="1623316"/>
          </a:xfrm>
        </p:spPr>
        <p:txBody>
          <a:bodyPr>
            <a:normAutofit fontScale="90000"/>
          </a:bodyPr>
          <a:lstStyle/>
          <a:p>
            <a:r>
              <a:rPr lang="en-US" dirty="0"/>
              <a:t>Total Count of Felonies by Gender</a:t>
            </a:r>
          </a:p>
        </p:txBody>
      </p:sp>
      <p:sp>
        <p:nvSpPr>
          <p:cNvPr id="9" name="Content Placeholder 8">
            <a:extLst>
              <a:ext uri="{FF2B5EF4-FFF2-40B4-BE49-F238E27FC236}">
                <a16:creationId xmlns:a16="http://schemas.microsoft.com/office/drawing/2014/main" id="{04665802-3C94-42C3-A022-85DE3646A133}"/>
              </a:ext>
            </a:extLst>
          </p:cNvPr>
          <p:cNvSpPr>
            <a:spLocks noGrp="1"/>
          </p:cNvSpPr>
          <p:nvPr>
            <p:ph idx="1"/>
          </p:nvPr>
        </p:nvSpPr>
        <p:spPr>
          <a:xfrm>
            <a:off x="215757" y="2034284"/>
            <a:ext cx="4274050" cy="4618232"/>
          </a:xfrm>
        </p:spPr>
        <p:txBody>
          <a:bodyPr>
            <a:normAutofit/>
          </a:bodyPr>
          <a:lstStyle/>
          <a:p>
            <a:r>
              <a:rPr lang="en-US" sz="2000" dirty="0"/>
              <a:t>Very small amounts of cases reported a male name with no gender given, or unknown gender. </a:t>
            </a:r>
          </a:p>
          <a:p>
            <a:r>
              <a:rPr lang="en-US" sz="2000" dirty="0"/>
              <a:t>The highest number of felonies committed were reportedly by men. </a:t>
            </a:r>
          </a:p>
          <a:p>
            <a:r>
              <a:rPr lang="en-US" sz="2000" dirty="0"/>
              <a:t>Women committed about one-eighth of the crimes that men committed in total. </a:t>
            </a:r>
          </a:p>
          <a:p>
            <a:endParaRPr lang="en-US" sz="1600" dirty="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histogram&#10;&#10;Description automatically generated">
            <a:extLst>
              <a:ext uri="{FF2B5EF4-FFF2-40B4-BE49-F238E27FC236}">
                <a16:creationId xmlns:a16="http://schemas.microsoft.com/office/drawing/2014/main" id="{5ABF4334-4287-4B36-8DAC-0823794F6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60" y="807593"/>
            <a:ext cx="5515334" cy="5239568"/>
          </a:xfrm>
          <a:prstGeom prst="rect">
            <a:avLst/>
          </a:prstGeom>
          <a:effectLst/>
        </p:spPr>
      </p:pic>
    </p:spTree>
    <p:extLst>
      <p:ext uri="{BB962C8B-B14F-4D97-AF65-F5344CB8AC3E}">
        <p14:creationId xmlns:p14="http://schemas.microsoft.com/office/powerpoint/2010/main" val="99723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471E-368D-4B21-959E-E06426D0F2E9}"/>
              </a:ext>
            </a:extLst>
          </p:cNvPr>
          <p:cNvSpPr>
            <a:spLocks noGrp="1"/>
          </p:cNvSpPr>
          <p:nvPr>
            <p:ph type="title"/>
          </p:nvPr>
        </p:nvSpPr>
        <p:spPr>
          <a:xfrm>
            <a:off x="648929" y="349322"/>
            <a:ext cx="3505495" cy="1902266"/>
          </a:xfrm>
        </p:spPr>
        <p:txBody>
          <a:bodyPr>
            <a:normAutofit fontScale="90000"/>
          </a:bodyPr>
          <a:lstStyle/>
          <a:p>
            <a:r>
              <a:rPr lang="en-US" sz="4400" dirty="0"/>
              <a:t>Highest Reported Felonies by Ethnicity</a:t>
            </a:r>
            <a:endParaRPr lang="en-US" dirty="0"/>
          </a:p>
        </p:txBody>
      </p:sp>
      <p:sp>
        <p:nvSpPr>
          <p:cNvPr id="9" name="Content Placeholder 8">
            <a:extLst>
              <a:ext uri="{FF2B5EF4-FFF2-40B4-BE49-F238E27FC236}">
                <a16:creationId xmlns:a16="http://schemas.microsoft.com/office/drawing/2014/main" id="{65215C6C-BBBA-416C-85EB-CB0C0D731C98}"/>
              </a:ext>
            </a:extLst>
          </p:cNvPr>
          <p:cNvSpPr>
            <a:spLocks noGrp="1"/>
          </p:cNvSpPr>
          <p:nvPr>
            <p:ph idx="1"/>
          </p:nvPr>
        </p:nvSpPr>
        <p:spPr>
          <a:xfrm>
            <a:off x="648931" y="2363056"/>
            <a:ext cx="3505494" cy="4407614"/>
          </a:xfrm>
        </p:spPr>
        <p:txBody>
          <a:bodyPr>
            <a:normAutofit/>
          </a:bodyPr>
          <a:lstStyle/>
          <a:p>
            <a:r>
              <a:rPr lang="en-US" sz="2000" dirty="0"/>
              <a:t>Narcotic-related charges were the highest committed felonies for all ethnic groups. </a:t>
            </a:r>
          </a:p>
          <a:p>
            <a:r>
              <a:rPr lang="en-US" sz="2000" dirty="0"/>
              <a:t>Retail theft was the second highest reported felony category for all ethnic groups.</a:t>
            </a:r>
          </a:p>
          <a:p>
            <a:r>
              <a:rPr lang="en-US" sz="2000" dirty="0"/>
              <a:t>Members of the white ethnic group were reported as the highest number of offenders in all four felony categories.</a:t>
            </a:r>
          </a:p>
          <a:p>
            <a:r>
              <a:rPr lang="en-US" sz="2000" dirty="0"/>
              <a:t>Members of the black ethnic group were the second highest number of offenders in all four categories.</a:t>
            </a:r>
          </a:p>
          <a:p>
            <a:endParaRPr lang="en-US" sz="2000" dirty="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5E823F0F-46A6-4BE2-A269-F7A3B0E1B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755" y="807593"/>
            <a:ext cx="4309544" cy="5239568"/>
          </a:xfrm>
          <a:prstGeom prst="rect">
            <a:avLst/>
          </a:prstGeom>
          <a:effectLst/>
        </p:spPr>
      </p:pic>
    </p:spTree>
    <p:extLst>
      <p:ext uri="{BB962C8B-B14F-4D97-AF65-F5344CB8AC3E}">
        <p14:creationId xmlns:p14="http://schemas.microsoft.com/office/powerpoint/2010/main" val="613005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76FF-3417-4951-B511-43807E2CC1B5}"/>
              </a:ext>
            </a:extLst>
          </p:cNvPr>
          <p:cNvSpPr>
            <a:spLocks noGrp="1"/>
          </p:cNvSpPr>
          <p:nvPr>
            <p:ph type="title"/>
          </p:nvPr>
        </p:nvSpPr>
        <p:spPr>
          <a:xfrm>
            <a:off x="143838" y="629266"/>
            <a:ext cx="4215681" cy="1622321"/>
          </a:xfrm>
        </p:spPr>
        <p:txBody>
          <a:bodyPr>
            <a:normAutofit fontScale="90000"/>
          </a:bodyPr>
          <a:lstStyle/>
          <a:p>
            <a:r>
              <a:rPr lang="en-US" dirty="0"/>
              <a:t>Total Count of Felonies by Ethnic Group</a:t>
            </a:r>
          </a:p>
        </p:txBody>
      </p:sp>
      <p:sp>
        <p:nvSpPr>
          <p:cNvPr id="9" name="Content Placeholder 8">
            <a:extLst>
              <a:ext uri="{FF2B5EF4-FFF2-40B4-BE49-F238E27FC236}">
                <a16:creationId xmlns:a16="http://schemas.microsoft.com/office/drawing/2014/main" id="{CF93CB59-DB53-4AA1-AEDB-962D75138745}"/>
              </a:ext>
            </a:extLst>
          </p:cNvPr>
          <p:cNvSpPr>
            <a:spLocks noGrp="1"/>
          </p:cNvSpPr>
          <p:nvPr>
            <p:ph idx="1"/>
          </p:nvPr>
        </p:nvSpPr>
        <p:spPr>
          <a:xfrm>
            <a:off x="143838" y="2438400"/>
            <a:ext cx="4215681" cy="4188431"/>
          </a:xfrm>
        </p:spPr>
        <p:txBody>
          <a:bodyPr>
            <a:normAutofit/>
          </a:bodyPr>
          <a:lstStyle/>
          <a:p>
            <a:r>
              <a:rPr lang="en-US" sz="2000" dirty="0"/>
              <a:t>American Indians committed the smallest number of felonies. </a:t>
            </a:r>
          </a:p>
          <a:p>
            <a:r>
              <a:rPr lang="en-US" sz="2000" dirty="0"/>
              <a:t>In total, members of the black ethnic group were arrested for more felonies than any other group by more than one hundred percent. </a:t>
            </a:r>
          </a:p>
          <a:p>
            <a:r>
              <a:rPr lang="en-US" sz="2000" dirty="0"/>
              <a:t>Members of the white ethnic group, despite committing the most crimes in the Retail Theft, Narcotic, Robbery and Homicide categories, committed the second-most felonies in total. </a:t>
            </a:r>
          </a:p>
          <a:p>
            <a:pPr marL="0" indent="0">
              <a:buNone/>
            </a:pPr>
            <a:endParaRPr lang="en-US" sz="2000" dirty="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histogram&#10;&#10;Description automatically generated">
            <a:extLst>
              <a:ext uri="{FF2B5EF4-FFF2-40B4-BE49-F238E27FC236}">
                <a16:creationId xmlns:a16="http://schemas.microsoft.com/office/drawing/2014/main" id="{8FA8A5BE-64EC-4069-80E3-E7CEF9C8F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7436" y="807593"/>
            <a:ext cx="5056182" cy="5239568"/>
          </a:xfrm>
          <a:prstGeom prst="rect">
            <a:avLst/>
          </a:prstGeom>
          <a:effectLst/>
        </p:spPr>
      </p:pic>
    </p:spTree>
    <p:extLst>
      <p:ext uri="{BB962C8B-B14F-4D97-AF65-F5344CB8AC3E}">
        <p14:creationId xmlns:p14="http://schemas.microsoft.com/office/powerpoint/2010/main" val="134798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119A-C422-4890-BF41-487BE2A5931F}"/>
              </a:ext>
            </a:extLst>
          </p:cNvPr>
          <p:cNvSpPr>
            <a:spLocks noGrp="1"/>
          </p:cNvSpPr>
          <p:nvPr>
            <p:ph type="title"/>
          </p:nvPr>
        </p:nvSpPr>
        <p:spPr>
          <a:xfrm>
            <a:off x="648929" y="154112"/>
            <a:ext cx="3505495" cy="2097475"/>
          </a:xfrm>
        </p:spPr>
        <p:txBody>
          <a:bodyPr>
            <a:normAutofit/>
          </a:bodyPr>
          <a:lstStyle/>
          <a:p>
            <a:r>
              <a:rPr lang="en-US" dirty="0"/>
              <a:t>Results of Reviewal Cases</a:t>
            </a:r>
          </a:p>
        </p:txBody>
      </p:sp>
      <p:sp>
        <p:nvSpPr>
          <p:cNvPr id="9" name="Content Placeholder 8">
            <a:extLst>
              <a:ext uri="{FF2B5EF4-FFF2-40B4-BE49-F238E27FC236}">
                <a16:creationId xmlns:a16="http://schemas.microsoft.com/office/drawing/2014/main" id="{8EF174B3-9F2F-44E6-83DE-DCF19F0A0C72}"/>
              </a:ext>
            </a:extLst>
          </p:cNvPr>
          <p:cNvSpPr>
            <a:spLocks noGrp="1"/>
          </p:cNvSpPr>
          <p:nvPr>
            <p:ph idx="1"/>
          </p:nvPr>
        </p:nvSpPr>
        <p:spPr>
          <a:xfrm>
            <a:off x="318499" y="2438400"/>
            <a:ext cx="4126164" cy="4265488"/>
          </a:xfrm>
        </p:spPr>
        <p:txBody>
          <a:bodyPr>
            <a:normAutofit/>
          </a:bodyPr>
          <a:lstStyle/>
          <a:p>
            <a:r>
              <a:rPr lang="en-US" sz="2000" dirty="0"/>
              <a:t>Each felony charge is reviewed by a judge and the state attorney to determine if charges should be pressed (approved), if the charge was incorrect and the person of interest should be released (rejected), or if the case could warrant a charge but requires more evidence (continued investigation). </a:t>
            </a:r>
          </a:p>
          <a:p>
            <a:r>
              <a:rPr lang="en-US" sz="2000" dirty="0"/>
              <a:t>Most of the cases were approved, and charges were filed. </a:t>
            </a:r>
          </a:p>
          <a:p>
            <a:r>
              <a:rPr lang="en-US" sz="2000" dirty="0"/>
              <a:t>Less then one-third of cases were rejected, and the person of interest released. </a:t>
            </a:r>
          </a:p>
          <a:p>
            <a:pPr marL="0" indent="0">
              <a:buNone/>
            </a:pPr>
            <a:endParaRPr lang="en-US" sz="2000" dirty="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histogram&#10;&#10;Description automatically generated">
            <a:extLst>
              <a:ext uri="{FF2B5EF4-FFF2-40B4-BE49-F238E27FC236}">
                <a16:creationId xmlns:a16="http://schemas.microsoft.com/office/drawing/2014/main" id="{89AE2180-4A66-4879-95A3-5E48BB1FA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293" y="807593"/>
            <a:ext cx="5226468" cy="5239568"/>
          </a:xfrm>
          <a:prstGeom prst="rect">
            <a:avLst/>
          </a:prstGeom>
          <a:effectLst/>
        </p:spPr>
      </p:pic>
    </p:spTree>
    <p:extLst>
      <p:ext uri="{BB962C8B-B14F-4D97-AF65-F5344CB8AC3E}">
        <p14:creationId xmlns:p14="http://schemas.microsoft.com/office/powerpoint/2010/main" val="226205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805215-A51C-42CF-B3CF-6BDCB6A04E16}"/>
              </a:ext>
            </a:extLst>
          </p:cNvPr>
          <p:cNvSpPr>
            <a:spLocks noGrp="1"/>
          </p:cNvSpPr>
          <p:nvPr>
            <p:ph type="title"/>
          </p:nvPr>
        </p:nvSpPr>
        <p:spPr>
          <a:xfrm>
            <a:off x="1288064" y="1284731"/>
            <a:ext cx="9637776" cy="1430696"/>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EBCFDD33-E2B9-4D23-99A1-F72EADF2BBD9}"/>
              </a:ext>
            </a:extLst>
          </p:cNvPr>
          <p:cNvSpPr>
            <a:spLocks noGrp="1"/>
          </p:cNvSpPr>
          <p:nvPr>
            <p:ph idx="1"/>
          </p:nvPr>
        </p:nvSpPr>
        <p:spPr>
          <a:xfrm>
            <a:off x="1288064" y="2358189"/>
            <a:ext cx="9637776" cy="3215080"/>
          </a:xfrm>
        </p:spPr>
        <p:txBody>
          <a:bodyPr>
            <a:normAutofit lnSpcReduction="10000"/>
          </a:bodyPr>
          <a:lstStyle/>
          <a:p>
            <a:r>
              <a:rPr lang="en-US" sz="2000" dirty="0"/>
              <a:t>The demographics that appear to be at highest risk from the initiation.csv are men of both black and white ethnicities. </a:t>
            </a:r>
          </a:p>
          <a:p>
            <a:r>
              <a:rPr lang="en-US" sz="2000" dirty="0"/>
              <a:t>Outsource programs that intend to help with felony offenders should consider that white ethnicities committed the highest amounts of crimes in narcotic, retail theft, homicide, and burglary related crimes, while members of the black ethnic group committed the highest number of crimes overall. </a:t>
            </a:r>
          </a:p>
          <a:p>
            <a:r>
              <a:rPr lang="en-US" sz="2000" dirty="0"/>
              <a:t>Future research should determine which areas of Cook County have the highest output for felony arrests, in order to help outsource programs target troubled areas. </a:t>
            </a:r>
          </a:p>
          <a:p>
            <a:r>
              <a:rPr lang="en-US" sz="2000" dirty="0"/>
              <a:t>Further research should also be completed to confirm that arrests are made without bias, and that the demographics are truly representative. </a:t>
            </a:r>
          </a:p>
        </p:txBody>
      </p:sp>
    </p:spTree>
    <p:extLst>
      <p:ext uri="{BB962C8B-B14F-4D97-AF65-F5344CB8AC3E}">
        <p14:creationId xmlns:p14="http://schemas.microsoft.com/office/powerpoint/2010/main" val="3498329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842</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Calibri Light</vt:lpstr>
      <vt:lpstr>Office Theme</vt:lpstr>
      <vt:lpstr>Week 6 Assignment MSDS 670 Data Visualization</vt:lpstr>
      <vt:lpstr>Summary</vt:lpstr>
      <vt:lpstr>Data and Methodology</vt:lpstr>
      <vt:lpstr>Highest Reported Felonies by Gender</vt:lpstr>
      <vt:lpstr>Total Count of Felonies by Gender</vt:lpstr>
      <vt:lpstr>Highest Reported Felonies by Ethnicity</vt:lpstr>
      <vt:lpstr>Total Count of Felonies by Ethnic Group</vt:lpstr>
      <vt:lpstr>Results of Reviewal Cases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Assignment MSDS 670 Data Visualization</dc:title>
  <dc:creator>Moyer, Kaytie R</dc:creator>
  <cp:lastModifiedBy>Moyer, Kaytie R</cp:lastModifiedBy>
  <cp:revision>3</cp:revision>
  <dcterms:created xsi:type="dcterms:W3CDTF">2021-10-04T03:24:58Z</dcterms:created>
  <dcterms:modified xsi:type="dcterms:W3CDTF">2021-10-04T04:05:01Z</dcterms:modified>
</cp:coreProperties>
</file>